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1E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835DB3-C282-454E-8A6E-C0A2D9ADC3B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D7FE26F-7B25-4879-B991-204723D4CAE6}">
      <dgm:prSet phldrT="[Текст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solidFill>
            <a:srgbClr val="861E02"/>
          </a:solidFill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ngle"/>
          <a:contourClr>
            <a:srgbClr val="FFFFFF"/>
          </a:contourClr>
        </a:sp3d>
      </dgm:spPr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r>
            <a:rPr lang="tk-TM" sz="1800" b="1" cap="none" spc="0" dirty="0" smtClean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Ý</a:t>
          </a:r>
          <a:r>
            <a:rPr lang="ru-RU" sz="1800" b="1" cap="none" spc="0" dirty="0" err="1" smtClean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aşaýşyň</a:t>
          </a:r>
          <a:r>
            <a:rPr lang="ru-RU" sz="1800" b="1" cap="none" spc="0" dirty="0" smtClean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r>
            <a:rPr lang="ru-RU" sz="1800" b="1" cap="none" spc="0" dirty="0" err="1" smtClean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suw</a:t>
          </a:r>
          <a:r>
            <a:rPr lang="ru-RU" sz="1800" b="1" cap="none" spc="0" dirty="0" smtClean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r>
            <a:rPr lang="ru-RU" sz="1800" b="1" cap="none" spc="0" dirty="0" err="1" smtClean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gurşawy</a:t>
          </a:r>
          <a:endParaRPr lang="ru-RU" b="1" cap="none" spc="0" dirty="0">
            <a:ln w="12700">
              <a:solidFill>
                <a:schemeClr val="accent3">
                  <a:lumMod val="50000"/>
                </a:schemeClr>
              </a:solidFill>
              <a:prstDash val="solid"/>
            </a:ln>
            <a:pattFill prst="narHorz">
              <a:fgClr>
                <a:schemeClr val="accent3"/>
              </a:fgClr>
              <a:bgClr>
                <a:schemeClr val="accent3">
                  <a:lumMod val="40000"/>
                  <a:lumOff val="60000"/>
                </a:schemeClr>
              </a:bgClr>
            </a:pattFill>
            <a:effectLst>
              <a:innerShdw blurRad="177800">
                <a:schemeClr val="accent3">
                  <a:lumMod val="50000"/>
                </a:schemeClr>
              </a:innerShdw>
            </a:effectLst>
          </a:endParaRPr>
        </a:p>
      </dgm:t>
    </dgm:pt>
    <dgm:pt modelId="{6DD01904-81B6-4782-AE20-3F3E6DD88383}" type="parTrans" cxnId="{61BD8CA7-6AD4-4DDF-918B-72DDBB14247E}">
      <dgm:prSet/>
      <dgm:spPr/>
      <dgm:t>
        <a:bodyPr/>
        <a:lstStyle/>
        <a:p>
          <a:endParaRPr lang="ru-RU"/>
        </a:p>
      </dgm:t>
    </dgm:pt>
    <dgm:pt modelId="{C8DDD0A0-9FB6-4BA3-AB9E-2C0B619672A5}" type="sibTrans" cxnId="{61BD8CA7-6AD4-4DDF-918B-72DDBB14247E}">
      <dgm:prSet/>
      <dgm:spPr/>
      <dgm:t>
        <a:bodyPr/>
        <a:lstStyle/>
        <a:p>
          <a:endParaRPr lang="ru-RU"/>
        </a:p>
      </dgm:t>
    </dgm:pt>
    <dgm:pt modelId="{B50360C5-4D34-4B4E-AEF6-307CD0E87C0F}">
      <dgm:prSet phldrT="[Текст]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  <a:ln>
          <a:solidFill>
            <a:srgbClr val="FFC000"/>
          </a:solidFill>
        </a:ln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tk-TM" sz="1800" b="1" cap="none" spc="0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Ý</a:t>
          </a:r>
          <a:r>
            <a:rPr lang="ru-RU" sz="1800" b="1" cap="none" spc="0" dirty="0" err="1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aşaýşyň</a:t>
          </a:r>
          <a:r>
            <a:rPr lang="ru-RU" sz="1800" b="1" cap="none" spc="0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r>
            <a:rPr lang="ru-RU" sz="1800" b="1" cap="none" spc="0" dirty="0" err="1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gury</a:t>
          </a:r>
          <a:r>
            <a:rPr lang="ru-RU" sz="1800" b="1" cap="none" spc="0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r>
            <a:rPr lang="ru-RU" sz="1800" b="1" cap="none" spc="0" dirty="0" err="1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ýer</a:t>
          </a:r>
          <a:r>
            <a:rPr lang="ru-RU" sz="1800" b="1" cap="none" spc="0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r>
            <a:rPr lang="ru-RU" sz="1800" b="1" cap="none" spc="0" dirty="0" err="1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howa</a:t>
          </a:r>
          <a:r>
            <a:rPr lang="ru-RU" sz="1800" b="1" cap="none" spc="0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r>
            <a:rPr lang="ru-RU" sz="1800" b="1" cap="none" spc="0" dirty="0" err="1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gurşawy</a:t>
          </a:r>
          <a:endParaRPr lang="ru-RU" b="1" cap="none" spc="0" dirty="0">
            <a:ln w="13462">
              <a:solidFill>
                <a:schemeClr val="bg1"/>
              </a:solidFill>
              <a:prstDash val="solid"/>
            </a:ln>
            <a:solidFill>
              <a:schemeClr val="tx1">
                <a:lumMod val="85000"/>
                <a:lumOff val="15000"/>
              </a:schemeClr>
            </a:solidFill>
            <a:effectLst>
              <a:outerShdw dist="38100" dir="2700000" algn="bl" rotWithShape="0">
                <a:schemeClr val="accent5"/>
              </a:outerShdw>
            </a:effectLst>
          </a:endParaRPr>
        </a:p>
      </dgm:t>
    </dgm:pt>
    <dgm:pt modelId="{41759395-4568-4257-97BC-33B546CDC223}" type="parTrans" cxnId="{857894D0-6EED-43D0-B7CD-675EE2777074}">
      <dgm:prSet/>
      <dgm:spPr/>
      <dgm:t>
        <a:bodyPr/>
        <a:lstStyle/>
        <a:p>
          <a:endParaRPr lang="ru-RU"/>
        </a:p>
      </dgm:t>
    </dgm:pt>
    <dgm:pt modelId="{3C9C38A5-FCB8-4902-AB62-1F74255C9C44}" type="sibTrans" cxnId="{857894D0-6EED-43D0-B7CD-675EE2777074}">
      <dgm:prSet/>
      <dgm:spPr/>
      <dgm:t>
        <a:bodyPr/>
        <a:lstStyle/>
        <a:p>
          <a:endParaRPr lang="ru-RU"/>
        </a:p>
      </dgm:t>
    </dgm:pt>
    <dgm:pt modelId="{A8ED43BE-A0B0-48EC-B606-F7CEC4BC88D4}">
      <dgm:prSet phldrT="[Текст]"/>
      <dgm:spPr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solidFill>
            <a:srgbClr val="FFFF00"/>
          </a:solidFill>
        </a:ln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tk-TM" sz="1800" b="1" cap="none" spc="50" dirty="0" smtClean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Ý</a:t>
          </a:r>
          <a:r>
            <a:rPr lang="ru-RU" sz="1800" b="1" cap="none" spc="50" dirty="0" err="1" smtClean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aşaýşyň</a:t>
          </a:r>
          <a:r>
            <a:rPr lang="ru-RU" sz="1800" b="1" cap="none" spc="50" dirty="0" smtClean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r>
            <a:rPr lang="ru-RU" sz="1800" b="1" cap="none" spc="50" dirty="0" err="1" smtClean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toprak</a:t>
          </a:r>
          <a:r>
            <a:rPr lang="ru-RU" sz="1800" b="1" cap="none" spc="50" dirty="0" smtClean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r>
            <a:rPr lang="ru-RU" sz="1800" b="1" cap="none" spc="50" dirty="0" err="1" smtClean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gurşawy</a:t>
          </a:r>
          <a:endParaRPr lang="ru-RU" b="1" cap="none" spc="50" dirty="0">
            <a:ln w="0"/>
            <a:solidFill>
              <a:schemeClr val="bg2"/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gm:t>
    </dgm:pt>
    <dgm:pt modelId="{0F3BF34B-6F83-4033-BD17-94FEF6E4CF3D}" type="parTrans" cxnId="{F18F8620-C430-4C9A-9086-FA2ECCD5A5CD}">
      <dgm:prSet/>
      <dgm:spPr/>
      <dgm:t>
        <a:bodyPr/>
        <a:lstStyle/>
        <a:p>
          <a:endParaRPr lang="ru-RU"/>
        </a:p>
      </dgm:t>
    </dgm:pt>
    <dgm:pt modelId="{7FF284F9-6B6D-4B44-8D67-56CFD63BDE29}" type="sibTrans" cxnId="{F18F8620-C430-4C9A-9086-FA2ECCD5A5CD}">
      <dgm:prSet/>
      <dgm:spPr/>
      <dgm:t>
        <a:bodyPr/>
        <a:lstStyle/>
        <a:p>
          <a:endParaRPr lang="ru-RU"/>
        </a:p>
      </dgm:t>
    </dgm:pt>
    <dgm:pt modelId="{05063C86-C78D-453B-8FDE-32BFDA2F5F82}">
      <dgm:prSet phldrT="[Текст]"/>
      <dgm:spPr>
        <a:blipFill rotWithShape="0">
          <a:blip xmlns:r="http://schemas.openxmlformats.org/officeDocument/2006/relationships" r:embed="rId4"/>
          <a:tile tx="0" ty="0" sx="100000" sy="100000" flip="none" algn="tl"/>
        </a:blipFill>
        <a:ln>
          <a:solidFill>
            <a:srgbClr val="92D050"/>
          </a:solidFill>
        </a:ln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tk-TM" sz="1800" b="1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Ý</a:t>
          </a:r>
          <a:r>
            <a:rPr lang="ru-RU" sz="1800" b="1" cap="none" spc="0" dirty="0" err="1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aşaýşyň</a:t>
          </a:r>
          <a:r>
            <a:rPr lang="ru-RU" sz="1800" b="1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r>
            <a:rPr lang="ru-RU" sz="1800" b="1" cap="none" spc="0" dirty="0" err="1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janly</a:t>
          </a:r>
          <a:r>
            <a:rPr lang="ru-RU" sz="1800" b="1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r>
            <a:rPr lang="ru-RU" sz="1800" b="1" cap="none" spc="0" dirty="0" err="1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organizm</a:t>
          </a:r>
          <a:r>
            <a:rPr lang="ru-RU" sz="1800" b="1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r>
            <a:rPr lang="ru-RU" sz="1800" b="1" cap="none" spc="0" dirty="0" err="1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gurşawy</a:t>
          </a:r>
          <a:endParaRPr lang="ru-RU" b="1" cap="none" spc="0" dirty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gm:t>
    </dgm:pt>
    <dgm:pt modelId="{7E53C306-DA6D-4487-B3A6-E0F0461EAEDF}" type="sibTrans" cxnId="{70CCDAEC-65EB-49ED-9CD4-8D0872852473}">
      <dgm:prSet/>
      <dgm:spPr/>
      <dgm:t>
        <a:bodyPr/>
        <a:lstStyle/>
        <a:p>
          <a:endParaRPr lang="ru-RU"/>
        </a:p>
      </dgm:t>
    </dgm:pt>
    <dgm:pt modelId="{ED7B84C8-F6A7-492A-9DE4-75FBE7F43690}" type="parTrans" cxnId="{70CCDAEC-65EB-49ED-9CD4-8D0872852473}">
      <dgm:prSet/>
      <dgm:spPr/>
      <dgm:t>
        <a:bodyPr/>
        <a:lstStyle/>
        <a:p>
          <a:endParaRPr lang="ru-RU"/>
        </a:p>
      </dgm:t>
    </dgm:pt>
    <dgm:pt modelId="{A77BC62F-1E78-44DC-9C7C-8A85F8661009}" type="pres">
      <dgm:prSet presAssocID="{F1835DB3-C282-454E-8A6E-C0A2D9ADC3B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8878C9-1311-4343-92E4-944F41E4434B}" type="pres">
      <dgm:prSet presAssocID="{FD7FE26F-7B25-4879-B991-204723D4CAE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952D85-B8AD-406F-96A3-BE3E9467B61A}" type="pres">
      <dgm:prSet presAssocID="{C8DDD0A0-9FB6-4BA3-AB9E-2C0B619672A5}" presName="sibTrans" presStyleCnt="0"/>
      <dgm:spPr/>
    </dgm:pt>
    <dgm:pt modelId="{AC42E954-FD9A-452E-A658-B720C676E2A3}" type="pres">
      <dgm:prSet presAssocID="{B50360C5-4D34-4B4E-AEF6-307CD0E87C0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F8EFCA-B46E-45A0-841F-700107CD6E61}" type="pres">
      <dgm:prSet presAssocID="{3C9C38A5-FCB8-4902-AB62-1F74255C9C44}" presName="sibTrans" presStyleCnt="0"/>
      <dgm:spPr/>
    </dgm:pt>
    <dgm:pt modelId="{589F0721-1451-4759-9E66-401042A6E373}" type="pres">
      <dgm:prSet presAssocID="{A8ED43BE-A0B0-48EC-B606-F7CEC4BC88D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347CD6-7CC5-4B66-951B-7C1D59EC21A6}" type="pres">
      <dgm:prSet presAssocID="{7FF284F9-6B6D-4B44-8D67-56CFD63BDE29}" presName="sibTrans" presStyleCnt="0"/>
      <dgm:spPr/>
    </dgm:pt>
    <dgm:pt modelId="{E6802CC7-582A-475F-B9F8-D8A1518F10D0}" type="pres">
      <dgm:prSet presAssocID="{05063C86-C78D-453B-8FDE-32BFDA2F5F8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8D742BD-1B74-4B42-8050-C013484D303E}" type="presOf" srcId="{A8ED43BE-A0B0-48EC-B606-F7CEC4BC88D4}" destId="{589F0721-1451-4759-9E66-401042A6E373}" srcOrd="0" destOrd="0" presId="urn:microsoft.com/office/officeart/2005/8/layout/default"/>
    <dgm:cxn modelId="{CAA51008-5F78-44B6-8AAB-EDE88C98CDC6}" type="presOf" srcId="{FD7FE26F-7B25-4879-B991-204723D4CAE6}" destId="{9B8878C9-1311-4343-92E4-944F41E4434B}" srcOrd="0" destOrd="0" presId="urn:microsoft.com/office/officeart/2005/8/layout/default"/>
    <dgm:cxn modelId="{F3C210CD-D683-401A-92D7-BE4755ED5FBB}" type="presOf" srcId="{F1835DB3-C282-454E-8A6E-C0A2D9ADC3BC}" destId="{A77BC62F-1E78-44DC-9C7C-8A85F8661009}" srcOrd="0" destOrd="0" presId="urn:microsoft.com/office/officeart/2005/8/layout/default"/>
    <dgm:cxn modelId="{61BD8CA7-6AD4-4DDF-918B-72DDBB14247E}" srcId="{F1835DB3-C282-454E-8A6E-C0A2D9ADC3BC}" destId="{FD7FE26F-7B25-4879-B991-204723D4CAE6}" srcOrd="0" destOrd="0" parTransId="{6DD01904-81B6-4782-AE20-3F3E6DD88383}" sibTransId="{C8DDD0A0-9FB6-4BA3-AB9E-2C0B619672A5}"/>
    <dgm:cxn modelId="{F18F8620-C430-4C9A-9086-FA2ECCD5A5CD}" srcId="{F1835DB3-C282-454E-8A6E-C0A2D9ADC3BC}" destId="{A8ED43BE-A0B0-48EC-B606-F7CEC4BC88D4}" srcOrd="2" destOrd="0" parTransId="{0F3BF34B-6F83-4033-BD17-94FEF6E4CF3D}" sibTransId="{7FF284F9-6B6D-4B44-8D67-56CFD63BDE29}"/>
    <dgm:cxn modelId="{5E77A81F-3370-44DE-8DF8-8D9BE1238B40}" type="presOf" srcId="{05063C86-C78D-453B-8FDE-32BFDA2F5F82}" destId="{E6802CC7-582A-475F-B9F8-D8A1518F10D0}" srcOrd="0" destOrd="0" presId="urn:microsoft.com/office/officeart/2005/8/layout/default"/>
    <dgm:cxn modelId="{70CCDAEC-65EB-49ED-9CD4-8D0872852473}" srcId="{F1835DB3-C282-454E-8A6E-C0A2D9ADC3BC}" destId="{05063C86-C78D-453B-8FDE-32BFDA2F5F82}" srcOrd="3" destOrd="0" parTransId="{ED7B84C8-F6A7-492A-9DE4-75FBE7F43690}" sibTransId="{7E53C306-DA6D-4487-B3A6-E0F0461EAEDF}"/>
    <dgm:cxn modelId="{857894D0-6EED-43D0-B7CD-675EE2777074}" srcId="{F1835DB3-C282-454E-8A6E-C0A2D9ADC3BC}" destId="{B50360C5-4D34-4B4E-AEF6-307CD0E87C0F}" srcOrd="1" destOrd="0" parTransId="{41759395-4568-4257-97BC-33B546CDC223}" sibTransId="{3C9C38A5-FCB8-4902-AB62-1F74255C9C44}"/>
    <dgm:cxn modelId="{C84259F4-AF13-4E94-B8D2-9542A7C9FAEF}" type="presOf" srcId="{B50360C5-4D34-4B4E-AEF6-307CD0E87C0F}" destId="{AC42E954-FD9A-452E-A658-B720C676E2A3}" srcOrd="0" destOrd="0" presId="urn:microsoft.com/office/officeart/2005/8/layout/default"/>
    <dgm:cxn modelId="{BF85C666-6131-472B-B40C-D3FE06E888FE}" type="presParOf" srcId="{A77BC62F-1E78-44DC-9C7C-8A85F8661009}" destId="{9B8878C9-1311-4343-92E4-944F41E4434B}" srcOrd="0" destOrd="0" presId="urn:microsoft.com/office/officeart/2005/8/layout/default"/>
    <dgm:cxn modelId="{894FDA25-F414-4620-AA4D-E6798F368F5A}" type="presParOf" srcId="{A77BC62F-1E78-44DC-9C7C-8A85F8661009}" destId="{33952D85-B8AD-406F-96A3-BE3E9467B61A}" srcOrd="1" destOrd="0" presId="urn:microsoft.com/office/officeart/2005/8/layout/default"/>
    <dgm:cxn modelId="{395B1937-AFA1-413D-ABAF-BB287AAB31E0}" type="presParOf" srcId="{A77BC62F-1E78-44DC-9C7C-8A85F8661009}" destId="{AC42E954-FD9A-452E-A658-B720C676E2A3}" srcOrd="2" destOrd="0" presId="urn:microsoft.com/office/officeart/2005/8/layout/default"/>
    <dgm:cxn modelId="{C7EB2808-ADEE-44E3-8DC0-B91C283CFD2B}" type="presParOf" srcId="{A77BC62F-1E78-44DC-9C7C-8A85F8661009}" destId="{BAF8EFCA-B46E-45A0-841F-700107CD6E61}" srcOrd="3" destOrd="0" presId="urn:microsoft.com/office/officeart/2005/8/layout/default"/>
    <dgm:cxn modelId="{8369B527-7C72-4A9D-BB1B-56A027F9E5DB}" type="presParOf" srcId="{A77BC62F-1E78-44DC-9C7C-8A85F8661009}" destId="{589F0721-1451-4759-9E66-401042A6E373}" srcOrd="4" destOrd="0" presId="urn:microsoft.com/office/officeart/2005/8/layout/default"/>
    <dgm:cxn modelId="{5E1A01D5-B6AB-4176-8D9A-336E86E4E5AB}" type="presParOf" srcId="{A77BC62F-1E78-44DC-9C7C-8A85F8661009}" destId="{0E347CD6-7CC5-4B66-951B-7C1D59EC21A6}" srcOrd="5" destOrd="0" presId="urn:microsoft.com/office/officeart/2005/8/layout/default"/>
    <dgm:cxn modelId="{5C3D0932-C094-4324-B10B-1E361D90048D}" type="presParOf" srcId="{A77BC62F-1E78-44DC-9C7C-8A85F8661009}" destId="{E6802CC7-582A-475F-B9F8-D8A1518F10D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8878C9-1311-4343-92E4-944F41E4434B}">
      <dsp:nvSpPr>
        <dsp:cNvPr id="0" name=""/>
        <dsp:cNvSpPr/>
      </dsp:nvSpPr>
      <dsp:spPr>
        <a:xfrm>
          <a:off x="3417" y="634403"/>
          <a:ext cx="2711323" cy="1626794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5875" cap="rnd" cmpd="sng" algn="ctr">
          <a:solidFill>
            <a:srgbClr val="861E02"/>
          </a:solidFill>
          <a:prstDash val="solid"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ngle"/>
          <a:contourClr>
            <a:srgbClr val="FFFFFF"/>
          </a:contourClr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3000" b="1" kern="1200" cap="none" spc="0" dirty="0" smtClean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Ý</a:t>
          </a:r>
          <a:r>
            <a:rPr lang="ru-RU" sz="3000" b="1" kern="1200" cap="none" spc="0" dirty="0" err="1" smtClean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aşaýşyň</a:t>
          </a:r>
          <a:r>
            <a:rPr lang="ru-RU" sz="3000" b="1" kern="1200" cap="none" spc="0" dirty="0" smtClean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r>
            <a:rPr lang="ru-RU" sz="3000" b="1" kern="1200" cap="none" spc="0" dirty="0" err="1" smtClean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suw</a:t>
          </a:r>
          <a:r>
            <a:rPr lang="ru-RU" sz="3000" b="1" kern="1200" cap="none" spc="0" dirty="0" smtClean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r>
            <a:rPr lang="ru-RU" sz="3000" b="1" kern="1200" cap="none" spc="0" dirty="0" err="1" smtClean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gurşawy</a:t>
          </a:r>
          <a:endParaRPr lang="ru-RU" sz="3000" b="1" kern="1200" cap="none" spc="0" dirty="0">
            <a:ln w="12700">
              <a:solidFill>
                <a:schemeClr val="accent3">
                  <a:lumMod val="50000"/>
                </a:schemeClr>
              </a:solidFill>
              <a:prstDash val="solid"/>
            </a:ln>
            <a:pattFill prst="narHorz">
              <a:fgClr>
                <a:schemeClr val="accent3"/>
              </a:fgClr>
              <a:bgClr>
                <a:schemeClr val="accent3">
                  <a:lumMod val="40000"/>
                  <a:lumOff val="60000"/>
                </a:schemeClr>
              </a:bgClr>
            </a:pattFill>
            <a:effectLst>
              <a:innerShdw blurRad="177800">
                <a:schemeClr val="accent3">
                  <a:lumMod val="50000"/>
                </a:schemeClr>
              </a:innerShdw>
            </a:effectLst>
          </a:endParaRPr>
        </a:p>
      </dsp:txBody>
      <dsp:txXfrm>
        <a:off x="3417" y="634403"/>
        <a:ext cx="2711323" cy="1626794"/>
      </dsp:txXfrm>
    </dsp:sp>
    <dsp:sp modelId="{AC42E954-FD9A-452E-A658-B720C676E2A3}">
      <dsp:nvSpPr>
        <dsp:cNvPr id="0" name=""/>
        <dsp:cNvSpPr/>
      </dsp:nvSpPr>
      <dsp:spPr>
        <a:xfrm>
          <a:off x="2985873" y="634403"/>
          <a:ext cx="2711323" cy="1626794"/>
        </a:xfrm>
        <a:prstGeom prst="rect">
          <a:avLst/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 w="15875" cap="rnd" cmpd="sng" algn="ctr">
          <a:solidFill>
            <a:srgbClr val="FFC000"/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3000" b="1" kern="1200" cap="none" spc="0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Ý</a:t>
          </a:r>
          <a:r>
            <a:rPr lang="ru-RU" sz="3000" b="1" kern="1200" cap="none" spc="0" dirty="0" err="1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aşaýşyň</a:t>
          </a:r>
          <a:r>
            <a:rPr lang="ru-RU" sz="3000" b="1" kern="1200" cap="none" spc="0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r>
            <a:rPr lang="ru-RU" sz="3000" b="1" kern="1200" cap="none" spc="0" dirty="0" err="1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gury</a:t>
          </a:r>
          <a:r>
            <a:rPr lang="ru-RU" sz="3000" b="1" kern="1200" cap="none" spc="0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r>
            <a:rPr lang="ru-RU" sz="3000" b="1" kern="1200" cap="none" spc="0" dirty="0" err="1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ýer</a:t>
          </a:r>
          <a:r>
            <a:rPr lang="ru-RU" sz="3000" b="1" kern="1200" cap="none" spc="0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r>
            <a:rPr lang="ru-RU" sz="3000" b="1" kern="1200" cap="none" spc="0" dirty="0" err="1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howa</a:t>
          </a:r>
          <a:r>
            <a:rPr lang="ru-RU" sz="3000" b="1" kern="1200" cap="none" spc="0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r>
            <a:rPr lang="ru-RU" sz="3000" b="1" kern="1200" cap="none" spc="0" dirty="0" err="1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gurşawy</a:t>
          </a:r>
          <a:endParaRPr lang="ru-RU" sz="3000" b="1" kern="1200" cap="none" spc="0" dirty="0">
            <a:ln w="13462">
              <a:solidFill>
                <a:schemeClr val="bg1"/>
              </a:solidFill>
              <a:prstDash val="solid"/>
            </a:ln>
            <a:solidFill>
              <a:schemeClr val="tx1">
                <a:lumMod val="85000"/>
                <a:lumOff val="15000"/>
              </a:schemeClr>
            </a:solidFill>
            <a:effectLst>
              <a:outerShdw dist="38100" dir="2700000" algn="bl" rotWithShape="0">
                <a:schemeClr val="accent5"/>
              </a:outerShdw>
            </a:effectLst>
          </a:endParaRPr>
        </a:p>
      </dsp:txBody>
      <dsp:txXfrm>
        <a:off x="2985873" y="634403"/>
        <a:ext cx="2711323" cy="1626794"/>
      </dsp:txXfrm>
    </dsp:sp>
    <dsp:sp modelId="{589F0721-1451-4759-9E66-401042A6E373}">
      <dsp:nvSpPr>
        <dsp:cNvPr id="0" name=""/>
        <dsp:cNvSpPr/>
      </dsp:nvSpPr>
      <dsp:spPr>
        <a:xfrm>
          <a:off x="5968329" y="634403"/>
          <a:ext cx="2711323" cy="1626794"/>
        </a:xfrm>
        <a:prstGeom prst="rect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 w="15875" cap="rnd" cmpd="sng" algn="ctr">
          <a:solidFill>
            <a:srgbClr val="FFFF00"/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3000" b="1" kern="1200" cap="none" spc="50" dirty="0" smtClean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Ý</a:t>
          </a:r>
          <a:r>
            <a:rPr lang="ru-RU" sz="3000" b="1" kern="1200" cap="none" spc="50" dirty="0" err="1" smtClean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aşaýşyň</a:t>
          </a:r>
          <a:r>
            <a:rPr lang="ru-RU" sz="3000" b="1" kern="1200" cap="none" spc="50" dirty="0" smtClean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r>
            <a:rPr lang="ru-RU" sz="3000" b="1" kern="1200" cap="none" spc="50" dirty="0" err="1" smtClean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toprak</a:t>
          </a:r>
          <a:r>
            <a:rPr lang="ru-RU" sz="3000" b="1" kern="1200" cap="none" spc="50" dirty="0" smtClean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r>
            <a:rPr lang="ru-RU" sz="3000" b="1" kern="1200" cap="none" spc="50" dirty="0" err="1" smtClean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gurşawy</a:t>
          </a:r>
          <a:endParaRPr lang="ru-RU" sz="3000" b="1" kern="1200" cap="none" spc="50" dirty="0">
            <a:ln w="0"/>
            <a:solidFill>
              <a:schemeClr val="bg2"/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sp:txBody>
      <dsp:txXfrm>
        <a:off x="5968329" y="634403"/>
        <a:ext cx="2711323" cy="1626794"/>
      </dsp:txXfrm>
    </dsp:sp>
    <dsp:sp modelId="{E6802CC7-582A-475F-B9F8-D8A1518F10D0}">
      <dsp:nvSpPr>
        <dsp:cNvPr id="0" name=""/>
        <dsp:cNvSpPr/>
      </dsp:nvSpPr>
      <dsp:spPr>
        <a:xfrm>
          <a:off x="8950785" y="634403"/>
          <a:ext cx="2711323" cy="1626794"/>
        </a:xfrm>
        <a:prstGeom prst="rect">
          <a:avLst/>
        </a:prstGeom>
        <a:blipFill rotWithShape="0">
          <a:blip xmlns:r="http://schemas.openxmlformats.org/officeDocument/2006/relationships" r:embed="rId4"/>
          <a:tile tx="0" ty="0" sx="100000" sy="100000" flip="none" algn="tl"/>
        </a:blipFill>
        <a:ln w="15875" cap="rnd" cmpd="sng" algn="ctr">
          <a:solidFill>
            <a:srgbClr val="92D050"/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3000" b="1" kern="1200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Ý</a:t>
          </a:r>
          <a:r>
            <a:rPr lang="ru-RU" sz="3000" b="1" kern="1200" cap="none" spc="0" dirty="0" err="1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aşaýşyň</a:t>
          </a:r>
          <a:r>
            <a:rPr lang="ru-RU" sz="3000" b="1" kern="1200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r>
            <a:rPr lang="ru-RU" sz="3000" b="1" kern="1200" cap="none" spc="0" dirty="0" err="1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janly</a:t>
          </a:r>
          <a:r>
            <a:rPr lang="ru-RU" sz="3000" b="1" kern="1200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r>
            <a:rPr lang="ru-RU" sz="3000" b="1" kern="1200" cap="none" spc="0" dirty="0" err="1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organizm</a:t>
          </a:r>
          <a:r>
            <a:rPr lang="ru-RU" sz="3000" b="1" kern="1200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 </a:t>
          </a:r>
          <a:r>
            <a:rPr lang="ru-RU" sz="3000" b="1" kern="1200" cap="none" spc="0" dirty="0" err="1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rPr>
            <a:t>gurşawy</a:t>
          </a:r>
          <a:endParaRPr lang="ru-RU" sz="3000" b="1" kern="1200" cap="none" spc="0" dirty="0">
            <a:ln w="9525">
              <a:solidFill>
                <a:schemeClr val="bg1"/>
              </a:solidFill>
              <a:prstDash val="solid"/>
            </a:ln>
            <a:solidFill>
              <a:schemeClr val="tx1"/>
            </a:solidFill>
            <a:effectLst>
              <a:outerShdw blurRad="12700" dist="38100" dir="2700000" algn="tl" rotWithShape="0">
                <a:schemeClr val="bg1">
                  <a:lumMod val="50000"/>
                </a:schemeClr>
              </a:outerShdw>
            </a:effectLst>
          </a:endParaRPr>
        </a:p>
      </dsp:txBody>
      <dsp:txXfrm>
        <a:off x="8950785" y="634403"/>
        <a:ext cx="2711323" cy="16267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BF07C-E029-40C5-8015-4B928279EAC4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2163724-7F30-4B2A-AB4A-6CCE113C7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13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BF07C-E029-40C5-8015-4B928279EAC4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2163724-7F30-4B2A-AB4A-6CCE113C7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458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BF07C-E029-40C5-8015-4B928279EAC4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2163724-7F30-4B2A-AB4A-6CCE113C761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0461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BF07C-E029-40C5-8015-4B928279EAC4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163724-7F30-4B2A-AB4A-6CCE113C7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2211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BF07C-E029-40C5-8015-4B928279EAC4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163724-7F30-4B2A-AB4A-6CCE113C7617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19010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BF07C-E029-40C5-8015-4B928279EAC4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163724-7F30-4B2A-AB4A-6CCE113C7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7916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BF07C-E029-40C5-8015-4B928279EAC4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63724-7F30-4B2A-AB4A-6CCE113C7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481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BF07C-E029-40C5-8015-4B928279EAC4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63724-7F30-4B2A-AB4A-6CCE113C7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8064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BF07C-E029-40C5-8015-4B928279EAC4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63724-7F30-4B2A-AB4A-6CCE113C7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43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BF07C-E029-40C5-8015-4B928279EAC4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2163724-7F30-4B2A-AB4A-6CCE113C7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484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BF07C-E029-40C5-8015-4B928279EAC4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2163724-7F30-4B2A-AB4A-6CCE113C7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542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BF07C-E029-40C5-8015-4B928279EAC4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2163724-7F30-4B2A-AB4A-6CCE113C7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951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BF07C-E029-40C5-8015-4B928279EAC4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63724-7F30-4B2A-AB4A-6CCE113C7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009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BF07C-E029-40C5-8015-4B928279EAC4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63724-7F30-4B2A-AB4A-6CCE113C7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852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BF07C-E029-40C5-8015-4B928279EAC4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63724-7F30-4B2A-AB4A-6CCE113C7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52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BF07C-E029-40C5-8015-4B928279EAC4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2163724-7F30-4B2A-AB4A-6CCE113C7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8040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BF07C-E029-40C5-8015-4B928279EAC4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2163724-7F30-4B2A-AB4A-6CCE113C76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247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000"/>
                    </a14:imgEffect>
                    <a14:imgEffect>
                      <a14:saturation sat="85000"/>
                    </a14:imgEffect>
                    <a14:imgEffect>
                      <a14:brightnessContrast bright="-40000"/>
                    </a14:imgEffect>
                  </a14:imgLayer>
                </a14:imgProps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7200" y="2329566"/>
            <a:ext cx="1155469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okuwyň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meýilnamasy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k-TM" sz="32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gurşawy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düşünje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Ýaşaýşyň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gury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howa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toprak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janly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organi</a:t>
            </a:r>
            <a:r>
              <a:rPr lang="tk-TM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  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gurşawy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Ekologik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faktorlar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toparlara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bölünişi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2400" y="612062"/>
            <a:ext cx="1185949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2-nji </a:t>
            </a:r>
            <a:r>
              <a:rPr lang="en-US" sz="28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endParaRPr lang="en-US" sz="28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ÝAŞAÝYŞ GURŞAWY WE EKOLOGIK FAKTORLAR</a:t>
            </a:r>
          </a:p>
          <a:p>
            <a:pPr algn="ctr"/>
            <a:r>
              <a:rPr lang="en-US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HAKYNDA DÜŞÜNJE</a:t>
            </a:r>
            <a:endParaRPr lang="en-US" sz="28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3664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4000" b="-3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6660" y="262768"/>
            <a:ext cx="6676571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Antropogen</a:t>
            </a:r>
            <a:r>
              <a:rPr lang="en-US" sz="32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faktor</a:t>
            </a:r>
            <a:endParaRPr lang="tk-TM" i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25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Antropogen</a:t>
            </a:r>
            <a:r>
              <a:rPr lang="en-US" sz="2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faktorlar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–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adamyň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hojalyk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işiniň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täsirleriniň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jemidir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Tebigat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adamlaryň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önümçilik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işjeňliginiň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netijesinde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köp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derejede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täsiri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ýetýär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Netijede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ýer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üstüniň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himiki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düzümi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relýefi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we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atmosfera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üýtgeýär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süýji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suwlaryň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ýaýraýşy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klimatyň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üýtgemegi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bolup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geçýär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aýry-aýry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tebigy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biogeosenozlar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ýok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edilýär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5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emeli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agrobiosenozlar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r>
              <a:rPr lang="en-US" sz="25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döredilýär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adam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üçin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peýdaly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haýwanlary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we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ösümlikleri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ulanýarlar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zyýanlylaryny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bolsa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ýok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edýärler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medeni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ösümlikleri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ösdürip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ýetişdirýärler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haýwanlary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eldekleşdirýärler</a:t>
            </a:r>
            <a:r>
              <a:rPr lang="en-US" sz="2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7442" y="132142"/>
            <a:ext cx="4457035" cy="326420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3270" y="3248201"/>
            <a:ext cx="4349843" cy="31334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1712686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0" y="290946"/>
            <a:ext cx="103493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gurşawy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tebigatyň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janly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organizmleri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gurşap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alýan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hem-de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gönüden-göni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täsirleşýän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bölegidir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Gurşawyň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bölekleri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köpdürlidir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üýtgäp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dur</a:t>
            </a:r>
            <a:r>
              <a:rPr lang="tk-TM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dünýäde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ýaşaýar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hemişe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ýöriteleşýärler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üýtgemegi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baglanyşykda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özleriniň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işjeňligini</a:t>
            </a:r>
            <a:r>
              <a:rPr lang="tk-TM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sazlaýarlar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Janly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organizmler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bizi</a:t>
            </a:r>
            <a:r>
              <a:rPr lang="tk-TM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ň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planetamyzda</a:t>
            </a:r>
            <a:r>
              <a:rPr lang="tk-TM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şertleriniň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özboluşlylygy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tk-TM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tapawutlanýan</a:t>
            </a:r>
            <a:endParaRPr lang="en-US" sz="2800" b="1" dirty="0" smtClean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dört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gurşawyny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özleşdiripdirler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Olara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aşakdakylar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en-US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54788918"/>
              </p:ext>
            </p:extLst>
          </p:nvPr>
        </p:nvGraphicFramePr>
        <p:xfrm>
          <a:off x="401782" y="3962399"/>
          <a:ext cx="11665527" cy="2895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01845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5500" y="180109"/>
            <a:ext cx="1135017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aşaýyş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gurşawlarynyň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dört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görnüşiniň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janly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organizmler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nobatda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gurşawyny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özleşdiripdirler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Çünki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gezek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suwda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döräpdir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gurşawyna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ýaýrapdyr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Janly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organizmler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ýer-howa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gurşawyny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özleşdiripler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topragy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döredipdirler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ykjam</a:t>
            </a:r>
            <a:r>
              <a:rPr lang="tk-TM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ornaşypdyrlar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Ýaşaýşyň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4-nji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özboluşly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gurşawy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janly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organizmleriň</a:t>
            </a:r>
            <a:r>
              <a:rPr lang="tk-TM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hut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özleridir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Janly</a:t>
            </a:r>
            <a:r>
              <a:rPr lang="en-US" sz="3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organizmleriň</a:t>
            </a:r>
            <a:r>
              <a:rPr lang="en-US" sz="3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her </a:t>
            </a:r>
            <a:r>
              <a:rPr lang="en-US" sz="30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en-US" sz="3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olarda</a:t>
            </a:r>
            <a:r>
              <a:rPr lang="en-US" sz="3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ýaşaýan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mugthorlar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simbiontlar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giden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özboluşly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tebigy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gurşaw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Janly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organizmleriň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gurşawyna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uýgunlaşmagyna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adaptasiýa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latynça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adaptatiwo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” –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ýöriteleşen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diýmegi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Adaptasiýa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ukyplylyk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ýaşaýşyň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häsiýetleriniň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biridir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Adaptasiýa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görnüşleriň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ewolýusiýasynyň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barşynda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döreýär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üýtgeýär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1785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8000" y="0"/>
            <a:ext cx="11684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k-TM" sz="2800" b="1" u="sng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b="1" u="sng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u="sng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Ýaşaýşyň</a:t>
            </a:r>
            <a:r>
              <a:rPr lang="en-US" sz="2800" b="1" u="sng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en-US" sz="2800" b="1" u="sng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u="sng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gury</a:t>
            </a:r>
            <a:r>
              <a:rPr lang="en-US" sz="2800" b="1" u="sng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en-US" sz="2800" b="1" u="sng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u="sng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howa</a:t>
            </a:r>
            <a:r>
              <a:rPr lang="en-US" sz="2800" b="1" u="sng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u="sng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toprak</a:t>
            </a:r>
            <a:r>
              <a:rPr lang="en-US" sz="2800" b="1" u="sng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b="1" u="sng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janly</a:t>
            </a:r>
            <a:r>
              <a:rPr lang="en-US" sz="2800" b="1" u="sng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organi</a:t>
            </a:r>
            <a:r>
              <a:rPr lang="tk-TM" sz="2800" b="1" u="sng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800" b="1" u="sng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800" b="1" u="sng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gurşawy</a:t>
            </a:r>
            <a:endParaRPr lang="en-US" sz="2800" b="1" u="sng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k-TM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Ýaşaýşyň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gurşawy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Suwuň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gurşaw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özboluşly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bardyr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Şolara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derejedäki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dykyzlygy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basyşyň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güýçli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çäklerde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üýtgäp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durmagy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kislorodyň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mukdarda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gün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şöhlesini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güýçli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sorup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siňdirip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bilmegi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Bulardan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başga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-da,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aýtymlary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aýry-aýry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bölekleri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duzlulygy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akymyň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tizligi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janly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organizmleriň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tapawutlanýarlar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Ekologiýada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gurşawynyň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ýaşaýjylarynyň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ählisine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gidrobiontlar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berýärler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grekçe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gidro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çyglylyk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biontos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ýaşaýjy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diýmegi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ummanlarynda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kontinental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aýtymlarynda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ýerasty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suwlarda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ýaşaýarlar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Ýaşaýşyň</a:t>
            </a:r>
            <a:r>
              <a:rPr lang="en-US" sz="2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0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gury</a:t>
            </a:r>
            <a:r>
              <a:rPr lang="en-US" sz="2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0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ýer</a:t>
            </a:r>
            <a:r>
              <a:rPr lang="en-US" sz="2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–</a:t>
            </a:r>
            <a:r>
              <a:rPr lang="en-US" sz="20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howa</a:t>
            </a:r>
            <a:r>
              <a:rPr lang="en-US" sz="2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20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gurşawy</a:t>
            </a:r>
            <a:r>
              <a:rPr lang="en-US" sz="2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Ekologik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ýaşaýşyň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ýer-howa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gurşawy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çylşyrymlysy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Gury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ýeriň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üstünde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ýaşamak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janly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organizmlerden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derejedäki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ýöriteleşmäni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ýöriteleşmeler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ösümlikleriň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hem-de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haýwanlaryň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gurluşynyň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derejeli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bolmagyny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Gury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ýeriň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üstündäki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ýer-howa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gurşawynyň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özboluşly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klimat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şertleriniň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täsirine</a:t>
            </a:r>
            <a:r>
              <a:rPr lang="tk-TM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ýöriteleşendir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0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0" y="3213740"/>
            <a:ext cx="117130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104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0286" y="127736"/>
            <a:ext cx="1180011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Ýaşaýşyň</a:t>
            </a:r>
            <a:r>
              <a:rPr lang="en-US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toprak</a:t>
            </a:r>
            <a:r>
              <a:rPr lang="en-US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gurşawy</a:t>
            </a:r>
            <a:r>
              <a:rPr lang="en-US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. </a:t>
            </a:r>
            <a:endParaRPr lang="tk-TM" sz="24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just"/>
            <a:endParaRPr lang="tk-TM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just"/>
            <a:r>
              <a:rPr lang="tk-TM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        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Toprak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gury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ýeriň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howa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gurşawy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bilen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galtaşýan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üst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ýüzündäki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ýumşak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ýuka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gatlagydyr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Özüniň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galyňlygynyň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ujypsyzdygyna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garamazdan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ýeriň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bu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gatlagynyň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ýaşaýşyň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ýaýramagynda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uly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ähmiýeti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bar.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Toprakda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içi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gazlaryň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garyndysy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we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suw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ergini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bilen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doldurylan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müňlerçe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boşluklar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duş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gelýärler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Şol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sebäpli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hem,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toprakda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ençeme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ownukly-irili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mikroorganizmleriňýaşamaklary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üçin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amatly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şertler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emele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gelýär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Howanyň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ýeriň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üst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ýüzüne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golaý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ýerleşýän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gatlagy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bilen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deňeşdirilende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toprakda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</a:p>
          <a:p>
            <a:pPr algn="just"/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temperaturanyň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üýtgäp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durmagy</a:t>
            </a:r>
            <a:r>
              <a:rPr lang="tk-TM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kadalaşandyr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Toprakda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ýerasty</a:t>
            </a:r>
            <a:r>
              <a:rPr lang="tk-TM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suwlaryň</a:t>
            </a:r>
            <a:r>
              <a:rPr lang="tk-TM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bolmagy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we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oňa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ygallaryň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aralaşmagy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çygyň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ätiýaçlylygyny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döredýär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hem-de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suw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bilen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gury</a:t>
            </a:r>
            <a:r>
              <a:rPr lang="tk-TM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ýer</a:t>
            </a:r>
            <a:endParaRPr lang="en-US" sz="2100" b="1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just"/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gurşawlarynyň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arasyndaky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aralyk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çyglylygyny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kadalaşdyrýar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Toprakda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guraýan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ölýän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ösümlikleriň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we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haýwanlaryň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maslyklarynyň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hasabyna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organiki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we mineral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maddalaryň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ätiýäçlyklary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köpelýär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Bularyň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ählisi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topragyň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ýaşaýyş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bilen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doýgunlygyny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aňladýar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Toprakda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gury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ýeriň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üstünde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ýaşaýan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ösümlikleriň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kök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ulgamlary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jemlenendir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1 sm2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toprak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öz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düzüminde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bakteriýalaryň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kömelekleriň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aktinomisetleriň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hem-de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birnäçe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mikroorganizmleriň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onlarça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we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ýüzlerçe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millionyny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saklaýar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Topragyň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ýagtylandyrylýan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üstki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gatlaklarynda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her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bir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gram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toprakda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ýaşyl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gök-ýaşyl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diatom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suwotylaryň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fotosintez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geçirýän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öýjükleriniň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ýüzlerçe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müňüsi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ýaşaýarlar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Şu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sebäpli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hem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görnükli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rus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alymy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akdemik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W.I.Wernadskiý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topragy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tebigatyň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biokos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bedenlerine</a:t>
            </a:r>
            <a:r>
              <a:rPr lang="en-US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1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gatnaşdyrýa</a:t>
            </a:r>
            <a:r>
              <a:rPr lang="tk-TM" sz="21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r.</a:t>
            </a:r>
            <a:endParaRPr lang="en-US" sz="21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24391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9315" y="115353"/>
            <a:ext cx="11567885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Ýaşaýşyň</a:t>
            </a:r>
            <a:r>
              <a:rPr lang="en-US" sz="2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janly</a:t>
            </a:r>
            <a:r>
              <a:rPr lang="en-US" sz="2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organizm</a:t>
            </a:r>
            <a:r>
              <a:rPr lang="en-US" sz="2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2800" b="1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gurşawy</a:t>
            </a:r>
            <a:r>
              <a:rPr lang="en-US" sz="2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. </a:t>
            </a:r>
            <a:endParaRPr lang="tk-TM" sz="2800" b="1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endParaRPr lang="tk-TM" sz="26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just"/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Geterotrof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organizmleriň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köp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görnüşleri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özleriniň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bütin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ömrüni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-da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ýaşaýşynyň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belli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döwrüni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beýleki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janly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organizmleriň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bedeninde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ýaşap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geçirýärler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Olar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şol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janly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organizmleriň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bedenini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ýaşaýyş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gurşawy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we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iýmit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çeşmesi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hökmünde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peýdalanýarlar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Janly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organizmleriň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biriniň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beýlekisini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ýaşaýyş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gurşawy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hökmünde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peýdalanmagy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tebigatda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gadymdan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bäri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duş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gelýän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we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giňden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ýaýran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hadysalaryň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biridir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Mugthorlar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öz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tebigy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eýeleriniň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-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hojaýynlarynyň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göwresiniň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içinde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özboluşly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ýaşaýyş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gurşawynda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ýaşaýar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Munuň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özi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tarapdan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olara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birnäçe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ekologik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artykmaçlyklary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berse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ikinji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tarapdan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mugthorlar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hojaýynlarynyň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ýaşaýşyny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kynlaşdyrýar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Mugthorlaryň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möhüm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artykmaçlyklarynyň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biri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hem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öz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hojaýynlarynyň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bedeniniň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öýjükleriniň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içindäki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dokumalardaky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-da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içegeleriň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içindäki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iýmitleriň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hasabyna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ýaşap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olaryň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iýmit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bilen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üpjün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6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edilmekleridir</a:t>
            </a:r>
            <a:r>
              <a:rPr lang="en-US" sz="2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  <a:endParaRPr lang="ru-RU" sz="26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77921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815" y="665133"/>
            <a:ext cx="118100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u="sng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</a:t>
            </a:r>
            <a:r>
              <a:rPr lang="en-US" sz="3600" b="1" u="sng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. </a:t>
            </a:r>
            <a:r>
              <a:rPr lang="en-US" sz="3600" b="1" u="sng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Ekologik</a:t>
            </a:r>
            <a:r>
              <a:rPr lang="en-US" sz="3600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3600" b="1" u="sng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faktorlar</a:t>
            </a:r>
            <a:r>
              <a:rPr lang="en-US" sz="3600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we </a:t>
            </a:r>
            <a:r>
              <a:rPr lang="en-US" sz="3600" b="1" u="sng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olaryň</a:t>
            </a:r>
            <a:r>
              <a:rPr lang="en-US" sz="3600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3600" b="1" u="sng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toparlara</a:t>
            </a:r>
            <a:r>
              <a:rPr lang="en-US" sz="3600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3600" b="1" u="sng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bölünişi</a:t>
            </a:r>
            <a:endParaRPr lang="en-US" sz="3600" b="1" u="sng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1733137" y="2312950"/>
            <a:ext cx="8759370" cy="3355960"/>
            <a:chOff x="1728354" y="1413064"/>
            <a:chExt cx="8759370" cy="3355960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1968993" y="1413064"/>
              <a:ext cx="8287658" cy="638628"/>
            </a:xfrm>
            <a:prstGeom prst="round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k-TM" sz="2800" b="1" i="1" dirty="0" smtClean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</a:rPr>
                <a:t>EKOLOGIK FAKTORLAR</a:t>
              </a:r>
              <a:endParaRPr lang="ru-RU" sz="2800" b="1" i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sp>
          <p:nvSpPr>
            <p:cNvPr id="4" name="Стрелка вниз 3"/>
            <p:cNvSpPr/>
            <p:nvPr/>
          </p:nvSpPr>
          <p:spPr>
            <a:xfrm>
              <a:off x="5811650" y="2051692"/>
              <a:ext cx="592778" cy="107721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Стрелка вниз 5"/>
            <p:cNvSpPr/>
            <p:nvPr/>
          </p:nvSpPr>
          <p:spPr>
            <a:xfrm>
              <a:off x="2781794" y="2051692"/>
              <a:ext cx="592778" cy="107721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Стрелка вниз 6"/>
            <p:cNvSpPr/>
            <p:nvPr/>
          </p:nvSpPr>
          <p:spPr>
            <a:xfrm>
              <a:off x="8841507" y="2051692"/>
              <a:ext cx="592778" cy="104502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Овал 7"/>
            <p:cNvSpPr/>
            <p:nvPr/>
          </p:nvSpPr>
          <p:spPr>
            <a:xfrm>
              <a:off x="1728354" y="3128910"/>
              <a:ext cx="2699657" cy="1640114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k-TM" sz="3200" b="1" i="1" dirty="0" smtClean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</a:rPr>
                <a:t>ABIOTIK</a:t>
              </a:r>
              <a:endParaRPr lang="ru-RU" sz="3200" b="1" i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4758210" y="3128910"/>
              <a:ext cx="2699657" cy="1640114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k-TM" sz="3200" i="1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BIOTIK</a:t>
              </a:r>
              <a:endParaRPr lang="ru-RU" sz="3200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7788067" y="3090544"/>
              <a:ext cx="2699657" cy="1640114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k-TM" b="1" i="1" dirty="0" smtClean="0">
                  <a:ln w="12700">
                    <a:solidFill>
                      <a:schemeClr val="accent5"/>
                    </a:solidFill>
                    <a:prstDash val="solid"/>
                  </a:ln>
                  <a:pattFill prst="ltDnDiag">
                    <a:fgClr>
                      <a:schemeClr val="accent5">
                        <a:lumMod val="60000"/>
                        <a:lumOff val="40000"/>
                      </a:schemeClr>
                    </a:fgClr>
                    <a:bgClr>
                      <a:schemeClr val="bg1"/>
                    </a:bgClr>
                  </a:pattFill>
                </a:rPr>
                <a:t>ANTROPOGEN</a:t>
              </a:r>
              <a:endParaRPr lang="ru-RU" b="1" i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4541663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7127" y="235527"/>
            <a:ext cx="88253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Abiotik</a:t>
            </a:r>
            <a:r>
              <a:rPr lang="en-US" sz="3200" b="1" i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n-US" sz="3200" b="1" i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faktor</a:t>
            </a:r>
            <a:endParaRPr lang="tk-TM" sz="3200" b="1" i="1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pPr algn="just"/>
            <a:r>
              <a:rPr lang="en-US" sz="2800" b="1" i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Abiotik</a:t>
            </a:r>
            <a:r>
              <a:rPr lang="en-US" sz="2800" b="1" i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faktorlar</a:t>
            </a:r>
            <a:r>
              <a:rPr lang="en-US" sz="2800" b="1" i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organizme</a:t>
            </a:r>
            <a:r>
              <a:rPr lang="en-U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en-U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organiki</a:t>
            </a:r>
            <a:r>
              <a:rPr lang="en-U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en-U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gurşawyň</a:t>
            </a:r>
            <a:r>
              <a:rPr lang="en-U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toplumlaýyn</a:t>
            </a:r>
            <a:r>
              <a:rPr lang="en-U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şertleridir</a:t>
            </a:r>
            <a:r>
              <a:rPr lang="en-U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en-U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sz="28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en-U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gezeginde</a:t>
            </a:r>
            <a:r>
              <a:rPr lang="en-U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tk-TM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klimatik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ýagtylyk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temperatura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çyglylyk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basyş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</a:p>
          <a:p>
            <a:pPr algn="just"/>
            <a:r>
              <a:rPr lang="en-US" sz="28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edafik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topragyň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himiki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mehanikiaýratynlyklary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orografik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relýefiň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faktorlara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bölünýär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üstüniň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gurluşy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geologik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klimatik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dürlüligi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ýere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taryhy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uýgunlaşan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haýwanlaryň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ösümlikleriň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mikroorganizmleriň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ýaşaýşynda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abiotik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faktorlaryň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orny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bardyr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Arealyň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çäginde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organizmleriň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sanlary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ýaýraýşy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faktorlara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faktorlara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baglydyr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Çölde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ýaşaýanlar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suwdyr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köpsanly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organizmleri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suwda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erän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kislorodyň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mukdarydyr</a:t>
            </a:r>
            <a:r>
              <a:rPr lang="en-US" sz="28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2492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91771" y="194386"/>
            <a:ext cx="10900229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Biotik</a:t>
            </a:r>
            <a:r>
              <a:rPr lang="en-US" sz="3600" b="1" i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3600" b="1" i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faktor</a:t>
            </a:r>
            <a:endParaRPr lang="tk-TM" sz="2800" i="1" dirty="0" smtClean="0"/>
          </a:p>
          <a:p>
            <a:r>
              <a:rPr lang="en-US" sz="2800" dirty="0" err="1" smtClean="0"/>
              <a:t>Biotik</a:t>
            </a:r>
            <a:r>
              <a:rPr lang="en-US" sz="2800" dirty="0" smtClean="0"/>
              <a:t> </a:t>
            </a:r>
            <a:r>
              <a:rPr lang="en-US" sz="2800" dirty="0" err="1"/>
              <a:t>faktorlar</a:t>
            </a:r>
            <a:r>
              <a:rPr lang="en-US" sz="2800" dirty="0"/>
              <a:t> – </a:t>
            </a:r>
            <a:r>
              <a:rPr lang="en-US" sz="2800" dirty="0" err="1"/>
              <a:t>bu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organizmiň</a:t>
            </a:r>
            <a:r>
              <a:rPr lang="en-US" sz="2800" dirty="0"/>
              <a:t> </a:t>
            </a:r>
            <a:r>
              <a:rPr lang="en-US" sz="2800" dirty="0" err="1"/>
              <a:t>ýaşaýyş</a:t>
            </a:r>
            <a:r>
              <a:rPr lang="en-US" sz="2800" dirty="0"/>
              <a:t> </a:t>
            </a:r>
            <a:r>
              <a:rPr lang="en-US" sz="2800" dirty="0" err="1"/>
              <a:t>işjeňliginiň</a:t>
            </a:r>
            <a:r>
              <a:rPr lang="en-US" sz="2800" dirty="0"/>
              <a:t> </a:t>
            </a:r>
            <a:r>
              <a:rPr lang="en-US" sz="2800" dirty="0" err="1"/>
              <a:t>beýleki</a:t>
            </a:r>
            <a:r>
              <a:rPr lang="en-US" sz="2800" dirty="0"/>
              <a:t> </a:t>
            </a:r>
            <a:r>
              <a:rPr lang="en-US" sz="2800" dirty="0" err="1"/>
              <a:t>organizmleriň</a:t>
            </a:r>
            <a:r>
              <a:rPr lang="en-US" sz="2800" dirty="0"/>
              <a:t> </a:t>
            </a:r>
            <a:r>
              <a:rPr lang="en-US" sz="2800" dirty="0" err="1"/>
              <a:t>ýaşaýşyna</a:t>
            </a:r>
            <a:r>
              <a:rPr lang="en-US" sz="2800" dirty="0"/>
              <a:t> </a:t>
            </a:r>
            <a:r>
              <a:rPr lang="en-US" sz="2800" dirty="0" err="1"/>
              <a:t>edýän</a:t>
            </a:r>
            <a:r>
              <a:rPr lang="en-US" sz="2800" dirty="0"/>
              <a:t> </a:t>
            </a:r>
            <a:r>
              <a:rPr lang="en-US" sz="2800" dirty="0" err="1"/>
              <a:t>täsiriniň</a:t>
            </a:r>
            <a:r>
              <a:rPr lang="en-US" sz="2800" dirty="0"/>
              <a:t> </a:t>
            </a:r>
            <a:r>
              <a:rPr lang="en-US" sz="2800" dirty="0" err="1"/>
              <a:t>jemidir</a:t>
            </a:r>
            <a:r>
              <a:rPr lang="en-US" sz="2800" dirty="0"/>
              <a:t>. </a:t>
            </a:r>
            <a:r>
              <a:rPr lang="en-US" sz="2800" dirty="0" err="1"/>
              <a:t>Olar</a:t>
            </a:r>
            <a:r>
              <a:rPr lang="en-US" sz="2800" dirty="0"/>
              <a:t> </a:t>
            </a:r>
            <a:r>
              <a:rPr lang="en-US" sz="2800" dirty="0" err="1"/>
              <a:t>dürli</a:t>
            </a:r>
            <a:r>
              <a:rPr lang="en-US" sz="2800" dirty="0"/>
              <a:t> </a:t>
            </a:r>
            <a:r>
              <a:rPr lang="en-US" sz="2800" dirty="0" err="1"/>
              <a:t>görnüşlerde</a:t>
            </a:r>
            <a:r>
              <a:rPr lang="en-US" sz="2800" dirty="0"/>
              <a:t> </a:t>
            </a:r>
            <a:r>
              <a:rPr lang="en-US" sz="2800" dirty="0" err="1"/>
              <a:t>ýüze</a:t>
            </a:r>
            <a:r>
              <a:rPr lang="en-US" sz="2800" dirty="0"/>
              <a:t> </a:t>
            </a:r>
            <a:r>
              <a:rPr lang="en-US" sz="2800" dirty="0" err="1"/>
              <a:t>çykyp</a:t>
            </a:r>
            <a:r>
              <a:rPr lang="en-US" sz="2800" dirty="0"/>
              <a:t> </a:t>
            </a:r>
            <a:r>
              <a:rPr lang="en-US" sz="2800" dirty="0" err="1"/>
              <a:t>bilýärler</a:t>
            </a:r>
            <a:r>
              <a:rPr lang="en-US" sz="2800" dirty="0"/>
              <a:t>. </a:t>
            </a:r>
            <a:r>
              <a:rPr lang="en-US" sz="2800" dirty="0" err="1"/>
              <a:t>Ösümlikler</a:t>
            </a:r>
            <a:r>
              <a:rPr lang="en-US" sz="2800" dirty="0"/>
              <a:t> </a:t>
            </a:r>
            <a:r>
              <a:rPr lang="en-US" sz="2800" dirty="0" err="1"/>
              <a:t>ot</a:t>
            </a:r>
            <a:r>
              <a:rPr lang="en-US" sz="2800" dirty="0"/>
              <a:t> </a:t>
            </a:r>
            <a:r>
              <a:rPr lang="en-US" sz="2800" dirty="0" err="1"/>
              <a:t>iýýän</a:t>
            </a:r>
            <a:r>
              <a:rPr lang="en-US" sz="2800" dirty="0"/>
              <a:t> </a:t>
            </a:r>
            <a:r>
              <a:rPr lang="en-US" sz="2800" dirty="0" err="1"/>
              <a:t>haýwanlar</a:t>
            </a:r>
            <a:r>
              <a:rPr lang="en-US" sz="2800" dirty="0"/>
              <a:t> </a:t>
            </a:r>
            <a:r>
              <a:rPr lang="en-US" sz="2800" dirty="0" err="1"/>
              <a:t>üçin</a:t>
            </a:r>
            <a:r>
              <a:rPr lang="en-US" sz="2800" dirty="0"/>
              <a:t> </a:t>
            </a:r>
            <a:r>
              <a:rPr lang="en-US" sz="2800" dirty="0" err="1"/>
              <a:t>iýmit</a:t>
            </a:r>
            <a:r>
              <a:rPr lang="en-US" sz="2800" dirty="0"/>
              <a:t> </a:t>
            </a:r>
            <a:r>
              <a:rPr lang="en-US" sz="2800" dirty="0" err="1"/>
              <a:t>çeşmesi</a:t>
            </a:r>
            <a:r>
              <a:rPr lang="en-US" sz="2800" dirty="0"/>
              <a:t> </a:t>
            </a:r>
            <a:r>
              <a:rPr lang="en-US" sz="2800" dirty="0" err="1"/>
              <a:t>bolýar</a:t>
            </a:r>
            <a:r>
              <a:rPr lang="en-US" sz="2800" dirty="0"/>
              <a:t>. </a:t>
            </a:r>
            <a:r>
              <a:rPr lang="en-US" sz="2800" dirty="0" err="1"/>
              <a:t>Haýwanlar</a:t>
            </a:r>
            <a:r>
              <a:rPr lang="en-US" sz="2800" dirty="0"/>
              <a:t> </a:t>
            </a:r>
            <a:r>
              <a:rPr lang="en-US" sz="2800" dirty="0" err="1"/>
              <a:t>ýyrtyjylar</a:t>
            </a:r>
            <a:r>
              <a:rPr lang="en-US" sz="2800" dirty="0"/>
              <a:t> </a:t>
            </a:r>
            <a:r>
              <a:rPr lang="en-US" sz="2800" dirty="0" err="1"/>
              <a:t>üçin</a:t>
            </a:r>
            <a:r>
              <a:rPr lang="en-US" sz="2800" dirty="0"/>
              <a:t> </a:t>
            </a:r>
            <a:r>
              <a:rPr lang="en-US" sz="2800" dirty="0" err="1"/>
              <a:t>iýmit</a:t>
            </a:r>
            <a:r>
              <a:rPr lang="en-US" sz="2800" dirty="0"/>
              <a:t> </a:t>
            </a:r>
            <a:r>
              <a:rPr lang="en-US" sz="2800" dirty="0" err="1"/>
              <a:t>bolup</a:t>
            </a:r>
            <a:r>
              <a:rPr lang="en-US" sz="2800" dirty="0"/>
              <a:t> </a:t>
            </a:r>
            <a:r>
              <a:rPr lang="en-US" sz="2800" dirty="0" err="1"/>
              <a:t>hyzmat</a:t>
            </a:r>
            <a:r>
              <a:rPr lang="en-US" sz="2800" dirty="0"/>
              <a:t> </a:t>
            </a:r>
            <a:r>
              <a:rPr lang="en-US" sz="2800" dirty="0" err="1"/>
              <a:t>edýär</a:t>
            </a:r>
            <a:r>
              <a:rPr lang="en-US" sz="2800" dirty="0"/>
              <a:t>, </a:t>
            </a:r>
            <a:r>
              <a:rPr lang="en-US" sz="2800" dirty="0" err="1"/>
              <a:t>hojaýyn-mugthorlar</a:t>
            </a:r>
            <a:r>
              <a:rPr lang="en-US" sz="2800" dirty="0"/>
              <a:t> </a:t>
            </a:r>
            <a:r>
              <a:rPr lang="en-US" sz="2800" dirty="0" err="1"/>
              <a:t>üçin</a:t>
            </a:r>
            <a:r>
              <a:rPr lang="en-US" sz="2800" dirty="0"/>
              <a:t>, </a:t>
            </a:r>
            <a:r>
              <a:rPr lang="en-US" sz="2800" dirty="0" err="1"/>
              <a:t>uly</a:t>
            </a:r>
            <a:r>
              <a:rPr lang="en-US" sz="2800" dirty="0"/>
              <a:t> </a:t>
            </a:r>
            <a:r>
              <a:rPr lang="en-US" sz="2800" dirty="0" err="1"/>
              <a:t>ösümlikler-epifitler</a:t>
            </a:r>
            <a:r>
              <a:rPr lang="en-US" sz="2800" dirty="0"/>
              <a:t> </a:t>
            </a:r>
            <a:r>
              <a:rPr lang="en-US" sz="2800" dirty="0" err="1"/>
              <a:t>üçin</a:t>
            </a:r>
            <a:r>
              <a:rPr lang="en-US" sz="2800" dirty="0"/>
              <a:t> </a:t>
            </a:r>
            <a:r>
              <a:rPr lang="en-US" sz="2800" dirty="0" err="1"/>
              <a:t>ýaşaýyş</a:t>
            </a:r>
            <a:r>
              <a:rPr lang="en-US" sz="2800" dirty="0"/>
              <a:t> </a:t>
            </a:r>
            <a:r>
              <a:rPr lang="en-US" sz="2800" dirty="0" err="1"/>
              <a:t>gurşawy</a:t>
            </a:r>
            <a:r>
              <a:rPr lang="en-US" sz="2800" dirty="0"/>
              <a:t> </a:t>
            </a:r>
            <a:r>
              <a:rPr lang="en-US" sz="2800" dirty="0" err="1"/>
              <a:t>bolup</a:t>
            </a:r>
            <a:r>
              <a:rPr lang="en-US" sz="2800" dirty="0"/>
              <a:t> </a:t>
            </a:r>
            <a:r>
              <a:rPr lang="en-US" sz="2800" dirty="0" err="1"/>
              <a:t>bilýär</a:t>
            </a:r>
            <a:r>
              <a:rPr lang="en-US" sz="2800" dirty="0"/>
              <a:t>. </a:t>
            </a:r>
            <a:r>
              <a:rPr lang="en-US" sz="2800" dirty="0" err="1"/>
              <a:t>Ösümlikleri</a:t>
            </a:r>
            <a:r>
              <a:rPr lang="en-US" sz="2800" dirty="0"/>
              <a:t> </a:t>
            </a:r>
            <a:r>
              <a:rPr lang="en-US" sz="2800" dirty="0" err="1"/>
              <a:t>tozanlandyryjylar</a:t>
            </a:r>
            <a:r>
              <a:rPr lang="en-US" sz="2800" dirty="0"/>
              <a:t> </a:t>
            </a:r>
            <a:r>
              <a:rPr lang="en-US" sz="2800" dirty="0" err="1" smtClean="0"/>
              <a:t>olaryň</a:t>
            </a:r>
            <a:r>
              <a:rPr lang="en-US" sz="2800" dirty="0" err="1"/>
              <a:t>köpelmeklerine</a:t>
            </a:r>
            <a:r>
              <a:rPr lang="en-US" sz="2800" dirty="0"/>
              <a:t> </a:t>
            </a:r>
            <a:r>
              <a:rPr lang="en-US" sz="2800" dirty="0" err="1"/>
              <a:t>mümkinçilikler</a:t>
            </a:r>
            <a:r>
              <a:rPr lang="en-US" sz="2800" dirty="0"/>
              <a:t> </a:t>
            </a:r>
            <a:r>
              <a:rPr lang="en-US" sz="2800" dirty="0" err="1"/>
              <a:t>döredýärler</a:t>
            </a:r>
            <a:r>
              <a:rPr lang="en-US" sz="2800" dirty="0"/>
              <a:t>, </a:t>
            </a:r>
            <a:r>
              <a:rPr lang="en-US" sz="2800" dirty="0" err="1"/>
              <a:t>fiziki</a:t>
            </a:r>
            <a:r>
              <a:rPr lang="en-US" sz="2800" dirty="0"/>
              <a:t>, </a:t>
            </a:r>
            <a:r>
              <a:rPr lang="en-US" sz="2800" dirty="0" err="1"/>
              <a:t>himiki</a:t>
            </a:r>
            <a:r>
              <a:rPr lang="en-US" sz="2800" dirty="0"/>
              <a:t> we </a:t>
            </a:r>
            <a:r>
              <a:rPr lang="en-US" sz="2800" dirty="0" err="1"/>
              <a:t>beýleki</a:t>
            </a:r>
            <a:r>
              <a:rPr lang="en-US" sz="2800" dirty="0"/>
              <a:t> </a:t>
            </a:r>
            <a:r>
              <a:rPr lang="en-US" sz="2800" dirty="0" err="1"/>
              <a:t>täsirleri</a:t>
            </a:r>
            <a:r>
              <a:rPr lang="en-US" sz="2800" dirty="0"/>
              <a:t> </a:t>
            </a:r>
          </a:p>
          <a:p>
            <a:r>
              <a:rPr lang="en-US" sz="2800" dirty="0" err="1" smtClean="0"/>
              <a:t>ýetirýärler</a:t>
            </a:r>
            <a:r>
              <a:rPr lang="en-US" sz="2800" dirty="0"/>
              <a:t>. </a:t>
            </a:r>
            <a:r>
              <a:rPr lang="en-US" sz="2800" dirty="0" err="1"/>
              <a:t>Biotik</a:t>
            </a:r>
            <a:r>
              <a:rPr lang="en-US" sz="2800" dirty="0"/>
              <a:t> </a:t>
            </a:r>
            <a:r>
              <a:rPr lang="en-US" sz="2800" dirty="0" err="1"/>
              <a:t>faktorlar</a:t>
            </a:r>
            <a:r>
              <a:rPr lang="en-US" sz="2800" dirty="0"/>
              <a:t> </a:t>
            </a:r>
            <a:r>
              <a:rPr lang="en-US" sz="2800" dirty="0" err="1"/>
              <a:t>diňe</a:t>
            </a:r>
            <a:r>
              <a:rPr lang="en-US" sz="2800" dirty="0"/>
              <a:t> </a:t>
            </a:r>
            <a:r>
              <a:rPr lang="en-US" sz="2800" dirty="0" err="1"/>
              <a:t>gönüden-göni</a:t>
            </a:r>
            <a:r>
              <a:rPr lang="en-US" sz="2800" dirty="0"/>
              <a:t> </a:t>
            </a:r>
            <a:r>
              <a:rPr lang="en-US" sz="2800" dirty="0" err="1"/>
              <a:t>täsir</a:t>
            </a:r>
            <a:r>
              <a:rPr lang="en-US" sz="2800" dirty="0"/>
              <a:t> </a:t>
            </a:r>
            <a:r>
              <a:rPr lang="en-US" sz="2800" dirty="0" err="1"/>
              <a:t>etmekden</a:t>
            </a:r>
            <a:r>
              <a:rPr lang="en-US" sz="2800" dirty="0"/>
              <a:t> </a:t>
            </a:r>
            <a:r>
              <a:rPr lang="en-US" sz="2800" dirty="0" err="1"/>
              <a:t>başga</a:t>
            </a:r>
            <a:r>
              <a:rPr lang="en-US" sz="2800" dirty="0"/>
              <a:t>-da, </a:t>
            </a:r>
            <a:r>
              <a:rPr lang="en-US" sz="2800" dirty="0" err="1"/>
              <a:t>gytaklaýyn</a:t>
            </a:r>
            <a:r>
              <a:rPr lang="en-US" sz="2800" dirty="0"/>
              <a:t> </a:t>
            </a:r>
            <a:r>
              <a:rPr lang="en-US" sz="2800" dirty="0" err="1"/>
              <a:t>ýagny</a:t>
            </a:r>
            <a:r>
              <a:rPr lang="en-US" sz="2800" dirty="0"/>
              <a:t>, </a:t>
            </a:r>
            <a:r>
              <a:rPr lang="en-US" sz="2800" dirty="0" err="1"/>
              <a:t>jansyz</a:t>
            </a:r>
            <a:r>
              <a:rPr lang="en-US" sz="2800" dirty="0"/>
              <a:t> </a:t>
            </a:r>
            <a:r>
              <a:rPr lang="en-US" sz="2800" dirty="0" err="1"/>
              <a:t>tebigaty</a:t>
            </a:r>
            <a:r>
              <a:rPr lang="en-US" sz="2800" dirty="0"/>
              <a:t> </a:t>
            </a:r>
            <a:r>
              <a:rPr lang="en-US" sz="2800" dirty="0" err="1"/>
              <a:t>gurşaýan</a:t>
            </a:r>
            <a:r>
              <a:rPr lang="en-US" sz="2800" dirty="0"/>
              <a:t> </a:t>
            </a:r>
            <a:r>
              <a:rPr lang="en-US" sz="2800" dirty="0" err="1"/>
              <a:t>sredanyň</a:t>
            </a:r>
            <a:r>
              <a:rPr lang="en-US" sz="2800" dirty="0"/>
              <a:t> </a:t>
            </a:r>
            <a:r>
              <a:rPr lang="en-US" sz="2800" dirty="0" err="1"/>
              <a:t>üsti</a:t>
            </a:r>
            <a:r>
              <a:rPr lang="en-US" sz="2800" dirty="0"/>
              <a:t> </a:t>
            </a:r>
            <a:r>
              <a:rPr lang="en-US" sz="2800" dirty="0" err="1"/>
              <a:t>bilen</a:t>
            </a:r>
            <a:r>
              <a:rPr lang="en-US" sz="2800" dirty="0"/>
              <a:t> hem </a:t>
            </a:r>
            <a:r>
              <a:rPr lang="en-US" sz="2800" dirty="0" err="1"/>
              <a:t>täsir</a:t>
            </a:r>
            <a:r>
              <a:rPr lang="en-US" sz="2800" dirty="0"/>
              <a:t> </a:t>
            </a:r>
            <a:r>
              <a:rPr lang="en-US" sz="2800" dirty="0" err="1"/>
              <a:t>edip</a:t>
            </a:r>
            <a:r>
              <a:rPr lang="en-US" sz="2800" dirty="0"/>
              <a:t> </a:t>
            </a:r>
            <a:r>
              <a:rPr lang="en-US" sz="2800" dirty="0" err="1"/>
              <a:t>bilýärler</a:t>
            </a:r>
            <a:r>
              <a:rPr lang="en-US" sz="2800" dirty="0"/>
              <a:t>. </a:t>
            </a:r>
            <a:r>
              <a:rPr lang="en-US" sz="2800" dirty="0" err="1"/>
              <a:t>Mysal</a:t>
            </a:r>
            <a:r>
              <a:rPr lang="en-US" sz="2800" dirty="0"/>
              <a:t> </a:t>
            </a:r>
            <a:r>
              <a:rPr lang="en-US" sz="2800" dirty="0" err="1"/>
              <a:t>üçin</a:t>
            </a:r>
            <a:r>
              <a:rPr lang="en-US" sz="2800" dirty="0"/>
              <a:t>, </a:t>
            </a:r>
            <a:r>
              <a:rPr lang="en-US" sz="2800" dirty="0" err="1"/>
              <a:t>bakteriýalar</a:t>
            </a:r>
            <a:r>
              <a:rPr lang="en-US" sz="2800" dirty="0"/>
              <a:t> </a:t>
            </a:r>
            <a:r>
              <a:rPr lang="en-US" sz="2800" dirty="0" err="1"/>
              <a:t>topragyň</a:t>
            </a:r>
            <a:r>
              <a:rPr lang="en-US" sz="2800" dirty="0"/>
              <a:t> </a:t>
            </a:r>
            <a:r>
              <a:rPr lang="en-US" sz="2800" dirty="0" err="1"/>
              <a:t>düzümine</a:t>
            </a:r>
            <a:r>
              <a:rPr lang="en-US" sz="2800" dirty="0"/>
              <a:t> </a:t>
            </a:r>
            <a:r>
              <a:rPr lang="en-US" sz="2800" dirty="0" err="1"/>
              <a:t>tüsir</a:t>
            </a:r>
            <a:r>
              <a:rPr lang="en-US" sz="2800" dirty="0"/>
              <a:t> </a:t>
            </a:r>
            <a:r>
              <a:rPr lang="en-US" sz="2800" dirty="0" err="1"/>
              <a:t>edýärler</a:t>
            </a:r>
            <a:r>
              <a:rPr lang="en-US" sz="2800" dirty="0"/>
              <a:t>; </a:t>
            </a:r>
            <a:r>
              <a:rPr lang="en-US" sz="2800" dirty="0" err="1"/>
              <a:t>tokaýyň</a:t>
            </a:r>
            <a:r>
              <a:rPr lang="en-US" sz="2800" dirty="0"/>
              <a:t> </a:t>
            </a:r>
            <a:r>
              <a:rPr lang="en-US" sz="2800" dirty="0" err="1"/>
              <a:t>aşagynda</a:t>
            </a:r>
            <a:r>
              <a:rPr lang="en-US" sz="2800" dirty="0"/>
              <a:t> </a:t>
            </a:r>
            <a:r>
              <a:rPr lang="en-US" sz="2800" dirty="0" err="1"/>
              <a:t>mikroklimatyň</a:t>
            </a:r>
            <a:r>
              <a:rPr lang="en-US" sz="2800" dirty="0"/>
              <a:t> </a:t>
            </a:r>
            <a:r>
              <a:rPr lang="en-US" sz="2800" dirty="0" err="1"/>
              <a:t>üýtgemegi</a:t>
            </a:r>
            <a:r>
              <a:rPr lang="en-US" sz="2800" dirty="0"/>
              <a:t> </a:t>
            </a:r>
            <a:r>
              <a:rPr lang="en-US" sz="2800" dirty="0" err="1"/>
              <a:t>bolup</a:t>
            </a:r>
            <a:r>
              <a:rPr lang="en-US" sz="2800" dirty="0"/>
              <a:t> </a:t>
            </a:r>
            <a:r>
              <a:rPr lang="en-US" sz="2800" dirty="0" err="1"/>
              <a:t>geçýär</a:t>
            </a:r>
            <a:r>
              <a:rPr lang="en-US" sz="2800" dirty="0"/>
              <a:t> we </a:t>
            </a:r>
            <a:r>
              <a:rPr lang="en-US" sz="2800" dirty="0" err="1"/>
              <a:t>ş.m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47291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136</TotalTime>
  <Words>1023</Words>
  <Application>Microsoft Office PowerPoint</Application>
  <PresentationFormat>Широкоэкранный</PresentationFormat>
  <Paragraphs>45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16</cp:revision>
  <dcterms:created xsi:type="dcterms:W3CDTF">2019-09-27T10:34:20Z</dcterms:created>
  <dcterms:modified xsi:type="dcterms:W3CDTF">2019-10-10T09:42:45Z</dcterms:modified>
</cp:coreProperties>
</file>