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9" r:id="rId2"/>
    <p:sldId id="256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78" y="-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399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66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77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250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325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466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043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388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56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43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470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26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016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41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58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254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218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90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9" y="1396320"/>
            <a:ext cx="10948307" cy="4237400"/>
          </a:xfrm>
        </p:spPr>
      </p:pic>
    </p:spTree>
    <p:extLst>
      <p:ext uri="{BB962C8B-B14F-4D97-AF65-F5344CB8AC3E}">
        <p14:creationId xmlns:p14="http://schemas.microsoft.com/office/powerpoint/2010/main" val="298648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085" y="537029"/>
            <a:ext cx="10958286" cy="534125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/>
              <a:t>H</a:t>
            </a:r>
            <a:r>
              <a:rPr lang="sq-AL" sz="2800" dirty="0"/>
              <a:t>er bir </a:t>
            </a:r>
            <a:r>
              <a:rPr lang="ru-RU" sz="2800" dirty="0"/>
              <a:t>u</a:t>
            </a:r>
            <a:r>
              <a:rPr lang="sq-AL" sz="2800" dirty="0"/>
              <a:t>lag görnüşi boýunça </a:t>
            </a:r>
            <a:r>
              <a:rPr lang="ru-RU" sz="2800" dirty="0" err="1"/>
              <a:t>onuň</a:t>
            </a:r>
            <a:r>
              <a:rPr lang="ru-RU" sz="2800" dirty="0"/>
              <a:t> </a:t>
            </a:r>
            <a:r>
              <a:rPr lang="sq-AL" sz="2800" dirty="0"/>
              <a:t>ykdysady, durmuş we tehniki ösüş</a:t>
            </a:r>
            <a:r>
              <a:rPr lang="ru-RU" sz="2800" dirty="0" err="1"/>
              <a:t>ini</a:t>
            </a:r>
            <a:r>
              <a:rPr lang="sq-AL" sz="2800" dirty="0"/>
              <a:t> çaklama</a:t>
            </a:r>
            <a:r>
              <a:rPr lang="ru-RU" sz="2800" dirty="0" err="1"/>
              <a:t>gyň</a:t>
            </a:r>
            <a:r>
              <a:rPr lang="sq-AL" sz="2800" dirty="0"/>
              <a:t> 15-20 ýyla niýetlenen meýilnamasy işlenip düzülýär. Ýurdyñ ulag ulgamynyñ täzeden enjamlaşdyrylyşy ylmyñ we tehnikanyñ iñ soñky gazananlaryna e</a:t>
            </a:r>
            <a:r>
              <a:rPr lang="ru-RU" sz="2800" dirty="0"/>
              <a:t>s</a:t>
            </a:r>
            <a:r>
              <a:rPr lang="sq-AL" sz="2800" dirty="0"/>
              <a:t>aslanmalydyr. Ulag ulgamy </a:t>
            </a:r>
            <a:r>
              <a:rPr lang="ru-RU" sz="2800" dirty="0" err="1"/>
              <a:t>ýokary</a:t>
            </a:r>
            <a:r>
              <a:rPr lang="sq-AL" sz="2800" dirty="0"/>
              <a:t> hereketli ulgam bolmak bilen hemişede yl</a:t>
            </a:r>
            <a:r>
              <a:rPr lang="ru-RU" sz="2800" dirty="0"/>
              <a:t>m</a:t>
            </a:r>
            <a:r>
              <a:rPr lang="sq-AL" sz="2800" dirty="0"/>
              <a:t>yñ ýeten derejesini we açyşlaryny özünde ilkinji</a:t>
            </a:r>
            <a:r>
              <a:rPr lang="ru-RU" sz="2800" dirty="0"/>
              <a:t> </a:t>
            </a:r>
            <a:r>
              <a:rPr lang="ru-RU" sz="2800" dirty="0" err="1"/>
              <a:t>bolup</a:t>
            </a:r>
            <a:r>
              <a:rPr lang="sq-AL" sz="2800" dirty="0"/>
              <a:t> ornaşdyrýan pudaklaryñ biri bolup gelýär. </a:t>
            </a:r>
            <a:endParaRPr lang="tk-TM" sz="2800" dirty="0" smtClean="0"/>
          </a:p>
          <a:p>
            <a:pPr marL="0" indent="0" algn="just">
              <a:buNone/>
            </a:pPr>
            <a:r>
              <a:rPr lang="tk-TM" sz="2800" dirty="0" smtClean="0"/>
              <a:t>	</a:t>
            </a:r>
            <a:r>
              <a:rPr lang="sq-AL" sz="2800" dirty="0" smtClean="0"/>
              <a:t>Ylmy-tehniki </a:t>
            </a:r>
            <a:r>
              <a:rPr lang="sq-AL" sz="2800" dirty="0"/>
              <a:t>öwrülişik diýlip atlandyrylan bu proses, </a:t>
            </a:r>
            <a:r>
              <a:rPr lang="sq-AL" sz="2800" i="1" u="sng" dirty="0"/>
              <a:t>bir tarapdan</a:t>
            </a:r>
            <a:r>
              <a:rPr lang="sq-AL" sz="2800" i="1" dirty="0"/>
              <a:t>,</a:t>
            </a:r>
            <a:r>
              <a:rPr lang="sq-AL" sz="2800" dirty="0"/>
              <a:t> ulag ulgamyñ ösüşiniñ amatly ýolyny tapmak üçin matematiki usullar we iñ täze serişde bilen üpjün edip ýeñilleşdirýän bolsa, </a:t>
            </a:r>
            <a:r>
              <a:rPr lang="sq-AL" sz="2800" i="1" u="sng" dirty="0"/>
              <a:t>ikinji tarapdan</a:t>
            </a:r>
            <a:r>
              <a:rPr lang="sq-AL" sz="2800" i="1" dirty="0"/>
              <a:t>, </a:t>
            </a:r>
            <a:r>
              <a:rPr lang="sq-AL" sz="2800" dirty="0"/>
              <a:t>ulag ulgamy hem öz içine almak bilen</a:t>
            </a:r>
            <a:r>
              <a:rPr lang="ru-RU" sz="2800" dirty="0"/>
              <a:t>,</a:t>
            </a:r>
            <a:r>
              <a:rPr lang="sq-AL" sz="2800" dirty="0"/>
              <a:t> halk hojalygyñ ähli puda</a:t>
            </a:r>
            <a:r>
              <a:rPr lang="ru-RU" sz="2800" dirty="0"/>
              <a:t>g</a:t>
            </a:r>
            <a:r>
              <a:rPr lang="sq-AL" sz="2800" dirty="0"/>
              <a:t>ynda tehnikanyñ we tehnologiýanyñ çalt täzelenip durmagyny kesgitleýär.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2065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6058" y="225817"/>
            <a:ext cx="11625942" cy="1515533"/>
          </a:xfrm>
        </p:spPr>
        <p:txBody>
          <a:bodyPr/>
          <a:lstStyle/>
          <a:p>
            <a:r>
              <a:rPr lang="sq-AL" b="1" dirty="0"/>
              <a:t>Ulagyñ döwlet ähmiýeti.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2263865"/>
            <a:ext cx="7707086" cy="4340135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      1. </a:t>
            </a:r>
            <a:r>
              <a:rPr lang="sq-AL" sz="3200" dirty="0" smtClean="0"/>
              <a:t>Döwletiñ </a:t>
            </a:r>
            <a:r>
              <a:rPr lang="sq-AL" sz="3200" dirty="0"/>
              <a:t>ösüşinde ulagyñ ähmiýeti. </a:t>
            </a:r>
            <a:endParaRPr lang="en-US" sz="3200" dirty="0"/>
          </a:p>
          <a:p>
            <a:pPr algn="l"/>
            <a:r>
              <a:rPr lang="en-US" sz="3200" dirty="0" smtClean="0"/>
              <a:t>      </a:t>
            </a:r>
            <a:r>
              <a:rPr lang="sq-AL" sz="3200" dirty="0" smtClean="0"/>
              <a:t>2</a:t>
            </a:r>
            <a:r>
              <a:rPr lang="sq-AL" sz="3200" b="1" dirty="0"/>
              <a:t>. </a:t>
            </a:r>
            <a:r>
              <a:rPr lang="ru-RU" sz="3200" dirty="0"/>
              <a:t>U</a:t>
            </a:r>
            <a:r>
              <a:rPr lang="sq-AL" sz="3200" dirty="0"/>
              <a:t>lag ulgamyñ  durmuş-ykdysady </a:t>
            </a:r>
            <a:r>
              <a:rPr lang="sq-AL" sz="3200" dirty="0" smtClean="0"/>
              <a:t>esaslary.</a:t>
            </a:r>
            <a:endParaRPr lang="en-US" sz="3200" dirty="0"/>
          </a:p>
          <a:p>
            <a:pPr algn="l"/>
            <a:r>
              <a:rPr lang="en-US" sz="3200" dirty="0" smtClean="0"/>
              <a:t>      </a:t>
            </a:r>
            <a:r>
              <a:rPr lang="sq-AL" sz="3200" dirty="0" smtClean="0"/>
              <a:t>3</a:t>
            </a:r>
            <a:r>
              <a:rPr lang="sq-AL" sz="3200" dirty="0"/>
              <a:t>.</a:t>
            </a:r>
            <a:r>
              <a:rPr lang="sq-AL" sz="3200" b="1" dirty="0"/>
              <a:t> </a:t>
            </a:r>
            <a:r>
              <a:rPr lang="sq-AL" sz="3200" dirty="0"/>
              <a:t>Ulagy ös</a:t>
            </a:r>
            <a:r>
              <a:rPr lang="ru-RU" sz="3200" dirty="0"/>
              <a:t>d</a:t>
            </a:r>
            <a:r>
              <a:rPr lang="sq-AL" sz="3200" dirty="0"/>
              <a:t>ü</a:t>
            </a:r>
            <a:r>
              <a:rPr lang="ru-RU" sz="3200" dirty="0" err="1"/>
              <a:t>rme</a:t>
            </a:r>
            <a:r>
              <a:rPr lang="sq-AL" sz="3200" dirty="0"/>
              <a:t>k we onuñ </a:t>
            </a:r>
            <a:r>
              <a:rPr lang="sq-AL" sz="3200" dirty="0" smtClean="0"/>
              <a:t>netijeliligini</a:t>
            </a:r>
            <a:endParaRPr lang="en-US" sz="3200" dirty="0" smtClean="0"/>
          </a:p>
          <a:p>
            <a:pPr algn="l"/>
            <a:r>
              <a:rPr lang="en-US" sz="3200" dirty="0" smtClean="0"/>
              <a:t>          </a:t>
            </a:r>
            <a:r>
              <a:rPr lang="sq-AL" sz="3200" dirty="0" smtClean="0"/>
              <a:t>ýokarlandyrmak </a:t>
            </a:r>
            <a:r>
              <a:rPr lang="sq-AL" sz="3200" dirty="0"/>
              <a:t>meselesi.</a:t>
            </a:r>
            <a:endParaRPr lang="ru-RU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8475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3505" y="248485"/>
            <a:ext cx="9601196" cy="1303867"/>
          </a:xfrm>
        </p:spPr>
        <p:txBody>
          <a:bodyPr/>
          <a:lstStyle/>
          <a:p>
            <a:r>
              <a:rPr lang="tk-TM" dirty="0" smtClean="0"/>
              <a:t>PEÝDALANYLAN  EDEBIÝATLAR</a:t>
            </a:r>
            <a:endParaRPr lang="en-GB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1726" y="1312924"/>
            <a:ext cx="9601196" cy="3318936"/>
          </a:xfrm>
        </p:spPr>
        <p:txBody>
          <a:bodyPr>
            <a:normAutofit fontScale="25000" lnSpcReduction="20000"/>
          </a:bodyPr>
          <a:lstStyle/>
          <a:p>
            <a:r>
              <a:rPr lang="tk-TM" sz="8800" dirty="0">
                <a:latin typeface="Times New Roman" pitchFamily="18" charset="0"/>
                <a:cs typeface="Times New Roman" pitchFamily="18" charset="0"/>
              </a:rPr>
              <a:t>TDNG, köpçülikleýin habar beriş serişdeleriň maglumaty.</a:t>
            </a:r>
          </a:p>
          <a:p>
            <a:r>
              <a:rPr lang="ru-RU" sz="8800" dirty="0" smtClean="0"/>
              <a:t>20.</a:t>
            </a:r>
            <a:r>
              <a:rPr lang="ru-RU" sz="8800" dirty="0"/>
              <a:t> </a:t>
            </a:r>
            <a:r>
              <a:rPr lang="ru-RU" sz="8800" dirty="0" err="1"/>
              <a:t>Gurbanowa</a:t>
            </a:r>
            <a:r>
              <a:rPr lang="ru-RU" sz="8800" dirty="0"/>
              <a:t> E.A., </a:t>
            </a:r>
            <a:r>
              <a:rPr lang="ru-RU" sz="8800" dirty="0" err="1"/>
              <a:t>Mihtiýew</a:t>
            </a:r>
            <a:r>
              <a:rPr lang="ru-RU" sz="8800" dirty="0"/>
              <a:t> </a:t>
            </a:r>
            <a:r>
              <a:rPr lang="ru-RU" sz="8800" dirty="0" smtClean="0"/>
              <a:t>Ý.Ý. </a:t>
            </a:r>
            <a:r>
              <a:rPr lang="ru-RU" sz="8800" dirty="0" err="1" smtClean="0"/>
              <a:t>Awtomobil</a:t>
            </a:r>
            <a:r>
              <a:rPr lang="ru-RU" sz="8800" dirty="0" smtClean="0"/>
              <a:t> </a:t>
            </a:r>
            <a:r>
              <a:rPr lang="ru-RU" sz="8800" dirty="0" err="1"/>
              <a:t>ulag</a:t>
            </a:r>
            <a:r>
              <a:rPr lang="ru-RU" sz="8800" dirty="0"/>
              <a:t> </a:t>
            </a:r>
            <a:r>
              <a:rPr lang="ru-RU" sz="8800" dirty="0" err="1"/>
              <a:t>kärhananyň</a:t>
            </a:r>
            <a:r>
              <a:rPr lang="ru-RU" sz="8800" dirty="0"/>
              <a:t> </a:t>
            </a:r>
            <a:r>
              <a:rPr lang="ru-RU" sz="8800" dirty="0" err="1" smtClean="0"/>
              <a:t>ykdysadyýeti</a:t>
            </a:r>
            <a:r>
              <a:rPr lang="ru-RU" sz="8800" dirty="0" smtClean="0"/>
              <a:t>. TB</a:t>
            </a:r>
            <a:r>
              <a:rPr lang="en-US" sz="8800" dirty="0" smtClean="0"/>
              <a:t>M</a:t>
            </a:r>
            <a:r>
              <a:rPr lang="ru-RU" sz="8800" dirty="0" smtClean="0"/>
              <a:t> </a:t>
            </a:r>
            <a:r>
              <a:rPr lang="ru-RU" sz="8800" dirty="0" err="1"/>
              <a:t>tarapyndan</a:t>
            </a:r>
            <a:r>
              <a:rPr lang="ru-RU" sz="8800" dirty="0"/>
              <a:t> </a:t>
            </a:r>
            <a:r>
              <a:rPr lang="ru-RU" sz="8800" dirty="0" err="1" smtClean="0"/>
              <a:t>makullanan</a:t>
            </a:r>
            <a:r>
              <a:rPr lang="ru-RU" sz="8800" dirty="0" smtClean="0"/>
              <a:t>,- A.: </a:t>
            </a:r>
            <a:r>
              <a:rPr lang="ru-RU" sz="8800" dirty="0"/>
              <a:t>2010</a:t>
            </a:r>
            <a:r>
              <a:rPr lang="ru-RU" sz="8800" dirty="0" smtClean="0"/>
              <a:t>.</a:t>
            </a:r>
          </a:p>
          <a:p>
            <a:r>
              <a:rPr lang="ru-RU" sz="8800" dirty="0" smtClean="0"/>
              <a:t>Бычков </a:t>
            </a:r>
            <a:r>
              <a:rPr lang="ru-RU" sz="8800" dirty="0"/>
              <a:t>В. П. Экономика автомобильного предприятия. Учебник. М., 2006.</a:t>
            </a:r>
          </a:p>
          <a:p>
            <a:r>
              <a:rPr lang="ru-RU" sz="8800" dirty="0"/>
              <a:t>Под ред. Л.Б. </a:t>
            </a:r>
            <a:r>
              <a:rPr lang="ru-RU" sz="8800" dirty="0" err="1"/>
              <a:t>Миротина</a:t>
            </a:r>
            <a:r>
              <a:rPr lang="ru-RU" sz="8800" dirty="0"/>
              <a:t>. </a:t>
            </a:r>
            <a:r>
              <a:rPr lang="ru-RU" sz="8800" dirty="0" smtClean="0"/>
              <a:t>Логистика </a:t>
            </a:r>
            <a:r>
              <a:rPr lang="ru-RU" sz="8800" dirty="0"/>
              <a:t>: управление в грузовых </a:t>
            </a:r>
            <a:r>
              <a:rPr lang="ru-RU" sz="8800" dirty="0" smtClean="0"/>
              <a:t>транспортно–логистических </a:t>
            </a:r>
            <a:r>
              <a:rPr lang="ru-RU" sz="8800" dirty="0"/>
              <a:t>системах</a:t>
            </a:r>
            <a:r>
              <a:rPr lang="ru-RU" sz="8800" dirty="0" smtClean="0"/>
              <a:t>:– </a:t>
            </a:r>
            <a:r>
              <a:rPr lang="ru-RU" sz="8800" dirty="0"/>
              <a:t>М</a:t>
            </a:r>
            <a:r>
              <a:rPr lang="ru-RU" sz="8800" dirty="0" smtClean="0"/>
              <a:t>., </a:t>
            </a:r>
            <a:r>
              <a:rPr lang="ru-RU" sz="8800" dirty="0"/>
              <a:t>2002.</a:t>
            </a:r>
          </a:p>
          <a:p>
            <a:r>
              <a:rPr lang="ru-RU" sz="8800" dirty="0" smtClean="0"/>
              <a:t>Под </a:t>
            </a:r>
            <a:r>
              <a:rPr lang="ru-RU" sz="8800" dirty="0"/>
              <a:t>редакцией </a:t>
            </a:r>
            <a:r>
              <a:rPr lang="ru-RU" sz="8800" dirty="0" smtClean="0"/>
              <a:t> М.П</a:t>
            </a:r>
            <a:r>
              <a:rPr lang="ru-RU" sz="8800" dirty="0"/>
              <a:t>. Улицкой. </a:t>
            </a:r>
            <a:r>
              <a:rPr lang="ru-RU" sz="8800" dirty="0" smtClean="0"/>
              <a:t>Организация</a:t>
            </a:r>
            <a:r>
              <a:rPr lang="ru-RU" sz="8800" dirty="0"/>
              <a:t>, планирование и управление в автотранспортных </a:t>
            </a:r>
            <a:r>
              <a:rPr lang="ru-RU" sz="8800" dirty="0" smtClean="0"/>
              <a:t>предприятиях. </a:t>
            </a:r>
            <a:r>
              <a:rPr lang="ru-RU" sz="8800" dirty="0"/>
              <a:t>М</a:t>
            </a:r>
            <a:r>
              <a:rPr lang="ru-RU" sz="8800" dirty="0" smtClean="0"/>
              <a:t>.- 2004</a:t>
            </a:r>
            <a:r>
              <a:rPr lang="ru-RU" sz="8800" dirty="0"/>
              <a:t>. </a:t>
            </a:r>
            <a:endParaRPr lang="ru-RU" sz="8800" dirty="0" smtClean="0"/>
          </a:p>
          <a:p>
            <a:r>
              <a:rPr lang="ru-RU" sz="8800" dirty="0" smtClean="0"/>
              <a:t>Палагин</a:t>
            </a:r>
            <a:r>
              <a:rPr lang="ru-RU" sz="8800" dirty="0"/>
              <a:t>, Ю.И. Транспортная логистика и </a:t>
            </a:r>
            <a:r>
              <a:rPr lang="ru-RU" sz="8800" dirty="0" err="1"/>
              <a:t>мультимодальные</a:t>
            </a:r>
            <a:r>
              <a:rPr lang="ru-RU" sz="8800" dirty="0"/>
              <a:t> перевозки</a:t>
            </a:r>
            <a:r>
              <a:rPr lang="ru-RU" sz="8800" dirty="0" smtClean="0"/>
              <a:t>.– СПб.:2015.</a:t>
            </a:r>
          </a:p>
          <a:p>
            <a:r>
              <a:rPr lang="ru-RU" sz="8800" dirty="0" smtClean="0"/>
              <a:t> </a:t>
            </a:r>
            <a:r>
              <a:rPr lang="ru-RU" sz="8800" dirty="0" err="1"/>
              <a:t>Пеншин</a:t>
            </a:r>
            <a:r>
              <a:rPr lang="ru-RU" sz="8800" dirty="0"/>
              <a:t> Н.В. Государственное регулирование автотранспортной деятельности в регионе. М., 2007.</a:t>
            </a:r>
          </a:p>
          <a:p>
            <a:r>
              <a:rPr lang="ru-RU" sz="8800" dirty="0" err="1" smtClean="0"/>
              <a:t>Раздорожный</a:t>
            </a:r>
            <a:r>
              <a:rPr lang="ru-RU" sz="8800" dirty="0" smtClean="0"/>
              <a:t> </a:t>
            </a:r>
            <a:r>
              <a:rPr lang="ru-RU" sz="8800" dirty="0"/>
              <a:t>А.А. Экономика отрасли  (автомобильный </a:t>
            </a:r>
            <a:r>
              <a:rPr lang="ru-RU" sz="8800" dirty="0" smtClean="0"/>
              <a:t>транспорт). </a:t>
            </a:r>
            <a:r>
              <a:rPr lang="ru-RU" sz="8800" dirty="0"/>
              <a:t>– М.: </a:t>
            </a:r>
            <a:r>
              <a:rPr lang="ru-RU" sz="8800" dirty="0" smtClean="0"/>
              <a:t>2009</a:t>
            </a:r>
            <a:r>
              <a:rPr lang="ru-RU" sz="8800" dirty="0"/>
              <a:t>. – 316с. 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2108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6773" y="1032933"/>
            <a:ext cx="10940141" cy="55420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k-TM" sz="2800" dirty="0" smtClean="0"/>
              <a:t>	</a:t>
            </a:r>
            <a:r>
              <a:rPr lang="sq-AL" sz="2800" dirty="0" smtClean="0"/>
              <a:t>Islendik </a:t>
            </a:r>
            <a:r>
              <a:rPr lang="sq-AL" sz="2800" dirty="0"/>
              <a:t>ýurduñ ösüşinde ulagyñ ähmiýeti örän ulydyr. Ulag</a:t>
            </a:r>
            <a:r>
              <a:rPr lang="ru-RU" sz="2800" dirty="0"/>
              <a:t> ä</a:t>
            </a:r>
            <a:r>
              <a:rPr lang="sq-AL" sz="2800" dirty="0"/>
              <a:t>hli halklaryñ ösüşinde hemişede wajyp rol oýnap</a:t>
            </a:r>
            <a:r>
              <a:rPr lang="ru-RU" sz="2800" dirty="0"/>
              <a:t> </a:t>
            </a:r>
            <a:r>
              <a:rPr lang="ru-RU" sz="2800" dirty="0" err="1"/>
              <a:t>geldi</a:t>
            </a:r>
            <a:r>
              <a:rPr lang="sq-AL" sz="2800" dirty="0"/>
              <a:t>. Häzirki wagtda bolsa onuñ ähmiýeti çensiz-çaksyz artdy. Häzir islendik ýurduñ ösüşini kuwwatly ulag ulgamy bolmasa göz öñüne getirmek mümkin hem däl. Ulag ulgamy</a:t>
            </a:r>
            <a:r>
              <a:rPr lang="ru-RU" sz="2800" dirty="0"/>
              <a:t>ň</a:t>
            </a:r>
            <a:r>
              <a:rPr lang="sq-AL" sz="2800" dirty="0"/>
              <a:t> döwlet </a:t>
            </a:r>
            <a:r>
              <a:rPr lang="ru-RU" sz="2800" dirty="0" err="1"/>
              <a:t>ähmiýeti</a:t>
            </a:r>
            <a:r>
              <a:rPr lang="ru-RU" sz="2800" dirty="0"/>
              <a:t> </a:t>
            </a:r>
            <a:r>
              <a:rPr lang="sq-AL" sz="2800" u="sng" dirty="0"/>
              <a:t>ykdysady</a:t>
            </a:r>
            <a:r>
              <a:rPr lang="sq-AL" sz="2800" dirty="0"/>
              <a:t>, </a:t>
            </a:r>
            <a:r>
              <a:rPr lang="sq-AL" sz="2800" u="sng" dirty="0"/>
              <a:t>syýasy</a:t>
            </a:r>
            <a:r>
              <a:rPr lang="sq-AL" sz="2800" dirty="0"/>
              <a:t>, </a:t>
            </a:r>
            <a:r>
              <a:rPr lang="sq-AL" sz="2800" u="sng" dirty="0"/>
              <a:t>durmuş</a:t>
            </a:r>
            <a:r>
              <a:rPr lang="sq-AL" sz="2800" dirty="0"/>
              <a:t>, </a:t>
            </a:r>
            <a:r>
              <a:rPr lang="sq-AL" sz="2800" u="sng" dirty="0"/>
              <a:t>medeni</a:t>
            </a:r>
            <a:r>
              <a:rPr lang="sq-AL" sz="2800" dirty="0"/>
              <a:t> we </a:t>
            </a:r>
            <a:r>
              <a:rPr lang="sq-AL" sz="2800" u="sng" dirty="0"/>
              <a:t>goranmak</a:t>
            </a:r>
            <a:r>
              <a:rPr lang="sq-AL" sz="2800" dirty="0"/>
              <a:t> işler</a:t>
            </a:r>
            <a:r>
              <a:rPr lang="ru-RU" sz="2800" dirty="0" err="1"/>
              <a:t>de</a:t>
            </a:r>
            <a:r>
              <a:rPr lang="ru-RU" sz="2800" dirty="0"/>
              <a:t> </a:t>
            </a:r>
            <a:r>
              <a:rPr lang="ru-RU" sz="2800" dirty="0" err="1"/>
              <a:t>aýdyň</a:t>
            </a:r>
            <a:r>
              <a:rPr lang="ru-RU" sz="2800" dirty="0"/>
              <a:t> </a:t>
            </a:r>
            <a:r>
              <a:rPr lang="ru-RU" sz="2800" dirty="0" err="1"/>
              <a:t>görünýär</a:t>
            </a:r>
            <a:r>
              <a:rPr lang="sq-AL" sz="2800" dirty="0"/>
              <a:t>. </a:t>
            </a:r>
            <a:endParaRPr lang="ru-RU" sz="2800" dirty="0"/>
          </a:p>
          <a:p>
            <a:pPr marL="0" indent="0" algn="just">
              <a:buNone/>
            </a:pPr>
            <a:r>
              <a:rPr lang="tk-TM" sz="2800" i="1" dirty="0" smtClean="0"/>
              <a:t>	</a:t>
            </a:r>
            <a:r>
              <a:rPr lang="sq-AL" sz="2800" i="1" dirty="0" smtClean="0"/>
              <a:t>Ulag </a:t>
            </a:r>
            <a:r>
              <a:rPr lang="sq-AL" sz="2800" i="1" dirty="0"/>
              <a:t>ulgamyñ ykdysady ähmiýeti</a:t>
            </a:r>
            <a:r>
              <a:rPr lang="ru-RU" sz="2800" dirty="0"/>
              <a:t>, </a:t>
            </a:r>
            <a:r>
              <a:rPr lang="ru-RU" sz="2800" u="sng" dirty="0" err="1"/>
              <a:t>bir</a:t>
            </a:r>
            <a:r>
              <a:rPr lang="ru-RU" sz="2800" u="sng" dirty="0"/>
              <a:t> </a:t>
            </a:r>
            <a:r>
              <a:rPr lang="ru-RU" sz="2800" u="sng" dirty="0" err="1"/>
              <a:t>tarapdan</a:t>
            </a:r>
            <a:r>
              <a:rPr lang="ru-RU" sz="2800" dirty="0"/>
              <a:t>, </a:t>
            </a:r>
            <a:r>
              <a:rPr lang="sq-AL" sz="2800" dirty="0"/>
              <a:t>onuñ islendik önümçilik gatnaşykda organiki zynjyr bolup durýanlygy </a:t>
            </a:r>
            <a:r>
              <a:rPr lang="ru-RU" sz="2800" dirty="0"/>
              <a:t>h</a:t>
            </a:r>
            <a:r>
              <a:rPr lang="sq-AL" sz="2800" dirty="0"/>
              <a:t>e</a:t>
            </a:r>
            <a:r>
              <a:rPr lang="ru-RU" sz="2800" dirty="0"/>
              <a:t>m-</a:t>
            </a:r>
            <a:r>
              <a:rPr lang="ru-RU" sz="2800" dirty="0" err="1"/>
              <a:t>de</a:t>
            </a:r>
            <a:r>
              <a:rPr lang="sq-AL" sz="2800" dirty="0"/>
              <a:t> zähmet bölünişige, ýöriteleşişe</a:t>
            </a:r>
            <a:r>
              <a:rPr lang="ru-RU" sz="2800" dirty="0"/>
              <a:t>,</a:t>
            </a:r>
            <a:r>
              <a:rPr lang="sq-AL" sz="2800" dirty="0"/>
              <a:t> kärhanalaryñ özara gatnaşygyna maddy </a:t>
            </a:r>
            <a:r>
              <a:rPr lang="ru-RU" sz="2800" dirty="0" err="1"/>
              <a:t>esas</a:t>
            </a:r>
            <a:r>
              <a:rPr lang="sq-AL" sz="2800" dirty="0"/>
              <a:t> bolup hyzmat edýänligi bilen baglanyşykly. </a:t>
            </a:r>
            <a:r>
              <a:rPr lang="sq-AL" sz="2800" u="sng" dirty="0"/>
              <a:t>Başga</a:t>
            </a:r>
            <a:r>
              <a:rPr lang="ru-RU" sz="2800" u="sng" dirty="0"/>
              <a:t> </a:t>
            </a:r>
            <a:r>
              <a:rPr lang="ru-RU" sz="2800" u="sng" dirty="0" err="1"/>
              <a:t>bir</a:t>
            </a:r>
            <a:r>
              <a:rPr lang="sq-AL" sz="2800" u="sng" dirty="0"/>
              <a:t> tarapdan,</a:t>
            </a:r>
            <a:r>
              <a:rPr lang="sq-AL" sz="2800" dirty="0"/>
              <a:t> ulagyñ özi hem halk hojalygyñ iri puda</a:t>
            </a:r>
            <a:r>
              <a:rPr lang="ru-RU" sz="2800" dirty="0" err="1"/>
              <a:t>gydyr</a:t>
            </a:r>
            <a:r>
              <a:rPr lang="sq-AL" sz="2800" dirty="0"/>
              <a:t>. Ulag ulgam</a:t>
            </a:r>
            <a:r>
              <a:rPr lang="ru-RU" sz="2800" dirty="0"/>
              <a:t>a </a:t>
            </a:r>
            <a:r>
              <a:rPr lang="sq-AL" sz="2800" dirty="0"/>
              <a:t>döwletiñ umumy fondunyñ takmynan 13%, işleýän işçi</a:t>
            </a:r>
            <a:r>
              <a:rPr lang="ru-RU" sz="2800" dirty="0"/>
              <a:t>-</a:t>
            </a:r>
            <a:r>
              <a:rPr lang="sq-AL" sz="2800" dirty="0"/>
              <a:t>gullukçylaryñ 9% degişli.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0174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282" y="378101"/>
            <a:ext cx="10548257" cy="56436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q-AL" sz="2800" i="1" dirty="0"/>
              <a:t>Ulag ulgamyñ syýasy ähmiýeti</a:t>
            </a:r>
            <a:r>
              <a:rPr lang="sq-AL" sz="2800" dirty="0"/>
              <a:t> onuñ sebitleri, welaýatlary, etraplary, obalary bir bütewilige birleşdirip bilijilik ukyby bilen baglanyşykly. Ulag ulgamyñ kömegi bilen dünýä halklaryñ</a:t>
            </a:r>
            <a:r>
              <a:rPr lang="ru-RU" sz="2800" dirty="0"/>
              <a:t>,</a:t>
            </a:r>
            <a:r>
              <a:rPr lang="sq-AL" sz="2800" dirty="0"/>
              <a:t> döwletleriñ arasynda maddy we ruhy gymmatly</a:t>
            </a:r>
            <a:r>
              <a:rPr lang="ru-RU" sz="2800" dirty="0"/>
              <a:t>g</a:t>
            </a:r>
            <a:r>
              <a:rPr lang="sq-AL" sz="2800" dirty="0"/>
              <a:t>yñ alyş-çalşy</a:t>
            </a:r>
            <a:r>
              <a:rPr lang="ru-RU" sz="2800" dirty="0" err="1"/>
              <a:t>gy</a:t>
            </a:r>
            <a:r>
              <a:rPr lang="sq-AL" sz="2800" dirty="0"/>
              <a:t> bolup geçýär. Häzirki zaman ulag ulgamy halkara gatnaşygy ýola goýmakda giñden ulanylýar. </a:t>
            </a:r>
            <a:r>
              <a:rPr lang="sq-AL" sz="2800" i="1" dirty="0"/>
              <a:t>Ulag ulgamyñ durmuş ähmiýeti</a:t>
            </a:r>
            <a:r>
              <a:rPr lang="ru-RU" sz="2800" i="1" dirty="0"/>
              <a:t>,</a:t>
            </a:r>
            <a:r>
              <a:rPr lang="ru-RU" sz="2800" b="1" i="1" dirty="0"/>
              <a:t> </a:t>
            </a:r>
            <a:r>
              <a:rPr lang="sq-AL" sz="2800" dirty="0"/>
              <a:t>ilkinji nobatda</a:t>
            </a:r>
            <a:r>
              <a:rPr lang="ru-RU" sz="2800" dirty="0"/>
              <a:t>,</a:t>
            </a:r>
            <a:r>
              <a:rPr lang="sq-AL" sz="2800" dirty="0"/>
              <a:t> adamlaryñ zähmet hem-de durmuş gatnawyny üpjün etmek, ulagyñ kömegi bilen fiziki zähmeti ýeñilleşdirmek bilen baglanyşykly. </a:t>
            </a:r>
            <a:r>
              <a:rPr lang="sq-AL" sz="2800" i="1" dirty="0"/>
              <a:t>Ulag ulgamyñ medeni ähmiýeti</a:t>
            </a:r>
            <a:r>
              <a:rPr lang="sq-AL" sz="2800" b="1" i="1" dirty="0"/>
              <a:t> </a:t>
            </a:r>
            <a:r>
              <a:rPr lang="sq-AL" sz="2800" dirty="0"/>
              <a:t>örän uly hem-de köp görnüşlidir. Ilkinji nobatda ol adamlaryñ aragatnaşykda bolmagyny üpjün edýär hem-de estetiki (gözellik) tala</a:t>
            </a:r>
            <a:r>
              <a:rPr lang="ru-RU" sz="2800" dirty="0"/>
              <a:t>b</a:t>
            </a:r>
            <a:r>
              <a:rPr lang="sq-AL" sz="2800" dirty="0"/>
              <a:t>yñ kanagatlanmagyna ýardam berýär. </a:t>
            </a:r>
            <a:r>
              <a:rPr lang="sq-AL" sz="2800" i="1" dirty="0"/>
              <a:t>Ulag ulgamyñ goranmak ähmiýeti</a:t>
            </a:r>
            <a:r>
              <a:rPr lang="sq-AL" sz="2800" b="1" i="1" dirty="0"/>
              <a:t> </a:t>
            </a:r>
            <a:r>
              <a:rPr lang="sq-AL" sz="2800" dirty="0"/>
              <a:t>hemişede aýratyn nygtalyp gelin</a:t>
            </a:r>
            <a:r>
              <a:rPr lang="ru-RU" sz="2800" dirty="0" err="1"/>
              <a:t>di</a:t>
            </a:r>
            <a:r>
              <a:rPr lang="sq-AL" sz="2800" dirty="0"/>
              <a:t>. </a:t>
            </a:r>
            <a:r>
              <a:rPr lang="ru-RU" sz="2800" dirty="0"/>
              <a:t>U</a:t>
            </a:r>
            <a:r>
              <a:rPr lang="sq-AL" sz="2800" dirty="0"/>
              <a:t>lag serişd</a:t>
            </a:r>
            <a:r>
              <a:rPr lang="ru-RU" sz="2800" dirty="0"/>
              <a:t>ä </a:t>
            </a:r>
            <a:r>
              <a:rPr lang="ru-RU" sz="2800" dirty="0" err="1"/>
              <a:t>ä</a:t>
            </a:r>
            <a:r>
              <a:rPr lang="sq-AL" sz="2800" dirty="0"/>
              <a:t>hli döwürde döwletiñ goranmak ukybynyñ esasy faktor</a:t>
            </a:r>
            <a:r>
              <a:rPr lang="ru-RU" sz="2800" dirty="0"/>
              <a:t>y </a:t>
            </a:r>
            <a:r>
              <a:rPr lang="sq-AL" sz="2800" dirty="0"/>
              <a:t>hökmünde garalypdyr. Kämil we çalt hereket edýän ulag serişdeler</a:t>
            </a:r>
            <a:r>
              <a:rPr lang="ru-RU" sz="2800" dirty="0"/>
              <a:t>e</a:t>
            </a:r>
            <a:r>
              <a:rPr lang="sq-AL" sz="2800" dirty="0"/>
              <a:t> eýelik edýän goşunyñ san taýdan az bolsada has güýçli bolanlygy taryhdan bellidir.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2226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5796" y="233127"/>
            <a:ext cx="10475686" cy="54259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	</a:t>
            </a:r>
            <a:r>
              <a:rPr lang="ru-RU" sz="2800" dirty="0" err="1" smtClean="0"/>
              <a:t>Çägi</a:t>
            </a:r>
            <a:r>
              <a:rPr lang="ru-RU" sz="2800" dirty="0" smtClean="0"/>
              <a:t> </a:t>
            </a:r>
            <a:r>
              <a:rPr lang="ru-RU" sz="2800" dirty="0" err="1"/>
              <a:t>boýynça</a:t>
            </a:r>
            <a:r>
              <a:rPr lang="ru-RU" sz="2800" dirty="0"/>
              <a:t> </a:t>
            </a:r>
            <a:r>
              <a:rPr lang="ru-RU" sz="2800" dirty="0" err="1"/>
              <a:t>uly</a:t>
            </a:r>
            <a:r>
              <a:rPr lang="ru-RU" sz="2800" dirty="0"/>
              <a:t> </a:t>
            </a:r>
            <a:r>
              <a:rPr lang="ru-RU" sz="2800" dirty="0" err="1"/>
              <a:t>ýurtlarda</a:t>
            </a:r>
            <a:r>
              <a:rPr lang="ru-RU" sz="2800" dirty="0"/>
              <a:t> </a:t>
            </a:r>
            <a:r>
              <a:rPr lang="ru-RU" sz="2800" dirty="0" err="1"/>
              <a:t>ulagyň</a:t>
            </a:r>
            <a:r>
              <a:rPr lang="ru-RU" sz="2800" dirty="0"/>
              <a:t> </a:t>
            </a:r>
            <a:r>
              <a:rPr lang="ru-RU" sz="2800" dirty="0" err="1"/>
              <a:t>ähmiýeti</a:t>
            </a:r>
            <a:r>
              <a:rPr lang="ru-RU" sz="2800" dirty="0"/>
              <a:t> </a:t>
            </a:r>
            <a:r>
              <a:rPr lang="ru-RU" sz="2800" dirty="0" err="1"/>
              <a:t>has</a:t>
            </a:r>
            <a:r>
              <a:rPr lang="ru-RU" sz="2800" dirty="0"/>
              <a:t> </a:t>
            </a:r>
            <a:r>
              <a:rPr lang="ru-RU" sz="2800" dirty="0" err="1"/>
              <a:t>aýdyň</a:t>
            </a:r>
            <a:r>
              <a:rPr lang="ru-RU" sz="2800" dirty="0"/>
              <a:t> </a:t>
            </a:r>
            <a:r>
              <a:rPr lang="ru-RU" sz="2800" dirty="0" err="1"/>
              <a:t>görünýär</a:t>
            </a:r>
            <a:r>
              <a:rPr lang="ru-RU" sz="2800" dirty="0"/>
              <a:t>. </a:t>
            </a:r>
            <a:r>
              <a:rPr lang="ru-RU" sz="2800" dirty="0" err="1"/>
              <a:t>Ösýän</a:t>
            </a:r>
            <a:r>
              <a:rPr lang="ru-RU" sz="2800" dirty="0"/>
              <a:t> </a:t>
            </a:r>
            <a:r>
              <a:rPr lang="ru-RU" sz="2800" dirty="0" err="1"/>
              <a:t>ykdysadyýetiň</a:t>
            </a:r>
            <a:r>
              <a:rPr lang="ru-RU" sz="2800" dirty="0"/>
              <a:t>, </a:t>
            </a:r>
            <a:r>
              <a:rPr lang="ru-RU" sz="2800" dirty="0" err="1"/>
              <a:t>artýan</a:t>
            </a:r>
            <a:r>
              <a:rPr lang="ru-RU" sz="2800" dirty="0"/>
              <a:t> </a:t>
            </a:r>
            <a:r>
              <a:rPr lang="ru-RU" sz="2800" dirty="0" err="1"/>
              <a:t>ilatyň</a:t>
            </a:r>
            <a:r>
              <a:rPr lang="ru-RU" sz="2800" dirty="0"/>
              <a:t> </a:t>
            </a:r>
            <a:r>
              <a:rPr lang="ru-RU" sz="2800" dirty="0" err="1"/>
              <a:t>we</a:t>
            </a:r>
            <a:r>
              <a:rPr lang="ru-RU" sz="2800" dirty="0"/>
              <a:t> </a:t>
            </a:r>
            <a:r>
              <a:rPr lang="ru-RU" sz="2800" dirty="0" err="1"/>
              <a:t>beýleki</a:t>
            </a:r>
            <a:r>
              <a:rPr lang="ru-RU" sz="2800" dirty="0"/>
              <a:t> </a:t>
            </a:r>
            <a:r>
              <a:rPr lang="ru-RU" sz="2800" dirty="0" err="1"/>
              <a:t>köp</a:t>
            </a:r>
            <a:r>
              <a:rPr lang="ru-RU" sz="2800" dirty="0"/>
              <a:t> </a:t>
            </a:r>
            <a:r>
              <a:rPr lang="ru-RU" sz="2800" dirty="0" err="1"/>
              <a:t>sanly</a:t>
            </a:r>
            <a:r>
              <a:rPr lang="ru-RU" sz="2800" dirty="0"/>
              <a:t> </a:t>
            </a:r>
            <a:r>
              <a:rPr lang="ru-RU" sz="2800" dirty="0" err="1"/>
              <a:t>sebäpleriň</a:t>
            </a:r>
            <a:r>
              <a:rPr lang="ru-RU" sz="2800" dirty="0"/>
              <a:t> </a:t>
            </a:r>
            <a:r>
              <a:rPr lang="ru-RU" sz="2800" dirty="0" err="1"/>
              <a:t>täsirinden</a:t>
            </a:r>
            <a:r>
              <a:rPr lang="ru-RU" sz="2800" dirty="0"/>
              <a:t> </a:t>
            </a:r>
            <a:r>
              <a:rPr lang="ru-RU" sz="2800" dirty="0" err="1"/>
              <a:t>ulag</a:t>
            </a:r>
            <a:r>
              <a:rPr lang="ru-RU" sz="2800" dirty="0"/>
              <a:t> </a:t>
            </a:r>
            <a:r>
              <a:rPr lang="ru-RU" sz="2800" dirty="0" err="1"/>
              <a:t>ulgamy</a:t>
            </a:r>
            <a:r>
              <a:rPr lang="ru-RU" sz="2800" dirty="0"/>
              <a:t> </a:t>
            </a:r>
            <a:r>
              <a:rPr lang="ru-RU" sz="2800" dirty="0" err="1"/>
              <a:t>halk</a:t>
            </a:r>
            <a:r>
              <a:rPr lang="ru-RU" sz="2800" dirty="0"/>
              <a:t> </a:t>
            </a:r>
            <a:r>
              <a:rPr lang="ru-RU" sz="2800" dirty="0" err="1"/>
              <a:t>hojalygyň</a:t>
            </a:r>
            <a:r>
              <a:rPr lang="ru-RU" sz="2800" dirty="0"/>
              <a:t> </a:t>
            </a:r>
            <a:r>
              <a:rPr lang="ru-RU" sz="2800" dirty="0" err="1"/>
              <a:t>özbaşdak</a:t>
            </a:r>
            <a:r>
              <a:rPr lang="ru-RU" sz="2800" dirty="0"/>
              <a:t> </a:t>
            </a:r>
            <a:r>
              <a:rPr lang="ru-RU" sz="2800" dirty="0" err="1"/>
              <a:t>pudagy</a:t>
            </a:r>
            <a:r>
              <a:rPr lang="ru-RU" sz="2800" dirty="0"/>
              <a:t> </a:t>
            </a:r>
            <a:r>
              <a:rPr lang="ru-RU" sz="2800" dirty="0" err="1"/>
              <a:t>hökmünde</a:t>
            </a:r>
            <a:r>
              <a:rPr lang="ru-RU" sz="2800" dirty="0"/>
              <a:t> </a:t>
            </a:r>
            <a:r>
              <a:rPr lang="ru-RU" sz="2800" dirty="0" err="1"/>
              <a:t>yzygider</a:t>
            </a:r>
            <a:r>
              <a:rPr lang="ru-RU" sz="2800" dirty="0"/>
              <a:t> </a:t>
            </a:r>
            <a:r>
              <a:rPr lang="ru-RU" sz="2800" dirty="0" err="1"/>
              <a:t>ösdürilmeli</a:t>
            </a:r>
            <a:r>
              <a:rPr lang="ru-RU" sz="2800" dirty="0"/>
              <a:t> </a:t>
            </a:r>
            <a:r>
              <a:rPr lang="ru-RU" sz="2800" dirty="0" err="1"/>
              <a:t>hem-de</a:t>
            </a:r>
            <a:r>
              <a:rPr lang="ru-RU" sz="2800" dirty="0"/>
              <a:t> </a:t>
            </a:r>
            <a:r>
              <a:rPr lang="ru-RU" sz="2800" dirty="0" err="1"/>
              <a:t>kämilleşdiririlmeli</a:t>
            </a:r>
            <a:r>
              <a:rPr lang="ru-RU" sz="2800" dirty="0"/>
              <a:t>. </a:t>
            </a:r>
            <a:r>
              <a:rPr lang="ru-RU" sz="2800" dirty="0" err="1"/>
              <a:t>Bu</a:t>
            </a:r>
            <a:r>
              <a:rPr lang="ru-RU" sz="2800" dirty="0"/>
              <a:t> </a:t>
            </a:r>
            <a:r>
              <a:rPr lang="ru-RU" sz="2800" dirty="0" err="1"/>
              <a:t>täze</a:t>
            </a:r>
            <a:r>
              <a:rPr lang="ru-RU" sz="2800" dirty="0"/>
              <a:t> </a:t>
            </a:r>
            <a:r>
              <a:rPr lang="ru-RU" sz="2800" dirty="0" err="1"/>
              <a:t>emele</a:t>
            </a:r>
            <a:r>
              <a:rPr lang="ru-RU" sz="2800" dirty="0"/>
              <a:t> </a:t>
            </a:r>
            <a:r>
              <a:rPr lang="ru-RU" sz="2800" dirty="0" err="1"/>
              <a:t>gelen</a:t>
            </a:r>
            <a:r>
              <a:rPr lang="ru-RU" sz="2800" dirty="0"/>
              <a:t> </a:t>
            </a:r>
            <a:r>
              <a:rPr lang="ru-RU" sz="2800" dirty="0" err="1"/>
              <a:t>şertler</a:t>
            </a:r>
            <a:r>
              <a:rPr lang="ru-RU" sz="2800" dirty="0"/>
              <a:t> </a:t>
            </a:r>
            <a:r>
              <a:rPr lang="ru-RU" sz="2800" dirty="0" err="1"/>
              <a:t>ulag</a:t>
            </a:r>
            <a:r>
              <a:rPr lang="ru-RU" sz="2800" dirty="0"/>
              <a:t> </a:t>
            </a:r>
            <a:r>
              <a:rPr lang="ru-RU" sz="2800" dirty="0" err="1"/>
              <a:t>ulgamy</a:t>
            </a:r>
            <a:r>
              <a:rPr lang="ru-RU" sz="2800" dirty="0"/>
              <a:t> </a:t>
            </a:r>
            <a:r>
              <a:rPr lang="ru-RU" sz="2800" dirty="0" err="1"/>
              <a:t>dolandyrmagyň</a:t>
            </a:r>
            <a:r>
              <a:rPr lang="ru-RU" sz="2800" dirty="0"/>
              <a:t> </a:t>
            </a:r>
            <a:r>
              <a:rPr lang="ru-RU" sz="2800" dirty="0" err="1"/>
              <a:t>dürli</a:t>
            </a:r>
            <a:r>
              <a:rPr lang="ru-RU" sz="2800" dirty="0"/>
              <a:t> </a:t>
            </a:r>
            <a:r>
              <a:rPr lang="ru-RU" sz="2800" dirty="0" err="1"/>
              <a:t>dereje</a:t>
            </a:r>
            <a:r>
              <a:rPr lang="ru-RU" sz="2800" dirty="0"/>
              <a:t> </a:t>
            </a:r>
            <a:r>
              <a:rPr lang="ru-RU" sz="2800" dirty="0" err="1"/>
              <a:t>basgançagynda</a:t>
            </a:r>
            <a:r>
              <a:rPr lang="ru-RU" sz="2800" dirty="0"/>
              <a:t> </a:t>
            </a:r>
            <a:r>
              <a:rPr lang="ru-RU" sz="2800" dirty="0" err="1"/>
              <a:t>ukyply</a:t>
            </a:r>
            <a:r>
              <a:rPr lang="ru-RU" sz="2800" dirty="0"/>
              <a:t> </a:t>
            </a:r>
            <a:r>
              <a:rPr lang="ru-RU" sz="2800" dirty="0" err="1"/>
              <a:t>injener-tehniki</a:t>
            </a:r>
            <a:r>
              <a:rPr lang="ru-RU" sz="2800" dirty="0"/>
              <a:t> </a:t>
            </a:r>
            <a:r>
              <a:rPr lang="ru-RU" sz="2800" dirty="0" err="1"/>
              <a:t>hem-de</a:t>
            </a:r>
            <a:r>
              <a:rPr lang="ru-RU" sz="2800" dirty="0"/>
              <a:t> </a:t>
            </a:r>
            <a:r>
              <a:rPr lang="ru-RU" sz="2800" dirty="0" err="1"/>
              <a:t>ýolbaşçy</a:t>
            </a:r>
            <a:r>
              <a:rPr lang="ru-RU" sz="2800" dirty="0"/>
              <a:t> </a:t>
            </a:r>
            <a:r>
              <a:rPr lang="ru-RU" sz="2800" dirty="0" err="1"/>
              <a:t>düzüm</a:t>
            </a:r>
            <a:r>
              <a:rPr lang="ru-RU" sz="2800" dirty="0"/>
              <a:t> </a:t>
            </a:r>
            <a:r>
              <a:rPr lang="ru-RU" sz="2800" dirty="0" err="1"/>
              <a:t>üçin</a:t>
            </a:r>
            <a:r>
              <a:rPr lang="ru-RU" sz="2800" dirty="0"/>
              <a:t> </a:t>
            </a:r>
            <a:r>
              <a:rPr lang="ru-RU" sz="2800" dirty="0" err="1"/>
              <a:t>ýaş</a:t>
            </a:r>
            <a:r>
              <a:rPr lang="ru-RU" sz="2800" dirty="0"/>
              <a:t> </a:t>
            </a:r>
            <a:r>
              <a:rPr lang="ru-RU" sz="2800" dirty="0" err="1"/>
              <a:t>hünärmen</a:t>
            </a:r>
            <a:r>
              <a:rPr lang="ru-RU" sz="2800" dirty="0"/>
              <a:t> </a:t>
            </a:r>
            <a:r>
              <a:rPr lang="ru-RU" sz="2800" dirty="0" err="1"/>
              <a:t>taýýarlamak</a:t>
            </a:r>
            <a:r>
              <a:rPr lang="ru-RU" sz="2800" dirty="0"/>
              <a:t>, </a:t>
            </a:r>
            <a:r>
              <a:rPr lang="ru-RU" sz="2800" dirty="0" err="1"/>
              <a:t>işläp</a:t>
            </a:r>
            <a:r>
              <a:rPr lang="ru-RU" sz="2800" dirty="0"/>
              <a:t> </a:t>
            </a:r>
            <a:r>
              <a:rPr lang="ru-RU" sz="2800" dirty="0" err="1"/>
              <a:t>ýörenleri</a:t>
            </a:r>
            <a:r>
              <a:rPr lang="ru-RU" sz="2800" dirty="0"/>
              <a:t> </a:t>
            </a:r>
            <a:r>
              <a:rPr lang="ru-RU" sz="2800" dirty="0" err="1"/>
              <a:t>bolsa</a:t>
            </a:r>
            <a:r>
              <a:rPr lang="ru-RU" sz="2800" dirty="0"/>
              <a:t> </a:t>
            </a:r>
            <a:r>
              <a:rPr lang="ru-RU" sz="2800" dirty="0" err="1"/>
              <a:t>täzeden</a:t>
            </a:r>
            <a:r>
              <a:rPr lang="ru-RU" sz="2800" dirty="0"/>
              <a:t> </a:t>
            </a:r>
            <a:r>
              <a:rPr lang="ru-RU" sz="2800" dirty="0" err="1"/>
              <a:t>taýýarlamak</a:t>
            </a:r>
            <a:r>
              <a:rPr lang="ru-RU" sz="2800" dirty="0"/>
              <a:t> </a:t>
            </a:r>
            <a:r>
              <a:rPr lang="ru-RU" sz="2800" dirty="0" err="1"/>
              <a:t>meseläni</a:t>
            </a:r>
            <a:r>
              <a:rPr lang="ru-RU" sz="2800" dirty="0"/>
              <a:t> </a:t>
            </a:r>
            <a:r>
              <a:rPr lang="ru-RU" sz="2800" dirty="0" err="1"/>
              <a:t>durmuşy</a:t>
            </a:r>
            <a:r>
              <a:rPr lang="ru-RU" sz="2800" dirty="0"/>
              <a:t> </a:t>
            </a:r>
            <a:r>
              <a:rPr lang="ru-RU" sz="2800" dirty="0" err="1"/>
              <a:t>zerurlyk</a:t>
            </a:r>
            <a:r>
              <a:rPr lang="ru-RU" sz="2800" dirty="0"/>
              <a:t> </a:t>
            </a:r>
            <a:r>
              <a:rPr lang="ru-RU" sz="2800" dirty="0" err="1"/>
              <a:t>hökmünde</a:t>
            </a:r>
            <a:r>
              <a:rPr lang="ru-RU" sz="2800" dirty="0"/>
              <a:t> </a:t>
            </a:r>
            <a:r>
              <a:rPr lang="ru-RU" sz="2800" dirty="0" err="1"/>
              <a:t>orta</a:t>
            </a:r>
            <a:r>
              <a:rPr lang="ru-RU" sz="2800" dirty="0"/>
              <a:t> </a:t>
            </a:r>
            <a:r>
              <a:rPr lang="ru-RU" sz="2800" dirty="0" err="1" smtClean="0"/>
              <a:t>çykarýar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r>
              <a:rPr lang="ru-RU" sz="2800" dirty="0"/>
              <a:t>	</a:t>
            </a:r>
            <a:r>
              <a:rPr lang="ru-RU" sz="2800" dirty="0" err="1" smtClean="0"/>
              <a:t>Häzirki</a:t>
            </a:r>
            <a:r>
              <a:rPr lang="ru-RU" sz="2800" dirty="0" smtClean="0"/>
              <a:t> </a:t>
            </a:r>
            <a:r>
              <a:rPr lang="ru-RU" sz="2800" dirty="0" err="1"/>
              <a:t>zaman</a:t>
            </a:r>
            <a:r>
              <a:rPr lang="ru-RU" sz="2800" dirty="0"/>
              <a:t> </a:t>
            </a:r>
            <a:r>
              <a:rPr lang="ru-RU" sz="2800" dirty="0" err="1"/>
              <a:t>ulagy</a:t>
            </a:r>
            <a:r>
              <a:rPr lang="ru-RU" sz="2800" dirty="0"/>
              <a:t> – </a:t>
            </a:r>
            <a:r>
              <a:rPr lang="ru-RU" sz="2800" dirty="0" err="1"/>
              <a:t>bu</a:t>
            </a:r>
            <a:r>
              <a:rPr lang="ru-RU" sz="2800" dirty="0"/>
              <a:t> </a:t>
            </a:r>
            <a:r>
              <a:rPr lang="ru-RU" sz="2800" dirty="0" err="1"/>
              <a:t>iri</a:t>
            </a:r>
            <a:r>
              <a:rPr lang="ru-RU" sz="2800" dirty="0"/>
              <a:t> </a:t>
            </a:r>
            <a:r>
              <a:rPr lang="ru-RU" sz="2800" dirty="0" err="1"/>
              <a:t>we</a:t>
            </a:r>
            <a:r>
              <a:rPr lang="ru-RU" sz="2800" dirty="0"/>
              <a:t> </a:t>
            </a:r>
            <a:r>
              <a:rPr lang="ru-RU" sz="2800" dirty="0" err="1"/>
              <a:t>çylşyrymly</a:t>
            </a:r>
            <a:r>
              <a:rPr lang="ru-RU" sz="2800" dirty="0"/>
              <a:t> </a:t>
            </a:r>
            <a:r>
              <a:rPr lang="ru-RU" sz="2800" dirty="0" err="1"/>
              <a:t>toplum</a:t>
            </a:r>
            <a:r>
              <a:rPr lang="ru-RU" sz="2800" dirty="0"/>
              <a:t> </a:t>
            </a:r>
            <a:r>
              <a:rPr lang="ru-RU" sz="2800" dirty="0" err="1"/>
              <a:t>bolup</a:t>
            </a:r>
            <a:r>
              <a:rPr lang="ru-RU" sz="2800" dirty="0"/>
              <a:t>, </a:t>
            </a:r>
            <a:r>
              <a:rPr lang="ru-RU" sz="2800" dirty="0" err="1"/>
              <a:t>baş</a:t>
            </a:r>
            <a:r>
              <a:rPr lang="ru-RU" sz="2800" dirty="0"/>
              <a:t> </a:t>
            </a:r>
            <a:r>
              <a:rPr lang="ru-RU" sz="2800" dirty="0" err="1"/>
              <a:t>ulaglar</a:t>
            </a:r>
            <a:r>
              <a:rPr lang="ru-RU" sz="2800" dirty="0"/>
              <a:t> </a:t>
            </a:r>
            <a:r>
              <a:rPr lang="ru-RU" sz="2800" dirty="0" err="1"/>
              <a:t>diýlip</a:t>
            </a:r>
            <a:r>
              <a:rPr lang="ru-RU" sz="2800" dirty="0"/>
              <a:t> </a:t>
            </a:r>
            <a:r>
              <a:rPr lang="ru-RU" sz="2800" dirty="0" err="1"/>
              <a:t>atlandyrylýan</a:t>
            </a:r>
            <a:r>
              <a:rPr lang="ru-RU" sz="2800" dirty="0"/>
              <a:t> </a:t>
            </a:r>
            <a:r>
              <a:rPr lang="ru-RU" sz="2800" dirty="0" err="1"/>
              <a:t>dürli</a:t>
            </a:r>
            <a:r>
              <a:rPr lang="ru-RU" sz="2800" dirty="0"/>
              <a:t> </a:t>
            </a:r>
            <a:r>
              <a:rPr lang="ru-RU" sz="2800" dirty="0" err="1"/>
              <a:t>ulag</a:t>
            </a:r>
            <a:r>
              <a:rPr lang="ru-RU" sz="2800" dirty="0"/>
              <a:t> </a:t>
            </a:r>
            <a:r>
              <a:rPr lang="ru-RU" sz="2800" dirty="0" err="1"/>
              <a:t>görnüşiň</a:t>
            </a:r>
            <a:r>
              <a:rPr lang="ru-RU" sz="2800" dirty="0"/>
              <a:t> </a:t>
            </a:r>
            <a:r>
              <a:rPr lang="ru-RU" sz="2800" dirty="0" err="1"/>
              <a:t>özbaşdak</a:t>
            </a:r>
            <a:r>
              <a:rPr lang="ru-RU" sz="2800" dirty="0"/>
              <a:t> </a:t>
            </a:r>
            <a:r>
              <a:rPr lang="ru-RU" sz="2800" dirty="0" err="1"/>
              <a:t>pudagy</a:t>
            </a:r>
            <a:r>
              <a:rPr lang="ru-RU" sz="2800" dirty="0"/>
              <a:t> </a:t>
            </a:r>
            <a:r>
              <a:rPr lang="ru-RU" sz="2800" dirty="0" err="1"/>
              <a:t>görnüşinde</a:t>
            </a:r>
            <a:r>
              <a:rPr lang="ru-RU" sz="2800" dirty="0"/>
              <a:t>, </a:t>
            </a:r>
            <a:r>
              <a:rPr lang="ru-RU" sz="2800" dirty="0" err="1"/>
              <a:t>şeýle</a:t>
            </a:r>
            <a:r>
              <a:rPr lang="ru-RU" sz="2800" dirty="0"/>
              <a:t> </a:t>
            </a:r>
            <a:r>
              <a:rPr lang="ru-RU" sz="2800" dirty="0" err="1"/>
              <a:t>hem</a:t>
            </a:r>
            <a:r>
              <a:rPr lang="ru-RU" sz="2800" dirty="0"/>
              <a:t>, </a:t>
            </a:r>
            <a:r>
              <a:rPr lang="ru-RU" sz="2800" dirty="0" err="1"/>
              <a:t>şäher</a:t>
            </a:r>
            <a:r>
              <a:rPr lang="ru-RU" sz="2800" dirty="0"/>
              <a:t> </a:t>
            </a:r>
            <a:r>
              <a:rPr lang="ru-RU" sz="2800" dirty="0" err="1"/>
              <a:t>we</a:t>
            </a:r>
            <a:r>
              <a:rPr lang="ru-RU" sz="2800" dirty="0"/>
              <a:t> </a:t>
            </a:r>
            <a:r>
              <a:rPr lang="ru-RU" sz="2800" dirty="0" err="1"/>
              <a:t>senagat</a:t>
            </a:r>
            <a:r>
              <a:rPr lang="ru-RU" sz="2800" dirty="0"/>
              <a:t> </a:t>
            </a:r>
            <a:r>
              <a:rPr lang="ru-RU" sz="2800" dirty="0" err="1"/>
              <a:t>ulagy</a:t>
            </a:r>
            <a:r>
              <a:rPr lang="ru-RU" sz="2800" dirty="0"/>
              <a:t> </a:t>
            </a:r>
            <a:r>
              <a:rPr lang="ru-RU" sz="2800" dirty="0" err="1"/>
              <a:t>hökmünde</a:t>
            </a:r>
            <a:r>
              <a:rPr lang="ru-RU" sz="2800" dirty="0"/>
              <a:t> </a:t>
            </a:r>
            <a:r>
              <a:rPr lang="ru-RU" sz="2800" dirty="0" err="1"/>
              <a:t>halk</a:t>
            </a:r>
            <a:r>
              <a:rPr lang="ru-RU" sz="2800" dirty="0"/>
              <a:t> </a:t>
            </a:r>
            <a:r>
              <a:rPr lang="ru-RU" sz="2800" dirty="0" err="1"/>
              <a:t>hojalygyň</a:t>
            </a:r>
            <a:r>
              <a:rPr lang="ru-RU" sz="2800" dirty="0"/>
              <a:t> </a:t>
            </a:r>
            <a:r>
              <a:rPr lang="ru-RU" sz="2800" dirty="0" err="1"/>
              <a:t>çäginde</a:t>
            </a:r>
            <a:r>
              <a:rPr lang="ru-RU" sz="2800" dirty="0"/>
              <a:t> </a:t>
            </a:r>
            <a:r>
              <a:rPr lang="ru-RU" sz="2800" dirty="0" err="1"/>
              <a:t>hereket</a:t>
            </a:r>
            <a:r>
              <a:rPr lang="ru-RU" sz="2800" dirty="0"/>
              <a:t> </a:t>
            </a:r>
            <a:r>
              <a:rPr lang="ru-RU" sz="2800" dirty="0" err="1"/>
              <a:t>edýär</a:t>
            </a:r>
            <a:r>
              <a:rPr lang="ru-RU" sz="2800" dirty="0"/>
              <a:t>. </a:t>
            </a:r>
            <a:r>
              <a:rPr lang="ru-RU" sz="2800" dirty="0" err="1"/>
              <a:t>Hojalyk</a:t>
            </a:r>
            <a:r>
              <a:rPr lang="ru-RU" sz="2800" dirty="0"/>
              <a:t> </a:t>
            </a:r>
            <a:r>
              <a:rPr lang="ru-RU" sz="2800" dirty="0" err="1"/>
              <a:t>özbaşdaklygyna</a:t>
            </a:r>
            <a:r>
              <a:rPr lang="ru-RU" sz="2800" dirty="0"/>
              <a:t> </a:t>
            </a:r>
            <a:r>
              <a:rPr lang="ru-RU" sz="2800" dirty="0" err="1"/>
              <a:t>garamazdan</a:t>
            </a:r>
            <a:r>
              <a:rPr lang="ru-RU" sz="2800" dirty="0"/>
              <a:t> </a:t>
            </a:r>
            <a:r>
              <a:rPr lang="ru-RU" sz="2800" dirty="0" err="1"/>
              <a:t>ähli</a:t>
            </a:r>
            <a:r>
              <a:rPr lang="ru-RU" sz="2800" dirty="0"/>
              <a:t> </a:t>
            </a:r>
            <a:r>
              <a:rPr lang="ru-RU" sz="2800" dirty="0" err="1"/>
              <a:t>ulag</a:t>
            </a:r>
            <a:r>
              <a:rPr lang="ru-RU" sz="2800" dirty="0"/>
              <a:t> </a:t>
            </a:r>
            <a:r>
              <a:rPr lang="ru-RU" sz="2800" dirty="0" err="1"/>
              <a:t>görnüşi</a:t>
            </a:r>
            <a:r>
              <a:rPr lang="ru-RU" sz="2800" dirty="0"/>
              <a:t> </a:t>
            </a:r>
            <a:r>
              <a:rPr lang="ru-RU" sz="2800" dirty="0" err="1"/>
              <a:t>belli</a:t>
            </a:r>
            <a:r>
              <a:rPr lang="ru-RU" sz="2800" dirty="0"/>
              <a:t> </a:t>
            </a:r>
            <a:r>
              <a:rPr lang="ru-RU" sz="2800" dirty="0" err="1"/>
              <a:t>bir</a:t>
            </a:r>
            <a:r>
              <a:rPr lang="ru-RU" sz="2800" dirty="0"/>
              <a:t> </a:t>
            </a:r>
            <a:r>
              <a:rPr lang="ru-RU" sz="2800" dirty="0" err="1"/>
              <a:t>derejede</a:t>
            </a:r>
            <a:r>
              <a:rPr lang="ru-RU" sz="2800" dirty="0"/>
              <a:t> </a:t>
            </a:r>
            <a:r>
              <a:rPr lang="ru-RU" sz="2800" dirty="0" err="1"/>
              <a:t>özara</a:t>
            </a:r>
            <a:r>
              <a:rPr lang="ru-RU" sz="2800" dirty="0"/>
              <a:t> </a:t>
            </a:r>
            <a:r>
              <a:rPr lang="ru-RU" sz="2800" dirty="0" err="1"/>
              <a:t>garaşlylykda</a:t>
            </a:r>
            <a:r>
              <a:rPr lang="ru-RU" sz="2800" dirty="0"/>
              <a:t> </a:t>
            </a:r>
            <a:r>
              <a:rPr lang="ru-RU" sz="2800" dirty="0" err="1"/>
              <a:t>bolýar</a:t>
            </a:r>
            <a:r>
              <a:rPr lang="ru-RU" sz="2800" dirty="0"/>
              <a:t>. </a:t>
            </a:r>
            <a:r>
              <a:rPr lang="ru-RU" sz="2800" dirty="0" err="1"/>
              <a:t>Bu</a:t>
            </a:r>
            <a:r>
              <a:rPr lang="ru-RU" sz="2800" dirty="0"/>
              <a:t> </a:t>
            </a:r>
            <a:r>
              <a:rPr lang="ru-RU" sz="2800" dirty="0" err="1"/>
              <a:t>göniden-göni</a:t>
            </a:r>
            <a:r>
              <a:rPr lang="ru-RU" sz="2800" dirty="0"/>
              <a:t> </a:t>
            </a:r>
            <a:r>
              <a:rPr lang="ru-RU" sz="2800" dirty="0" err="1"/>
              <a:t>daşama</a:t>
            </a:r>
            <a:r>
              <a:rPr lang="ru-RU" sz="2800" dirty="0"/>
              <a:t> </a:t>
            </a:r>
            <a:r>
              <a:rPr lang="ru-RU" sz="2800" dirty="0" err="1"/>
              <a:t>işine</a:t>
            </a:r>
            <a:r>
              <a:rPr lang="ru-RU" sz="2800" dirty="0"/>
              <a:t>, </a:t>
            </a:r>
            <a:r>
              <a:rPr lang="ru-RU" sz="2800" dirty="0" err="1"/>
              <a:t>ahyrky</a:t>
            </a:r>
            <a:r>
              <a:rPr lang="ru-RU" sz="2800" dirty="0"/>
              <a:t> </a:t>
            </a:r>
            <a:r>
              <a:rPr lang="ru-RU" sz="2800" dirty="0" err="1"/>
              <a:t>netijede</a:t>
            </a:r>
            <a:r>
              <a:rPr lang="ru-RU" sz="2800" dirty="0"/>
              <a:t> </a:t>
            </a:r>
            <a:r>
              <a:rPr lang="ru-RU" sz="2800" dirty="0" err="1"/>
              <a:t>bolsa</a:t>
            </a:r>
            <a:r>
              <a:rPr lang="ru-RU" sz="2800" dirty="0"/>
              <a:t> </a:t>
            </a:r>
            <a:r>
              <a:rPr lang="ru-RU" sz="2800" dirty="0" err="1"/>
              <a:t>işiň</a:t>
            </a:r>
            <a:r>
              <a:rPr lang="ru-RU" sz="2800" dirty="0"/>
              <a:t> </a:t>
            </a:r>
            <a:r>
              <a:rPr lang="ru-RU" sz="2800" dirty="0" err="1"/>
              <a:t>tehniki-ykdysady</a:t>
            </a:r>
            <a:r>
              <a:rPr lang="ru-RU" sz="2800" dirty="0"/>
              <a:t> </a:t>
            </a:r>
            <a:r>
              <a:rPr lang="ru-RU" sz="2800" dirty="0" err="1"/>
              <a:t>netijesine</a:t>
            </a:r>
            <a:r>
              <a:rPr lang="ru-RU" sz="2800" dirty="0"/>
              <a:t> </a:t>
            </a:r>
            <a:r>
              <a:rPr lang="ru-RU" sz="2800" dirty="0" err="1"/>
              <a:t>täsir</a:t>
            </a:r>
            <a:r>
              <a:rPr lang="ru-RU" sz="2800" dirty="0"/>
              <a:t> </a:t>
            </a:r>
            <a:r>
              <a:rPr lang="ru-RU" sz="2800" dirty="0" err="1"/>
              <a:t>edýär</a:t>
            </a:r>
            <a:r>
              <a:rPr lang="ru-RU" sz="2800" dirty="0"/>
              <a:t>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5777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8372" y="858761"/>
            <a:ext cx="10635342" cy="52807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k-TM" sz="2800" dirty="0" smtClean="0"/>
              <a:t>	</a:t>
            </a:r>
            <a:r>
              <a:rPr lang="sq-AL" sz="2800" dirty="0" smtClean="0"/>
              <a:t>Häzirki </a:t>
            </a:r>
            <a:r>
              <a:rPr lang="sq-AL" sz="2800" dirty="0"/>
              <a:t>wagtda islendik ulag görnüşe şu talaplar bildirilýär:</a:t>
            </a:r>
            <a:endParaRPr lang="ru-RU" sz="2800" dirty="0"/>
          </a:p>
          <a:p>
            <a:pPr lvl="0"/>
            <a:r>
              <a:rPr lang="ru-RU" sz="2800" dirty="0" err="1"/>
              <a:t>ykdysadyýetiň</a:t>
            </a:r>
            <a:r>
              <a:rPr lang="sq-AL" sz="2800" dirty="0"/>
              <a:t> we ilatyñ gatn</a:t>
            </a:r>
            <a:r>
              <a:rPr lang="ru-RU" sz="2800" dirty="0" err="1"/>
              <a:t>awa</a:t>
            </a:r>
            <a:r>
              <a:rPr lang="sq-AL" sz="2800" dirty="0"/>
              <a:t> bolan tala</a:t>
            </a:r>
            <a:r>
              <a:rPr lang="ru-RU" sz="2800" dirty="0" err="1"/>
              <a:t>byn</a:t>
            </a:r>
            <a:r>
              <a:rPr lang="sq-AL" sz="2800" dirty="0"/>
              <a:t>y doly</a:t>
            </a:r>
            <a:r>
              <a:rPr lang="ru-RU" sz="2800" dirty="0"/>
              <a:t>,</a:t>
            </a:r>
            <a:r>
              <a:rPr lang="sq-AL" sz="2800" dirty="0"/>
              <a:t> öz wagtynda kanagatlandyrmak;</a:t>
            </a:r>
            <a:endParaRPr lang="ru-RU" sz="2800" dirty="0"/>
          </a:p>
          <a:p>
            <a:pPr lvl="0"/>
            <a:r>
              <a:rPr lang="sq-AL" sz="2800" dirty="0"/>
              <a:t>işiñ mümkin bolan has ýokary tygşytlylygyny üpjün etmek</a:t>
            </a:r>
            <a:r>
              <a:rPr lang="ru-RU" sz="2800" dirty="0"/>
              <a:t>, </a:t>
            </a:r>
            <a:r>
              <a:rPr lang="ru-RU" sz="2800" dirty="0" err="1"/>
              <a:t>daşamanyň</a:t>
            </a:r>
            <a:r>
              <a:rPr lang="ru-RU" sz="2800" dirty="0"/>
              <a:t> </a:t>
            </a:r>
            <a:r>
              <a:rPr lang="sq-AL" sz="2800" dirty="0"/>
              <a:t>özüne düşýän gymmatyny aşaklatmak;</a:t>
            </a:r>
            <a:endParaRPr lang="ru-RU" sz="2800" dirty="0"/>
          </a:p>
          <a:p>
            <a:pPr lvl="0"/>
            <a:r>
              <a:rPr lang="sq-AL" sz="2800" dirty="0"/>
              <a:t>serişdeler</a:t>
            </a:r>
            <a:r>
              <a:rPr lang="ru-RU" sz="2800" dirty="0"/>
              <a:t>i</a:t>
            </a:r>
            <a:r>
              <a:rPr lang="sq-AL" sz="2800" dirty="0"/>
              <a:t>ñ aýlanyşygyny çaltlandyrmak maksady bilen ýük elt</a:t>
            </a:r>
            <a:r>
              <a:rPr lang="ru-RU" sz="2800" dirty="0" err="1"/>
              <a:t>me</a:t>
            </a:r>
            <a:r>
              <a:rPr lang="sq-AL" sz="2800" dirty="0"/>
              <a:t> wagty gysgaltmak</a:t>
            </a:r>
            <a:r>
              <a:rPr lang="ru-RU" sz="2800" dirty="0"/>
              <a:t>, ý</a:t>
            </a:r>
            <a:r>
              <a:rPr lang="sq-AL" sz="2800" dirty="0"/>
              <a:t>olagçy gat</a:t>
            </a:r>
            <a:r>
              <a:rPr lang="ru-RU" sz="2800" dirty="0" err="1"/>
              <a:t>naw</a:t>
            </a:r>
            <a:r>
              <a:rPr lang="sq-AL" sz="2800" dirty="0"/>
              <a:t>y çaltlandyrmak;</a:t>
            </a:r>
            <a:endParaRPr lang="ru-RU" sz="2800" dirty="0"/>
          </a:p>
          <a:p>
            <a:pPr lvl="0"/>
            <a:r>
              <a:rPr lang="ru-RU" sz="2800" dirty="0" err="1"/>
              <a:t>daşama</a:t>
            </a:r>
            <a:r>
              <a:rPr lang="sq-AL" sz="2800" dirty="0"/>
              <a:t> işe täsir edip biljek </a:t>
            </a:r>
            <a:r>
              <a:rPr lang="ru-RU" sz="2800" dirty="0" err="1"/>
              <a:t>şerte</a:t>
            </a:r>
            <a:r>
              <a:rPr lang="ru-RU" sz="2800" dirty="0"/>
              <a:t> (</a:t>
            </a:r>
            <a:r>
              <a:rPr lang="sq-AL" sz="2800" dirty="0"/>
              <a:t>ýyl</a:t>
            </a:r>
            <a:r>
              <a:rPr lang="ru-RU" sz="2800" dirty="0"/>
              <a:t> </a:t>
            </a:r>
            <a:r>
              <a:rPr lang="ru-RU" sz="2800" dirty="0" err="1"/>
              <a:t>möwsüme</a:t>
            </a:r>
            <a:r>
              <a:rPr lang="sq-AL" sz="2800" dirty="0"/>
              <a:t>, gije-gündi</a:t>
            </a:r>
            <a:r>
              <a:rPr lang="ru-RU" sz="2800" dirty="0" err="1"/>
              <a:t>ze</a:t>
            </a:r>
            <a:r>
              <a:rPr lang="sq-AL" sz="2800" dirty="0"/>
              <a:t>, howa şert</a:t>
            </a:r>
            <a:r>
              <a:rPr lang="ru-RU" sz="2800" dirty="0"/>
              <a:t>e)</a:t>
            </a:r>
            <a:r>
              <a:rPr lang="sq-AL" sz="2800" dirty="0"/>
              <a:t> seretmezden meýilnama boýynça ýük </a:t>
            </a:r>
            <a:r>
              <a:rPr lang="ru-RU" sz="2800" dirty="0"/>
              <a:t>h</a:t>
            </a:r>
            <a:r>
              <a:rPr lang="sq-AL" sz="2800" dirty="0"/>
              <a:t>e</a:t>
            </a:r>
            <a:r>
              <a:rPr lang="ru-RU" sz="2800" dirty="0"/>
              <a:t>m-</a:t>
            </a:r>
            <a:r>
              <a:rPr lang="ru-RU" sz="2800" dirty="0" err="1"/>
              <a:t>de</a:t>
            </a:r>
            <a:r>
              <a:rPr lang="sq-AL" sz="2800" dirty="0"/>
              <a:t> ýolagç</a:t>
            </a:r>
            <a:r>
              <a:rPr lang="ru-RU" sz="2800" dirty="0"/>
              <a:t>y </a:t>
            </a:r>
            <a:r>
              <a:rPr lang="ru-RU" sz="2800" dirty="0" err="1"/>
              <a:t>ugratma</a:t>
            </a:r>
            <a:r>
              <a:rPr lang="sq-AL" sz="2800" dirty="0"/>
              <a:t> we elt</a:t>
            </a:r>
            <a:r>
              <a:rPr lang="ru-RU" sz="2800" dirty="0" err="1"/>
              <a:t>me</a:t>
            </a:r>
            <a:r>
              <a:rPr lang="sq-AL" sz="2800" dirty="0"/>
              <a:t> yzygiderligi saklamak;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9682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2543" y="641045"/>
            <a:ext cx="10388599" cy="5629125"/>
          </a:xfrm>
        </p:spPr>
        <p:txBody>
          <a:bodyPr>
            <a:noAutofit/>
          </a:bodyPr>
          <a:lstStyle/>
          <a:p>
            <a:pPr lvl="0"/>
            <a:r>
              <a:rPr lang="sq-AL" sz="2800" dirty="0"/>
              <a:t>ýol ugrunda</a:t>
            </a:r>
            <a:r>
              <a:rPr lang="ru-RU" sz="2800" dirty="0"/>
              <a:t>,</a:t>
            </a:r>
            <a:r>
              <a:rPr lang="sq-AL" sz="2800" dirty="0"/>
              <a:t> mün</a:t>
            </a:r>
            <a:r>
              <a:rPr lang="ru-RU" sz="2800" dirty="0" err="1"/>
              <a:t>ül</a:t>
            </a:r>
            <a:r>
              <a:rPr lang="sq-AL" sz="2800" dirty="0"/>
              <a:t>ýän-düş</a:t>
            </a:r>
            <a:r>
              <a:rPr lang="ru-RU" sz="2800" dirty="0" err="1"/>
              <a:t>ül</a:t>
            </a:r>
            <a:r>
              <a:rPr lang="sq-AL" sz="2800" dirty="0"/>
              <a:t>ýän ýerde ýolagçy</a:t>
            </a:r>
            <a:r>
              <a:rPr lang="ru-RU" sz="2800" dirty="0" err="1"/>
              <a:t>nyň</a:t>
            </a:r>
            <a:r>
              <a:rPr lang="ru-RU" sz="2800" dirty="0"/>
              <a:t> </a:t>
            </a:r>
            <a:r>
              <a:rPr lang="ru-RU" sz="2800" dirty="0" err="1"/>
              <a:t>rah</a:t>
            </a:r>
            <a:r>
              <a:rPr lang="sq-AL" sz="2800" dirty="0"/>
              <a:t>atlyk</a:t>
            </a:r>
            <a:r>
              <a:rPr lang="ru-RU" sz="2800" dirty="0"/>
              <a:t> </a:t>
            </a:r>
            <a:r>
              <a:rPr lang="ru-RU" sz="2800" dirty="0" err="1"/>
              <a:t>derejesini</a:t>
            </a:r>
            <a:r>
              <a:rPr lang="sq-AL" sz="2800" dirty="0"/>
              <a:t> ýokarlandyrmak;</a:t>
            </a:r>
            <a:endParaRPr lang="ru-RU" sz="2800" dirty="0"/>
          </a:p>
          <a:p>
            <a:pPr lvl="0"/>
            <a:r>
              <a:rPr lang="sq-AL" sz="2800" dirty="0"/>
              <a:t>daşalýan ýük göwrüm</a:t>
            </a:r>
            <a:r>
              <a:rPr lang="ru-RU" sz="2800" dirty="0"/>
              <a:t>i</a:t>
            </a:r>
            <a:r>
              <a:rPr lang="sq-AL" sz="2800" dirty="0"/>
              <a:t> we hil taýdan doly tükel</a:t>
            </a:r>
            <a:r>
              <a:rPr lang="ru-RU" sz="2800" dirty="0"/>
              <a:t>l</a:t>
            </a:r>
            <a:r>
              <a:rPr lang="sq-AL" sz="2800" dirty="0"/>
              <a:t>igi kepi</a:t>
            </a:r>
            <a:r>
              <a:rPr lang="ru-RU" sz="2800" dirty="0"/>
              <a:t>l</a:t>
            </a:r>
            <a:r>
              <a:rPr lang="sq-AL" sz="2800" dirty="0"/>
              <a:t>lendirmek;</a:t>
            </a:r>
            <a:endParaRPr lang="ru-RU" sz="2800" dirty="0"/>
          </a:p>
          <a:p>
            <a:pPr lvl="0"/>
            <a:r>
              <a:rPr lang="sq-AL" sz="2800" dirty="0"/>
              <a:t>adamlaryñ hem-de ulag serişdeleriñ hereket howpsuzlygyny üpjün etmek;</a:t>
            </a:r>
            <a:endParaRPr lang="ru-RU" sz="2800" dirty="0"/>
          </a:p>
          <a:p>
            <a:pPr lvl="0"/>
            <a:r>
              <a:rPr lang="sq-AL" sz="2800" dirty="0" smtClean="0"/>
              <a:t>Biosfera</a:t>
            </a:r>
            <a:r>
              <a:rPr lang="ru-RU" sz="2800" dirty="0"/>
              <a:t>n</a:t>
            </a:r>
            <a:r>
              <a:rPr lang="sq-AL" sz="2800" dirty="0"/>
              <a:t>yñ ulag </a:t>
            </a:r>
            <a:r>
              <a:rPr lang="ru-RU" sz="2800" dirty="0" err="1"/>
              <a:t>taýdan</a:t>
            </a:r>
            <a:r>
              <a:rPr lang="sq-AL" sz="2800" dirty="0"/>
              <a:t> hapalanmagynyñ öñüni almak</a:t>
            </a:r>
            <a:r>
              <a:rPr lang="sq-AL" sz="2800" dirty="0" smtClean="0"/>
              <a:t>.</a:t>
            </a:r>
            <a:endParaRPr lang="tk-TM" sz="2800" dirty="0" smtClean="0"/>
          </a:p>
          <a:p>
            <a:pPr marL="0" indent="0">
              <a:buNone/>
            </a:pPr>
            <a:r>
              <a:rPr lang="tk-TM" sz="2800" dirty="0" smtClean="0"/>
              <a:t>	</a:t>
            </a:r>
            <a:r>
              <a:rPr lang="sq-AL" sz="2800" dirty="0" smtClean="0"/>
              <a:t>Ulag </a:t>
            </a:r>
            <a:r>
              <a:rPr lang="sq-AL" sz="2800" dirty="0"/>
              <a:t>ulgamda ýüze çykýan kemçilikleri düzetmegiñ şu iki ýoly bar:</a:t>
            </a:r>
            <a:endParaRPr lang="ru-RU" sz="2800" dirty="0"/>
          </a:p>
          <a:p>
            <a:pPr lvl="0"/>
            <a:r>
              <a:rPr lang="sq-AL" sz="2800" dirty="0"/>
              <a:t>zahmet, tehnologik we guramaçylyk gurluşyñ ähli bölüminde tertip-düzgüni berkitmek;</a:t>
            </a:r>
            <a:endParaRPr lang="ru-RU" sz="2800" dirty="0"/>
          </a:p>
          <a:p>
            <a:pPr lvl="0"/>
            <a:r>
              <a:rPr lang="sq-AL" sz="2800" dirty="0"/>
              <a:t> ylmy-tehniki özgerişi çaltlandyrmak.</a:t>
            </a:r>
            <a:endParaRPr lang="ru-RU" sz="2800" dirty="0"/>
          </a:p>
          <a:p>
            <a:pPr lvl="0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5156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8372" y="728131"/>
            <a:ext cx="10591799" cy="56000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/>
              <a:t>	</a:t>
            </a:r>
            <a:r>
              <a:rPr lang="ru-RU" sz="2800" dirty="0" smtClean="0"/>
              <a:t>	</a:t>
            </a:r>
            <a:r>
              <a:rPr lang="ru-RU" sz="2800" dirty="0" err="1" smtClean="0"/>
              <a:t>Daşama</a:t>
            </a:r>
            <a:r>
              <a:rPr lang="sq-AL" sz="2800" dirty="0" smtClean="0"/>
              <a:t> </a:t>
            </a:r>
            <a:r>
              <a:rPr lang="sq-AL" sz="2800" dirty="0"/>
              <a:t>işiñ ähli </a:t>
            </a:r>
            <a:r>
              <a:rPr lang="ru-RU" sz="2800" dirty="0" err="1"/>
              <a:t>tapgyrynda</a:t>
            </a:r>
            <a:r>
              <a:rPr lang="sq-AL" sz="2800" dirty="0"/>
              <a:t> talaby güýçlendirmän tertip-düzgüniñ derejesini ýokarlandyrma</a:t>
            </a:r>
            <a:r>
              <a:rPr lang="ru-RU" sz="2800" dirty="0"/>
              <a:t>k </a:t>
            </a:r>
            <a:r>
              <a:rPr lang="sq-AL" sz="2800" dirty="0"/>
              <a:t>mümkin däl. </a:t>
            </a:r>
            <a:r>
              <a:rPr lang="ru-RU" sz="2800" dirty="0" err="1"/>
              <a:t>Daşama</a:t>
            </a:r>
            <a:r>
              <a:rPr lang="ru-RU" sz="2800" dirty="0"/>
              <a:t> </a:t>
            </a:r>
            <a:r>
              <a:rPr lang="ru-RU" sz="2800" dirty="0" err="1"/>
              <a:t>işe</a:t>
            </a:r>
            <a:r>
              <a:rPr lang="ru-RU" sz="2800" dirty="0"/>
              <a:t> </a:t>
            </a:r>
            <a:r>
              <a:rPr lang="ru-RU" sz="2800" dirty="0" err="1"/>
              <a:t>gatnaşýanlaryň</a:t>
            </a:r>
            <a:r>
              <a:rPr lang="ru-RU" sz="2800" dirty="0"/>
              <a:t> </a:t>
            </a:r>
            <a:r>
              <a:rPr lang="ru-RU" sz="2800" dirty="0" err="1"/>
              <a:t>her</a:t>
            </a:r>
            <a:r>
              <a:rPr lang="ru-RU" sz="2800" dirty="0"/>
              <a:t> </a:t>
            </a:r>
            <a:r>
              <a:rPr lang="ru-RU" sz="2800" dirty="0" err="1"/>
              <a:t>biri</a:t>
            </a:r>
            <a:r>
              <a:rPr lang="ru-RU" sz="2800" dirty="0"/>
              <a:t> </a:t>
            </a:r>
            <a:r>
              <a:rPr lang="sq-AL" sz="2800" dirty="0"/>
              <a:t>öz wezipe bor</a:t>
            </a:r>
            <a:r>
              <a:rPr lang="ru-RU" sz="2800" dirty="0"/>
              <a:t>j</a:t>
            </a:r>
            <a:r>
              <a:rPr lang="sq-AL" sz="2800" dirty="0"/>
              <a:t>yny, hereket edýän düzgüni we o</a:t>
            </a:r>
            <a:r>
              <a:rPr lang="ru-RU" sz="2800" dirty="0" err="1"/>
              <a:t>ňa</a:t>
            </a:r>
            <a:r>
              <a:rPr lang="sq-AL" sz="2800" dirty="0"/>
              <a:t> goşulan goşundylary ýerine ý</a:t>
            </a:r>
            <a:r>
              <a:rPr lang="ru-RU" sz="2800" dirty="0"/>
              <a:t>e</a:t>
            </a:r>
            <a:r>
              <a:rPr lang="sq-AL" sz="2800" dirty="0"/>
              <a:t>tirmäge, işçi we injener-tehniki düzüm öz hünär taýýarly</a:t>
            </a:r>
            <a:r>
              <a:rPr lang="ru-RU" sz="2800" dirty="0"/>
              <a:t>g</a:t>
            </a:r>
            <a:r>
              <a:rPr lang="sq-AL" sz="2800" dirty="0"/>
              <a:t>yny kämilleşdirip durmaga </a:t>
            </a:r>
            <a:r>
              <a:rPr lang="sq-AL" sz="2800" dirty="0" smtClean="0"/>
              <a:t>borçlydyr</a:t>
            </a:r>
            <a:r>
              <a:rPr lang="sq-AL" sz="2800" dirty="0"/>
              <a:t>. </a:t>
            </a:r>
            <a:endParaRPr lang="tk-TM" sz="2800" dirty="0" smtClean="0"/>
          </a:p>
          <a:p>
            <a:pPr marL="0" indent="0" algn="just">
              <a:buNone/>
            </a:pPr>
            <a:r>
              <a:rPr lang="tk-TM" sz="2800" dirty="0"/>
              <a:t>	</a:t>
            </a:r>
            <a:r>
              <a:rPr lang="tk-TM" sz="2800" dirty="0" smtClean="0"/>
              <a:t>	</a:t>
            </a:r>
            <a:r>
              <a:rPr lang="sq-AL" sz="2800" dirty="0"/>
              <a:t>Häzirki zaman şertinde ulag ulgamda ylmy-tehniki özgerişi çaltlandyrma</a:t>
            </a:r>
            <a:r>
              <a:rPr lang="ru-RU" sz="2800" dirty="0"/>
              <a:t>k</a:t>
            </a:r>
            <a:r>
              <a:rPr lang="sq-AL" sz="2800" dirty="0"/>
              <a:t> – maýa goýum talap edýän köp ugurly, çylşyrymly meseledir. </a:t>
            </a:r>
            <a:r>
              <a:rPr lang="ru-RU" sz="2800" dirty="0"/>
              <a:t>O</a:t>
            </a:r>
            <a:r>
              <a:rPr lang="sq-AL" sz="2800" dirty="0"/>
              <a:t>l hökman ýerine ý</a:t>
            </a:r>
            <a:r>
              <a:rPr lang="ru-RU" sz="2800" dirty="0"/>
              <a:t>e</a:t>
            </a:r>
            <a:r>
              <a:rPr lang="sq-AL" sz="2800" dirty="0"/>
              <a:t>tirilmeli meseledir</a:t>
            </a:r>
            <a:r>
              <a:rPr lang="ru-RU" sz="2800" dirty="0"/>
              <a:t>, </a:t>
            </a:r>
            <a:r>
              <a:rPr lang="ru-RU" sz="2800" dirty="0" err="1"/>
              <a:t>sebäbi</a:t>
            </a:r>
            <a:r>
              <a:rPr lang="ru-RU" sz="2800" dirty="0"/>
              <a:t> </a:t>
            </a:r>
            <a:r>
              <a:rPr lang="ru-RU" sz="2800" dirty="0" err="1"/>
              <a:t>jemgyýetiň</a:t>
            </a:r>
            <a:r>
              <a:rPr lang="ru-RU" sz="2800" dirty="0"/>
              <a:t> </a:t>
            </a:r>
            <a:r>
              <a:rPr lang="ru-RU" sz="2800" dirty="0" err="1"/>
              <a:t>ähli</a:t>
            </a:r>
            <a:r>
              <a:rPr lang="ru-RU" sz="2800" dirty="0"/>
              <a:t> </a:t>
            </a:r>
            <a:r>
              <a:rPr lang="ru-RU" sz="2800" dirty="0" err="1"/>
              <a:t>talabyny</a:t>
            </a:r>
            <a:r>
              <a:rPr lang="ru-RU" sz="2800" dirty="0"/>
              <a:t> </a:t>
            </a:r>
            <a:r>
              <a:rPr lang="ru-RU" sz="2800" dirty="0" err="1"/>
              <a:t>kanagatlandyryp</a:t>
            </a:r>
            <a:r>
              <a:rPr lang="ru-RU" sz="2800" dirty="0"/>
              <a:t> </a:t>
            </a:r>
            <a:r>
              <a:rPr lang="ru-RU" sz="2800" dirty="0" err="1"/>
              <a:t>biljek</a:t>
            </a:r>
            <a:r>
              <a:rPr lang="ru-RU" sz="2800" dirty="0"/>
              <a:t> </a:t>
            </a:r>
            <a:r>
              <a:rPr lang="ru-RU" sz="2800" dirty="0" err="1"/>
              <a:t>ulag</a:t>
            </a:r>
            <a:r>
              <a:rPr lang="ru-RU" sz="2800" dirty="0"/>
              <a:t> </a:t>
            </a:r>
            <a:r>
              <a:rPr lang="ru-RU" sz="2800" dirty="0" err="1"/>
              <a:t>ulgamy</a:t>
            </a:r>
            <a:r>
              <a:rPr lang="ru-RU" sz="2800" dirty="0"/>
              <a:t> </a:t>
            </a:r>
            <a:r>
              <a:rPr lang="ru-RU" sz="2800" dirty="0" err="1"/>
              <a:t>döretmegiň</a:t>
            </a:r>
            <a:r>
              <a:rPr lang="ru-RU" sz="2800" dirty="0"/>
              <a:t> </a:t>
            </a:r>
            <a:r>
              <a:rPr lang="ru-RU" sz="2800" dirty="0" err="1"/>
              <a:t>başga</a:t>
            </a:r>
            <a:r>
              <a:rPr lang="ru-RU" sz="2800" dirty="0"/>
              <a:t> </a:t>
            </a:r>
            <a:r>
              <a:rPr lang="ru-RU" sz="2800" dirty="0" err="1"/>
              <a:t>ýoly</a:t>
            </a:r>
            <a:r>
              <a:rPr lang="ru-RU" sz="2800" dirty="0"/>
              <a:t> </a:t>
            </a:r>
            <a:r>
              <a:rPr lang="ru-RU" sz="2800" dirty="0" err="1"/>
              <a:t>ýok</a:t>
            </a:r>
            <a:r>
              <a:rPr lang="ru-RU" sz="2800" dirty="0"/>
              <a:t>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4367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128</TotalTime>
  <Words>433</Words>
  <Application>Microsoft Office PowerPoint</Application>
  <PresentationFormat>Произвольный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Натуральные материалы</vt:lpstr>
      <vt:lpstr>Презентация PowerPoint</vt:lpstr>
      <vt:lpstr>Ulagyñ döwlet ähmiýeti.</vt:lpstr>
      <vt:lpstr>PEÝDALANYLAN  EDEBIÝATLAR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Milli ykdysadyýetler dünýä hojalygyň esasy düzüm bölegidir</dc:title>
  <dc:creator>Lenova</dc:creator>
  <cp:lastModifiedBy>User</cp:lastModifiedBy>
  <cp:revision>10</cp:revision>
  <dcterms:created xsi:type="dcterms:W3CDTF">2021-09-20T14:48:57Z</dcterms:created>
  <dcterms:modified xsi:type="dcterms:W3CDTF">2021-10-10T05:18:57Z</dcterms:modified>
</cp:coreProperties>
</file>