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5" r:id="rId20"/>
    <p:sldId id="278" r:id="rId21"/>
    <p:sldId id="280" r:id="rId22"/>
    <p:sldId id="27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80064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24718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12493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345592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34161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7C2D7E-9622-48E8-AC88-190EAECE0C5B}" type="datetimeFigureOut">
              <a:rPr lang="ru-RU" smtClean="0"/>
              <a:t>06.09.2019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326650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7C2D7E-9622-48E8-AC88-190EAECE0C5B}" type="datetimeFigureOut">
              <a:rPr lang="ru-RU" smtClean="0"/>
              <a:t>06.09.2019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178586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7C2D7E-9622-48E8-AC88-190EAECE0C5B}" type="datetimeFigureOut">
              <a:rPr lang="ru-RU" smtClean="0"/>
              <a:t>06.09.2019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76870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7C2D7E-9622-48E8-AC88-190EAECE0C5B}" type="datetimeFigureOut">
              <a:rPr lang="ru-RU" smtClean="0"/>
              <a:t>06.09.2019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176338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7C2D7E-9622-48E8-AC88-190EAECE0C5B}" type="datetimeFigureOut">
              <a:rPr lang="ru-RU" smtClean="0"/>
              <a:t>06.09.2019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168285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7C2D7E-9622-48E8-AC88-190EAECE0C5B}" type="datetimeFigureOut">
              <a:rPr lang="ru-RU" smtClean="0"/>
              <a:t>06.09.2019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E45F1C-51DE-4CBB-9E09-6985D1B8992F}" type="slidenum">
              <a:rPr lang="ru-RU" smtClean="0"/>
              <a:t>‹#›</a:t>
            </a:fld>
            <a:endParaRPr lang="ru-RU"/>
          </a:p>
        </p:txBody>
      </p:sp>
    </p:spTree>
    <p:extLst>
      <p:ext uri="{BB962C8B-B14F-4D97-AF65-F5344CB8AC3E}">
        <p14:creationId xmlns:p14="http://schemas.microsoft.com/office/powerpoint/2010/main" val="341220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C2D7E-9622-48E8-AC88-190EAECE0C5B}" type="datetimeFigureOut">
              <a:rPr lang="ru-RU" smtClean="0"/>
              <a:t>06.09.2019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5F1C-51DE-4CBB-9E09-6985D1B8992F}" type="slidenum">
              <a:rPr lang="ru-RU" smtClean="0"/>
              <a:t>‹#›</a:t>
            </a:fld>
            <a:endParaRPr lang="ru-RU"/>
          </a:p>
        </p:txBody>
      </p:sp>
    </p:spTree>
    <p:extLst>
      <p:ext uri="{BB962C8B-B14F-4D97-AF65-F5344CB8AC3E}">
        <p14:creationId xmlns:p14="http://schemas.microsoft.com/office/powerpoint/2010/main" val="277293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3753" y="66501"/>
            <a:ext cx="9581804" cy="1596044"/>
          </a:xfrm>
        </p:spPr>
        <p:txBody>
          <a:bodyPr>
            <a:normAutofit/>
          </a:bodyPr>
          <a:lstStyle/>
          <a:p>
            <a:pPr marL="342900" lvl="0" indent="-342900">
              <a:spcAft>
                <a:spcPts val="0"/>
              </a:spcAft>
            </a:pPr>
            <a:r>
              <a:rPr lang="sq-AL" sz="4000" b="1" cap="all" dirty="0">
                <a:latin typeface="Times New Roman" panose="02020603050405020304" pitchFamily="18" charset="0"/>
                <a:ea typeface="Times New Roman" panose="02020603050405020304" pitchFamily="18" charset="0"/>
              </a:rPr>
              <a:t>Desgalaryň hasap çyzgysy</a:t>
            </a:r>
            <a:r>
              <a:rPr lang="ru-RU" sz="4000" dirty="0" smtClean="0">
                <a:effectLst/>
              </a:rPr>
              <a:t/>
            </a:r>
            <a:br>
              <a:rPr lang="ru-RU" sz="4000" dirty="0" smtClean="0">
                <a:effectLst/>
              </a:rPr>
            </a:br>
            <a:endParaRPr lang="ru-RU" sz="4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15884" y="1662545"/>
            <a:ext cx="11571316" cy="4738255"/>
          </a:xfrm>
        </p:spPr>
        <p:txBody>
          <a:bodyPr/>
          <a:lstStyle/>
          <a:p>
            <a:pPr algn="just"/>
            <a:r>
              <a:rPr lang="tk-TM" sz="4000" dirty="0">
                <a:latin typeface="Times New Roman" panose="02020603050405020304" pitchFamily="18" charset="0"/>
                <a:cs typeface="Times New Roman" panose="02020603050405020304" pitchFamily="18" charset="0"/>
              </a:rPr>
              <a:t>1. Konstruksiýalara täsir edýän güýçleriň synplary.</a:t>
            </a:r>
          </a:p>
          <a:p>
            <a:pPr algn="just"/>
            <a:r>
              <a:rPr lang="tk-TM" sz="4000" dirty="0">
                <a:latin typeface="Times New Roman" panose="02020603050405020304" pitchFamily="18" charset="0"/>
                <a:cs typeface="Times New Roman" panose="02020603050405020304" pitchFamily="18" charset="0"/>
              </a:rPr>
              <a:t>2. Deformasiýaleriň görnüşleri we içki güýçler. Kesmek usuly.</a:t>
            </a:r>
          </a:p>
          <a:p>
            <a:pPr algn="just"/>
            <a:r>
              <a:rPr lang="tk-TM" sz="4000" dirty="0">
                <a:latin typeface="Times New Roman" panose="02020603050405020304" pitchFamily="18" charset="0"/>
                <a:cs typeface="Times New Roman" panose="02020603050405020304" pitchFamily="18" charset="0"/>
              </a:rPr>
              <a:t>3. Dartgynlyk barada düşünje.</a:t>
            </a:r>
          </a:p>
          <a:p>
            <a:pPr algn="just"/>
            <a:endParaRPr lang="tk-TM" dirty="0" smtClean="0">
              <a:latin typeface="Times New Roman" panose="02020603050405020304" pitchFamily="18" charset="0"/>
              <a:cs typeface="Times New Roman" panose="02020603050405020304" pitchFamily="18" charset="0"/>
            </a:endParaRPr>
          </a:p>
          <a:p>
            <a:pPr algn="just"/>
            <a:endParaRPr lang="tk-TM"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98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38200" y="931984"/>
            <a:ext cx="10515600" cy="4888523"/>
          </a:xfrm>
        </p:spPr>
        <p:txBody>
          <a:bodyPr>
            <a:normAutofit fontScale="92500" lnSpcReduction="10000"/>
          </a:bodyPr>
          <a:lstStyle/>
          <a:p>
            <a:pPr marL="0" indent="0">
              <a:buNone/>
            </a:pPr>
            <a:r>
              <a:rPr lang="en-US" dirty="0"/>
              <a:t> </a:t>
            </a:r>
            <a:r>
              <a:rPr lang="en-US" dirty="0" err="1"/>
              <a:t>Wagta</a:t>
            </a:r>
            <a:r>
              <a:rPr lang="en-US" dirty="0"/>
              <a:t> </a:t>
            </a:r>
            <a:r>
              <a:rPr lang="en-US" dirty="0" err="1"/>
              <a:t>görä</a:t>
            </a:r>
            <a:r>
              <a:rPr lang="en-US" dirty="0"/>
              <a:t> </a:t>
            </a:r>
            <a:r>
              <a:rPr lang="en-US" dirty="0" err="1"/>
              <a:t>üýtgeýiş</a:t>
            </a:r>
            <a:r>
              <a:rPr lang="en-US" dirty="0"/>
              <a:t> </a:t>
            </a:r>
            <a:r>
              <a:rPr lang="en-US" dirty="0" err="1"/>
              <a:t>häsiýeti</a:t>
            </a:r>
            <a:r>
              <a:rPr lang="en-US" dirty="0"/>
              <a:t> </a:t>
            </a:r>
            <a:r>
              <a:rPr lang="en-US" dirty="0" err="1"/>
              <a:t>boýunça</a:t>
            </a:r>
            <a:r>
              <a:rPr lang="en-US" dirty="0"/>
              <a:t>, </a:t>
            </a:r>
            <a:r>
              <a:rPr lang="en-US" dirty="0" err="1"/>
              <a:t>şu</a:t>
            </a:r>
            <a:r>
              <a:rPr lang="en-US" dirty="0"/>
              <a:t> </a:t>
            </a:r>
            <a:r>
              <a:rPr lang="en-US" dirty="0" err="1"/>
              <a:t>aşakdaky</a:t>
            </a:r>
            <a:r>
              <a:rPr lang="en-US" dirty="0"/>
              <a:t> </a:t>
            </a:r>
            <a:r>
              <a:rPr lang="en-US" dirty="0" err="1"/>
              <a:t>ýükleri</a:t>
            </a:r>
            <a:r>
              <a:rPr lang="en-US" dirty="0"/>
              <a:t> </a:t>
            </a:r>
            <a:r>
              <a:rPr lang="en-US" dirty="0" err="1"/>
              <a:t>tapawutlandyrýarlar</a:t>
            </a:r>
            <a:r>
              <a:rPr lang="en-US" dirty="0"/>
              <a:t>:</a:t>
            </a:r>
          </a:p>
          <a:p>
            <a:pPr marL="0" indent="0">
              <a:buNone/>
            </a:pPr>
            <a:r>
              <a:rPr lang="en-US" dirty="0"/>
              <a:t>     1. </a:t>
            </a:r>
            <a:r>
              <a:rPr lang="en-US" dirty="0" err="1"/>
              <a:t>Statiki</a:t>
            </a:r>
            <a:r>
              <a:rPr lang="en-US" dirty="0"/>
              <a:t> </a:t>
            </a:r>
            <a:r>
              <a:rPr lang="en-US" dirty="0" err="1"/>
              <a:t>ýükler</a:t>
            </a:r>
            <a:r>
              <a:rPr lang="en-US" dirty="0"/>
              <a:t> – </a:t>
            </a:r>
            <a:r>
              <a:rPr lang="en-US" dirty="0" err="1"/>
              <a:t>şeýle</a:t>
            </a:r>
            <a:r>
              <a:rPr lang="en-US" dirty="0"/>
              <a:t> </a:t>
            </a:r>
            <a:r>
              <a:rPr lang="en-US" dirty="0" err="1"/>
              <a:t>ýükler</a:t>
            </a:r>
            <a:r>
              <a:rPr lang="en-US" dirty="0"/>
              <a:t> </a:t>
            </a:r>
            <a:r>
              <a:rPr lang="en-US" dirty="0" err="1"/>
              <a:t>özüniň</a:t>
            </a:r>
            <a:r>
              <a:rPr lang="en-US" dirty="0"/>
              <a:t> </a:t>
            </a:r>
            <a:r>
              <a:rPr lang="en-US" dirty="0" err="1"/>
              <a:t>nol</a:t>
            </a:r>
            <a:r>
              <a:rPr lang="en-US" dirty="0"/>
              <a:t> </a:t>
            </a:r>
            <a:r>
              <a:rPr lang="en-US" dirty="0" err="1"/>
              <a:t>möçberinden</a:t>
            </a:r>
            <a:r>
              <a:rPr lang="en-US" dirty="0"/>
              <a:t> </a:t>
            </a:r>
            <a:r>
              <a:rPr lang="en-US" dirty="0" err="1"/>
              <a:t>ahyrky</a:t>
            </a:r>
            <a:r>
              <a:rPr lang="en-US" dirty="0"/>
              <a:t> </a:t>
            </a:r>
            <a:r>
              <a:rPr lang="en-US" dirty="0" err="1"/>
              <a:t>bahasyna</a:t>
            </a:r>
            <a:r>
              <a:rPr lang="en-US" dirty="0"/>
              <a:t> </a:t>
            </a:r>
            <a:r>
              <a:rPr lang="en-US" dirty="0" err="1"/>
              <a:t>çenli</a:t>
            </a:r>
            <a:r>
              <a:rPr lang="en-US" dirty="0"/>
              <a:t> </a:t>
            </a:r>
            <a:r>
              <a:rPr lang="en-US" dirty="0" err="1"/>
              <a:t>haýal</a:t>
            </a:r>
            <a:r>
              <a:rPr lang="en-US" dirty="0"/>
              <a:t> we </a:t>
            </a:r>
            <a:r>
              <a:rPr lang="en-US" dirty="0" err="1"/>
              <a:t>endigan</a:t>
            </a:r>
            <a:r>
              <a:rPr lang="en-US" dirty="0"/>
              <a:t> </a:t>
            </a:r>
            <a:r>
              <a:rPr lang="en-US" dirty="0" err="1"/>
              <a:t>ösüp</a:t>
            </a:r>
            <a:r>
              <a:rPr lang="en-US" dirty="0"/>
              <a:t>, </a:t>
            </a:r>
            <a:r>
              <a:rPr lang="en-US" dirty="0" err="1"/>
              <a:t>ondan</a:t>
            </a:r>
            <a:r>
              <a:rPr lang="en-US" dirty="0"/>
              <a:t> </a:t>
            </a:r>
            <a:r>
              <a:rPr lang="en-US" dirty="0" err="1"/>
              <a:t>soň</a:t>
            </a:r>
            <a:r>
              <a:rPr lang="en-US" dirty="0"/>
              <a:t> </a:t>
            </a:r>
            <a:r>
              <a:rPr lang="en-US" dirty="0" err="1"/>
              <a:t>üýtgewsiz</a:t>
            </a:r>
            <a:r>
              <a:rPr lang="en-US" dirty="0"/>
              <a:t> </a:t>
            </a:r>
            <a:r>
              <a:rPr lang="en-US" dirty="0" err="1"/>
              <a:t>galýarlar</a:t>
            </a:r>
            <a:r>
              <a:rPr lang="en-US" dirty="0"/>
              <a:t>. </a:t>
            </a:r>
            <a:r>
              <a:rPr lang="en-US" dirty="0" err="1"/>
              <a:t>İslendik</a:t>
            </a:r>
            <a:r>
              <a:rPr lang="en-US" dirty="0"/>
              <a:t> </a:t>
            </a:r>
            <a:r>
              <a:rPr lang="en-US" dirty="0" err="1"/>
              <a:t>rotoryň</a:t>
            </a:r>
            <a:r>
              <a:rPr lang="en-US" dirty="0"/>
              <a:t> bat </a:t>
            </a:r>
            <a:r>
              <a:rPr lang="en-US" dirty="0" err="1"/>
              <a:t>aýlan</a:t>
            </a:r>
            <a:r>
              <a:rPr lang="en-US" dirty="0"/>
              <a:t> we </a:t>
            </a:r>
            <a:r>
              <a:rPr lang="en-US" dirty="0" err="1"/>
              <a:t>ondan</a:t>
            </a:r>
            <a:r>
              <a:rPr lang="en-US" dirty="0"/>
              <a:t> </a:t>
            </a:r>
            <a:r>
              <a:rPr lang="en-US" dirty="0" err="1"/>
              <a:t>soňra</a:t>
            </a:r>
            <a:r>
              <a:rPr lang="en-US" dirty="0"/>
              <a:t> </a:t>
            </a:r>
            <a:r>
              <a:rPr lang="en-US" dirty="0" err="1"/>
              <a:t>endigan</a:t>
            </a:r>
            <a:r>
              <a:rPr lang="en-US" dirty="0"/>
              <a:t> </a:t>
            </a:r>
            <a:r>
              <a:rPr lang="en-US" dirty="0" err="1"/>
              <a:t>aýlanýan</a:t>
            </a:r>
            <a:r>
              <a:rPr lang="en-US" dirty="0"/>
              <a:t> </a:t>
            </a:r>
            <a:r>
              <a:rPr lang="en-US" dirty="0" err="1"/>
              <a:t>möwrütinde</a:t>
            </a:r>
            <a:r>
              <a:rPr lang="en-US" dirty="0"/>
              <a:t> </a:t>
            </a:r>
            <a:r>
              <a:rPr lang="en-US" dirty="0" err="1"/>
              <a:t>ýüze</a:t>
            </a:r>
            <a:r>
              <a:rPr lang="en-US" dirty="0"/>
              <a:t> </a:t>
            </a:r>
            <a:r>
              <a:rPr lang="en-US" dirty="0" err="1"/>
              <a:t>çykýan</a:t>
            </a:r>
            <a:r>
              <a:rPr lang="en-US" dirty="0"/>
              <a:t> </a:t>
            </a:r>
            <a:r>
              <a:rPr lang="en-US" dirty="0" err="1"/>
              <a:t>merkezden</a:t>
            </a:r>
            <a:r>
              <a:rPr lang="en-US" dirty="0"/>
              <a:t> </a:t>
            </a:r>
            <a:r>
              <a:rPr lang="en-US" dirty="0" err="1"/>
              <a:t>daşlaşýan</a:t>
            </a:r>
            <a:r>
              <a:rPr lang="en-US" dirty="0"/>
              <a:t> </a:t>
            </a:r>
            <a:r>
              <a:rPr lang="en-US" dirty="0" err="1"/>
              <a:t>güýçler</a:t>
            </a:r>
            <a:r>
              <a:rPr lang="en-US" dirty="0"/>
              <a:t>, </a:t>
            </a:r>
            <a:r>
              <a:rPr lang="en-US" dirty="0" err="1"/>
              <a:t>statik</a:t>
            </a:r>
            <a:r>
              <a:rPr lang="en-US" dirty="0"/>
              <a:t> </a:t>
            </a:r>
            <a:r>
              <a:rPr lang="en-US" dirty="0" err="1"/>
              <a:t>güýçleriň</a:t>
            </a:r>
            <a:r>
              <a:rPr lang="en-US" dirty="0"/>
              <a:t> </a:t>
            </a:r>
            <a:r>
              <a:rPr lang="en-US" dirty="0" err="1"/>
              <a:t>mysaly</a:t>
            </a:r>
            <a:r>
              <a:rPr lang="en-US" dirty="0"/>
              <a:t> </a:t>
            </a:r>
            <a:r>
              <a:rPr lang="en-US" dirty="0" err="1"/>
              <a:t>bolup</a:t>
            </a:r>
            <a:r>
              <a:rPr lang="en-US" dirty="0"/>
              <a:t> </a:t>
            </a:r>
            <a:r>
              <a:rPr lang="en-US" dirty="0" err="1"/>
              <a:t>hyzmat</a:t>
            </a:r>
            <a:r>
              <a:rPr lang="en-US" dirty="0"/>
              <a:t> </a:t>
            </a:r>
            <a:r>
              <a:rPr lang="en-US" dirty="0" err="1"/>
              <a:t>edip</a:t>
            </a:r>
            <a:r>
              <a:rPr lang="en-US" dirty="0"/>
              <a:t> </a:t>
            </a:r>
            <a:r>
              <a:rPr lang="en-US" dirty="0" err="1"/>
              <a:t>biler</a:t>
            </a:r>
            <a:r>
              <a:rPr lang="en-US" dirty="0"/>
              <a:t>.</a:t>
            </a:r>
          </a:p>
          <a:p>
            <a:pPr marL="0" indent="0">
              <a:buNone/>
            </a:pPr>
            <a:r>
              <a:rPr lang="en-US" dirty="0"/>
              <a:t>    2. </a:t>
            </a:r>
            <a:r>
              <a:rPr lang="en-US" dirty="0" err="1"/>
              <a:t>Gaýtalanýan</a:t>
            </a:r>
            <a:r>
              <a:rPr lang="en-US" dirty="0"/>
              <a:t> </a:t>
            </a:r>
            <a:r>
              <a:rPr lang="en-US" dirty="0" err="1"/>
              <a:t>ýükler</a:t>
            </a:r>
            <a:r>
              <a:rPr lang="en-US" dirty="0"/>
              <a:t> – </a:t>
            </a:r>
            <a:r>
              <a:rPr lang="en-US" dirty="0" err="1"/>
              <a:t>wagta</a:t>
            </a:r>
            <a:r>
              <a:rPr lang="en-US" dirty="0"/>
              <a:t> </a:t>
            </a:r>
            <a:r>
              <a:rPr lang="en-US" dirty="0" err="1"/>
              <a:t>görä</a:t>
            </a:r>
            <a:r>
              <a:rPr lang="en-US" dirty="0"/>
              <a:t> </a:t>
            </a:r>
            <a:r>
              <a:rPr lang="en-US" dirty="0" err="1"/>
              <a:t>ol</a:t>
            </a:r>
            <a:r>
              <a:rPr lang="en-US" dirty="0"/>
              <a:t> </a:t>
            </a:r>
            <a:r>
              <a:rPr lang="en-US" dirty="0" err="1"/>
              <a:t>ýa</a:t>
            </a:r>
            <a:r>
              <a:rPr lang="en-US" dirty="0"/>
              <a:t>-da </a:t>
            </a:r>
            <a:r>
              <a:rPr lang="en-US" dirty="0" err="1"/>
              <a:t>beýleki</a:t>
            </a:r>
            <a:r>
              <a:rPr lang="en-US" dirty="0"/>
              <a:t> </a:t>
            </a:r>
            <a:r>
              <a:rPr lang="en-US" dirty="0" err="1"/>
              <a:t>kanun</a:t>
            </a:r>
            <a:r>
              <a:rPr lang="en-US" dirty="0"/>
              <a:t> </a:t>
            </a:r>
            <a:r>
              <a:rPr lang="en-US" dirty="0" err="1"/>
              <a:t>boýunça</a:t>
            </a:r>
            <a:r>
              <a:rPr lang="en-US" dirty="0"/>
              <a:t> </a:t>
            </a:r>
            <a:r>
              <a:rPr lang="en-US" dirty="0" err="1"/>
              <a:t>köp</a:t>
            </a:r>
            <a:r>
              <a:rPr lang="en-US" dirty="0"/>
              <a:t> </a:t>
            </a:r>
            <a:r>
              <a:rPr lang="en-US" dirty="0" err="1"/>
              <a:t>gezek</a:t>
            </a:r>
            <a:r>
              <a:rPr lang="en-US" dirty="0"/>
              <a:t> </a:t>
            </a:r>
            <a:r>
              <a:rPr lang="en-US" dirty="0" err="1"/>
              <a:t>üýtgeýän</a:t>
            </a:r>
            <a:r>
              <a:rPr lang="en-US" dirty="0"/>
              <a:t> </a:t>
            </a:r>
            <a:r>
              <a:rPr lang="en-US" dirty="0" err="1"/>
              <a:t>täsirlerdir</a:t>
            </a:r>
            <a:r>
              <a:rPr lang="en-US" dirty="0"/>
              <a:t>. </a:t>
            </a:r>
            <a:r>
              <a:rPr lang="en-US" dirty="0" err="1"/>
              <a:t>Dişli</a:t>
            </a:r>
            <a:r>
              <a:rPr lang="en-US" dirty="0"/>
              <a:t> </a:t>
            </a:r>
            <a:r>
              <a:rPr lang="en-US" dirty="0" err="1"/>
              <a:t>tigiriň</a:t>
            </a:r>
            <a:r>
              <a:rPr lang="en-US" dirty="0"/>
              <a:t> </a:t>
            </a:r>
            <a:r>
              <a:rPr lang="en-US" dirty="0" err="1"/>
              <a:t>dişlerine</a:t>
            </a:r>
            <a:r>
              <a:rPr lang="en-US" dirty="0"/>
              <a:t> </a:t>
            </a:r>
            <a:r>
              <a:rPr lang="en-US" dirty="0" err="1"/>
              <a:t>täsir</a:t>
            </a:r>
            <a:r>
              <a:rPr lang="en-US" dirty="0"/>
              <a:t> </a:t>
            </a:r>
            <a:r>
              <a:rPr lang="en-US" dirty="0" err="1"/>
              <a:t>edýän</a:t>
            </a:r>
            <a:r>
              <a:rPr lang="en-US" dirty="0"/>
              <a:t> </a:t>
            </a:r>
            <a:r>
              <a:rPr lang="en-US" dirty="0" err="1"/>
              <a:t>güýçler</a:t>
            </a:r>
            <a:r>
              <a:rPr lang="en-US" dirty="0"/>
              <a:t> </a:t>
            </a:r>
            <a:r>
              <a:rPr lang="en-US" dirty="0" err="1"/>
              <a:t>şeýle</a:t>
            </a:r>
            <a:r>
              <a:rPr lang="en-US" dirty="0"/>
              <a:t> </a:t>
            </a:r>
            <a:r>
              <a:rPr lang="en-US" dirty="0" err="1"/>
              <a:t>ýükleriň</a:t>
            </a:r>
            <a:r>
              <a:rPr lang="en-US" dirty="0"/>
              <a:t> </a:t>
            </a:r>
            <a:r>
              <a:rPr lang="en-US" dirty="0" err="1"/>
              <a:t>mysalydyr</a:t>
            </a:r>
            <a:r>
              <a:rPr lang="en-US" dirty="0"/>
              <a:t>.</a:t>
            </a:r>
          </a:p>
          <a:p>
            <a:pPr marL="0" indent="0">
              <a:buNone/>
            </a:pPr>
            <a:r>
              <a:rPr lang="en-US" dirty="0"/>
              <a:t>     3. </a:t>
            </a:r>
            <a:r>
              <a:rPr lang="en-US" dirty="0" err="1"/>
              <a:t>Dowamlylygy</a:t>
            </a:r>
            <a:r>
              <a:rPr lang="en-US" dirty="0"/>
              <a:t> </a:t>
            </a:r>
            <a:r>
              <a:rPr lang="en-US" dirty="0" err="1"/>
              <a:t>az</a:t>
            </a:r>
            <a:r>
              <a:rPr lang="en-US" dirty="0"/>
              <a:t> </a:t>
            </a:r>
            <a:r>
              <a:rPr lang="en-US" dirty="0" err="1"/>
              <a:t>ýükler</a:t>
            </a:r>
            <a:r>
              <a:rPr lang="en-US" dirty="0"/>
              <a:t> – </a:t>
            </a:r>
            <a:r>
              <a:rPr lang="en-US" dirty="0" err="1"/>
              <a:t>gurnawa</a:t>
            </a:r>
            <a:r>
              <a:rPr lang="en-US" dirty="0"/>
              <a:t> </a:t>
            </a:r>
            <a:r>
              <a:rPr lang="en-US" dirty="0" err="1"/>
              <a:t>bada</a:t>
            </a:r>
            <a:r>
              <a:rPr lang="en-US" dirty="0"/>
              <a:t>-bat </a:t>
            </a:r>
            <a:r>
              <a:rPr lang="en-US" dirty="0" err="1"/>
              <a:t>möçberinde</a:t>
            </a:r>
            <a:r>
              <a:rPr lang="en-US" dirty="0"/>
              <a:t> </a:t>
            </a:r>
            <a:r>
              <a:rPr lang="en-US" dirty="0" err="1"/>
              <a:t>ýa</a:t>
            </a:r>
            <a:r>
              <a:rPr lang="en-US" dirty="0"/>
              <a:t>-da </a:t>
            </a:r>
            <a:r>
              <a:rPr lang="en-US" dirty="0" err="1"/>
              <a:t>galtaşan</a:t>
            </a:r>
            <a:r>
              <a:rPr lang="en-US" dirty="0"/>
              <a:t> </a:t>
            </a:r>
            <a:r>
              <a:rPr lang="en-US" dirty="0" err="1"/>
              <a:t>pursatynda</a:t>
            </a:r>
            <a:r>
              <a:rPr lang="en-US" dirty="0"/>
              <a:t> </a:t>
            </a:r>
            <a:r>
              <a:rPr lang="en-US" dirty="0" err="1"/>
              <a:t>başlangyç</a:t>
            </a:r>
            <a:r>
              <a:rPr lang="en-US" dirty="0"/>
              <a:t> </a:t>
            </a:r>
            <a:r>
              <a:rPr lang="en-US" dirty="0" err="1"/>
              <a:t>tizlikde</a:t>
            </a:r>
            <a:r>
              <a:rPr lang="en-US" dirty="0"/>
              <a:t> </a:t>
            </a:r>
            <a:r>
              <a:rPr lang="en-US" dirty="0" err="1"/>
              <a:t>täsir</a:t>
            </a:r>
            <a:r>
              <a:rPr lang="en-US" dirty="0"/>
              <a:t> </a:t>
            </a:r>
            <a:r>
              <a:rPr lang="en-US" dirty="0" err="1"/>
              <a:t>edýän</a:t>
            </a:r>
            <a:r>
              <a:rPr lang="en-US" dirty="0"/>
              <a:t> </a:t>
            </a:r>
            <a:r>
              <a:rPr lang="en-US" dirty="0" err="1"/>
              <a:t>ýüklerdir</a:t>
            </a:r>
            <a:r>
              <a:rPr lang="en-US" dirty="0"/>
              <a:t> (</a:t>
            </a:r>
            <a:r>
              <a:rPr lang="en-US" dirty="0" err="1"/>
              <a:t>şeýle</a:t>
            </a:r>
            <a:r>
              <a:rPr lang="en-US" dirty="0"/>
              <a:t> </a:t>
            </a:r>
            <a:r>
              <a:rPr lang="en-US" dirty="0" err="1"/>
              <a:t>ýükleri</a:t>
            </a:r>
            <a:r>
              <a:rPr lang="en-US" dirty="0"/>
              <a:t> </a:t>
            </a:r>
            <a:r>
              <a:rPr lang="en-US" dirty="0" err="1"/>
              <a:t>köplenç</a:t>
            </a:r>
            <a:r>
              <a:rPr lang="en-US" dirty="0"/>
              <a:t> </a:t>
            </a:r>
            <a:r>
              <a:rPr lang="en-US" dirty="0" err="1"/>
              <a:t>dinamik</a:t>
            </a:r>
            <a:r>
              <a:rPr lang="en-US" dirty="0"/>
              <a:t> </a:t>
            </a:r>
            <a:r>
              <a:rPr lang="en-US" dirty="0" err="1"/>
              <a:t>ýa</a:t>
            </a:r>
            <a:r>
              <a:rPr lang="en-US" dirty="0"/>
              <a:t>-da </a:t>
            </a:r>
            <a:r>
              <a:rPr lang="en-US" dirty="0" err="1"/>
              <a:t>urgy</a:t>
            </a:r>
            <a:r>
              <a:rPr lang="en-US" dirty="0"/>
              <a:t> </a:t>
            </a:r>
            <a:r>
              <a:rPr lang="en-US" dirty="0" err="1"/>
              <a:t>güýçleri</a:t>
            </a:r>
            <a:r>
              <a:rPr lang="en-US" dirty="0"/>
              <a:t> </a:t>
            </a:r>
            <a:r>
              <a:rPr lang="en-US" dirty="0" err="1"/>
              <a:t>diýip</a:t>
            </a:r>
            <a:r>
              <a:rPr lang="en-US" dirty="0"/>
              <a:t> </a:t>
            </a:r>
            <a:r>
              <a:rPr lang="en-US" dirty="0" err="1"/>
              <a:t>atlandyrýarlar</a:t>
            </a:r>
            <a:r>
              <a:rPr lang="en-US" dirty="0"/>
              <a:t>). </a:t>
            </a:r>
            <a:r>
              <a:rPr lang="en-US" dirty="0" err="1"/>
              <a:t>İslendik</a:t>
            </a:r>
            <a:r>
              <a:rPr lang="en-US" dirty="0"/>
              <a:t> </a:t>
            </a:r>
            <a:r>
              <a:rPr lang="en-US" dirty="0" err="1"/>
              <a:t>çekijiň</a:t>
            </a:r>
            <a:r>
              <a:rPr lang="en-US" dirty="0"/>
              <a:t>, </a:t>
            </a:r>
            <a:r>
              <a:rPr lang="en-US" dirty="0" err="1"/>
              <a:t>gurziniň</a:t>
            </a:r>
            <a:r>
              <a:rPr lang="en-US" dirty="0"/>
              <a:t> </a:t>
            </a:r>
            <a:r>
              <a:rPr lang="en-US" dirty="0" err="1"/>
              <a:t>täsir</a:t>
            </a:r>
            <a:r>
              <a:rPr lang="en-US" dirty="0"/>
              <a:t> </a:t>
            </a:r>
            <a:r>
              <a:rPr lang="en-US" dirty="0" err="1"/>
              <a:t>güýçleri</a:t>
            </a:r>
            <a:r>
              <a:rPr lang="en-US" dirty="0"/>
              <a:t> </a:t>
            </a:r>
            <a:r>
              <a:rPr lang="en-US" dirty="0" err="1"/>
              <a:t>urgy</a:t>
            </a:r>
            <a:r>
              <a:rPr lang="en-US" dirty="0"/>
              <a:t> </a:t>
            </a:r>
            <a:r>
              <a:rPr lang="en-US" dirty="0" err="1"/>
              <a:t>güýçleriniň</a:t>
            </a:r>
            <a:r>
              <a:rPr lang="en-US" dirty="0"/>
              <a:t> </a:t>
            </a:r>
            <a:r>
              <a:rPr lang="en-US" dirty="0" err="1"/>
              <a:t>mysaly</a:t>
            </a:r>
            <a:r>
              <a:rPr lang="en-US" dirty="0"/>
              <a:t> </a:t>
            </a:r>
            <a:r>
              <a:rPr lang="en-US" dirty="0" err="1"/>
              <a:t>bolup</a:t>
            </a:r>
            <a:r>
              <a:rPr lang="en-US" dirty="0"/>
              <a:t> </a:t>
            </a:r>
            <a:r>
              <a:rPr lang="en-US" dirty="0" err="1"/>
              <a:t>durýar</a:t>
            </a:r>
            <a:r>
              <a:rPr lang="en-US" dirty="0"/>
              <a:t>. </a:t>
            </a:r>
            <a:endParaRPr lang="ru-RU" dirty="0"/>
          </a:p>
        </p:txBody>
      </p:sp>
    </p:spTree>
    <p:extLst>
      <p:ext uri="{BB962C8B-B14F-4D97-AF65-F5344CB8AC3E}">
        <p14:creationId xmlns:p14="http://schemas.microsoft.com/office/powerpoint/2010/main" val="180659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8500"/>
            <a:ext cx="10515600" cy="1214294"/>
          </a:xfrm>
        </p:spPr>
        <p:txBody>
          <a:bodyPr>
            <a:noAutofit/>
          </a:bodyPr>
          <a:lstStyle/>
          <a:p>
            <a:pPr algn="ctr">
              <a:lnSpc>
                <a:spcPct val="107000"/>
              </a:lnSpc>
              <a:spcAft>
                <a:spcPts val="0"/>
              </a:spcAft>
            </a:pPr>
            <a:r>
              <a:rPr lang="ru-RU" sz="32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32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9135" y="1429789"/>
            <a:ext cx="11554690" cy="5187142"/>
          </a:xfrm>
        </p:spPr>
        <p:txBody>
          <a:bodyPr>
            <a:normAutofit/>
          </a:bodyPr>
          <a:lstStyle/>
          <a:p>
            <a:pPr marL="0" indent="0">
              <a:lnSpc>
                <a:spcPct val="107000"/>
              </a:lnSpc>
              <a:spcAft>
                <a:spcPts val="0"/>
              </a:spcAft>
              <a:buNone/>
            </a:pP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201" y="751344"/>
            <a:ext cx="10600592" cy="5632311"/>
          </a:xfrm>
          <a:prstGeom prst="rect">
            <a:avLst/>
          </a:prstGeom>
        </p:spPr>
        <p:txBody>
          <a:bodyPr wrap="square">
            <a:spAutoFit/>
          </a:bodyPr>
          <a:lstStyle/>
          <a:p>
            <a:pPr algn="just"/>
            <a:r>
              <a:rPr lang="en-US" dirty="0"/>
              <a:t> </a:t>
            </a:r>
            <a:r>
              <a:rPr lang="tk-TM" dirty="0" smtClean="0"/>
              <a:t>      </a:t>
            </a:r>
            <a:r>
              <a:rPr lang="en-US" sz="2400" dirty="0" err="1" smtClean="0"/>
              <a:t>Baglanyşyklar</a:t>
            </a:r>
            <a:r>
              <a:rPr lang="en-US" sz="2400" dirty="0" smtClean="0"/>
              <a:t> </a:t>
            </a:r>
            <a:r>
              <a:rPr lang="en-US" sz="2400" dirty="0"/>
              <a:t>we </a:t>
            </a:r>
            <a:r>
              <a:rPr lang="en-US" sz="2400" dirty="0" err="1"/>
              <a:t>olaryň</a:t>
            </a:r>
            <a:r>
              <a:rPr lang="en-US" sz="2400" dirty="0"/>
              <a:t> </a:t>
            </a:r>
            <a:r>
              <a:rPr lang="en-US" sz="2400" dirty="0" err="1"/>
              <a:t>gaýtawullary</a:t>
            </a:r>
            <a:r>
              <a:rPr lang="en-US" sz="2400" dirty="0"/>
              <a:t> </a:t>
            </a:r>
            <a:r>
              <a:rPr lang="en-US" sz="2400" dirty="0" err="1"/>
              <a:t>dogrusynda</a:t>
            </a:r>
            <a:r>
              <a:rPr lang="en-US" sz="2400" dirty="0"/>
              <a:t> </a:t>
            </a:r>
            <a:r>
              <a:rPr lang="en-US" sz="2400" dirty="0" err="1"/>
              <a:t>nazary</a:t>
            </a:r>
            <a:r>
              <a:rPr lang="en-US" sz="2400" dirty="0"/>
              <a:t> </a:t>
            </a:r>
            <a:r>
              <a:rPr lang="en-US" sz="2400" dirty="0" err="1"/>
              <a:t>mehanika</a:t>
            </a:r>
            <a:r>
              <a:rPr lang="en-US" sz="2400" dirty="0"/>
              <a:t> </a:t>
            </a:r>
            <a:r>
              <a:rPr lang="en-US" sz="2400" dirty="0" err="1"/>
              <a:t>kursunda</a:t>
            </a:r>
            <a:r>
              <a:rPr lang="en-US" sz="2400" dirty="0"/>
              <a:t> </a:t>
            </a:r>
            <a:r>
              <a:rPr lang="en-US" sz="2400" dirty="0" err="1"/>
              <a:t>ýeterlik</a:t>
            </a:r>
            <a:r>
              <a:rPr lang="en-US" sz="2400" dirty="0"/>
              <a:t> </a:t>
            </a:r>
            <a:r>
              <a:rPr lang="en-US" sz="2400" dirty="0" err="1"/>
              <a:t>derjede</a:t>
            </a:r>
            <a:r>
              <a:rPr lang="en-US" sz="2400" dirty="0"/>
              <a:t> </a:t>
            </a:r>
            <a:r>
              <a:rPr lang="en-US" sz="2400" dirty="0" err="1"/>
              <a:t>aýdyň</a:t>
            </a:r>
            <a:r>
              <a:rPr lang="en-US" sz="2400" dirty="0"/>
              <a:t> we </a:t>
            </a:r>
            <a:r>
              <a:rPr lang="en-US" sz="2400" dirty="0" err="1"/>
              <a:t>doly</a:t>
            </a:r>
            <a:r>
              <a:rPr lang="en-US" sz="2400" dirty="0"/>
              <a:t> </a:t>
            </a:r>
            <a:r>
              <a:rPr lang="en-US" sz="2400" dirty="0" err="1"/>
              <a:t>beýan</a:t>
            </a:r>
            <a:r>
              <a:rPr lang="en-US" sz="2400" dirty="0"/>
              <a:t> </a:t>
            </a:r>
            <a:r>
              <a:rPr lang="en-US" sz="2400" dirty="0" err="1"/>
              <a:t>edilendir</a:t>
            </a:r>
            <a:r>
              <a:rPr lang="en-US" sz="2400" dirty="0"/>
              <a:t>. </a:t>
            </a:r>
            <a:r>
              <a:rPr lang="en-US" sz="2400" dirty="0" err="1"/>
              <a:t>Şu</a:t>
            </a:r>
            <a:r>
              <a:rPr lang="en-US" sz="2400" dirty="0"/>
              <a:t> </a:t>
            </a:r>
            <a:r>
              <a:rPr lang="en-US" sz="2400" dirty="0" err="1"/>
              <a:t>ýerde</a:t>
            </a:r>
            <a:r>
              <a:rPr lang="en-US" sz="2400" dirty="0"/>
              <a:t> biz </a:t>
            </a:r>
            <a:r>
              <a:rPr lang="en-US" sz="2400" dirty="0" err="1"/>
              <a:t>diňe</a:t>
            </a:r>
            <a:r>
              <a:rPr lang="en-US" sz="2400" dirty="0"/>
              <a:t>, </a:t>
            </a:r>
            <a:r>
              <a:rPr lang="en-US" sz="2400" dirty="0" err="1"/>
              <a:t>baglanyşyklaryň</a:t>
            </a:r>
            <a:r>
              <a:rPr lang="en-US" sz="2400" dirty="0"/>
              <a:t> has </a:t>
            </a:r>
            <a:r>
              <a:rPr lang="en-US" sz="2400" dirty="0" err="1"/>
              <a:t>giň</a:t>
            </a:r>
            <a:r>
              <a:rPr lang="en-US" sz="2400" dirty="0"/>
              <a:t> </a:t>
            </a:r>
            <a:r>
              <a:rPr lang="en-US" sz="2400" dirty="0" err="1"/>
              <a:t>ýaýran</a:t>
            </a:r>
            <a:r>
              <a:rPr lang="en-US" sz="2400" dirty="0"/>
              <a:t> </a:t>
            </a:r>
            <a:r>
              <a:rPr lang="en-US" sz="2400" dirty="0" err="1"/>
              <a:t>görnüşleri</a:t>
            </a:r>
            <a:r>
              <a:rPr lang="en-US" sz="2400" dirty="0"/>
              <a:t> </a:t>
            </a:r>
            <a:r>
              <a:rPr lang="en-US" sz="2400" dirty="0" err="1"/>
              <a:t>dogrusynda</a:t>
            </a:r>
            <a:r>
              <a:rPr lang="en-US" sz="2400" dirty="0"/>
              <a:t> </a:t>
            </a:r>
            <a:r>
              <a:rPr lang="en-US" sz="2400" dirty="0" err="1"/>
              <a:t>ýatladyp</a:t>
            </a:r>
            <a:r>
              <a:rPr lang="en-US" sz="2400" dirty="0"/>
              <a:t> </a:t>
            </a:r>
            <a:r>
              <a:rPr lang="en-US" sz="2400" dirty="0" err="1"/>
              <a:t>geçmek</a:t>
            </a:r>
            <a:r>
              <a:rPr lang="en-US" sz="2400" dirty="0"/>
              <a:t> </a:t>
            </a:r>
            <a:r>
              <a:rPr lang="en-US" sz="2400" dirty="0" err="1"/>
              <a:t>bilen</a:t>
            </a:r>
            <a:r>
              <a:rPr lang="en-US" sz="2400" dirty="0"/>
              <a:t> </a:t>
            </a:r>
            <a:r>
              <a:rPr lang="en-US" sz="2400" dirty="0" err="1"/>
              <a:t>çäklenýäris</a:t>
            </a:r>
            <a:r>
              <a:rPr lang="en-US" sz="2400" dirty="0"/>
              <a:t>. </a:t>
            </a:r>
            <a:r>
              <a:rPr lang="en-US" sz="2400" dirty="0" err="1"/>
              <a:t>Gozganýan-şarnirli</a:t>
            </a:r>
            <a:r>
              <a:rPr lang="en-US" sz="2400" dirty="0"/>
              <a:t> </a:t>
            </a:r>
            <a:r>
              <a:rPr lang="en-US" sz="2400" dirty="0" err="1"/>
              <a:t>daýanç</a:t>
            </a:r>
            <a:r>
              <a:rPr lang="en-US" sz="2400" dirty="0"/>
              <a:t> (</a:t>
            </a:r>
            <a:r>
              <a:rPr lang="en-US" sz="2400" dirty="0" err="1"/>
              <a:t>bir</a:t>
            </a:r>
            <a:r>
              <a:rPr lang="en-US" sz="2400" dirty="0"/>
              <a:t> </a:t>
            </a:r>
            <a:r>
              <a:rPr lang="en-US" sz="2400" dirty="0" err="1"/>
              <a:t>baglanyşykly</a:t>
            </a:r>
            <a:r>
              <a:rPr lang="en-US" sz="2400" dirty="0"/>
              <a:t> </a:t>
            </a:r>
            <a:r>
              <a:rPr lang="en-US" sz="2400" dirty="0" err="1"/>
              <a:t>daýanç</a:t>
            </a:r>
            <a:r>
              <a:rPr lang="en-US" sz="2400" dirty="0"/>
              <a:t>) </a:t>
            </a:r>
            <a:r>
              <a:rPr lang="en-US" sz="2400" dirty="0" err="1"/>
              <a:t>çyzgylaýyn</a:t>
            </a:r>
            <a:r>
              <a:rPr lang="en-US" sz="2400" dirty="0"/>
              <a:t>, </a:t>
            </a:r>
            <a:r>
              <a:rPr lang="en-US" sz="2400" dirty="0" err="1"/>
              <a:t>ol</a:t>
            </a:r>
            <a:r>
              <a:rPr lang="en-US" sz="2400" dirty="0"/>
              <a:t> 2.3-nji a </a:t>
            </a:r>
            <a:r>
              <a:rPr lang="en-US" sz="2400" dirty="0" err="1"/>
              <a:t>suratda</a:t>
            </a:r>
            <a:r>
              <a:rPr lang="en-US" sz="2400" dirty="0"/>
              <a:t> </a:t>
            </a:r>
            <a:r>
              <a:rPr lang="en-US" sz="2400" dirty="0" err="1"/>
              <a:t>görkezilişi</a:t>
            </a:r>
            <a:r>
              <a:rPr lang="en-US" sz="2400" dirty="0"/>
              <a:t> </a:t>
            </a:r>
            <a:r>
              <a:rPr lang="en-US" sz="2400" dirty="0" err="1"/>
              <a:t>ýaly</a:t>
            </a:r>
            <a:r>
              <a:rPr lang="en-US" sz="2400" dirty="0"/>
              <a:t> </a:t>
            </a:r>
            <a:r>
              <a:rPr lang="en-US" sz="2400" dirty="0" err="1"/>
              <a:t>şekillendirilýär</a:t>
            </a:r>
            <a:r>
              <a:rPr lang="en-US" sz="2400" dirty="0"/>
              <a:t>. </a:t>
            </a:r>
            <a:r>
              <a:rPr lang="en-US" sz="2400" dirty="0" err="1"/>
              <a:t>Materiallaryň</a:t>
            </a:r>
            <a:r>
              <a:rPr lang="en-US" sz="2400" dirty="0"/>
              <a:t> </a:t>
            </a:r>
            <a:r>
              <a:rPr lang="en-US" sz="2400" dirty="0" err="1"/>
              <a:t>garşylygynda</a:t>
            </a:r>
            <a:r>
              <a:rPr lang="en-US" sz="2400" dirty="0"/>
              <a:t> </a:t>
            </a:r>
            <a:r>
              <a:rPr lang="en-US" sz="2400" dirty="0" err="1"/>
              <a:t>bu</a:t>
            </a:r>
            <a:r>
              <a:rPr lang="en-US" sz="2400" dirty="0"/>
              <a:t> </a:t>
            </a:r>
            <a:r>
              <a:rPr lang="en-US" sz="2400" dirty="0" err="1"/>
              <a:t>şekillendiriş</a:t>
            </a:r>
            <a:r>
              <a:rPr lang="en-US" sz="2400" dirty="0"/>
              <a:t> </a:t>
            </a:r>
            <a:r>
              <a:rPr lang="en-US" sz="2400" dirty="0" err="1"/>
              <a:t>adatça</a:t>
            </a:r>
            <a:r>
              <a:rPr lang="en-US" sz="2400" dirty="0"/>
              <a:t> </a:t>
            </a:r>
            <a:r>
              <a:rPr lang="en-US" sz="2400" dirty="0" err="1"/>
              <a:t>Nazary</a:t>
            </a:r>
            <a:r>
              <a:rPr lang="en-US" sz="2400" dirty="0"/>
              <a:t> </a:t>
            </a:r>
            <a:r>
              <a:rPr lang="en-US" sz="2400" dirty="0" err="1"/>
              <a:t>mehanikada</a:t>
            </a:r>
            <a:r>
              <a:rPr lang="en-US" sz="2400" dirty="0"/>
              <a:t> </a:t>
            </a:r>
            <a:r>
              <a:rPr lang="en-US" sz="2400" dirty="0" err="1"/>
              <a:t>kabul</a:t>
            </a:r>
            <a:r>
              <a:rPr lang="en-US" sz="2400" dirty="0"/>
              <a:t> </a:t>
            </a:r>
            <a:r>
              <a:rPr lang="en-US" sz="2400" dirty="0" err="1"/>
              <a:t>edilişine</a:t>
            </a:r>
            <a:r>
              <a:rPr lang="en-US" sz="2400" dirty="0"/>
              <a:t> </a:t>
            </a:r>
            <a:r>
              <a:rPr lang="en-US" sz="2400" dirty="0" err="1"/>
              <a:t>kabul</a:t>
            </a:r>
            <a:r>
              <a:rPr lang="en-US" sz="2400" dirty="0"/>
              <a:t> </a:t>
            </a:r>
            <a:r>
              <a:rPr lang="en-US" sz="2400" dirty="0" err="1"/>
              <a:t>edilýär</a:t>
            </a:r>
            <a:r>
              <a:rPr lang="en-US" sz="2400" dirty="0"/>
              <a:t> (2.3-nji b surat). </a:t>
            </a:r>
            <a:r>
              <a:rPr lang="en-US" sz="2400" dirty="0" err="1"/>
              <a:t>Çyzgyda</a:t>
            </a:r>
            <a:r>
              <a:rPr lang="en-US" sz="2400" dirty="0"/>
              <a:t> </a:t>
            </a:r>
            <a:r>
              <a:rPr lang="en-US" sz="2400" dirty="0" err="1"/>
              <a:t>bu</a:t>
            </a:r>
            <a:r>
              <a:rPr lang="en-US" sz="2400" dirty="0"/>
              <a:t> </a:t>
            </a:r>
            <a:r>
              <a:rPr lang="en-US" sz="2400" dirty="0" err="1"/>
              <a:t>daýanjy</a:t>
            </a:r>
            <a:r>
              <a:rPr lang="en-US" sz="2400" dirty="0"/>
              <a:t> 2.3-nji ç </a:t>
            </a:r>
            <a:r>
              <a:rPr lang="en-US" sz="2400" dirty="0" err="1"/>
              <a:t>suratda</a:t>
            </a:r>
            <a:r>
              <a:rPr lang="en-US" sz="2400" dirty="0"/>
              <a:t> </a:t>
            </a:r>
            <a:r>
              <a:rPr lang="en-US" sz="2400" dirty="0" err="1"/>
              <a:t>görkezilişi</a:t>
            </a:r>
            <a:r>
              <a:rPr lang="en-US" sz="2400" dirty="0"/>
              <a:t> </a:t>
            </a:r>
            <a:r>
              <a:rPr lang="en-US" sz="2400" dirty="0" err="1"/>
              <a:t>ýaly</a:t>
            </a:r>
            <a:r>
              <a:rPr lang="en-US" sz="2400" dirty="0"/>
              <a:t> </a:t>
            </a:r>
            <a:r>
              <a:rPr lang="en-US" sz="2400" dirty="0" err="1"/>
              <a:t>şekillendirmek</a:t>
            </a:r>
            <a:r>
              <a:rPr lang="en-US" sz="2400" dirty="0"/>
              <a:t> hem </a:t>
            </a:r>
            <a:r>
              <a:rPr lang="en-US" sz="2400" dirty="0" err="1"/>
              <a:t>ýol</a:t>
            </a:r>
            <a:r>
              <a:rPr lang="en-US" sz="2400" dirty="0"/>
              <a:t> </a:t>
            </a:r>
            <a:r>
              <a:rPr lang="en-US" sz="2400" dirty="0" err="1"/>
              <a:t>bererliklidir</a:t>
            </a:r>
            <a:r>
              <a:rPr lang="en-US" sz="2400" dirty="0"/>
              <a:t>. </a:t>
            </a:r>
            <a:r>
              <a:rPr lang="en-US" sz="2400" dirty="0" err="1"/>
              <a:t>Şeýle</a:t>
            </a:r>
            <a:r>
              <a:rPr lang="en-US" sz="2400" dirty="0"/>
              <a:t> </a:t>
            </a:r>
            <a:r>
              <a:rPr lang="en-US" sz="2400" dirty="0" err="1"/>
              <a:t>daýanjyň</a:t>
            </a:r>
            <a:r>
              <a:rPr lang="en-US" sz="2400" dirty="0"/>
              <a:t> </a:t>
            </a:r>
            <a:r>
              <a:rPr lang="en-US" sz="2400" dirty="0" err="1"/>
              <a:t>gaýtawuly</a:t>
            </a:r>
            <a:r>
              <a:rPr lang="en-US" sz="2400" dirty="0"/>
              <a:t> </a:t>
            </a:r>
            <a:r>
              <a:rPr lang="en-US" sz="2400" dirty="0" err="1"/>
              <a:t>mydama</a:t>
            </a:r>
            <a:r>
              <a:rPr lang="en-US" sz="2400" dirty="0"/>
              <a:t> </a:t>
            </a:r>
            <a:r>
              <a:rPr lang="en-US" sz="2400" dirty="0" err="1"/>
              <a:t>daýanç</a:t>
            </a:r>
            <a:r>
              <a:rPr lang="en-US" sz="2400" dirty="0"/>
              <a:t> </a:t>
            </a:r>
            <a:r>
              <a:rPr lang="en-US" sz="2400" dirty="0" err="1"/>
              <a:t>üstüne</a:t>
            </a:r>
            <a:r>
              <a:rPr lang="en-US" sz="2400" dirty="0"/>
              <a:t> </a:t>
            </a:r>
            <a:r>
              <a:rPr lang="en-US" sz="2400" dirty="0" err="1"/>
              <a:t>perpendikulýardyr</a:t>
            </a:r>
            <a:r>
              <a:rPr lang="en-US" sz="2400" dirty="0"/>
              <a:t>, </a:t>
            </a:r>
            <a:r>
              <a:rPr lang="en-US" sz="2400" dirty="0" err="1"/>
              <a:t>ýagny</a:t>
            </a:r>
            <a:r>
              <a:rPr lang="en-US" sz="2400" dirty="0"/>
              <a:t> </a:t>
            </a:r>
            <a:r>
              <a:rPr lang="en-US" sz="2400" dirty="0" err="1"/>
              <a:t>daýanç</a:t>
            </a:r>
            <a:r>
              <a:rPr lang="en-US" sz="2400" dirty="0"/>
              <a:t> </a:t>
            </a:r>
            <a:r>
              <a:rPr lang="en-US" sz="2400" dirty="0" err="1"/>
              <a:t>syrygynyň</a:t>
            </a:r>
            <a:r>
              <a:rPr lang="en-US" sz="2400" dirty="0"/>
              <a:t> </a:t>
            </a:r>
            <a:r>
              <a:rPr lang="en-US" sz="2400" dirty="0" err="1"/>
              <a:t>ugruna</a:t>
            </a:r>
            <a:r>
              <a:rPr lang="en-US" sz="2400" dirty="0"/>
              <a:t> </a:t>
            </a:r>
            <a:r>
              <a:rPr lang="en-US" sz="2400" dirty="0" err="1" smtClean="0"/>
              <a:t>gönükdirilendir</a:t>
            </a:r>
            <a:r>
              <a:rPr lang="tk-TM" sz="2400" dirty="0" smtClean="0"/>
              <a:t> </a:t>
            </a:r>
            <a:r>
              <a:rPr lang="en-US" sz="2400" dirty="0" smtClean="0"/>
              <a:t>(2.3-nji </a:t>
            </a:r>
            <a:r>
              <a:rPr lang="en-US" sz="2400" dirty="0"/>
              <a:t>a surat).</a:t>
            </a:r>
            <a:r>
              <a:rPr lang="en-US" sz="2400" dirty="0" err="1"/>
              <a:t>Gozganýan-şarnirli</a:t>
            </a:r>
            <a:r>
              <a:rPr lang="en-US" sz="2400" dirty="0"/>
              <a:t> </a:t>
            </a:r>
            <a:r>
              <a:rPr lang="en-US" sz="2400" dirty="0" err="1"/>
              <a:t>daýanç</a:t>
            </a:r>
            <a:r>
              <a:rPr lang="en-US" sz="2400" dirty="0"/>
              <a:t> (</a:t>
            </a:r>
            <a:r>
              <a:rPr lang="en-US" sz="2400" dirty="0" err="1"/>
              <a:t>bir</a:t>
            </a:r>
            <a:r>
              <a:rPr lang="en-US" sz="2400" dirty="0"/>
              <a:t> </a:t>
            </a:r>
            <a:r>
              <a:rPr lang="en-US" sz="2400" dirty="0" err="1"/>
              <a:t>baglanyşykly</a:t>
            </a:r>
            <a:r>
              <a:rPr lang="en-US" sz="2400" dirty="0"/>
              <a:t> </a:t>
            </a:r>
            <a:r>
              <a:rPr lang="en-US" sz="2400" dirty="0" err="1"/>
              <a:t>daýanç</a:t>
            </a:r>
            <a:r>
              <a:rPr lang="en-US" sz="2400" dirty="0"/>
              <a:t>) </a:t>
            </a:r>
            <a:r>
              <a:rPr lang="en-US" sz="2400" dirty="0" err="1"/>
              <a:t>çyzgylaýyn</a:t>
            </a:r>
            <a:r>
              <a:rPr lang="en-US" sz="2400" dirty="0"/>
              <a:t>, </a:t>
            </a:r>
            <a:r>
              <a:rPr lang="en-US" sz="2400" dirty="0" err="1"/>
              <a:t>ol</a:t>
            </a:r>
            <a:r>
              <a:rPr lang="en-US" sz="2400" dirty="0"/>
              <a:t> 2.3-nji a </a:t>
            </a:r>
            <a:r>
              <a:rPr lang="en-US" sz="2400" dirty="0" err="1"/>
              <a:t>suratda</a:t>
            </a:r>
            <a:r>
              <a:rPr lang="en-US" sz="2400" dirty="0"/>
              <a:t> </a:t>
            </a:r>
            <a:r>
              <a:rPr lang="en-US" sz="2400" dirty="0" err="1"/>
              <a:t>görkezilişi</a:t>
            </a:r>
            <a:r>
              <a:rPr lang="en-US" sz="2400" dirty="0"/>
              <a:t> </a:t>
            </a:r>
            <a:r>
              <a:rPr lang="en-US" sz="2400" dirty="0" err="1"/>
              <a:t>ýaly</a:t>
            </a:r>
            <a:r>
              <a:rPr lang="en-US" sz="2400" dirty="0"/>
              <a:t> </a:t>
            </a:r>
            <a:r>
              <a:rPr lang="en-US" sz="2400" dirty="0" err="1"/>
              <a:t>şekillendirilýär</a:t>
            </a:r>
            <a:r>
              <a:rPr lang="en-US" sz="2400" dirty="0"/>
              <a:t>. </a:t>
            </a:r>
            <a:r>
              <a:rPr lang="en-US" sz="2400" dirty="0" err="1"/>
              <a:t>Materiallaryň</a:t>
            </a:r>
            <a:r>
              <a:rPr lang="en-US" sz="2400" dirty="0"/>
              <a:t> </a:t>
            </a:r>
            <a:r>
              <a:rPr lang="en-US" sz="2400" dirty="0" err="1"/>
              <a:t>garşylygynda</a:t>
            </a:r>
            <a:r>
              <a:rPr lang="en-US" sz="2400" dirty="0"/>
              <a:t> </a:t>
            </a:r>
            <a:r>
              <a:rPr lang="en-US" sz="2400" dirty="0" err="1"/>
              <a:t>bu</a:t>
            </a:r>
            <a:r>
              <a:rPr lang="en-US" sz="2400" dirty="0"/>
              <a:t> </a:t>
            </a:r>
            <a:r>
              <a:rPr lang="en-US" sz="2400" dirty="0" err="1"/>
              <a:t>şekillendiriş</a:t>
            </a:r>
            <a:r>
              <a:rPr lang="en-US" sz="2400" dirty="0"/>
              <a:t> </a:t>
            </a:r>
            <a:r>
              <a:rPr lang="en-US" sz="2400" dirty="0" err="1"/>
              <a:t>adatça</a:t>
            </a:r>
            <a:r>
              <a:rPr lang="en-US" sz="2400" dirty="0"/>
              <a:t> </a:t>
            </a:r>
            <a:r>
              <a:rPr lang="en-US" sz="2400" dirty="0" err="1"/>
              <a:t>Nazary</a:t>
            </a:r>
            <a:r>
              <a:rPr lang="en-US" sz="2400" dirty="0"/>
              <a:t> </a:t>
            </a:r>
            <a:r>
              <a:rPr lang="en-US" sz="2400" dirty="0" err="1"/>
              <a:t>mehanikada</a:t>
            </a:r>
            <a:r>
              <a:rPr lang="en-US" sz="2400" dirty="0"/>
              <a:t> </a:t>
            </a:r>
            <a:r>
              <a:rPr lang="en-US" sz="2400" dirty="0" err="1"/>
              <a:t>kabul</a:t>
            </a:r>
            <a:r>
              <a:rPr lang="en-US" sz="2400" dirty="0"/>
              <a:t> </a:t>
            </a:r>
            <a:r>
              <a:rPr lang="en-US" sz="2400" dirty="0" err="1"/>
              <a:t>edilişine</a:t>
            </a:r>
            <a:r>
              <a:rPr lang="en-US" sz="2400" dirty="0"/>
              <a:t> </a:t>
            </a:r>
            <a:r>
              <a:rPr lang="en-US" sz="2400" dirty="0" err="1"/>
              <a:t>kabul</a:t>
            </a:r>
            <a:r>
              <a:rPr lang="en-US" sz="2400" dirty="0"/>
              <a:t> </a:t>
            </a:r>
            <a:r>
              <a:rPr lang="en-US" sz="2400" dirty="0" err="1"/>
              <a:t>edilýär</a:t>
            </a:r>
            <a:r>
              <a:rPr lang="en-US" sz="2400" dirty="0"/>
              <a:t> (2.3-nji b surat). </a:t>
            </a:r>
            <a:r>
              <a:rPr lang="en-US" sz="2400" dirty="0" err="1"/>
              <a:t>Çyzgyda</a:t>
            </a:r>
            <a:r>
              <a:rPr lang="en-US" sz="2400" dirty="0"/>
              <a:t> </a:t>
            </a:r>
            <a:r>
              <a:rPr lang="en-US" sz="2400" dirty="0" err="1"/>
              <a:t>bu</a:t>
            </a:r>
            <a:r>
              <a:rPr lang="en-US" sz="2400" dirty="0"/>
              <a:t> </a:t>
            </a:r>
            <a:r>
              <a:rPr lang="en-US" sz="2400" dirty="0" err="1"/>
              <a:t>daýanjy</a:t>
            </a:r>
            <a:r>
              <a:rPr lang="en-US" sz="2400" dirty="0"/>
              <a:t> 2.3-nji ç </a:t>
            </a:r>
            <a:r>
              <a:rPr lang="en-US" sz="2400" dirty="0" err="1"/>
              <a:t>suratda</a:t>
            </a:r>
            <a:r>
              <a:rPr lang="en-US" sz="2400" dirty="0"/>
              <a:t> </a:t>
            </a:r>
            <a:r>
              <a:rPr lang="en-US" sz="2400" dirty="0" err="1"/>
              <a:t>görkezilişi</a:t>
            </a:r>
            <a:r>
              <a:rPr lang="en-US" sz="2400" dirty="0"/>
              <a:t> </a:t>
            </a:r>
            <a:r>
              <a:rPr lang="en-US" sz="2400" dirty="0" err="1"/>
              <a:t>ýaly</a:t>
            </a:r>
            <a:r>
              <a:rPr lang="en-US" sz="2400" dirty="0"/>
              <a:t> </a:t>
            </a:r>
            <a:r>
              <a:rPr lang="en-US" sz="2400" dirty="0" err="1"/>
              <a:t>şekillendirmek</a:t>
            </a:r>
            <a:r>
              <a:rPr lang="en-US" sz="2400" dirty="0"/>
              <a:t> hem </a:t>
            </a:r>
            <a:r>
              <a:rPr lang="en-US" sz="2400" dirty="0" err="1"/>
              <a:t>ýol</a:t>
            </a:r>
            <a:r>
              <a:rPr lang="en-US" sz="2400" dirty="0"/>
              <a:t> </a:t>
            </a:r>
            <a:r>
              <a:rPr lang="en-US" sz="2400" dirty="0" err="1"/>
              <a:t>bererliklidir</a:t>
            </a:r>
            <a:r>
              <a:rPr lang="en-US" sz="2400" dirty="0"/>
              <a:t>. </a:t>
            </a:r>
            <a:r>
              <a:rPr lang="en-US" sz="2400" dirty="0" err="1"/>
              <a:t>Şeýle</a:t>
            </a:r>
            <a:r>
              <a:rPr lang="en-US" sz="2400" dirty="0"/>
              <a:t> </a:t>
            </a:r>
            <a:r>
              <a:rPr lang="en-US" sz="2400" dirty="0" err="1"/>
              <a:t>daýanjyň</a:t>
            </a:r>
            <a:r>
              <a:rPr lang="en-US" sz="2400" dirty="0"/>
              <a:t> </a:t>
            </a:r>
            <a:r>
              <a:rPr lang="en-US" sz="2400" dirty="0" err="1"/>
              <a:t>gaýtawuly</a:t>
            </a:r>
            <a:r>
              <a:rPr lang="en-US" sz="2400" dirty="0"/>
              <a:t> </a:t>
            </a:r>
            <a:r>
              <a:rPr lang="en-US" sz="2400" dirty="0" err="1"/>
              <a:t>mydama</a:t>
            </a:r>
            <a:r>
              <a:rPr lang="en-US" sz="2400" dirty="0"/>
              <a:t> </a:t>
            </a:r>
            <a:r>
              <a:rPr lang="en-US" sz="2400" dirty="0" err="1"/>
              <a:t>daýanç</a:t>
            </a:r>
            <a:r>
              <a:rPr lang="en-US" sz="2400" dirty="0"/>
              <a:t> </a:t>
            </a:r>
            <a:r>
              <a:rPr lang="en-US" sz="2400" dirty="0" err="1"/>
              <a:t>üstüne</a:t>
            </a:r>
            <a:r>
              <a:rPr lang="en-US" sz="2400" dirty="0"/>
              <a:t> </a:t>
            </a:r>
            <a:r>
              <a:rPr lang="en-US" sz="2400" dirty="0" err="1"/>
              <a:t>perpendikulýardyr</a:t>
            </a:r>
            <a:r>
              <a:rPr lang="en-US" sz="2400" dirty="0"/>
              <a:t>, </a:t>
            </a:r>
            <a:r>
              <a:rPr lang="en-US" sz="2400" dirty="0" err="1"/>
              <a:t>ýagny</a:t>
            </a:r>
            <a:r>
              <a:rPr lang="en-US" sz="2400" dirty="0"/>
              <a:t> </a:t>
            </a:r>
            <a:r>
              <a:rPr lang="en-US" sz="2400" dirty="0" err="1"/>
              <a:t>daýanç</a:t>
            </a:r>
            <a:r>
              <a:rPr lang="en-US" sz="2400" dirty="0"/>
              <a:t> </a:t>
            </a:r>
            <a:r>
              <a:rPr lang="en-US" sz="2400" dirty="0" err="1"/>
              <a:t>syrygynyň</a:t>
            </a:r>
            <a:r>
              <a:rPr lang="en-US" sz="2400" dirty="0"/>
              <a:t> </a:t>
            </a:r>
            <a:r>
              <a:rPr lang="en-US" sz="2400" dirty="0" err="1"/>
              <a:t>ugruna</a:t>
            </a:r>
            <a:r>
              <a:rPr lang="en-US" sz="2400" dirty="0"/>
              <a:t> </a:t>
            </a:r>
            <a:r>
              <a:rPr lang="en-US" sz="2400" dirty="0" err="1"/>
              <a:t>gönükdirilendir</a:t>
            </a:r>
            <a:r>
              <a:rPr lang="en-US" sz="2400" dirty="0"/>
              <a:t> (2.3-nji a surat).</a:t>
            </a:r>
            <a:endParaRPr lang="ru-RU" sz="2400" dirty="0"/>
          </a:p>
        </p:txBody>
      </p:sp>
    </p:spTree>
    <p:extLst>
      <p:ext uri="{BB962C8B-B14F-4D97-AF65-F5344CB8AC3E}">
        <p14:creationId xmlns:p14="http://schemas.microsoft.com/office/powerpoint/2010/main" val="12135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6007" y="315884"/>
            <a:ext cx="11587942" cy="6101541"/>
          </a:xfrm>
        </p:spPr>
        <p:txBody>
          <a:bodyPr>
            <a:normAutofit/>
          </a:bodyPr>
          <a:lstStyle/>
          <a:p>
            <a:pPr algn="just">
              <a:lnSpc>
                <a:spcPct val="107000"/>
              </a:lnSpc>
              <a:spcAft>
                <a:spcPts val="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Gozganmaýan-şarnirli daýanjy (iki baglanyşykly daýanç) çyzgyda, 2.4-nji ç surat boýunça 2.4-nji a ýa-da 2.4-nji b suratda görkezilişi ýaly şekillendireris. Bu daýanjy çyzgylaýyn 2.4-nji d suratda görkezilişi ýaly getirmek ýol bererlikdir.</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03486" y="2572437"/>
            <a:ext cx="8897814" cy="2667777"/>
          </a:xfrm>
          <a:prstGeom prst="rect">
            <a:avLst/>
          </a:prstGeom>
        </p:spPr>
      </p:pic>
    </p:spTree>
    <p:extLst>
      <p:ext uri="{BB962C8B-B14F-4D97-AF65-F5344CB8AC3E}">
        <p14:creationId xmlns:p14="http://schemas.microsoft.com/office/powerpoint/2010/main" val="216746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2385" y="399010"/>
            <a:ext cx="11321935" cy="5935287"/>
          </a:xfrm>
        </p:spPr>
        <p:txBody>
          <a:bodyPr>
            <a:normAutofit/>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Gozganmaýan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şarnirli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daýanjyň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gaýtawuly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şarniriň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merkezinden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geçýär</a:t>
            </a:r>
            <a:r>
              <a:rPr lang="en-US" dirty="0">
                <a:latin typeface="Times New Roman" panose="02020603050405020304" pitchFamily="18" charset="0"/>
                <a:cs typeface="Times New Roman" panose="02020603050405020304" pitchFamily="18" charset="0"/>
              </a:rPr>
              <a:t> we </a:t>
            </a:r>
            <a:r>
              <a:rPr lang="en-US" dirty="0" err="1">
                <a:latin typeface="Times New Roman" panose="02020603050405020304" pitchFamily="18" charset="0"/>
                <a:cs typeface="Times New Roman" panose="02020603050405020304" pitchFamily="18" charset="0"/>
              </a:rPr>
              <a:t>onuň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işjeň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güýçleriň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täsir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edişine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a:t>
            </a:r>
            <a:r>
              <a:rPr lang="en-US" dirty="0">
                <a:latin typeface="Times New Roman" panose="02020603050405020304" pitchFamily="18" charset="0"/>
                <a:cs typeface="Times New Roman" panose="02020603050405020304" pitchFamily="18" charset="0"/>
              </a:rPr>
              <a:t>. Bu </a:t>
            </a:r>
            <a:r>
              <a:rPr lang="en-US" dirty="0" err="1">
                <a:latin typeface="Times New Roman" panose="02020603050405020304" pitchFamily="18" charset="0"/>
                <a:cs typeface="Times New Roman" panose="02020603050405020304" pitchFamily="18" charset="0"/>
              </a:rPr>
              <a:t>gaýtawulyň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ugruny</a:t>
            </a:r>
            <a:r>
              <a:rPr lang="en-US" dirty="0">
                <a:latin typeface="Times New Roman" panose="02020603050405020304" pitchFamily="18" charset="0"/>
                <a:cs typeface="Times New Roman" panose="02020603050405020304" pitchFamily="18" charset="0"/>
              </a:rPr>
              <a:t> we </a:t>
            </a:r>
            <a:r>
              <a:rPr lang="en-US" dirty="0" err="1">
                <a:latin typeface="Times New Roman" panose="02020603050405020304" pitchFamily="18" charset="0"/>
                <a:cs typeface="Times New Roman" panose="02020603050405020304" pitchFamily="18" charset="0"/>
              </a:rPr>
              <a:t>ululygyny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kesgitlemegiň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ýerine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düzüjisini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kesgitlemek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a:t>
            </a:r>
            <a:r>
              <a:rPr lang="en-US" dirty="0">
                <a:latin typeface="Times New Roman" panose="02020603050405020304" pitchFamily="18" charset="0"/>
                <a:cs typeface="Times New Roman" panose="02020603050405020304" pitchFamily="18" charset="0"/>
              </a:rPr>
              <a:t> (2.4-nji b surat). </a:t>
            </a:r>
            <a:r>
              <a:rPr lang="en-US" dirty="0" err="1">
                <a:latin typeface="Times New Roman" panose="02020603050405020304" pitchFamily="18" charset="0"/>
                <a:cs typeface="Times New Roman" panose="02020603050405020304" pitchFamily="18" charset="0"/>
              </a:rPr>
              <a:t>Daýançlaryň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şeýle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görnüşiniň</a:t>
            </a:r>
            <a:r>
              <a:rPr lang="en-US" dirty="0">
                <a:latin typeface="Times New Roman" panose="02020603050405020304" pitchFamily="18" charset="0"/>
                <a:cs typeface="Times New Roman" panose="02020603050405020304" pitchFamily="18" charset="0"/>
              </a:rPr>
              <a:t>, 2.4-nji a we b </a:t>
            </a:r>
            <a:r>
              <a:rPr lang="en-US" dirty="0" err="1">
                <a:latin typeface="Times New Roman" panose="02020603050405020304" pitchFamily="18" charset="0"/>
                <a:cs typeface="Times New Roman" panose="02020603050405020304" pitchFamily="18" charset="0"/>
              </a:rPr>
              <a:t>suratdaky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daýanç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syryjaklaryň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şekillendirilmegi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daýanç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gaýtawullarynyň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düzüjisiniň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bardygyndan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nyşan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durýandygyny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belläliň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Mäkäm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gysdyrylan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baglanyşykly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daýanç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gaty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berkitmede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gaýtawul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momenti</a:t>
            </a:r>
            <a:r>
              <a:rPr lang="en-US" dirty="0">
                <a:latin typeface="Times New Roman" panose="02020603050405020304" pitchFamily="18" charset="0"/>
                <a:cs typeface="Times New Roman" panose="02020603050405020304" pitchFamily="18" charset="0"/>
              </a:rPr>
              <a:t> hem </a:t>
            </a:r>
            <a:r>
              <a:rPr lang="en-US" dirty="0" err="1">
                <a:latin typeface="Times New Roman" panose="02020603050405020304" pitchFamily="18" charset="0"/>
                <a:cs typeface="Times New Roman" panose="02020603050405020304" pitchFamily="18" charset="0"/>
              </a:rPr>
              <a:t>gaýtawul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güýji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ýüze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çykýar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Soňkyny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düzüjisi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arkaly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görkezmek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a:t>
            </a:r>
            <a:r>
              <a:rPr lang="en-US" dirty="0">
                <a:latin typeface="Times New Roman" panose="02020603050405020304" pitchFamily="18" charset="0"/>
                <a:cs typeface="Times New Roman" panose="02020603050405020304" pitchFamily="18" charset="0"/>
              </a:rPr>
              <a:t> (2.5-nji surat). Eger </a:t>
            </a:r>
            <a:r>
              <a:rPr lang="en-US" dirty="0" err="1">
                <a:latin typeface="Times New Roman" panose="02020603050405020304" pitchFamily="18" charset="0"/>
                <a:cs typeface="Times New Roman" panose="02020603050405020304" pitchFamily="18" charset="0"/>
              </a:rPr>
              <a:t>uçlarynda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şarnirler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syryk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baglanyşyk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hyzmat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edýän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bolsa</a:t>
            </a:r>
            <a:r>
              <a:rPr lang="en-US" dirty="0">
                <a:latin typeface="Times New Roman" panose="02020603050405020304" pitchFamily="18" charset="0"/>
                <a:cs typeface="Times New Roman" panose="02020603050405020304" pitchFamily="18" charset="0"/>
              </a:rPr>
              <a:t> (2.6-njy surat), </a:t>
            </a:r>
            <a:r>
              <a:rPr lang="en-US" dirty="0" err="1">
                <a:latin typeface="Times New Roman" panose="02020603050405020304" pitchFamily="18" charset="0"/>
                <a:cs typeface="Times New Roman" panose="02020603050405020304" pitchFamily="18" charset="0"/>
              </a:rPr>
              <a:t>onda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gaýtawul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onuň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okunyň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boýuna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ugrukdyrylandyr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ýagny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syrygyň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süýnmä</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a:t>
            </a:r>
            <a:r>
              <a:rPr lang="en-US" dirty="0">
                <a:latin typeface="Times New Roman" panose="02020603050405020304" pitchFamily="18" charset="0"/>
                <a:cs typeface="Times New Roman" panose="02020603050405020304" pitchFamily="18" charset="0"/>
              </a:rPr>
              <a:t>-da </a:t>
            </a:r>
            <a:r>
              <a:rPr lang="en-US" dirty="0" err="1">
                <a:latin typeface="Times New Roman" panose="02020603050405020304" pitchFamily="18" charset="0"/>
                <a:cs typeface="Times New Roman" panose="02020603050405020304" pitchFamily="18" charset="0"/>
              </a:rPr>
              <a:t>gysylma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işleýär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Konstruksiýalaryň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bölekleri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köp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dürli-dürli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görnüşde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hasaplamalarda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ýokary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a:t>
            </a:r>
            <a:r>
              <a:rPr lang="en-US" dirty="0">
                <a:latin typeface="Times New Roman" panose="02020603050405020304" pitchFamily="18" charset="0"/>
                <a:cs typeface="Times New Roman" panose="02020603050405020304" pitchFamily="18" charset="0"/>
              </a:rPr>
              <a:t>-da </a:t>
            </a:r>
            <a:r>
              <a:rPr lang="en-US" dirty="0" err="1">
                <a:latin typeface="Times New Roman" panose="02020603050405020304" pitchFamily="18" charset="0"/>
                <a:cs typeface="Times New Roman" panose="02020603050405020304" pitchFamily="18" charset="0"/>
              </a:rPr>
              <a:t>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takyklyk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derejesinde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olaryň</a:t>
            </a:r>
            <a:r>
              <a:rPr lang="en-US" dirty="0">
                <a:latin typeface="Times New Roman" panose="02020603050405020304" pitchFamily="18" charset="0"/>
                <a:cs typeface="Times New Roman" panose="02020603050405020304" pitchFamily="18" charset="0"/>
              </a:rPr>
              <a:t> her </a:t>
            </a:r>
            <a:r>
              <a:rPr lang="en-US" dirty="0" err="1">
                <a:latin typeface="Times New Roman" panose="02020603050405020304" pitchFamily="18" charset="0"/>
                <a:cs typeface="Times New Roman" panose="02020603050405020304" pitchFamily="18" charset="0"/>
              </a:rPr>
              <a:t>biri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pürs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plastina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a:t>
            </a:r>
            <a:r>
              <a:rPr lang="en-US" dirty="0">
                <a:latin typeface="Times New Roman" panose="02020603050405020304" pitchFamily="18" charset="0"/>
                <a:cs typeface="Times New Roman" panose="02020603050405020304" pitchFamily="18" charset="0"/>
              </a:rPr>
              <a:t>-da </a:t>
            </a:r>
            <a:r>
              <a:rPr lang="en-US" dirty="0" err="1">
                <a:latin typeface="Times New Roman" panose="02020603050405020304" pitchFamily="18" charset="0"/>
                <a:cs typeface="Times New Roman" panose="02020603050405020304" pitchFamily="18" charset="0"/>
              </a:rPr>
              <a:t>gabyk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ahyr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soňunda</a:t>
            </a:r>
            <a:r>
              <a:rPr lang="en-US" dirty="0">
                <a:latin typeface="Times New Roman" panose="02020603050405020304" pitchFamily="18" charset="0"/>
                <a:cs typeface="Times New Roman" panose="02020603050405020304" pitchFamily="18" charset="0"/>
              </a:rPr>
              <a:t> hem (</a:t>
            </a:r>
            <a:r>
              <a:rPr lang="en-US" dirty="0" err="1">
                <a:latin typeface="Times New Roman" panose="02020603050405020304" pitchFamily="18" charset="0"/>
                <a:cs typeface="Times New Roman" panose="02020603050405020304" pitchFamily="18" charset="0"/>
              </a:rPr>
              <a:t>massiw</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äpet-gabaraly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jisim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hökmünde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seredilip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bilner</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08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9257" y="399011"/>
            <a:ext cx="11571317" cy="5985164"/>
          </a:xfrm>
        </p:spPr>
        <p:txBody>
          <a:bodyPr>
            <a:normAutofit/>
          </a:bodyPr>
          <a:lstStyle/>
          <a:p>
            <a:pPr marL="0" indent="0" algn="just">
              <a:lnSpc>
                <a:spcPct val="107000"/>
              </a:lnSpc>
              <a:spcAft>
                <a:spcPts val="0"/>
              </a:spcAft>
              <a:buNone/>
            </a:pP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96186" y="1072662"/>
            <a:ext cx="4615067" cy="4448907"/>
          </a:xfrm>
          <a:prstGeom prst="rect">
            <a:avLst/>
          </a:prstGeom>
        </p:spPr>
      </p:pic>
      <p:pic>
        <p:nvPicPr>
          <p:cNvPr id="5" name="Рисунок 4"/>
          <p:cNvPicPr>
            <a:picLocks noChangeAspect="1"/>
          </p:cNvPicPr>
          <p:nvPr/>
        </p:nvPicPr>
        <p:blipFill>
          <a:blip r:embed="rId3"/>
          <a:stretch>
            <a:fillRect/>
          </a:stretch>
        </p:blipFill>
        <p:spPr>
          <a:xfrm>
            <a:off x="6011253" y="1433146"/>
            <a:ext cx="4759323" cy="4290646"/>
          </a:xfrm>
          <a:prstGeom prst="rect">
            <a:avLst/>
          </a:prstGeom>
        </p:spPr>
      </p:pic>
    </p:spTree>
    <p:extLst>
      <p:ext uri="{BB962C8B-B14F-4D97-AF65-F5344CB8AC3E}">
        <p14:creationId xmlns:p14="http://schemas.microsoft.com/office/powerpoint/2010/main" val="80553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9135" y="548640"/>
            <a:ext cx="11454938" cy="5935287"/>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 </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Materiallaryň</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garşylygynda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esasan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pürsüň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berklige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gatylyga</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durnuklylyga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hasaplamalary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öwrenilýär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Pürs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kese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ölçegi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üçünji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ölçegine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uzynlygyna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görä</a:t>
            </a:r>
            <a:r>
              <a:rPr lang="en-US" sz="2200" dirty="0">
                <a:latin typeface="Times New Roman" panose="02020603050405020304" pitchFamily="18" charset="0"/>
                <a:cs typeface="Times New Roman" panose="02020603050405020304" pitchFamily="18" charset="0"/>
              </a:rPr>
              <a:t> o </a:t>
            </a:r>
            <a:r>
              <a:rPr lang="en-US" sz="2200" dirty="0" err="1">
                <a:latin typeface="Times New Roman" panose="02020603050405020304" pitchFamily="18" charset="0"/>
                <a:cs typeface="Times New Roman" panose="02020603050405020304" pitchFamily="18" charset="0"/>
              </a:rPr>
              <a:t>diýen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bolmadyk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jisimdir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Şekiliň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agyrlyk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merkezi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çyzygyň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ugrunda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ýerleşip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onuň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tekizligi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oňa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perpendikulýar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käbir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çyzygyň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uzaboýuna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hereketlenýän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tekiz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şekili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öňüne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getireliň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Şeýle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hereketiň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netijesinde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alnan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jisim</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pürsdir</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2.7-nji </a:t>
            </a:r>
            <a:r>
              <a:rPr lang="en-US" sz="2200" dirty="0">
                <a:latin typeface="Times New Roman" panose="02020603050405020304" pitchFamily="18" charset="0"/>
                <a:cs typeface="Times New Roman" panose="02020603050405020304" pitchFamily="18" charset="0"/>
              </a:rPr>
              <a:t>surat</a:t>
            </a:r>
            <a:r>
              <a:rPr lang="en-US" sz="2200" dirty="0" smtClean="0">
                <a:latin typeface="Times New Roman" panose="02020603050405020304" pitchFamily="18" charset="0"/>
                <a:cs typeface="Times New Roman" panose="02020603050405020304" pitchFamily="18" charset="0"/>
              </a:rPr>
              <a:t>).</a:t>
            </a:r>
            <a:endParaRPr lang="tk-TM" sz="2200" dirty="0" smtClean="0">
              <a:latin typeface="Times New Roman" panose="02020603050405020304" pitchFamily="18" charset="0"/>
              <a:cs typeface="Times New Roman" panose="02020603050405020304" pitchFamily="18" charset="0"/>
            </a:endParaRPr>
          </a:p>
          <a:p>
            <a:pPr marL="0" indent="0">
              <a:buNone/>
            </a:pPr>
            <a:endParaRPr lang="tk-TM" sz="2200" dirty="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057400" y="2154115"/>
            <a:ext cx="7587761" cy="3358662"/>
          </a:xfrm>
          <a:prstGeom prst="rect">
            <a:avLst/>
          </a:prstGeom>
        </p:spPr>
      </p:pic>
    </p:spTree>
    <p:extLst>
      <p:ext uri="{BB962C8B-B14F-4D97-AF65-F5344CB8AC3E}">
        <p14:creationId xmlns:p14="http://schemas.microsoft.com/office/powerpoint/2010/main" val="394644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798021"/>
            <a:ext cx="11587942" cy="6184669"/>
          </a:xfrm>
        </p:spPr>
        <p:txBody>
          <a:bodyPr>
            <a:normAutofit/>
          </a:bodyPr>
          <a:lstStyle/>
          <a:p>
            <a:pPr algn="just">
              <a:lnSpc>
                <a:spcPct val="107000"/>
              </a:lnSpc>
              <a:spcAft>
                <a:spcPts val="0"/>
              </a:spcAft>
            </a:pPr>
            <a:r>
              <a:rPr lang="sq-AL"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Hereketiniň netijesinde pürsi emele getiren tekiz şekil pürsüň kesekesigi, agyrlyk merkeziniň hereket eden çyzygy bolsa pürsüň oky bolýar. Pürsüň oky diýip onyň                    kese-kesiginiň agyrlyk merkzeleriniň geometric ýerleşýän ýerlerine aýtmak mümkin. Pürsüň okunyň görnüşine we kesekesiginiň nähili üýtgeýändigine (ýa-da hemişelik galýandygyna) baglylykda göni we üýtgewsiz, üznüksiz ýa-da basgançaklaýyn üýtgeýän kesikli, egri pürsleri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tapawutlandyrýarlar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(2.8-nji surat</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tk-TM" sz="2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0"/>
              </a:spcAft>
            </a:pP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48753" y="3720353"/>
            <a:ext cx="7718612" cy="2635623"/>
          </a:xfrm>
          <a:prstGeom prst="rect">
            <a:avLst/>
          </a:prstGeom>
        </p:spPr>
      </p:pic>
    </p:spTree>
    <p:extLst>
      <p:ext uri="{BB962C8B-B14F-4D97-AF65-F5344CB8AC3E}">
        <p14:creationId xmlns:p14="http://schemas.microsoft.com/office/powerpoint/2010/main" val="2303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endParaRPr lang="ru-RU" dirty="0"/>
          </a:p>
        </p:txBody>
      </p:sp>
      <p:sp>
        <p:nvSpPr>
          <p:cNvPr id="3" name="Объект 2"/>
          <p:cNvSpPr>
            <a:spLocks noGrp="1"/>
          </p:cNvSpPr>
          <p:nvPr>
            <p:ph idx="1"/>
          </p:nvPr>
        </p:nvSpPr>
        <p:spPr>
          <a:xfrm>
            <a:off x="838200" y="1028700"/>
            <a:ext cx="10515600" cy="5148263"/>
          </a:xfrm>
        </p:spPr>
        <p:txBody>
          <a:bodyPr/>
          <a:lstStyle/>
          <a:p>
            <a:pPr algn="just"/>
            <a:r>
              <a:rPr lang="en-US" dirty="0"/>
              <a:t> </a:t>
            </a:r>
            <a:r>
              <a:rPr lang="en-US" b="1" dirty="0"/>
              <a:t>2.</a:t>
            </a:r>
            <a:r>
              <a:rPr lang="en-US" dirty="0"/>
              <a:t> </a:t>
            </a:r>
            <a:r>
              <a:rPr lang="en-US" sz="3200" dirty="0" err="1"/>
              <a:t>Jisimiň</a:t>
            </a:r>
            <a:r>
              <a:rPr lang="en-US" sz="3200" dirty="0"/>
              <a:t> </a:t>
            </a:r>
            <a:r>
              <a:rPr lang="en-US" sz="3200" dirty="0" err="1"/>
              <a:t>deformasiýasi</a:t>
            </a:r>
            <a:r>
              <a:rPr lang="en-US" sz="3200" dirty="0"/>
              <a:t> (</a:t>
            </a:r>
            <a:r>
              <a:rPr lang="en-US" sz="3200" dirty="0" err="1"/>
              <a:t>deformasiýasy</a:t>
            </a:r>
            <a:r>
              <a:rPr lang="en-US" sz="3200" dirty="0"/>
              <a:t>) </a:t>
            </a:r>
            <a:r>
              <a:rPr lang="en-US" sz="3200" dirty="0" err="1"/>
              <a:t>daşky</a:t>
            </a:r>
            <a:r>
              <a:rPr lang="en-US" sz="3200" dirty="0"/>
              <a:t> </a:t>
            </a:r>
            <a:r>
              <a:rPr lang="en-US" sz="3200" dirty="0" err="1"/>
              <a:t>güýjüň</a:t>
            </a:r>
            <a:r>
              <a:rPr lang="en-US" sz="3200" dirty="0"/>
              <a:t> we </a:t>
            </a:r>
            <a:r>
              <a:rPr lang="en-US" sz="3200" dirty="0" err="1"/>
              <a:t>temperaturanyň</a:t>
            </a:r>
            <a:r>
              <a:rPr lang="en-US" sz="3200" dirty="0"/>
              <a:t> </a:t>
            </a:r>
            <a:r>
              <a:rPr lang="en-US" sz="3200" dirty="0" err="1"/>
              <a:t>täsir</a:t>
            </a:r>
            <a:r>
              <a:rPr lang="en-US" sz="3200" dirty="0"/>
              <a:t> </a:t>
            </a:r>
            <a:r>
              <a:rPr lang="en-US" sz="3200" dirty="0" err="1"/>
              <a:t>etmegi</a:t>
            </a:r>
            <a:r>
              <a:rPr lang="en-US" sz="3200" dirty="0"/>
              <a:t> </a:t>
            </a:r>
            <a:r>
              <a:rPr lang="en-US" sz="3200" dirty="0" err="1"/>
              <a:t>netijesinde</a:t>
            </a:r>
            <a:r>
              <a:rPr lang="en-US" sz="3200" dirty="0"/>
              <a:t> </a:t>
            </a:r>
            <a:r>
              <a:rPr lang="en-US" sz="3200" dirty="0" err="1"/>
              <a:t>döreýär</a:t>
            </a:r>
            <a:r>
              <a:rPr lang="en-US" sz="3200" dirty="0"/>
              <a:t>. </a:t>
            </a:r>
            <a:r>
              <a:rPr lang="en-US" sz="3200" dirty="0" err="1"/>
              <a:t>Şunlukda</a:t>
            </a:r>
            <a:r>
              <a:rPr lang="en-US" sz="3200" dirty="0"/>
              <a:t>, </a:t>
            </a:r>
            <a:r>
              <a:rPr lang="en-US" sz="3200" dirty="0" err="1"/>
              <a:t>jisim</a:t>
            </a:r>
            <a:r>
              <a:rPr lang="en-US" sz="3200" dirty="0"/>
              <a:t> </a:t>
            </a:r>
            <a:r>
              <a:rPr lang="en-US" sz="3200" dirty="0" err="1"/>
              <a:t>öz</a:t>
            </a:r>
            <a:r>
              <a:rPr lang="en-US" sz="3200" dirty="0"/>
              <a:t> </a:t>
            </a:r>
            <a:r>
              <a:rPr lang="en-US" sz="3200" dirty="0" err="1"/>
              <a:t>ilkibaşdaky</a:t>
            </a:r>
            <a:r>
              <a:rPr lang="en-US" sz="3200" dirty="0"/>
              <a:t> </a:t>
            </a:r>
            <a:r>
              <a:rPr lang="en-US" sz="3200" dirty="0" err="1"/>
              <a:t>görnüşini</a:t>
            </a:r>
            <a:r>
              <a:rPr lang="en-US" sz="3200" dirty="0"/>
              <a:t> we </a:t>
            </a:r>
            <a:r>
              <a:rPr lang="en-US" sz="3200" dirty="0" err="1"/>
              <a:t>ölçegini</a:t>
            </a:r>
            <a:r>
              <a:rPr lang="en-US" sz="3200" dirty="0"/>
              <a:t> </a:t>
            </a:r>
            <a:r>
              <a:rPr lang="en-US" sz="3200" dirty="0" err="1"/>
              <a:t>üýtgedýar</a:t>
            </a:r>
            <a:r>
              <a:rPr lang="en-US" sz="3200" dirty="0"/>
              <a:t>. </a:t>
            </a:r>
            <a:r>
              <a:rPr lang="en-US" sz="3200" dirty="0" err="1"/>
              <a:t>Jisimde</a:t>
            </a:r>
            <a:r>
              <a:rPr lang="en-US" sz="3200" dirty="0"/>
              <a:t> </a:t>
            </a:r>
            <a:r>
              <a:rPr lang="en-US" sz="3200" dirty="0" err="1"/>
              <a:t>haýsy</a:t>
            </a:r>
            <a:r>
              <a:rPr lang="en-US" sz="3200" dirty="0"/>
              <a:t> hem </a:t>
            </a:r>
            <a:r>
              <a:rPr lang="en-US" sz="3200" dirty="0" err="1"/>
              <a:t>bolsa</a:t>
            </a:r>
            <a:r>
              <a:rPr lang="en-US" sz="3200" dirty="0"/>
              <a:t> </a:t>
            </a:r>
            <a:r>
              <a:rPr lang="en-US" sz="3200" dirty="0" err="1"/>
              <a:t>bir</a:t>
            </a:r>
            <a:r>
              <a:rPr lang="en-US" sz="3200" dirty="0"/>
              <a:t> </a:t>
            </a:r>
            <a:r>
              <a:rPr lang="en-US" sz="3200" dirty="0" err="1"/>
              <a:t>güýç</a:t>
            </a:r>
            <a:r>
              <a:rPr lang="en-US" sz="3200" dirty="0"/>
              <a:t> </a:t>
            </a:r>
            <a:r>
              <a:rPr lang="en-US" sz="3200" dirty="0" err="1"/>
              <a:t>täsir</a:t>
            </a:r>
            <a:r>
              <a:rPr lang="en-US" sz="3200" dirty="0"/>
              <a:t> </a:t>
            </a:r>
            <a:r>
              <a:rPr lang="en-US" sz="3200" dirty="0" err="1"/>
              <a:t>edende</a:t>
            </a:r>
            <a:r>
              <a:rPr lang="en-US" sz="3200" dirty="0"/>
              <a:t>, </a:t>
            </a:r>
            <a:r>
              <a:rPr lang="en-US" sz="3200" dirty="0" err="1"/>
              <a:t>ol</a:t>
            </a:r>
            <a:r>
              <a:rPr lang="en-US" sz="3200" dirty="0"/>
              <a:t> </a:t>
            </a:r>
            <a:r>
              <a:rPr lang="en-US" sz="3200" dirty="0" err="1"/>
              <a:t>öz</a:t>
            </a:r>
            <a:r>
              <a:rPr lang="en-US" sz="3200" dirty="0"/>
              <a:t> </a:t>
            </a:r>
            <a:r>
              <a:rPr lang="en-US" sz="3200" dirty="0" err="1"/>
              <a:t>öňki</a:t>
            </a:r>
            <a:r>
              <a:rPr lang="en-US" sz="3200" dirty="0"/>
              <a:t> </a:t>
            </a:r>
            <a:r>
              <a:rPr lang="en-US" sz="3200" dirty="0" err="1"/>
              <a:t>ýagdaýyny</a:t>
            </a:r>
            <a:r>
              <a:rPr lang="en-US" sz="3200" dirty="0"/>
              <a:t> </a:t>
            </a:r>
            <a:r>
              <a:rPr lang="en-US" sz="3200" dirty="0" err="1"/>
              <a:t>üýtgedýär</a:t>
            </a:r>
            <a:r>
              <a:rPr lang="en-US" sz="3200" dirty="0"/>
              <a:t>. </a:t>
            </a:r>
            <a:r>
              <a:rPr lang="en-US" sz="3200" dirty="0" err="1"/>
              <a:t>Deformasiýa</a:t>
            </a:r>
            <a:r>
              <a:rPr lang="en-US" sz="3200" dirty="0"/>
              <a:t> </a:t>
            </a:r>
            <a:r>
              <a:rPr lang="en-US" sz="3200" dirty="0" err="1"/>
              <a:t>mahalynda</a:t>
            </a:r>
            <a:r>
              <a:rPr lang="en-US" sz="3200" dirty="0"/>
              <a:t> </a:t>
            </a:r>
            <a:r>
              <a:rPr lang="en-US" sz="3200" dirty="0" err="1"/>
              <a:t>daşky</a:t>
            </a:r>
            <a:r>
              <a:rPr lang="en-US" sz="3200" dirty="0"/>
              <a:t> </a:t>
            </a:r>
            <a:r>
              <a:rPr lang="en-US" sz="3200" dirty="0" err="1"/>
              <a:t>güýjüň</a:t>
            </a:r>
            <a:r>
              <a:rPr lang="en-US" sz="3200" dirty="0"/>
              <a:t> </a:t>
            </a:r>
            <a:r>
              <a:rPr lang="en-US" sz="3200" dirty="0" err="1"/>
              <a:t>täsiri</a:t>
            </a:r>
            <a:r>
              <a:rPr lang="en-US" sz="3200" dirty="0"/>
              <a:t> </a:t>
            </a:r>
            <a:r>
              <a:rPr lang="en-US" sz="3200" dirty="0" err="1"/>
              <a:t>bilen</a:t>
            </a:r>
            <a:r>
              <a:rPr lang="en-US" sz="3200" dirty="0"/>
              <a:t>, </a:t>
            </a:r>
            <a:r>
              <a:rPr lang="en-US" sz="3200" dirty="0" err="1"/>
              <a:t>kiçi</a:t>
            </a:r>
            <a:r>
              <a:rPr lang="en-US" sz="3200" dirty="0"/>
              <a:t> </a:t>
            </a:r>
            <a:r>
              <a:rPr lang="en-US" sz="3200" dirty="0" err="1"/>
              <a:t>bölejikleriň</a:t>
            </a:r>
            <a:r>
              <a:rPr lang="en-US" sz="3200" dirty="0"/>
              <a:t> </a:t>
            </a:r>
            <a:r>
              <a:rPr lang="en-US" sz="3200" dirty="0" err="1"/>
              <a:t>özara</a:t>
            </a:r>
            <a:r>
              <a:rPr lang="en-US" sz="3200" dirty="0"/>
              <a:t> </a:t>
            </a:r>
            <a:r>
              <a:rPr lang="en-US" sz="3200" dirty="0" err="1"/>
              <a:t>ýerleşişi</a:t>
            </a:r>
            <a:r>
              <a:rPr lang="en-US" sz="3200" dirty="0"/>
              <a:t> </a:t>
            </a:r>
            <a:r>
              <a:rPr lang="en-US" sz="3200" dirty="0" err="1"/>
              <a:t>üýtgeýär</a:t>
            </a:r>
            <a:r>
              <a:rPr lang="en-US" sz="3200" dirty="0"/>
              <a:t>, </a:t>
            </a:r>
            <a:r>
              <a:rPr lang="en-US" sz="3200" dirty="0" err="1"/>
              <a:t>netijede</a:t>
            </a:r>
            <a:r>
              <a:rPr lang="en-US" sz="3200" dirty="0"/>
              <a:t> </a:t>
            </a:r>
            <a:r>
              <a:rPr lang="en-US" sz="3200" dirty="0" err="1"/>
              <a:t>bolsa</a:t>
            </a:r>
            <a:r>
              <a:rPr lang="en-US" sz="3200" dirty="0"/>
              <a:t> </a:t>
            </a:r>
            <a:r>
              <a:rPr lang="en-US" sz="3200" dirty="0" err="1"/>
              <a:t>jisimde</a:t>
            </a:r>
            <a:r>
              <a:rPr lang="en-US" sz="3200" dirty="0"/>
              <a:t> </a:t>
            </a:r>
            <a:r>
              <a:rPr lang="en-US" sz="3200" dirty="0" err="1"/>
              <a:t>içki</a:t>
            </a:r>
            <a:r>
              <a:rPr lang="en-US" sz="3200" dirty="0"/>
              <a:t> </a:t>
            </a:r>
            <a:r>
              <a:rPr lang="en-US" sz="3200" dirty="0" err="1"/>
              <a:t>güýçler</a:t>
            </a:r>
            <a:r>
              <a:rPr lang="en-US" sz="3200" dirty="0"/>
              <a:t> </a:t>
            </a:r>
            <a:r>
              <a:rPr lang="en-US" sz="3200" dirty="0" err="1"/>
              <a:t>döreýär</a:t>
            </a:r>
            <a:r>
              <a:rPr lang="en-US" sz="3200" dirty="0"/>
              <a:t>. </a:t>
            </a:r>
            <a:r>
              <a:rPr lang="en-US" sz="3200" dirty="0" err="1"/>
              <a:t>Içki</a:t>
            </a:r>
            <a:r>
              <a:rPr lang="en-US" sz="3200" dirty="0"/>
              <a:t> </a:t>
            </a:r>
            <a:r>
              <a:rPr lang="en-US" sz="3200" dirty="0" err="1"/>
              <a:t>güýçleri</a:t>
            </a:r>
            <a:r>
              <a:rPr lang="en-US" sz="3200" dirty="0"/>
              <a:t> </a:t>
            </a:r>
            <a:r>
              <a:rPr lang="en-US" sz="3200" dirty="0" err="1"/>
              <a:t>kesgitlemek</a:t>
            </a:r>
            <a:r>
              <a:rPr lang="en-US" sz="3200" dirty="0"/>
              <a:t> </a:t>
            </a:r>
            <a:r>
              <a:rPr lang="en-US" sz="3200" dirty="0" err="1"/>
              <a:t>bolsa</a:t>
            </a:r>
            <a:r>
              <a:rPr lang="en-US" sz="3200" dirty="0"/>
              <a:t>, </a:t>
            </a:r>
            <a:r>
              <a:rPr lang="en-US" sz="3200" dirty="0" err="1"/>
              <a:t>materiallaryň</a:t>
            </a:r>
            <a:r>
              <a:rPr lang="en-US" sz="3200" dirty="0"/>
              <a:t> </a:t>
            </a:r>
            <a:r>
              <a:rPr lang="en-US" sz="3200" dirty="0" err="1"/>
              <a:t>garşylygynyň</a:t>
            </a:r>
            <a:r>
              <a:rPr lang="en-US" sz="3200" dirty="0"/>
              <a:t> </a:t>
            </a:r>
            <a:r>
              <a:rPr lang="en-US" sz="3200" dirty="0" err="1"/>
              <a:t>esasy</a:t>
            </a:r>
            <a:r>
              <a:rPr lang="en-US" sz="3200" dirty="0"/>
              <a:t> </a:t>
            </a:r>
            <a:r>
              <a:rPr lang="en-US" sz="3200" dirty="0" err="1"/>
              <a:t>meselesi</a:t>
            </a:r>
            <a:r>
              <a:rPr lang="en-US" sz="3200" dirty="0"/>
              <a:t> </a:t>
            </a:r>
            <a:r>
              <a:rPr lang="en-US" sz="3200" dirty="0" err="1"/>
              <a:t>bolup</a:t>
            </a:r>
            <a:r>
              <a:rPr lang="en-US" sz="3200" dirty="0"/>
              <a:t> </a:t>
            </a:r>
            <a:r>
              <a:rPr lang="en-US" sz="3200" dirty="0" err="1"/>
              <a:t>durýar</a:t>
            </a:r>
            <a:r>
              <a:rPr lang="en-US" sz="3200" dirty="0"/>
              <a:t>. </a:t>
            </a:r>
            <a:r>
              <a:rPr lang="en-US" sz="3200" dirty="0" err="1"/>
              <a:t>Içki</a:t>
            </a:r>
            <a:r>
              <a:rPr lang="en-US" sz="3200" dirty="0"/>
              <a:t> </a:t>
            </a:r>
            <a:r>
              <a:rPr lang="en-US" sz="3200" dirty="0" err="1"/>
              <a:t>güýçleri</a:t>
            </a:r>
            <a:r>
              <a:rPr lang="en-US" sz="3200" dirty="0"/>
              <a:t> </a:t>
            </a:r>
            <a:r>
              <a:rPr lang="en-US" sz="3200" dirty="0" err="1"/>
              <a:t>kesgitlemek</a:t>
            </a:r>
            <a:r>
              <a:rPr lang="en-US" sz="3200" dirty="0"/>
              <a:t> </a:t>
            </a:r>
            <a:r>
              <a:rPr lang="en-US" sz="3200" dirty="0" err="1"/>
              <a:t>üçin</a:t>
            </a:r>
            <a:r>
              <a:rPr lang="en-US" sz="3200" dirty="0"/>
              <a:t> </a:t>
            </a:r>
            <a:r>
              <a:rPr lang="en-US" sz="3200" dirty="0" err="1"/>
              <a:t>kesmek</a:t>
            </a:r>
            <a:r>
              <a:rPr lang="en-US" sz="3200" dirty="0"/>
              <a:t> </a:t>
            </a:r>
            <a:r>
              <a:rPr lang="en-US" sz="3200" dirty="0" err="1"/>
              <a:t>usuly</a:t>
            </a:r>
            <a:r>
              <a:rPr lang="en-US" sz="3200" dirty="0"/>
              <a:t> </a:t>
            </a:r>
            <a:r>
              <a:rPr lang="en-US" sz="3200" dirty="0" err="1"/>
              <a:t>giňden</a:t>
            </a:r>
            <a:r>
              <a:rPr lang="en-US" sz="3200" dirty="0"/>
              <a:t> </a:t>
            </a:r>
            <a:r>
              <a:rPr lang="en-US" sz="3200" dirty="0" err="1"/>
              <a:t>ulanylýar</a:t>
            </a:r>
            <a:r>
              <a:rPr lang="en-US" sz="3200" dirty="0"/>
              <a:t>. </a:t>
            </a:r>
            <a:endParaRPr lang="ru-RU" sz="3200" dirty="0"/>
          </a:p>
        </p:txBody>
      </p:sp>
    </p:spTree>
    <p:extLst>
      <p:ext uri="{BB962C8B-B14F-4D97-AF65-F5344CB8AC3E}">
        <p14:creationId xmlns:p14="http://schemas.microsoft.com/office/powerpoint/2010/main" val="404106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0290"/>
          </a:xfrm>
        </p:spPr>
        <p:txBody>
          <a:bodyPr/>
          <a:lstStyle/>
          <a:p>
            <a:endParaRPr lang="ru-RU" dirty="0"/>
          </a:p>
        </p:txBody>
      </p:sp>
      <p:sp>
        <p:nvSpPr>
          <p:cNvPr id="3" name="Объект 2"/>
          <p:cNvSpPr>
            <a:spLocks noGrp="1"/>
          </p:cNvSpPr>
          <p:nvPr>
            <p:ph idx="1"/>
          </p:nvPr>
        </p:nvSpPr>
        <p:spPr>
          <a:xfrm>
            <a:off x="838200" y="1538654"/>
            <a:ext cx="10515600" cy="4638309"/>
          </a:xfrm>
        </p:spPr>
        <p:txBody>
          <a:bodyPr>
            <a:normAutofit fontScale="92500" lnSpcReduction="10000"/>
          </a:bodyPr>
          <a:lstStyle/>
          <a:p>
            <a:r>
              <a:rPr lang="en-US" dirty="0"/>
              <a:t> </a:t>
            </a:r>
            <a:r>
              <a:rPr lang="tk-TM" dirty="0" smtClean="0"/>
              <a:t>  </a:t>
            </a:r>
            <a:r>
              <a:rPr lang="en-US" dirty="0" err="1" smtClean="0"/>
              <a:t>Kesmek</a:t>
            </a:r>
            <a:r>
              <a:rPr lang="en-US" dirty="0" smtClean="0"/>
              <a:t> </a:t>
            </a:r>
            <a:r>
              <a:rPr lang="en-US" dirty="0" err="1"/>
              <a:t>usulynyň</a:t>
            </a:r>
            <a:r>
              <a:rPr lang="en-US" dirty="0"/>
              <a:t> </a:t>
            </a:r>
            <a:r>
              <a:rPr lang="en-US" dirty="0" err="1"/>
              <a:t>manysy</a:t>
            </a:r>
            <a:r>
              <a:rPr lang="en-US" dirty="0"/>
              <a:t> </a:t>
            </a:r>
            <a:r>
              <a:rPr lang="en-US" dirty="0" err="1"/>
              <a:t>aşakdakylardan</a:t>
            </a:r>
            <a:r>
              <a:rPr lang="en-US" dirty="0"/>
              <a:t> </a:t>
            </a:r>
            <a:r>
              <a:rPr lang="en-US" dirty="0" err="1"/>
              <a:t>ybarat</a:t>
            </a:r>
            <a:r>
              <a:rPr lang="en-US" dirty="0"/>
              <a:t>: </a:t>
            </a:r>
            <a:r>
              <a:rPr lang="en-US" dirty="0" err="1"/>
              <a:t>goý</a:t>
            </a:r>
            <a:r>
              <a:rPr lang="en-US" dirty="0"/>
              <a:t>, </a:t>
            </a:r>
            <a:r>
              <a:rPr lang="en-US" dirty="0" err="1"/>
              <a:t>seredilýän</a:t>
            </a:r>
            <a:r>
              <a:rPr lang="en-US" dirty="0"/>
              <a:t> </a:t>
            </a:r>
            <a:r>
              <a:rPr lang="en-US" dirty="0" err="1"/>
              <a:t>jisime</a:t>
            </a:r>
            <a:r>
              <a:rPr lang="en-US" dirty="0"/>
              <a:t> </a:t>
            </a:r>
            <a:r>
              <a:rPr lang="en-US" dirty="0" err="1"/>
              <a:t>birnäçe</a:t>
            </a:r>
            <a:r>
              <a:rPr lang="en-US" dirty="0"/>
              <a:t> </a:t>
            </a:r>
            <a:r>
              <a:rPr lang="en-US" dirty="0" err="1"/>
              <a:t>güýçleri</a:t>
            </a:r>
            <a:r>
              <a:rPr lang="en-US" dirty="0"/>
              <a:t> </a:t>
            </a:r>
            <a:r>
              <a:rPr lang="en-US" dirty="0" err="1"/>
              <a:t>täsir</a:t>
            </a:r>
            <a:r>
              <a:rPr lang="en-US" dirty="0"/>
              <a:t> </a:t>
            </a:r>
            <a:r>
              <a:rPr lang="en-US" dirty="0" err="1"/>
              <a:t>etdireliň</a:t>
            </a:r>
            <a:r>
              <a:rPr lang="en-US" dirty="0"/>
              <a:t> we </a:t>
            </a:r>
            <a:r>
              <a:rPr lang="en-US" dirty="0" err="1"/>
              <a:t>jisim</a:t>
            </a:r>
            <a:r>
              <a:rPr lang="en-US" dirty="0"/>
              <a:t> </a:t>
            </a:r>
            <a:r>
              <a:rPr lang="en-US" dirty="0" err="1"/>
              <a:t>bu</a:t>
            </a:r>
            <a:r>
              <a:rPr lang="en-US" dirty="0"/>
              <a:t> </a:t>
            </a:r>
            <a:r>
              <a:rPr lang="en-US" dirty="0" err="1"/>
              <a:t>güýçleriň</a:t>
            </a:r>
            <a:r>
              <a:rPr lang="en-US" dirty="0"/>
              <a:t> </a:t>
            </a:r>
            <a:r>
              <a:rPr lang="en-US" dirty="0" err="1"/>
              <a:t>täsirinden</a:t>
            </a:r>
            <a:r>
              <a:rPr lang="en-US" dirty="0"/>
              <a:t> </a:t>
            </a:r>
            <a:r>
              <a:rPr lang="en-US" dirty="0" err="1"/>
              <a:t>deňagramlylyk</a:t>
            </a:r>
            <a:r>
              <a:rPr lang="en-US" dirty="0"/>
              <a:t> </a:t>
            </a:r>
            <a:r>
              <a:rPr lang="en-US" dirty="0" err="1"/>
              <a:t>ýagdaýyny</a:t>
            </a:r>
            <a:r>
              <a:rPr lang="en-US" dirty="0"/>
              <a:t> </a:t>
            </a:r>
            <a:r>
              <a:rPr lang="en-US" dirty="0" err="1"/>
              <a:t>saklaýar</a:t>
            </a:r>
            <a:r>
              <a:rPr lang="en-US" dirty="0"/>
              <a:t> </a:t>
            </a:r>
            <a:r>
              <a:rPr lang="en-US" dirty="0" err="1"/>
              <a:t>diýeliň</a:t>
            </a:r>
            <a:r>
              <a:rPr lang="en-US" dirty="0"/>
              <a:t> (2.10-njy a surat). </a:t>
            </a:r>
            <a:r>
              <a:rPr lang="en-US" dirty="0" err="1"/>
              <a:t>Içki</a:t>
            </a:r>
            <a:r>
              <a:rPr lang="en-US" dirty="0"/>
              <a:t> </a:t>
            </a:r>
            <a:r>
              <a:rPr lang="en-US" dirty="0" err="1"/>
              <a:t>güýçler</a:t>
            </a:r>
            <a:r>
              <a:rPr lang="en-US" dirty="0"/>
              <a:t> </a:t>
            </a:r>
            <a:r>
              <a:rPr lang="en-US" dirty="0" err="1"/>
              <a:t>aşakdaky</a:t>
            </a:r>
            <a:r>
              <a:rPr lang="en-US" dirty="0"/>
              <a:t> </a:t>
            </a:r>
            <a:r>
              <a:rPr lang="en-US" dirty="0" err="1"/>
              <a:t>ýaly</a:t>
            </a:r>
            <a:r>
              <a:rPr lang="en-US" dirty="0"/>
              <a:t> </a:t>
            </a:r>
            <a:r>
              <a:rPr lang="en-US" dirty="0" err="1"/>
              <a:t>yzygiderlilikde</a:t>
            </a:r>
            <a:r>
              <a:rPr lang="en-US" dirty="0"/>
              <a:t> </a:t>
            </a:r>
            <a:r>
              <a:rPr lang="en-US" dirty="0" err="1"/>
              <a:t>kesgitlenýär</a:t>
            </a:r>
            <a:r>
              <a:rPr lang="en-US" dirty="0"/>
              <a:t>:</a:t>
            </a:r>
          </a:p>
          <a:p>
            <a:r>
              <a:rPr lang="en-US" dirty="0"/>
              <a:t>     1. </a:t>
            </a:r>
            <a:r>
              <a:rPr lang="en-US" dirty="0" err="1"/>
              <a:t>Jisim</a:t>
            </a:r>
            <a:r>
              <a:rPr lang="en-US" dirty="0"/>
              <a:t> </a:t>
            </a:r>
            <a:r>
              <a:rPr lang="en-US" dirty="0" err="1"/>
              <a:t>boý</a:t>
            </a:r>
            <a:r>
              <a:rPr lang="en-US" dirty="0"/>
              <a:t> </a:t>
            </a:r>
            <a:r>
              <a:rPr lang="en-US" dirty="0" err="1"/>
              <a:t>oka</a:t>
            </a:r>
            <a:r>
              <a:rPr lang="en-US" dirty="0"/>
              <a:t> </a:t>
            </a:r>
            <a:r>
              <a:rPr lang="en-US" dirty="0" err="1"/>
              <a:t>perpendikulýar</a:t>
            </a:r>
            <a:r>
              <a:rPr lang="en-US" dirty="0"/>
              <a:t> </a:t>
            </a:r>
            <a:r>
              <a:rPr lang="en-US" dirty="0" err="1"/>
              <a:t>bolan</a:t>
            </a:r>
            <a:r>
              <a:rPr lang="en-US" dirty="0"/>
              <a:t> </a:t>
            </a:r>
            <a:r>
              <a:rPr lang="en-US" dirty="0" err="1"/>
              <a:t>tekiz</a:t>
            </a:r>
            <a:r>
              <a:rPr lang="en-US" dirty="0"/>
              <a:t> </a:t>
            </a:r>
            <a:r>
              <a:rPr lang="en-US" dirty="0" err="1"/>
              <a:t>üst</a:t>
            </a:r>
            <a:r>
              <a:rPr lang="en-US" dirty="0"/>
              <a:t> </a:t>
            </a:r>
            <a:r>
              <a:rPr lang="en-US" dirty="0" err="1"/>
              <a:t>bilen</a:t>
            </a:r>
            <a:r>
              <a:rPr lang="en-US" dirty="0"/>
              <a:t> </a:t>
            </a:r>
            <a:r>
              <a:rPr lang="en-US" dirty="0" err="1"/>
              <a:t>hyýaly</a:t>
            </a:r>
            <a:r>
              <a:rPr lang="en-US" dirty="0"/>
              <a:t> </a:t>
            </a:r>
            <a:r>
              <a:rPr lang="en-US" dirty="0" err="1"/>
              <a:t>pikirde</a:t>
            </a:r>
            <a:r>
              <a:rPr lang="en-US" dirty="0"/>
              <a:t> </a:t>
            </a:r>
            <a:r>
              <a:rPr lang="en-US" dirty="0" err="1"/>
              <a:t>iki</a:t>
            </a:r>
            <a:r>
              <a:rPr lang="en-US" dirty="0"/>
              <a:t> </a:t>
            </a:r>
            <a:r>
              <a:rPr lang="en-US" dirty="0" err="1"/>
              <a:t>bölege</a:t>
            </a:r>
            <a:r>
              <a:rPr lang="en-US" dirty="0"/>
              <a:t> </a:t>
            </a:r>
            <a:r>
              <a:rPr lang="en-US" dirty="0" err="1"/>
              <a:t>bölünýär</a:t>
            </a:r>
            <a:r>
              <a:rPr lang="en-US" dirty="0"/>
              <a:t>.</a:t>
            </a:r>
          </a:p>
          <a:p>
            <a:r>
              <a:rPr lang="en-US" dirty="0"/>
              <a:t>    2. </a:t>
            </a:r>
            <a:r>
              <a:rPr lang="en-US" dirty="0" err="1"/>
              <a:t>Jisimiň</a:t>
            </a:r>
            <a:r>
              <a:rPr lang="en-US" dirty="0"/>
              <a:t> </a:t>
            </a:r>
            <a:r>
              <a:rPr lang="en-US" dirty="0" err="1"/>
              <a:t>haýsy</a:t>
            </a:r>
            <a:r>
              <a:rPr lang="en-US" dirty="0"/>
              <a:t> hem </a:t>
            </a:r>
            <a:r>
              <a:rPr lang="en-US" dirty="0" err="1"/>
              <a:t>bolsa</a:t>
            </a:r>
            <a:r>
              <a:rPr lang="en-US" dirty="0"/>
              <a:t> </a:t>
            </a:r>
            <a:r>
              <a:rPr lang="en-US" dirty="0" err="1"/>
              <a:t>bir</a:t>
            </a:r>
            <a:r>
              <a:rPr lang="en-US" dirty="0"/>
              <a:t> </a:t>
            </a:r>
            <a:r>
              <a:rPr lang="en-US" dirty="0" err="1"/>
              <a:t>bölegine</a:t>
            </a:r>
            <a:r>
              <a:rPr lang="en-US" dirty="0"/>
              <a:t> </a:t>
            </a:r>
            <a:r>
              <a:rPr lang="en-US" dirty="0" err="1"/>
              <a:t>seredilýär</a:t>
            </a:r>
            <a:r>
              <a:rPr lang="en-US" dirty="0"/>
              <a:t> we </a:t>
            </a:r>
            <a:r>
              <a:rPr lang="en-US" dirty="0" err="1"/>
              <a:t>beýleki</a:t>
            </a:r>
            <a:r>
              <a:rPr lang="en-US" dirty="0"/>
              <a:t> </a:t>
            </a:r>
            <a:r>
              <a:rPr lang="en-US" dirty="0" err="1"/>
              <a:t>bölegi</a:t>
            </a:r>
            <a:r>
              <a:rPr lang="en-US" dirty="0"/>
              <a:t> </a:t>
            </a:r>
            <a:r>
              <a:rPr lang="en-US" dirty="0" err="1"/>
              <a:t>taşlanylýar</a:t>
            </a:r>
            <a:r>
              <a:rPr lang="en-US" dirty="0"/>
              <a:t> (2.10-njy b surat).</a:t>
            </a:r>
          </a:p>
          <a:p>
            <a:r>
              <a:rPr lang="en-US" dirty="0"/>
              <a:t>   3. </a:t>
            </a:r>
            <a:r>
              <a:rPr lang="en-US" dirty="0" err="1"/>
              <a:t>Seredilýän</a:t>
            </a:r>
            <a:r>
              <a:rPr lang="en-US" dirty="0"/>
              <a:t> </a:t>
            </a:r>
            <a:r>
              <a:rPr lang="en-US" dirty="0" err="1"/>
              <a:t>bölegiň</a:t>
            </a:r>
            <a:r>
              <a:rPr lang="en-US" dirty="0"/>
              <a:t> </a:t>
            </a:r>
            <a:r>
              <a:rPr lang="en-US" dirty="0" err="1"/>
              <a:t>deňagramlylygyny</a:t>
            </a:r>
            <a:r>
              <a:rPr lang="en-US" dirty="0"/>
              <a:t> </a:t>
            </a:r>
            <a:r>
              <a:rPr lang="en-US" dirty="0" err="1"/>
              <a:t>bozmazlyk</a:t>
            </a:r>
            <a:r>
              <a:rPr lang="en-US" dirty="0"/>
              <a:t> </a:t>
            </a:r>
            <a:r>
              <a:rPr lang="en-US" dirty="0" err="1"/>
              <a:t>üçin</a:t>
            </a:r>
            <a:r>
              <a:rPr lang="en-US" dirty="0"/>
              <a:t>, </a:t>
            </a:r>
            <a:r>
              <a:rPr lang="en-US" dirty="0" err="1"/>
              <a:t>taşlanan</a:t>
            </a:r>
            <a:r>
              <a:rPr lang="en-US" dirty="0"/>
              <a:t> </a:t>
            </a:r>
            <a:r>
              <a:rPr lang="en-US" dirty="0" err="1"/>
              <a:t>bölegiň</a:t>
            </a:r>
            <a:r>
              <a:rPr lang="en-US" dirty="0"/>
              <a:t> </a:t>
            </a:r>
            <a:r>
              <a:rPr lang="en-US" dirty="0" err="1"/>
              <a:t>täsiri</a:t>
            </a:r>
            <a:r>
              <a:rPr lang="en-US" dirty="0"/>
              <a:t> </a:t>
            </a:r>
            <a:r>
              <a:rPr lang="en-US" dirty="0" err="1"/>
              <a:t>içki</a:t>
            </a:r>
            <a:r>
              <a:rPr lang="en-US" dirty="0"/>
              <a:t> </a:t>
            </a:r>
            <a:r>
              <a:rPr lang="en-US" dirty="0" err="1"/>
              <a:t>güýçler</a:t>
            </a:r>
            <a:r>
              <a:rPr lang="en-US" dirty="0"/>
              <a:t> </a:t>
            </a:r>
            <a:r>
              <a:rPr lang="en-US" dirty="0" err="1"/>
              <a:t>bilen</a:t>
            </a:r>
            <a:r>
              <a:rPr lang="en-US" dirty="0"/>
              <a:t> </a:t>
            </a:r>
            <a:r>
              <a:rPr lang="en-US" dirty="0" err="1"/>
              <a:t>çalşyrylýar</a:t>
            </a:r>
            <a:r>
              <a:rPr lang="en-US" dirty="0"/>
              <a:t> we </a:t>
            </a:r>
            <a:r>
              <a:rPr lang="en-US" dirty="0" err="1"/>
              <a:t>güýçler</a:t>
            </a:r>
            <a:r>
              <a:rPr lang="en-US" dirty="0"/>
              <a:t> </a:t>
            </a:r>
            <a:r>
              <a:rPr lang="en-US" dirty="0" err="1"/>
              <a:t>toplumyny</a:t>
            </a:r>
            <a:r>
              <a:rPr lang="en-US" dirty="0"/>
              <a:t> </a:t>
            </a:r>
            <a:r>
              <a:rPr lang="en-US" dirty="0" err="1"/>
              <a:t>agyrlyk</a:t>
            </a:r>
            <a:endParaRPr lang="en-US" dirty="0"/>
          </a:p>
          <a:p>
            <a:r>
              <a:rPr lang="en-US" dirty="0" err="1"/>
              <a:t>merkezine</a:t>
            </a:r>
            <a:r>
              <a:rPr lang="en-US" dirty="0"/>
              <a:t> </a:t>
            </a:r>
            <a:r>
              <a:rPr lang="en-US" dirty="0" err="1"/>
              <a:t>getirip</a:t>
            </a:r>
            <a:r>
              <a:rPr lang="en-US" dirty="0"/>
              <a:t>, </a:t>
            </a:r>
            <a:r>
              <a:rPr lang="en-US" dirty="0" err="1"/>
              <a:t>baş</a:t>
            </a:r>
            <a:r>
              <a:rPr lang="en-US" dirty="0"/>
              <a:t> </a:t>
            </a:r>
            <a:r>
              <a:rPr lang="en-US" dirty="0" err="1"/>
              <a:t>wektor</a:t>
            </a:r>
            <a:r>
              <a:rPr lang="en-US" dirty="0"/>
              <a:t> R we </a:t>
            </a:r>
            <a:r>
              <a:rPr lang="en-US" dirty="0" err="1"/>
              <a:t>baş</a:t>
            </a:r>
            <a:r>
              <a:rPr lang="en-US" dirty="0"/>
              <a:t> moment M </a:t>
            </a:r>
            <a:r>
              <a:rPr lang="en-US" dirty="0" err="1"/>
              <a:t>alynýar</a:t>
            </a:r>
            <a:r>
              <a:rPr lang="en-US" dirty="0"/>
              <a:t>.</a:t>
            </a:r>
          </a:p>
          <a:p>
            <a:r>
              <a:rPr lang="en-US" dirty="0"/>
              <a:t>4. </a:t>
            </a:r>
            <a:r>
              <a:rPr lang="en-US" dirty="0" err="1"/>
              <a:t>Deňagramlylygyň</a:t>
            </a:r>
            <a:r>
              <a:rPr lang="en-US" dirty="0"/>
              <a:t> </a:t>
            </a:r>
            <a:r>
              <a:rPr lang="en-US" dirty="0" err="1"/>
              <a:t>deňlemelerini</a:t>
            </a:r>
            <a:r>
              <a:rPr lang="en-US" dirty="0"/>
              <a:t> </a:t>
            </a:r>
            <a:r>
              <a:rPr lang="en-US" dirty="0" err="1"/>
              <a:t>düzüp</a:t>
            </a:r>
            <a:r>
              <a:rPr lang="en-US" dirty="0"/>
              <a:t>, </a:t>
            </a:r>
            <a:r>
              <a:rPr lang="en-US" dirty="0" err="1"/>
              <a:t>näbelli</a:t>
            </a:r>
            <a:r>
              <a:rPr lang="en-US" dirty="0"/>
              <a:t> </a:t>
            </a:r>
            <a:r>
              <a:rPr lang="en-US" dirty="0" err="1"/>
              <a:t>içki</a:t>
            </a:r>
            <a:r>
              <a:rPr lang="en-US" dirty="0"/>
              <a:t> </a:t>
            </a:r>
            <a:r>
              <a:rPr lang="en-US" dirty="0" err="1"/>
              <a:t>güýçleri</a:t>
            </a:r>
            <a:r>
              <a:rPr lang="en-US" dirty="0"/>
              <a:t> </a:t>
            </a:r>
            <a:r>
              <a:rPr lang="en-US" dirty="0" err="1"/>
              <a:t>taparys</a:t>
            </a:r>
            <a:r>
              <a:rPr lang="en-US" dirty="0"/>
              <a:t>. </a:t>
            </a:r>
            <a:endParaRPr lang="ru-RU" dirty="0"/>
          </a:p>
        </p:txBody>
      </p:sp>
    </p:spTree>
    <p:extLst>
      <p:ext uri="{BB962C8B-B14F-4D97-AF65-F5344CB8AC3E}">
        <p14:creationId xmlns:p14="http://schemas.microsoft.com/office/powerpoint/2010/main" val="4074216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58267"/>
          </a:xfrm>
        </p:spPr>
        <p:txBody>
          <a:bodyPr>
            <a:normAutofit fontScale="90000"/>
          </a:bodyPr>
          <a:lstStyle/>
          <a:p>
            <a:pPr algn="just"/>
            <a:r>
              <a:rPr lang="en-US" dirty="0"/>
              <a:t> </a:t>
            </a:r>
            <a:r>
              <a:rPr lang="tk-TM" dirty="0" smtClean="0"/>
              <a:t>   </a:t>
            </a:r>
            <a:r>
              <a:rPr lang="en-US" sz="2700" dirty="0" err="1" smtClean="0"/>
              <a:t>Baş</a:t>
            </a:r>
            <a:r>
              <a:rPr lang="en-US" sz="2700" dirty="0" smtClean="0"/>
              <a:t> </a:t>
            </a:r>
            <a:r>
              <a:rPr lang="en-US" sz="2700" dirty="0" err="1"/>
              <a:t>wektory</a:t>
            </a:r>
            <a:r>
              <a:rPr lang="en-US" sz="2700" dirty="0"/>
              <a:t> R we </a:t>
            </a:r>
            <a:r>
              <a:rPr lang="en-US" sz="2700" dirty="0" err="1"/>
              <a:t>baş</a:t>
            </a:r>
            <a:r>
              <a:rPr lang="en-US" sz="2700" dirty="0"/>
              <a:t> </a:t>
            </a:r>
            <a:r>
              <a:rPr lang="en-US" sz="2700" dirty="0" err="1"/>
              <a:t>momenti</a:t>
            </a:r>
            <a:r>
              <a:rPr lang="en-US" sz="2700" dirty="0"/>
              <a:t> M </a:t>
            </a:r>
            <a:r>
              <a:rPr lang="en-US" sz="2700" dirty="0" err="1"/>
              <a:t>koordinatlar</a:t>
            </a:r>
            <a:r>
              <a:rPr lang="en-US" sz="2700" dirty="0"/>
              <a:t> </a:t>
            </a:r>
            <a:r>
              <a:rPr lang="en-US" sz="2700" dirty="0" err="1"/>
              <a:t>okuna</a:t>
            </a:r>
            <a:r>
              <a:rPr lang="en-US" sz="2700" dirty="0"/>
              <a:t> </a:t>
            </a:r>
            <a:r>
              <a:rPr lang="en-US" sz="2700" dirty="0" err="1"/>
              <a:t>proýektirläp</a:t>
            </a:r>
            <a:r>
              <a:rPr lang="en-US" sz="2700" dirty="0"/>
              <a:t>, </a:t>
            </a:r>
            <a:r>
              <a:rPr lang="en-US" sz="2700" dirty="0" err="1"/>
              <a:t>kesigiň</a:t>
            </a:r>
            <a:r>
              <a:rPr lang="en-US" sz="2700" dirty="0"/>
              <a:t> her </a:t>
            </a:r>
            <a:r>
              <a:rPr lang="en-US" sz="2700" dirty="0" err="1"/>
              <a:t>tarapynda</a:t>
            </a:r>
            <a:r>
              <a:rPr lang="en-US" sz="2700" dirty="0"/>
              <a:t> </a:t>
            </a:r>
            <a:r>
              <a:rPr lang="en-US" sz="2700" dirty="0" err="1"/>
              <a:t>alty</a:t>
            </a:r>
            <a:r>
              <a:rPr lang="en-US" sz="2700" dirty="0"/>
              <a:t> </a:t>
            </a:r>
            <a:r>
              <a:rPr lang="en-US" sz="2700" dirty="0" err="1"/>
              <a:t>sany</a:t>
            </a:r>
            <a:r>
              <a:rPr lang="en-US" sz="2700" dirty="0"/>
              <a:t> </a:t>
            </a:r>
            <a:r>
              <a:rPr lang="en-US" sz="2700" dirty="0" err="1"/>
              <a:t>içki</a:t>
            </a:r>
            <a:r>
              <a:rPr lang="en-US" sz="2700" dirty="0"/>
              <a:t> </a:t>
            </a:r>
            <a:r>
              <a:rPr lang="en-US" sz="2700" dirty="0" err="1"/>
              <a:t>güýçler</a:t>
            </a:r>
            <a:r>
              <a:rPr lang="en-US" sz="2700" dirty="0"/>
              <a:t> </a:t>
            </a:r>
            <a:r>
              <a:rPr lang="en-US" sz="2700" dirty="0" err="1"/>
              <a:t>toplumyny</a:t>
            </a:r>
            <a:r>
              <a:rPr lang="en-US" sz="2700" dirty="0"/>
              <a:t> </a:t>
            </a:r>
            <a:r>
              <a:rPr lang="en-US" sz="2700" dirty="0" err="1"/>
              <a:t>alarys</a:t>
            </a:r>
            <a:r>
              <a:rPr lang="en-US" sz="2700" dirty="0"/>
              <a:t> - </a:t>
            </a:r>
            <a:r>
              <a:rPr lang="en-US" sz="2700" dirty="0" err="1"/>
              <a:t>üç</a:t>
            </a:r>
            <a:r>
              <a:rPr lang="en-US" sz="2700" dirty="0"/>
              <a:t> </a:t>
            </a:r>
            <a:r>
              <a:rPr lang="en-US" sz="2700" dirty="0" err="1"/>
              <a:t>güýç</a:t>
            </a:r>
            <a:r>
              <a:rPr lang="en-US" sz="2700" dirty="0"/>
              <a:t> (</a:t>
            </a:r>
            <a:r>
              <a:rPr lang="en-US" sz="2700" dirty="0" err="1"/>
              <a:t>Qz</a:t>
            </a:r>
            <a:r>
              <a:rPr lang="en-US" sz="2700" dirty="0"/>
              <a:t>, </a:t>
            </a:r>
            <a:r>
              <a:rPr lang="en-US" sz="2700" dirty="0" err="1"/>
              <a:t>Qy</a:t>
            </a:r>
            <a:r>
              <a:rPr lang="en-US" sz="2700" dirty="0"/>
              <a:t>, </a:t>
            </a:r>
            <a:r>
              <a:rPr lang="en-US" sz="2700" dirty="0" err="1"/>
              <a:t>Nx</a:t>
            </a:r>
            <a:r>
              <a:rPr lang="en-US" sz="2700" dirty="0"/>
              <a:t>) we </a:t>
            </a:r>
            <a:r>
              <a:rPr lang="en-US" sz="2700" dirty="0" err="1"/>
              <a:t>üç</a:t>
            </a:r>
            <a:r>
              <a:rPr lang="en-US" sz="2700" dirty="0"/>
              <a:t> moment (</a:t>
            </a:r>
            <a:r>
              <a:rPr lang="en-US" sz="2700" dirty="0" err="1"/>
              <a:t>Mz</a:t>
            </a:r>
            <a:r>
              <a:rPr lang="en-US" sz="2700" dirty="0"/>
              <a:t>, My, </a:t>
            </a:r>
            <a:r>
              <a:rPr lang="en-US" sz="2700" dirty="0" err="1"/>
              <a:t>Mx</a:t>
            </a:r>
            <a:r>
              <a:rPr lang="en-US" sz="2700" dirty="0"/>
              <a:t>). </a:t>
            </a:r>
            <a:r>
              <a:rPr lang="en-US" sz="2700" dirty="0" err="1"/>
              <a:t>Kesige</a:t>
            </a:r>
            <a:r>
              <a:rPr lang="en-US" sz="2700" dirty="0"/>
              <a:t> normal </a:t>
            </a:r>
            <a:r>
              <a:rPr lang="en-US" sz="2700" dirty="0" err="1"/>
              <a:t>ugrukdyrylan</a:t>
            </a:r>
            <a:r>
              <a:rPr lang="en-US" sz="2700" dirty="0"/>
              <a:t> </a:t>
            </a:r>
            <a:r>
              <a:rPr lang="en-US" sz="2700" dirty="0" err="1"/>
              <a:t>güýje</a:t>
            </a:r>
            <a:r>
              <a:rPr lang="en-US" sz="2700" dirty="0"/>
              <a:t> </a:t>
            </a:r>
            <a:r>
              <a:rPr lang="en-US" sz="2700" dirty="0" err="1"/>
              <a:t>boý</a:t>
            </a:r>
            <a:r>
              <a:rPr lang="en-US" sz="2700" dirty="0"/>
              <a:t> </a:t>
            </a:r>
            <a:r>
              <a:rPr lang="en-US" sz="2700" dirty="0" err="1"/>
              <a:t>ýa</a:t>
            </a:r>
            <a:r>
              <a:rPr lang="en-US" sz="2700" dirty="0"/>
              <a:t>-da normal </a:t>
            </a:r>
            <a:r>
              <a:rPr lang="en-US" sz="2700" dirty="0" err="1"/>
              <a:t>güýç</a:t>
            </a:r>
            <a:r>
              <a:rPr lang="en-US" sz="2700" dirty="0"/>
              <a:t> (</a:t>
            </a:r>
            <a:r>
              <a:rPr lang="en-US" sz="2700" dirty="0" err="1"/>
              <a:t>Nx</a:t>
            </a:r>
            <a:r>
              <a:rPr lang="en-US" sz="2700" dirty="0"/>
              <a:t>) </a:t>
            </a:r>
            <a:r>
              <a:rPr lang="en-US" sz="2700" dirty="0" err="1"/>
              <a:t>diýilýär</a:t>
            </a:r>
            <a:r>
              <a:rPr lang="en-US" sz="2700" dirty="0"/>
              <a:t>, </a:t>
            </a:r>
            <a:r>
              <a:rPr lang="en-US" sz="2700" dirty="0" err="1"/>
              <a:t>bu</a:t>
            </a:r>
            <a:r>
              <a:rPr lang="en-US" sz="2700" dirty="0"/>
              <a:t> </a:t>
            </a:r>
            <a:r>
              <a:rPr lang="en-US" sz="2700" dirty="0" err="1"/>
              <a:t>süýnme</a:t>
            </a:r>
            <a:r>
              <a:rPr lang="en-US" sz="2700" dirty="0"/>
              <a:t> we </a:t>
            </a:r>
            <a:r>
              <a:rPr lang="en-US" sz="2700" dirty="0" err="1"/>
              <a:t>gysylma</a:t>
            </a:r>
            <a:r>
              <a:rPr lang="en-US" sz="2700" dirty="0"/>
              <a:t> </a:t>
            </a:r>
            <a:r>
              <a:rPr lang="en-US" sz="2700" dirty="0" err="1"/>
              <a:t>deformasiýasyny</a:t>
            </a:r>
            <a:r>
              <a:rPr lang="en-US" sz="2700" dirty="0"/>
              <a:t> </a:t>
            </a:r>
            <a:r>
              <a:rPr lang="en-US" sz="2700" dirty="0" err="1"/>
              <a:t>döredýär</a:t>
            </a:r>
            <a:r>
              <a:rPr lang="en-US" sz="2700" dirty="0"/>
              <a:t>. </a:t>
            </a:r>
            <a:r>
              <a:rPr lang="en-US" sz="2700" dirty="0" err="1"/>
              <a:t>Qz</a:t>
            </a:r>
            <a:r>
              <a:rPr lang="en-US" sz="2700" dirty="0"/>
              <a:t> we </a:t>
            </a:r>
            <a:r>
              <a:rPr lang="en-US" sz="2700" dirty="0" err="1"/>
              <a:t>Qy</a:t>
            </a:r>
            <a:r>
              <a:rPr lang="en-US" sz="2700" dirty="0"/>
              <a:t> – </a:t>
            </a:r>
            <a:r>
              <a:rPr lang="en-US" sz="2700" dirty="0" err="1"/>
              <a:t>kese</a:t>
            </a:r>
            <a:r>
              <a:rPr lang="en-US" sz="2700" dirty="0"/>
              <a:t> </a:t>
            </a:r>
            <a:r>
              <a:rPr lang="en-US" sz="2700" dirty="0" err="1"/>
              <a:t>ýa</a:t>
            </a:r>
            <a:r>
              <a:rPr lang="en-US" sz="2700" dirty="0"/>
              <a:t>-da </a:t>
            </a:r>
            <a:r>
              <a:rPr lang="en-US" sz="2700" dirty="0" err="1"/>
              <a:t>kesýän</a:t>
            </a:r>
            <a:r>
              <a:rPr lang="en-US" sz="2700" dirty="0"/>
              <a:t> </a:t>
            </a:r>
            <a:r>
              <a:rPr lang="en-US" sz="2700" dirty="0" err="1"/>
              <a:t>güýçler</a:t>
            </a:r>
            <a:r>
              <a:rPr lang="en-US" sz="2700" dirty="0"/>
              <a:t> we </a:t>
            </a:r>
            <a:r>
              <a:rPr lang="en-US" sz="2700" dirty="0" err="1"/>
              <a:t>süýşme</a:t>
            </a:r>
            <a:r>
              <a:rPr lang="en-US" sz="2700" dirty="0"/>
              <a:t> hem-de </a:t>
            </a:r>
            <a:r>
              <a:rPr lang="en-US" sz="2700" dirty="0" err="1"/>
              <a:t>kesme</a:t>
            </a:r>
            <a:r>
              <a:rPr lang="en-US" sz="2700" dirty="0"/>
              <a:t> </a:t>
            </a:r>
            <a:r>
              <a:rPr lang="en-US" sz="2700" dirty="0" err="1"/>
              <a:t>deformasiýalaryny</a:t>
            </a:r>
            <a:r>
              <a:rPr lang="en-US" sz="2700" dirty="0"/>
              <a:t> </a:t>
            </a:r>
            <a:r>
              <a:rPr lang="en-US" sz="2700" dirty="0" err="1"/>
              <a:t>döredýär</a:t>
            </a:r>
            <a:r>
              <a:rPr lang="en-US" sz="2700" dirty="0"/>
              <a:t>.</a:t>
            </a:r>
            <a:endParaRPr lang="ru-RU" sz="2700" dirty="0"/>
          </a:p>
        </p:txBody>
      </p:sp>
      <p:pic>
        <p:nvPicPr>
          <p:cNvPr id="4" name="Объект 3"/>
          <p:cNvPicPr>
            <a:picLocks noGrp="1" noChangeAspect="1"/>
          </p:cNvPicPr>
          <p:nvPr>
            <p:ph idx="1"/>
          </p:nvPr>
        </p:nvPicPr>
        <p:blipFill>
          <a:blip r:embed="rId2"/>
          <a:stretch>
            <a:fillRect/>
          </a:stretch>
        </p:blipFill>
        <p:spPr>
          <a:xfrm>
            <a:off x="1116124" y="2813468"/>
            <a:ext cx="7517922" cy="1438781"/>
          </a:xfrm>
          <a:prstGeom prst="rect">
            <a:avLst/>
          </a:prstGeom>
        </p:spPr>
      </p:pic>
      <p:pic>
        <p:nvPicPr>
          <p:cNvPr id="5" name="Рисунок 4"/>
          <p:cNvPicPr>
            <a:picLocks noChangeAspect="1"/>
          </p:cNvPicPr>
          <p:nvPr/>
        </p:nvPicPr>
        <p:blipFill>
          <a:blip r:embed="rId3"/>
          <a:stretch>
            <a:fillRect/>
          </a:stretch>
        </p:blipFill>
        <p:spPr>
          <a:xfrm>
            <a:off x="1116124" y="4252249"/>
            <a:ext cx="7517922" cy="1115665"/>
          </a:xfrm>
          <a:prstGeom prst="rect">
            <a:avLst/>
          </a:prstGeom>
        </p:spPr>
      </p:pic>
    </p:spTree>
    <p:extLst>
      <p:ext uri="{BB962C8B-B14F-4D97-AF65-F5344CB8AC3E}">
        <p14:creationId xmlns:p14="http://schemas.microsoft.com/office/powerpoint/2010/main" val="118008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3600" b="1" dirty="0" err="1" smtClean="0">
                <a:latin typeface="Times New Roman" panose="02020603050405020304" pitchFamily="18" charset="0"/>
                <a:cs typeface="Times New Roman" panose="02020603050405020304" pitchFamily="18" charset="0"/>
              </a:rPr>
              <a:t>Materiallaryň</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garşylygy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ylmynyň</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seredýän</a:t>
            </a:r>
            <a:r>
              <a:rPr lang="en-US" sz="3600" b="1" dirty="0" smtClean="0">
                <a:latin typeface="Times New Roman" panose="02020603050405020304" pitchFamily="18" charset="0"/>
                <a:cs typeface="Times New Roman" panose="02020603050405020304" pitchFamily="18" charset="0"/>
              </a:rPr>
              <a:t> </a:t>
            </a:r>
            <a:br>
              <a:rPr lang="en-US" sz="3600" b="1" dirty="0" smtClean="0">
                <a:latin typeface="Times New Roman" panose="02020603050405020304" pitchFamily="18" charset="0"/>
                <a:cs typeface="Times New Roman" panose="02020603050405020304" pitchFamily="18" charset="0"/>
              </a:rPr>
            </a:br>
            <a:r>
              <a:rPr lang="en-US" sz="3600" b="1" dirty="0" err="1" smtClean="0">
                <a:latin typeface="Times New Roman" panose="02020603050405020304" pitchFamily="18" charset="0"/>
                <a:cs typeface="Times New Roman" panose="02020603050405020304" pitchFamily="18" charset="0"/>
              </a:rPr>
              <a:t>meseleleri</a:t>
            </a:r>
            <a:r>
              <a:rPr lang="en-US" sz="3600" b="1" dirty="0" smtClean="0">
                <a:latin typeface="Times New Roman" panose="02020603050405020304" pitchFamily="18" charset="0"/>
                <a:cs typeface="Times New Roman" panose="02020603050405020304" pitchFamily="18" charset="0"/>
              </a:rPr>
              <a:t> we </a:t>
            </a:r>
            <a:r>
              <a:rPr lang="en-US" sz="3600" b="1" dirty="0" err="1" smtClean="0">
                <a:latin typeface="Times New Roman" panose="02020603050405020304" pitchFamily="18" charset="0"/>
                <a:cs typeface="Times New Roman" panose="02020603050405020304" pitchFamily="18" charset="0"/>
              </a:rPr>
              <a:t>onuň</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ösüş</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ýoly</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9258" y="1296785"/>
            <a:ext cx="11587942" cy="5203768"/>
          </a:xfrm>
        </p:spPr>
        <p:txBody>
          <a:bodyPr>
            <a:normAutofit lnSpcReduction="10000"/>
          </a:bodyPr>
          <a:lstStyle/>
          <a:p>
            <a:pPr algn="just">
              <a:lnSpc>
                <a:spcPct val="107000"/>
              </a:lnSpc>
              <a:spcAft>
                <a:spcPts val="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a:t>
            </a:r>
            <a:r>
              <a:rPr lang="sq-AL"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  Konstruksiýanyň bölekleriniň özara mehaniki täsiriniň ölçegine güýç diýilýär. Materiallaryň garşylygynda konstruksiýanyň we desgalaryň böleklerine täsir edýän güýçlere bir ýere jemlenen we paýlanan ýa-da ýaýradylan güýçler görnüşinde seredilýär. Bir ýere jemlenen (ýygnanan) güýçler desgalara we konstruksiýalara kiçijik, uly däl meýdança ýa-da degşirme nokat boýunça täsir edýärler. Ýygnanan güýçleriň ölçeg birligi bolup N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Nýuton</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 hyzmat edýär</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tk-TM"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tk-TM"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tk-TM" sz="2400" dirty="0">
                <a:latin typeface="Times New Roman" panose="02020603050405020304" pitchFamily="18" charset="0"/>
                <a:ea typeface="Times New Roman" panose="02020603050405020304" pitchFamily="18" charset="0"/>
                <a:cs typeface="Times New Roman" panose="02020603050405020304" pitchFamily="18" charset="0"/>
              </a:rPr>
              <a:t> </a:t>
            </a:r>
            <a:r>
              <a:rPr lang="tk-TM" sz="2400" dirty="0" smtClean="0">
                <a:latin typeface="Times New Roman" panose="02020603050405020304" pitchFamily="18" charset="0"/>
                <a:ea typeface="Times New Roman" panose="02020603050405020304" pitchFamily="18" charset="0"/>
                <a:cs typeface="Times New Roman" panose="02020603050405020304" pitchFamily="18" charset="0"/>
              </a:rPr>
              <a:t>      Konstruksiýalaryň </a:t>
            </a:r>
            <a:r>
              <a:rPr lang="tk-TM" sz="2400" dirty="0">
                <a:latin typeface="Times New Roman" panose="02020603050405020304" pitchFamily="18" charset="0"/>
                <a:ea typeface="Times New Roman" panose="02020603050405020304" pitchFamily="18" charset="0"/>
                <a:cs typeface="Times New Roman" panose="02020603050405020304" pitchFamily="18" charset="0"/>
              </a:rPr>
              <a:t>we desgalaryň dölekleriniň uzynlygy, meýdany we göwrümi boýunça üznüksiz ýaýran güýçlere ýaýradylan ýa-da paýlanan güýçler diýilýär. Paýlanan güýçler deňölçegli we deňölçegsiz depginde bolýarlar. Eger ýükler elementiň uzynlygyna ýaýran bolsalar, onda bu güýjüň intensiwligi N/m, kN/m ölçenilýär, eger üst boýunça ýaýran bolsa, onda güýjüň depgini N/m2, kN/m2 ölçenilýär, göwrüm boýunça ýaýran bolsa, onda guýjüň depgini N/m3 ölçenilýär. Wagt ölçeginde güýçler hemişelik we wagtlaýyn täsir edýän güýçlere bölünýärler.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33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2901"/>
            <a:ext cx="10515600" cy="2461846"/>
          </a:xfrm>
        </p:spPr>
        <p:txBody>
          <a:bodyPr>
            <a:noAutofit/>
          </a:bodyPr>
          <a:lstStyle/>
          <a:p>
            <a:r>
              <a:rPr lang="en-US" sz="2400" dirty="0" err="1"/>
              <a:t>Mx</a:t>
            </a:r>
            <a:r>
              <a:rPr lang="en-US" sz="2400" dirty="0"/>
              <a:t> – </a:t>
            </a:r>
            <a:r>
              <a:rPr lang="en-US" sz="2400" dirty="0" err="1"/>
              <a:t>towlama</a:t>
            </a:r>
            <a:r>
              <a:rPr lang="en-US" sz="2400" dirty="0"/>
              <a:t> moment, </a:t>
            </a:r>
            <a:r>
              <a:rPr lang="en-US" sz="2400" dirty="0" err="1"/>
              <a:t>towlanma</a:t>
            </a:r>
            <a:r>
              <a:rPr lang="en-US" sz="2400" dirty="0"/>
              <a:t> </a:t>
            </a:r>
            <a:r>
              <a:rPr lang="en-US" sz="2400" dirty="0" err="1"/>
              <a:t>deformasiýasyny</a:t>
            </a:r>
            <a:r>
              <a:rPr lang="en-US" sz="2400" dirty="0"/>
              <a:t> </a:t>
            </a:r>
            <a:r>
              <a:rPr lang="en-US" sz="2400" dirty="0" err="1"/>
              <a:t>döredýär</a:t>
            </a:r>
            <a:r>
              <a:rPr lang="en-US" sz="2400" dirty="0"/>
              <a:t>.</a:t>
            </a:r>
            <a:br>
              <a:rPr lang="en-US" sz="2400" dirty="0"/>
            </a:br>
            <a:r>
              <a:rPr lang="en-US" sz="2400" dirty="0" err="1"/>
              <a:t>Mz</a:t>
            </a:r>
            <a:r>
              <a:rPr lang="en-US" sz="2400" dirty="0"/>
              <a:t> we My – </a:t>
            </a:r>
            <a:r>
              <a:rPr lang="en-US" sz="2400" dirty="0" err="1"/>
              <a:t>egme</a:t>
            </a:r>
            <a:r>
              <a:rPr lang="en-US" sz="2400" dirty="0"/>
              <a:t> </a:t>
            </a:r>
            <a:r>
              <a:rPr lang="en-US" sz="2400" dirty="0" err="1"/>
              <a:t>momentleri</a:t>
            </a:r>
            <a:r>
              <a:rPr lang="en-US" sz="2400" dirty="0"/>
              <a:t>, </a:t>
            </a:r>
            <a:r>
              <a:rPr lang="en-US" sz="2400" dirty="0" err="1"/>
              <a:t>egrelme</a:t>
            </a:r>
            <a:r>
              <a:rPr lang="en-US" sz="2400" dirty="0"/>
              <a:t> </a:t>
            </a:r>
            <a:r>
              <a:rPr lang="en-US" sz="2400" dirty="0" err="1"/>
              <a:t>deformasiýalaryny</a:t>
            </a:r>
            <a:r>
              <a:rPr lang="en-US" sz="2400" dirty="0"/>
              <a:t> </a:t>
            </a:r>
            <a:r>
              <a:rPr lang="en-US" sz="2400" dirty="0" err="1"/>
              <a:t>döredýärler</a:t>
            </a:r>
            <a:r>
              <a:rPr lang="en-US" sz="2400" dirty="0"/>
              <a:t>. </a:t>
            </a:r>
            <a:r>
              <a:rPr lang="en-US" sz="2400" dirty="0" err="1"/>
              <a:t>Deformasiýanyň</a:t>
            </a:r>
            <a:r>
              <a:rPr lang="en-US" sz="2400" dirty="0"/>
              <a:t> her </a:t>
            </a:r>
            <a:r>
              <a:rPr lang="en-US" sz="2400" dirty="0" err="1"/>
              <a:t>görnüşine</a:t>
            </a:r>
            <a:r>
              <a:rPr lang="en-US" sz="2400" dirty="0"/>
              <a:t> </a:t>
            </a:r>
            <a:r>
              <a:rPr lang="en-US" sz="2400" dirty="0" err="1"/>
              <a:t>aýratynlykda</a:t>
            </a:r>
            <a:r>
              <a:rPr lang="en-US" sz="2400" dirty="0"/>
              <a:t> </a:t>
            </a:r>
            <a:r>
              <a:rPr lang="en-US" sz="2400" dirty="0" err="1"/>
              <a:t>serederis</a:t>
            </a:r>
            <a:r>
              <a:rPr lang="en-US" sz="2400" dirty="0"/>
              <a:t> (1-nji </a:t>
            </a:r>
            <a:r>
              <a:rPr lang="en-US" sz="2400" dirty="0" err="1"/>
              <a:t>tablisa</a:t>
            </a:r>
            <a:r>
              <a:rPr lang="en-US" sz="2400" dirty="0"/>
              <a:t>).</a:t>
            </a:r>
            <a:br>
              <a:rPr lang="en-US" sz="2400" dirty="0"/>
            </a:br>
            <a:r>
              <a:rPr lang="en-US" sz="2400" dirty="0"/>
              <a:t>     </a:t>
            </a:r>
            <a:r>
              <a:rPr lang="en-US" sz="2400" dirty="0" err="1"/>
              <a:t>Ýönekeý</a:t>
            </a:r>
            <a:r>
              <a:rPr lang="en-US" sz="2400" dirty="0"/>
              <a:t> </a:t>
            </a:r>
            <a:r>
              <a:rPr lang="en-US" sz="2400" dirty="0" err="1"/>
              <a:t>deformasiýalaryň</a:t>
            </a:r>
            <a:r>
              <a:rPr lang="en-US" sz="2400" dirty="0"/>
              <a:t> </a:t>
            </a:r>
            <a:r>
              <a:rPr lang="en-US" sz="2400" dirty="0" err="1"/>
              <a:t>birnäçe</a:t>
            </a:r>
            <a:r>
              <a:rPr lang="en-US" sz="2400" dirty="0"/>
              <a:t> </a:t>
            </a:r>
            <a:r>
              <a:rPr lang="en-US" sz="2400" dirty="0" err="1"/>
              <a:t>görnüşleri</a:t>
            </a:r>
            <a:r>
              <a:rPr lang="en-US" sz="2400" dirty="0"/>
              <a:t> </a:t>
            </a:r>
            <a:r>
              <a:rPr lang="en-US" sz="2400" dirty="0" err="1"/>
              <a:t>jisimiň</a:t>
            </a:r>
            <a:r>
              <a:rPr lang="en-US" sz="2400" dirty="0"/>
              <a:t> </a:t>
            </a:r>
            <a:r>
              <a:rPr lang="en-US" sz="2400" dirty="0" err="1"/>
              <a:t>kesiginde</a:t>
            </a:r>
            <a:r>
              <a:rPr lang="en-US" sz="2400" dirty="0"/>
              <a:t> </a:t>
            </a:r>
            <a:r>
              <a:rPr lang="en-US" sz="2400" dirty="0" err="1"/>
              <a:t>ýüze</a:t>
            </a:r>
            <a:r>
              <a:rPr lang="en-US" sz="2400" dirty="0"/>
              <a:t> </a:t>
            </a:r>
            <a:r>
              <a:rPr lang="en-US" sz="2400" dirty="0" err="1"/>
              <a:t>çyksa</a:t>
            </a:r>
            <a:r>
              <a:rPr lang="en-US" sz="2400" dirty="0"/>
              <a:t>, </a:t>
            </a:r>
            <a:r>
              <a:rPr lang="en-US" sz="2400" dirty="0" err="1"/>
              <a:t>olara</a:t>
            </a:r>
            <a:r>
              <a:rPr lang="en-US" sz="2400" dirty="0"/>
              <a:t> </a:t>
            </a:r>
            <a:r>
              <a:rPr lang="en-US" sz="2400" dirty="0" err="1"/>
              <a:t>çylşyrymly</a:t>
            </a:r>
            <a:r>
              <a:rPr lang="en-US" sz="2400" dirty="0"/>
              <a:t> </a:t>
            </a:r>
            <a:r>
              <a:rPr lang="en-US" sz="2400" dirty="0" err="1"/>
              <a:t>deformasiýalar</a:t>
            </a:r>
            <a:r>
              <a:rPr lang="en-US" sz="2400" dirty="0"/>
              <a:t> </a:t>
            </a:r>
            <a:r>
              <a:rPr lang="en-US" sz="2400" dirty="0" err="1"/>
              <a:t>diýilýär</a:t>
            </a:r>
            <a:r>
              <a:rPr lang="en-US" sz="2400" dirty="0"/>
              <a:t>. </a:t>
            </a:r>
            <a:r>
              <a:rPr lang="en-US" sz="2400" dirty="0" err="1"/>
              <a:t>Olaryň</a:t>
            </a:r>
            <a:r>
              <a:rPr lang="en-US" sz="2400" dirty="0"/>
              <a:t> </a:t>
            </a:r>
            <a:r>
              <a:rPr lang="en-US" sz="2400" dirty="0" err="1"/>
              <a:t>mysaly</a:t>
            </a:r>
            <a:r>
              <a:rPr lang="en-US" sz="2400" dirty="0"/>
              <a:t> </a:t>
            </a:r>
            <a:r>
              <a:rPr lang="en-US" sz="2400" dirty="0" err="1"/>
              <a:t>bolup</a:t>
            </a:r>
            <a:r>
              <a:rPr lang="en-US" sz="2400" dirty="0"/>
              <a:t> </a:t>
            </a:r>
            <a:r>
              <a:rPr lang="en-US" sz="2400" dirty="0" err="1"/>
              <a:t>aşakda</a:t>
            </a:r>
            <a:r>
              <a:rPr lang="en-US" sz="2400" dirty="0"/>
              <a:t> </a:t>
            </a:r>
            <a:r>
              <a:rPr lang="en-US" sz="2400" dirty="0" err="1"/>
              <a:t>görkezilýär</a:t>
            </a:r>
            <a:r>
              <a:rPr lang="en-US" sz="2400" dirty="0"/>
              <a:t>:</a:t>
            </a:r>
            <a:br>
              <a:rPr lang="en-US" sz="2400" dirty="0"/>
            </a:br>
            <a:r>
              <a:rPr lang="en-US" sz="2400" dirty="0"/>
              <a:t>– </a:t>
            </a:r>
            <a:r>
              <a:rPr lang="en-US" sz="2400" dirty="0" err="1"/>
              <a:t>Süýnme</a:t>
            </a:r>
            <a:r>
              <a:rPr lang="en-US" sz="2400" dirty="0"/>
              <a:t> + </a:t>
            </a:r>
            <a:r>
              <a:rPr lang="en-US" sz="2400" dirty="0" err="1"/>
              <a:t>egrelme</a:t>
            </a:r>
            <a:r>
              <a:rPr lang="en-US" sz="2400" dirty="0"/>
              <a:t/>
            </a:r>
            <a:br>
              <a:rPr lang="en-US" sz="2400" dirty="0"/>
            </a:br>
            <a:r>
              <a:rPr lang="en-US" sz="2400" dirty="0"/>
              <a:t>– </a:t>
            </a:r>
            <a:r>
              <a:rPr lang="en-US" sz="2400" dirty="0" err="1"/>
              <a:t>Egrelme</a:t>
            </a:r>
            <a:r>
              <a:rPr lang="en-US" sz="2400" dirty="0"/>
              <a:t> </a:t>
            </a:r>
            <a:r>
              <a:rPr lang="en-US" sz="2400" dirty="0" err="1"/>
              <a:t>Mz</a:t>
            </a:r>
            <a:r>
              <a:rPr lang="en-US" sz="2400" dirty="0"/>
              <a:t> + My</a:t>
            </a:r>
            <a:br>
              <a:rPr lang="en-US" sz="2400" dirty="0"/>
            </a:br>
            <a:r>
              <a:rPr lang="en-US" sz="2400" dirty="0"/>
              <a:t>– </a:t>
            </a:r>
            <a:r>
              <a:rPr lang="en-US" sz="2400" dirty="0" err="1"/>
              <a:t>Egrelme</a:t>
            </a:r>
            <a:r>
              <a:rPr lang="en-US" sz="2400" dirty="0"/>
              <a:t> + </a:t>
            </a:r>
            <a:r>
              <a:rPr lang="en-US" sz="2400" dirty="0" err="1"/>
              <a:t>towlanma</a:t>
            </a:r>
            <a:r>
              <a:rPr lang="en-US" sz="2400" dirty="0"/>
              <a:t> we </a:t>
            </a:r>
            <a:r>
              <a:rPr lang="en-US" sz="2400" dirty="0" err="1"/>
              <a:t>ş.m</a:t>
            </a:r>
            <a:r>
              <a:rPr lang="en-US" sz="2400" dirty="0"/>
              <a:t>.</a:t>
            </a:r>
            <a:br>
              <a:rPr lang="en-US" sz="2400" dirty="0"/>
            </a:br>
            <a:endParaRPr lang="ru-RU" sz="2400" dirty="0"/>
          </a:p>
        </p:txBody>
      </p:sp>
      <p:sp>
        <p:nvSpPr>
          <p:cNvPr id="3" name="Объект 2"/>
          <p:cNvSpPr>
            <a:spLocks noGrp="1"/>
          </p:cNvSpPr>
          <p:nvPr>
            <p:ph idx="1"/>
          </p:nvPr>
        </p:nvSpPr>
        <p:spPr>
          <a:xfrm>
            <a:off x="838200" y="2716823"/>
            <a:ext cx="10515600" cy="3275501"/>
          </a:xfrm>
        </p:spPr>
        <p:txBody>
          <a:bodyPr/>
          <a:lstStyle/>
          <a:p>
            <a:pPr marL="0" indent="0">
              <a:buNone/>
            </a:pP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064269761"/>
              </p:ext>
            </p:extLst>
          </p:nvPr>
        </p:nvGraphicFramePr>
        <p:xfrm>
          <a:off x="1116622" y="3086100"/>
          <a:ext cx="9398977" cy="3187577"/>
        </p:xfrm>
        <a:graphic>
          <a:graphicData uri="http://schemas.openxmlformats.org/presentationml/2006/ole">
            <mc:AlternateContent xmlns:mc="http://schemas.openxmlformats.org/markup-compatibility/2006">
              <mc:Choice xmlns:v="urn:schemas-microsoft-com:vml" Requires="v">
                <p:oleObj spid="_x0000_s1026" name="Документ" r:id="rId3" imgW="5934816" imgH="3853536" progId="Word.Document.12">
                  <p:embed/>
                </p:oleObj>
              </mc:Choice>
              <mc:Fallback>
                <p:oleObj name="Документ" r:id="rId3" imgW="5934816" imgH="3853536" progId="Word.Document.12">
                  <p:embed/>
                  <p:pic>
                    <p:nvPicPr>
                      <p:cNvPr id="0" name=""/>
                      <p:cNvPicPr/>
                      <p:nvPr/>
                    </p:nvPicPr>
                    <p:blipFill>
                      <a:blip r:embed="rId4"/>
                      <a:stretch>
                        <a:fillRect/>
                      </a:stretch>
                    </p:blipFill>
                    <p:spPr>
                      <a:xfrm>
                        <a:off x="1116622" y="3086100"/>
                        <a:ext cx="9398977" cy="3187577"/>
                      </a:xfrm>
                      <a:prstGeom prst="rect">
                        <a:avLst/>
                      </a:prstGeom>
                    </p:spPr>
                  </p:pic>
                </p:oleObj>
              </mc:Fallback>
            </mc:AlternateContent>
          </a:graphicData>
        </a:graphic>
      </p:graphicFrame>
    </p:spTree>
    <p:extLst>
      <p:ext uri="{BB962C8B-B14F-4D97-AF65-F5344CB8AC3E}">
        <p14:creationId xmlns:p14="http://schemas.microsoft.com/office/powerpoint/2010/main" val="337490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en-US" b="1" dirty="0"/>
              <a:t>3.  </a:t>
            </a:r>
            <a:r>
              <a:rPr lang="en-US" sz="3200" dirty="0" err="1"/>
              <a:t>Içki</a:t>
            </a:r>
            <a:r>
              <a:rPr lang="en-US" sz="3200" dirty="0"/>
              <a:t> </a:t>
            </a:r>
            <a:r>
              <a:rPr lang="en-US" sz="3200" dirty="0" err="1"/>
              <a:t>güýçleriň</a:t>
            </a:r>
            <a:r>
              <a:rPr lang="en-US" sz="3200" dirty="0"/>
              <a:t> </a:t>
            </a:r>
            <a:r>
              <a:rPr lang="en-US" sz="3200" dirty="0" err="1"/>
              <a:t>ölçegleri</a:t>
            </a:r>
            <a:r>
              <a:rPr lang="en-US" sz="3200" dirty="0"/>
              <a:t> </a:t>
            </a:r>
            <a:r>
              <a:rPr lang="en-US" sz="3200" dirty="0" err="1"/>
              <a:t>bolup</a:t>
            </a:r>
            <a:r>
              <a:rPr lang="en-US" sz="3200" dirty="0"/>
              <a:t> </a:t>
            </a:r>
            <a:r>
              <a:rPr lang="en-US" sz="3200" dirty="0" err="1"/>
              <a:t>hyzmat</a:t>
            </a:r>
            <a:r>
              <a:rPr lang="en-US" sz="3200" dirty="0"/>
              <a:t> </a:t>
            </a:r>
            <a:r>
              <a:rPr lang="en-US" sz="3200" dirty="0" err="1"/>
              <a:t>edýän</a:t>
            </a:r>
            <a:r>
              <a:rPr lang="en-US" sz="3200" dirty="0"/>
              <a:t> </a:t>
            </a:r>
            <a:r>
              <a:rPr lang="en-US" sz="3200" dirty="0" err="1"/>
              <a:t>ululyga</a:t>
            </a:r>
            <a:r>
              <a:rPr lang="en-US" sz="3200" dirty="0"/>
              <a:t> </a:t>
            </a:r>
            <a:r>
              <a:rPr lang="en-US" sz="3200" dirty="0" err="1"/>
              <a:t>dartgynlylyk</a:t>
            </a:r>
            <a:r>
              <a:rPr lang="en-US" sz="3200" dirty="0"/>
              <a:t> </a:t>
            </a:r>
            <a:r>
              <a:rPr lang="en-US" sz="3200" dirty="0" err="1"/>
              <a:t>diýilýär</a:t>
            </a:r>
            <a:r>
              <a:rPr lang="en-US" sz="3200" dirty="0"/>
              <a:t>. </a:t>
            </a:r>
            <a:r>
              <a:rPr lang="en-US" sz="3200" dirty="0" err="1"/>
              <a:t>Ol</a:t>
            </a:r>
            <a:r>
              <a:rPr lang="en-US" sz="3200" dirty="0"/>
              <a:t> </a:t>
            </a:r>
            <a:r>
              <a:rPr lang="en-US" sz="3200" dirty="0" err="1"/>
              <a:t>içki</a:t>
            </a:r>
            <a:r>
              <a:rPr lang="en-US" sz="3200" dirty="0"/>
              <a:t> </a:t>
            </a:r>
            <a:r>
              <a:rPr lang="en-US" sz="3200" dirty="0" err="1"/>
              <a:t>güýcleriň</a:t>
            </a:r>
            <a:r>
              <a:rPr lang="en-US" sz="3200" dirty="0"/>
              <a:t> </a:t>
            </a:r>
            <a:r>
              <a:rPr lang="en-US" sz="3200" dirty="0" err="1"/>
              <a:t>depginini</a:t>
            </a:r>
            <a:r>
              <a:rPr lang="en-US" sz="3200" dirty="0"/>
              <a:t> </a:t>
            </a:r>
            <a:r>
              <a:rPr lang="en-US" sz="3200" dirty="0" err="1"/>
              <a:t>häsiýetlendirýän</a:t>
            </a:r>
            <a:r>
              <a:rPr lang="en-US" sz="3200" dirty="0"/>
              <a:t> </a:t>
            </a:r>
            <a:r>
              <a:rPr lang="en-US" sz="3200" dirty="0" err="1"/>
              <a:t>ululykdyr</a:t>
            </a:r>
            <a:r>
              <a:rPr lang="en-US" sz="3200" dirty="0"/>
              <a:t>. </a:t>
            </a:r>
            <a:r>
              <a:rPr lang="en-US" sz="3200" dirty="0" err="1"/>
              <a:t>Goý</a:t>
            </a:r>
            <a:r>
              <a:rPr lang="en-US" sz="3200" dirty="0"/>
              <a:t>, </a:t>
            </a:r>
            <a:r>
              <a:rPr lang="en-US" sz="3200" dirty="0" err="1"/>
              <a:t>jisimiň</a:t>
            </a:r>
            <a:r>
              <a:rPr lang="en-US" sz="3200" dirty="0"/>
              <a:t> </a:t>
            </a:r>
            <a:r>
              <a:rPr lang="en-US" sz="3200" dirty="0" err="1"/>
              <a:t>seredilýän</a:t>
            </a:r>
            <a:r>
              <a:rPr lang="en-US" sz="3200" dirty="0"/>
              <a:t> </a:t>
            </a:r>
            <a:r>
              <a:rPr lang="en-US" sz="3200" dirty="0" err="1"/>
              <a:t>bölegi</a:t>
            </a:r>
            <a:r>
              <a:rPr lang="en-US" sz="3200" dirty="0"/>
              <a:t> </a:t>
            </a:r>
            <a:r>
              <a:rPr lang="en-US" sz="3200" dirty="0" err="1"/>
              <a:t>daşky</a:t>
            </a:r>
            <a:r>
              <a:rPr lang="en-US" sz="3200" dirty="0"/>
              <a:t> we </a:t>
            </a:r>
            <a:r>
              <a:rPr lang="en-US" sz="3200" dirty="0" err="1"/>
              <a:t>içki</a:t>
            </a:r>
            <a:r>
              <a:rPr lang="en-US" sz="3200" dirty="0"/>
              <a:t> </a:t>
            </a:r>
            <a:r>
              <a:rPr lang="en-US" sz="3200" dirty="0" err="1"/>
              <a:t>güýçleriň</a:t>
            </a:r>
            <a:r>
              <a:rPr lang="en-US" sz="3200" dirty="0"/>
              <a:t> </a:t>
            </a:r>
            <a:r>
              <a:rPr lang="en-US" sz="3200" dirty="0" err="1"/>
              <a:t>täsiri</a:t>
            </a:r>
            <a:r>
              <a:rPr lang="en-US" sz="3200" dirty="0"/>
              <a:t> </a:t>
            </a:r>
            <a:r>
              <a:rPr lang="en-US" sz="3200" dirty="0" err="1"/>
              <a:t>netijesinde</a:t>
            </a:r>
            <a:r>
              <a:rPr lang="en-US" sz="3200" dirty="0"/>
              <a:t> </a:t>
            </a:r>
            <a:r>
              <a:rPr lang="en-US" sz="3200" dirty="0" err="1"/>
              <a:t>deňagramlylyk</a:t>
            </a:r>
            <a:r>
              <a:rPr lang="en-US" sz="3200" dirty="0"/>
              <a:t> </a:t>
            </a:r>
            <a:r>
              <a:rPr lang="en-US" sz="3200" dirty="0" err="1"/>
              <a:t>ýagdaýynda</a:t>
            </a:r>
            <a:r>
              <a:rPr lang="en-US" sz="3200" dirty="0"/>
              <a:t> </a:t>
            </a:r>
            <a:r>
              <a:rPr lang="en-US" sz="3200" dirty="0" err="1"/>
              <a:t>saklanýan</a:t>
            </a:r>
            <a:r>
              <a:rPr lang="en-US" sz="3200" dirty="0"/>
              <a:t> </a:t>
            </a:r>
            <a:r>
              <a:rPr lang="en-US" sz="3200" dirty="0" err="1"/>
              <a:t>bolsun</a:t>
            </a:r>
            <a:r>
              <a:rPr lang="en-US" sz="3200" dirty="0"/>
              <a:t>. </a:t>
            </a:r>
            <a:r>
              <a:rPr lang="en-US" sz="3200" dirty="0" err="1"/>
              <a:t>Seredilýän</a:t>
            </a:r>
            <a:r>
              <a:rPr lang="en-US" sz="3200" dirty="0"/>
              <a:t> </a:t>
            </a:r>
            <a:r>
              <a:rPr lang="en-US" sz="3200" dirty="0" err="1"/>
              <a:t>bölegiň</a:t>
            </a:r>
            <a:r>
              <a:rPr lang="en-US" sz="3200" dirty="0"/>
              <a:t> </a:t>
            </a:r>
            <a:r>
              <a:rPr lang="en-US" sz="3200" dirty="0" err="1"/>
              <a:t>kese-kesiginiň</a:t>
            </a:r>
            <a:r>
              <a:rPr lang="en-US" sz="3200" dirty="0"/>
              <a:t> </a:t>
            </a:r>
            <a:r>
              <a:rPr lang="en-US" sz="3200" dirty="0" err="1"/>
              <a:t>kiçi</a:t>
            </a:r>
            <a:r>
              <a:rPr lang="en-US" sz="3200" dirty="0"/>
              <a:t> </a:t>
            </a:r>
            <a:r>
              <a:rPr lang="en-US" sz="3200" dirty="0" err="1"/>
              <a:t>meýdançasyna</a:t>
            </a:r>
            <a:r>
              <a:rPr lang="en-US" sz="3200" dirty="0"/>
              <a:t> normal N we </a:t>
            </a:r>
            <a:r>
              <a:rPr lang="en-US" sz="3200" dirty="0" err="1"/>
              <a:t>kese</a:t>
            </a:r>
            <a:r>
              <a:rPr lang="en-US" sz="3200" dirty="0"/>
              <a:t> </a:t>
            </a:r>
            <a:r>
              <a:rPr lang="en-US" sz="3200" dirty="0" err="1"/>
              <a:t>Qz</a:t>
            </a:r>
            <a:r>
              <a:rPr lang="en-US" sz="3200" dirty="0"/>
              <a:t>, Q </a:t>
            </a:r>
            <a:r>
              <a:rPr lang="en-US" sz="3200" dirty="0" err="1"/>
              <a:t>güýcler</a:t>
            </a:r>
            <a:r>
              <a:rPr lang="en-US" sz="3200" dirty="0"/>
              <a:t> </a:t>
            </a:r>
            <a:r>
              <a:rPr lang="en-US" sz="3200" dirty="0" err="1"/>
              <a:t>täsir</a:t>
            </a:r>
            <a:r>
              <a:rPr lang="en-US" sz="3200" dirty="0"/>
              <a:t> </a:t>
            </a:r>
            <a:r>
              <a:rPr lang="en-US" sz="3200" dirty="0" err="1"/>
              <a:t>edýärler</a:t>
            </a:r>
            <a:r>
              <a:rPr lang="en-US" sz="3200" dirty="0"/>
              <a:t>, </a:t>
            </a:r>
            <a:r>
              <a:rPr lang="en-US" sz="3200" dirty="0" err="1"/>
              <a:t>olaryň</a:t>
            </a:r>
            <a:r>
              <a:rPr lang="en-US" sz="3200" dirty="0"/>
              <a:t> </a:t>
            </a:r>
            <a:r>
              <a:rPr lang="en-US" sz="3200" dirty="0" err="1"/>
              <a:t>deňtäsiredijisi</a:t>
            </a:r>
            <a:r>
              <a:rPr lang="en-US" sz="3200" dirty="0"/>
              <a:t> </a:t>
            </a:r>
            <a:r>
              <a:rPr lang="en-US" sz="3200" dirty="0" err="1"/>
              <a:t>bolsa</a:t>
            </a:r>
            <a:r>
              <a:rPr lang="en-US" sz="3200" dirty="0"/>
              <a:t> R </a:t>
            </a:r>
            <a:r>
              <a:rPr lang="en-US" sz="3200" dirty="0" err="1"/>
              <a:t>deň</a:t>
            </a:r>
            <a:r>
              <a:rPr lang="en-US" sz="3200" dirty="0"/>
              <a:t> </a:t>
            </a:r>
            <a:r>
              <a:rPr lang="en-US" sz="3200" dirty="0" err="1"/>
              <a:t>bolsun</a:t>
            </a:r>
            <a:endParaRPr lang="ru-RU" sz="3200" dirty="0"/>
          </a:p>
        </p:txBody>
      </p:sp>
    </p:spTree>
    <p:extLst>
      <p:ext uri="{BB962C8B-B14F-4D97-AF65-F5344CB8AC3E}">
        <p14:creationId xmlns:p14="http://schemas.microsoft.com/office/powerpoint/2010/main" val="176498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811215" y="2031023"/>
            <a:ext cx="8853854" cy="4062046"/>
          </a:xfrm>
          <a:prstGeom prst="rect">
            <a:avLst/>
          </a:prstGeom>
        </p:spPr>
      </p:pic>
    </p:spTree>
    <p:extLst>
      <p:ext uri="{BB962C8B-B14F-4D97-AF65-F5344CB8AC3E}">
        <p14:creationId xmlns:p14="http://schemas.microsoft.com/office/powerpoint/2010/main" val="127444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011" y="465512"/>
            <a:ext cx="11471564" cy="5985163"/>
          </a:xfrm>
        </p:spPr>
        <p:txBody>
          <a:bodyPr>
            <a:normAutofit/>
          </a:bodyPr>
          <a:lstStyle/>
          <a:p>
            <a:pPr marL="0" indent="0" algn="just">
              <a:lnSpc>
                <a:spcPct val="107000"/>
              </a:lnSpc>
              <a:spcAft>
                <a:spcPts val="0"/>
              </a:spcAft>
              <a:buNone/>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a:t>
            </a:r>
            <a:r>
              <a:rPr lang="tk-TM"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Hemişelik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güýçler konstruksiýa ýüze çykmagynyň hemme wagtynda täsir edýärler (desganyň hususy agramy). Konstruksiýanyň az wagt aralygynda täsir edýän güýçlere wagtlaýyn güýçler diýilýär. Täsir edýän häsiýetleri boýunça ýükler statiki we dinamiki güýçlere bölünýärler. Statiki güýçler bilen konstruksiýa noldan ahyrky bahasyna çenli ýuwaş-ýuwaşdan ýüklenýär.</a:t>
            </a:r>
          </a:p>
          <a:p>
            <a:pPr marL="0" indent="0" algn="just">
              <a:lnSpc>
                <a:spcPct val="107000"/>
              </a:lnSpc>
              <a:spcAft>
                <a:spcPts val="0"/>
              </a:spcAft>
              <a:buNone/>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a:t>
            </a:r>
            <a:r>
              <a:rPr lang="tk-TM"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Dinamiki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güýçler az wagt aralygynda öz ululyklaryny we ugruny üýtgedýärler we netijede konstruksiýanyň bölekleride tizlenme ýüze çykýar. Dinamiki ýüklenmä urgy, inersiýa, yrgyldy güýçleri mysal bolup bilerler. Bu güýçlerden başga gaýtalanyp-üýtegeýän, ýagny ululygyny we ugruny köp gezek üýtgetýän ýüklenmeler duş gelýärler. Gaýtalanyp üýtgeýän güýçler kesgitli gaýtalanýan kanun boýunça üýtgeseler, döwürleýin ýüklenmeler diýilýär.</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9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2633" y="315884"/>
            <a:ext cx="11554691" cy="6068291"/>
          </a:xfrm>
        </p:spPr>
        <p:txBody>
          <a:bodyPr>
            <a:normAutofit/>
          </a:bodyPr>
          <a:lstStyle/>
          <a:p>
            <a:pPr algn="just">
              <a:lnSpc>
                <a:spcPct val="107000"/>
              </a:lnSpc>
              <a:spcAft>
                <a:spcPts val="0"/>
              </a:spcAft>
            </a:pPr>
            <a:r>
              <a:rPr lang="tk-TM"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sq-AL" sz="2400" dirty="0" smtClean="0">
                <a:latin typeface="Times New Roman" panose="02020603050405020304" pitchFamily="18" charset="0"/>
                <a:ea typeface="Times New Roman" panose="02020603050405020304" pitchFamily="18" charset="0"/>
                <a:cs typeface="Times New Roman" panose="02020603050405020304" pitchFamily="18" charset="0"/>
              </a:rPr>
              <a:t>Nazary </a:t>
            </a:r>
            <a:r>
              <a:rPr lang="sq-AL" sz="2400" dirty="0">
                <a:latin typeface="Times New Roman" panose="02020603050405020304" pitchFamily="18" charset="0"/>
                <a:ea typeface="Times New Roman" panose="02020603050405020304" pitchFamily="18" charset="0"/>
                <a:cs typeface="Times New Roman" panose="02020603050405020304" pitchFamily="18" charset="0"/>
              </a:rPr>
              <a:t>mehanika kursundan mälim bolşy ýaly gurnawlaryň böleklerine täsir edýän daşky güýçler, işjeň (aktiw) we gaýtawul (reaktiw), ýagny baglanyşyklaryň gaýtawul güýçlerine bölünýärler. İşjeň, daşky güýçleri ýükler diýip atlandyrmak kabul edilendir. Ýükleriň gelip çykyşy we täsir ediş özboluşlylygy seredilýän bölegiň niýetlenilişi, işleýiş şerti we gurnalyş aýratynlyklary bilen kesgitlenilýär. Mysal üçin 2.1-nji suratda görkezilen hereketlenidiriji wal üçin tigiriň dişlerine täsir edýän güýçler, çekileriň gollarynyň dartyş güýçleri şeýle hem üstüne oturdylan şaýlar (dişli tigir we çarh) bilen bilelikde walyň öz agramy daşky ýükler bolup durýarlar.</a:t>
            </a:r>
          </a:p>
          <a:p>
            <a:pPr algn="just">
              <a:lnSpc>
                <a:spcPct val="107000"/>
              </a:lnSpc>
              <a:spcAft>
                <a:spcPts val="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Köpri kranynyň çatysynyň syryklary üçin (2.2-nji surat) göterilýän ýüküň we teležkanyň agram güýji esasy ýükler bolýar. Çatynyň öz agram güýji o diýen uly däldir. Bug gazanynyň barabanyna esasy ýük hökmünde, onda duran gazyň basyşy kabul edilýär. Haçan-da gurnawyň seredilýän bölegi tizlenip hereketlenýän bolsa, onda şeýle ýagdaýda oňa täsir edýän güýçleriň hataryna inersiýa güýçleri hem goşulýar.</a:t>
            </a:r>
          </a:p>
          <a:p>
            <a:pPr marL="0" indent="0">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87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09" y="365760"/>
            <a:ext cx="11504815" cy="6118167"/>
          </a:xfrm>
        </p:spPr>
        <p:txBody>
          <a:bodyPr>
            <a:normAutofit/>
          </a:bodyPr>
          <a:lstStyle/>
          <a:p>
            <a:pPr marL="0" indent="0">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14399" y="817684"/>
            <a:ext cx="9908931" cy="5310553"/>
          </a:xfrm>
          <a:prstGeom prst="rect">
            <a:avLst/>
          </a:prstGeom>
        </p:spPr>
      </p:pic>
    </p:spTree>
    <p:extLst>
      <p:ext uri="{BB962C8B-B14F-4D97-AF65-F5344CB8AC3E}">
        <p14:creationId xmlns:p14="http://schemas.microsoft.com/office/powerpoint/2010/main" val="195694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78937"/>
          </a:xfrm>
        </p:spPr>
        <p:txBody>
          <a:bodyPr>
            <a:normAutofit fontScale="90000"/>
          </a:bodyPr>
          <a:lstStyle/>
          <a:p>
            <a:pPr algn="ctr">
              <a:lnSpc>
                <a:spcPct val="107000"/>
              </a:lnSpc>
              <a:spcAft>
                <a:spcPts val="0"/>
              </a:spcAft>
            </a:pP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2509" y="1222131"/>
            <a:ext cx="11488189" cy="5178669"/>
          </a:xfrm>
        </p:spPr>
        <p:txBody>
          <a:bodyPr>
            <a:normAutofit/>
          </a:bodyPr>
          <a:lstStyle/>
          <a:p>
            <a:pPr algn="just">
              <a:lnSpc>
                <a:spcPct val="107000"/>
              </a:lnSpc>
              <a:spcAft>
                <a:spcPts val="60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Gurnawyň şol böleginiň agyrlyk güýji we ol tizlenip hereketlenende ýüze çykýan inersiýa güýçleri göwrümleýin güýçler bolup durýarlar, ýagny olar göwrümiň her bir tükeniksiz kiçi bölejiklerine täsir edýärler. Iş ýüzünde hasaplamalarda hasaplanylýan şaýa täsir edýän beýleki güýçler bilen bir hatarda agyrlyk güýçleri we inersiýa güýçleri hem hasaba alynýar.</a:t>
            </a:r>
          </a:p>
          <a:p>
            <a:pPr algn="just">
              <a:lnSpc>
                <a:spcPct val="107000"/>
              </a:lnSpc>
              <a:spcAft>
                <a:spcPts val="600"/>
              </a:spcAft>
            </a:pPr>
            <a:r>
              <a:rPr lang="sq-AL" sz="2400" dirty="0">
                <a:latin typeface="Times New Roman" panose="02020603050405020304" pitchFamily="18" charset="0"/>
                <a:ea typeface="Times New Roman" panose="02020603050405020304" pitchFamily="18" charset="0"/>
                <a:cs typeface="Times New Roman" panose="02020603050405020304" pitchFamily="18" charset="0"/>
              </a:rPr>
              <a:t>    Gurnawyň bir böleginden beýleki bölegine berilýän güýçler üstleýin güýçlere degişlidir. Üstleýin güýçler öz gezeginde bir ýere jemlenen we ýaýran ýüklere bölünýärler. Şonda, elbet-de bir nokada jemlenen ýüküň bolmaýandygyny, onuň hyýalydygyny diňe tehniki hasaplamalarda amatly bolmagy üçin girizilýän düşünjedigini ýatlamak gerek. Şaýa, gurnawyň böleginiň öz ölçeglerine garanyňda has kiçi meýdança boýunça täsir edýän ýük, bir nokada jemlenen ýük hökmünde garalýar.</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16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1529862" y="967154"/>
            <a:ext cx="9196753" cy="3578469"/>
          </a:xfrm>
          <a:prstGeom prst="rect">
            <a:avLst/>
          </a:prstGeom>
        </p:spPr>
      </p:pic>
    </p:spTree>
    <p:extLst>
      <p:ext uri="{BB962C8B-B14F-4D97-AF65-F5344CB8AC3E}">
        <p14:creationId xmlns:p14="http://schemas.microsoft.com/office/powerpoint/2010/main" val="253374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rot="10800000" flipV="1">
            <a:off x="838200" y="800100"/>
            <a:ext cx="10515600" cy="5416062"/>
          </a:xfrm>
        </p:spPr>
        <p:txBody>
          <a:bodyPr>
            <a:normAutofit fontScale="92500" lnSpcReduction="20000"/>
          </a:bodyPr>
          <a:lstStyle/>
          <a:p>
            <a:pPr marL="0" indent="0" algn="just">
              <a:buNone/>
            </a:pPr>
            <a:r>
              <a:rPr lang="tk-TM" dirty="0" smtClean="0"/>
              <a:t>     </a:t>
            </a:r>
            <a:r>
              <a:rPr lang="en-US" dirty="0" err="1" smtClean="0"/>
              <a:t>Mysal</a:t>
            </a:r>
            <a:r>
              <a:rPr lang="en-US" dirty="0" smtClean="0"/>
              <a:t> </a:t>
            </a:r>
            <a:r>
              <a:rPr lang="en-US" dirty="0" err="1"/>
              <a:t>üçin</a:t>
            </a:r>
            <a:r>
              <a:rPr lang="en-US" dirty="0"/>
              <a:t>, </a:t>
            </a:r>
            <a:r>
              <a:rPr lang="en-US" dirty="0" err="1"/>
              <a:t>wagonyň</a:t>
            </a:r>
            <a:r>
              <a:rPr lang="en-US" dirty="0"/>
              <a:t> </a:t>
            </a:r>
            <a:r>
              <a:rPr lang="en-US" dirty="0" err="1"/>
              <a:t>tigriniň</a:t>
            </a:r>
            <a:r>
              <a:rPr lang="en-US" dirty="0"/>
              <a:t> </a:t>
            </a:r>
            <a:r>
              <a:rPr lang="en-US" dirty="0" err="1"/>
              <a:t>relse</a:t>
            </a:r>
            <a:r>
              <a:rPr lang="en-US" dirty="0"/>
              <a:t> </a:t>
            </a:r>
            <a:r>
              <a:rPr lang="en-US" dirty="0" err="1"/>
              <a:t>edýän</a:t>
            </a:r>
            <a:r>
              <a:rPr lang="en-US" dirty="0"/>
              <a:t> </a:t>
            </a:r>
            <a:r>
              <a:rPr lang="en-US" dirty="0" err="1"/>
              <a:t>basyşy</a:t>
            </a:r>
            <a:r>
              <a:rPr lang="en-US" dirty="0"/>
              <a:t> </a:t>
            </a:r>
            <a:r>
              <a:rPr lang="en-US" dirty="0" err="1"/>
              <a:t>bir</a:t>
            </a:r>
            <a:r>
              <a:rPr lang="en-US" dirty="0"/>
              <a:t> </a:t>
            </a:r>
            <a:r>
              <a:rPr lang="en-US" dirty="0" err="1"/>
              <a:t>nokada</a:t>
            </a:r>
            <a:r>
              <a:rPr lang="en-US" dirty="0"/>
              <a:t> </a:t>
            </a:r>
            <a:r>
              <a:rPr lang="en-US" dirty="0" err="1"/>
              <a:t>jemlenen</a:t>
            </a:r>
            <a:r>
              <a:rPr lang="en-US" dirty="0"/>
              <a:t> </a:t>
            </a:r>
            <a:r>
              <a:rPr lang="en-US" dirty="0" err="1"/>
              <a:t>ýük</a:t>
            </a:r>
            <a:r>
              <a:rPr lang="en-US" dirty="0"/>
              <a:t> </a:t>
            </a:r>
            <a:r>
              <a:rPr lang="en-US" dirty="0" err="1"/>
              <a:t>hökmünde</a:t>
            </a:r>
            <a:r>
              <a:rPr lang="en-US" dirty="0"/>
              <a:t> </a:t>
            </a:r>
            <a:r>
              <a:rPr lang="en-US" dirty="0" err="1"/>
              <a:t>seredilip</a:t>
            </a:r>
            <a:r>
              <a:rPr lang="en-US" dirty="0"/>
              <a:t> </a:t>
            </a:r>
            <a:r>
              <a:rPr lang="en-US" dirty="0" err="1"/>
              <a:t>bilner</a:t>
            </a:r>
            <a:r>
              <a:rPr lang="en-US" dirty="0"/>
              <a:t>, </a:t>
            </a:r>
            <a:r>
              <a:rPr lang="en-US" dirty="0" err="1"/>
              <a:t>çünki</a:t>
            </a:r>
            <a:r>
              <a:rPr lang="en-US" dirty="0"/>
              <a:t> </a:t>
            </a:r>
            <a:r>
              <a:rPr lang="en-US" dirty="0" err="1"/>
              <a:t>tigir</a:t>
            </a:r>
            <a:r>
              <a:rPr lang="en-US" dirty="0"/>
              <a:t> </a:t>
            </a:r>
            <a:r>
              <a:rPr lang="en-US" dirty="0" err="1"/>
              <a:t>bilen</a:t>
            </a:r>
            <a:r>
              <a:rPr lang="en-US" dirty="0"/>
              <a:t> </a:t>
            </a:r>
            <a:r>
              <a:rPr lang="en-US" dirty="0" err="1"/>
              <a:t>rels</a:t>
            </a:r>
            <a:r>
              <a:rPr lang="en-US" dirty="0"/>
              <a:t> </a:t>
            </a:r>
            <a:r>
              <a:rPr lang="en-US" dirty="0" err="1"/>
              <a:t>galtaşýan</a:t>
            </a:r>
            <a:r>
              <a:rPr lang="en-US" dirty="0"/>
              <a:t> </a:t>
            </a:r>
            <a:r>
              <a:rPr lang="en-US" dirty="0" err="1"/>
              <a:t>ýerlerinde</a:t>
            </a:r>
            <a:r>
              <a:rPr lang="en-US" dirty="0"/>
              <a:t> </a:t>
            </a:r>
            <a:r>
              <a:rPr lang="en-US" dirty="0" err="1"/>
              <a:t>durkuny</a:t>
            </a:r>
            <a:r>
              <a:rPr lang="en-US" dirty="0"/>
              <a:t> </a:t>
            </a:r>
            <a:r>
              <a:rPr lang="en-US" dirty="0" err="1"/>
              <a:t>üýtgedýän</a:t>
            </a:r>
            <a:r>
              <a:rPr lang="en-US" dirty="0"/>
              <a:t> </a:t>
            </a:r>
            <a:r>
              <a:rPr lang="en-US" dirty="0" err="1"/>
              <a:t>bolsalar</a:t>
            </a:r>
            <a:r>
              <a:rPr lang="en-US" dirty="0"/>
              <a:t>-da, </a:t>
            </a:r>
            <a:r>
              <a:rPr lang="en-US" dirty="0" err="1"/>
              <a:t>ol</a:t>
            </a:r>
            <a:r>
              <a:rPr lang="en-US" dirty="0"/>
              <a:t> </a:t>
            </a:r>
            <a:r>
              <a:rPr lang="en-US" dirty="0" err="1"/>
              <a:t>durk</a:t>
            </a:r>
            <a:r>
              <a:rPr lang="en-US" dirty="0"/>
              <a:t> </a:t>
            </a:r>
            <a:r>
              <a:rPr lang="en-US" dirty="0" err="1"/>
              <a:t>üýtgetmeleriň</a:t>
            </a:r>
            <a:r>
              <a:rPr lang="en-US" dirty="0"/>
              <a:t> </a:t>
            </a:r>
            <a:r>
              <a:rPr lang="en-US" dirty="0" err="1"/>
              <a:t>netijesinde</a:t>
            </a:r>
            <a:r>
              <a:rPr lang="en-US" dirty="0"/>
              <a:t> </a:t>
            </a:r>
            <a:r>
              <a:rPr lang="en-US" dirty="0" err="1"/>
              <a:t>emele</a:t>
            </a:r>
            <a:r>
              <a:rPr lang="en-US" dirty="0"/>
              <a:t> </a:t>
            </a:r>
            <a:r>
              <a:rPr lang="en-US" dirty="0" err="1"/>
              <a:t>gelýän</a:t>
            </a:r>
            <a:r>
              <a:rPr lang="en-US" dirty="0"/>
              <a:t> </a:t>
            </a:r>
            <a:r>
              <a:rPr lang="en-US" dirty="0" err="1"/>
              <a:t>meýdançanyň</a:t>
            </a:r>
            <a:r>
              <a:rPr lang="en-US" dirty="0"/>
              <a:t> </a:t>
            </a:r>
            <a:r>
              <a:rPr lang="en-US" dirty="0" err="1"/>
              <a:t>ölçegleri</a:t>
            </a:r>
            <a:r>
              <a:rPr lang="en-US" dirty="0"/>
              <a:t>, </a:t>
            </a:r>
            <a:r>
              <a:rPr lang="en-US" dirty="0" err="1"/>
              <a:t>tigiriň</a:t>
            </a:r>
            <a:r>
              <a:rPr lang="en-US" dirty="0"/>
              <a:t> we </a:t>
            </a:r>
            <a:r>
              <a:rPr lang="en-US" dirty="0" err="1"/>
              <a:t>relsiň</a:t>
            </a:r>
            <a:r>
              <a:rPr lang="en-US" dirty="0"/>
              <a:t> </a:t>
            </a:r>
            <a:r>
              <a:rPr lang="en-US" dirty="0" err="1"/>
              <a:t>öz</a:t>
            </a:r>
            <a:r>
              <a:rPr lang="en-US" dirty="0"/>
              <a:t> </a:t>
            </a:r>
            <a:r>
              <a:rPr lang="en-US" dirty="0" err="1"/>
              <a:t>ölçeglerine</a:t>
            </a:r>
            <a:r>
              <a:rPr lang="en-US" dirty="0"/>
              <a:t> </a:t>
            </a:r>
            <a:r>
              <a:rPr lang="en-US" dirty="0" err="1"/>
              <a:t>garanyňda</a:t>
            </a:r>
            <a:r>
              <a:rPr lang="en-US" dirty="0"/>
              <a:t> </a:t>
            </a:r>
            <a:r>
              <a:rPr lang="en-US" dirty="0" err="1"/>
              <a:t>örän</a:t>
            </a:r>
            <a:r>
              <a:rPr lang="en-US" dirty="0"/>
              <a:t> </a:t>
            </a:r>
            <a:r>
              <a:rPr lang="en-US" dirty="0" err="1"/>
              <a:t>kiçidir</a:t>
            </a:r>
            <a:r>
              <a:rPr lang="en-US" dirty="0"/>
              <a:t>. </a:t>
            </a:r>
            <a:r>
              <a:rPr lang="en-US" dirty="0" err="1"/>
              <a:t>Üst</a:t>
            </a:r>
            <a:r>
              <a:rPr lang="en-US" dirty="0"/>
              <a:t> </a:t>
            </a:r>
            <a:r>
              <a:rPr lang="en-US" dirty="0" err="1"/>
              <a:t>boýunça</a:t>
            </a:r>
            <a:r>
              <a:rPr lang="en-US" dirty="0"/>
              <a:t> </a:t>
            </a:r>
            <a:r>
              <a:rPr lang="en-US" dirty="0" err="1"/>
              <a:t>ýaýran</a:t>
            </a:r>
            <a:r>
              <a:rPr lang="en-US" dirty="0"/>
              <a:t> </a:t>
            </a:r>
            <a:r>
              <a:rPr lang="en-US" dirty="0" err="1"/>
              <a:t>käbir</a:t>
            </a:r>
            <a:r>
              <a:rPr lang="en-US" dirty="0"/>
              <a:t> </a:t>
            </a:r>
            <a:r>
              <a:rPr lang="en-US" dirty="0" err="1"/>
              <a:t>ýükler</a:t>
            </a:r>
            <a:r>
              <a:rPr lang="en-US" dirty="0"/>
              <a:t>, </a:t>
            </a:r>
            <a:r>
              <a:rPr lang="en-US" dirty="0" err="1"/>
              <a:t>basyşyň</a:t>
            </a:r>
            <a:r>
              <a:rPr lang="en-US" dirty="0"/>
              <a:t> </a:t>
            </a:r>
            <a:r>
              <a:rPr lang="en-US" dirty="0" err="1"/>
              <a:t>ululygy</a:t>
            </a:r>
            <a:r>
              <a:rPr lang="en-US" dirty="0"/>
              <a:t> </a:t>
            </a:r>
            <a:r>
              <a:rPr lang="en-US" dirty="0" err="1"/>
              <a:t>kimin</a:t>
            </a:r>
            <a:r>
              <a:rPr lang="en-US" dirty="0"/>
              <a:t> </a:t>
            </a:r>
            <a:r>
              <a:rPr lang="en-US" dirty="0" err="1"/>
              <a:t>häsiýetlendirilýär</a:t>
            </a:r>
            <a:r>
              <a:rPr lang="en-US" dirty="0"/>
              <a:t>, </a:t>
            </a:r>
            <a:r>
              <a:rPr lang="en-US" dirty="0" err="1"/>
              <a:t>ýagny</a:t>
            </a:r>
            <a:r>
              <a:rPr lang="en-US" dirty="0"/>
              <a:t> </a:t>
            </a:r>
            <a:r>
              <a:rPr lang="en-US" dirty="0" err="1"/>
              <a:t>meýdan</a:t>
            </a:r>
            <a:r>
              <a:rPr lang="en-US" dirty="0"/>
              <a:t> </a:t>
            </a:r>
            <a:r>
              <a:rPr lang="en-US" dirty="0" err="1"/>
              <a:t>birligine</a:t>
            </a:r>
            <a:r>
              <a:rPr lang="en-US" dirty="0"/>
              <a:t> </a:t>
            </a:r>
            <a:r>
              <a:rPr lang="en-US" dirty="0" err="1"/>
              <a:t>düşýän</a:t>
            </a:r>
            <a:r>
              <a:rPr lang="en-US" dirty="0"/>
              <a:t> </a:t>
            </a:r>
            <a:r>
              <a:rPr lang="en-US" dirty="0" err="1"/>
              <a:t>güýçler</a:t>
            </a:r>
            <a:r>
              <a:rPr lang="en-US" dirty="0"/>
              <a:t> </a:t>
            </a:r>
            <a:r>
              <a:rPr lang="en-US" dirty="0" err="1"/>
              <a:t>bolýarlar</a:t>
            </a:r>
            <a:r>
              <a:rPr lang="en-US" dirty="0"/>
              <a:t> we </a:t>
            </a:r>
            <a:r>
              <a:rPr lang="en-US" dirty="0" err="1"/>
              <a:t>şeýlelikde</a:t>
            </a:r>
            <a:r>
              <a:rPr lang="en-US" dirty="0"/>
              <a:t> N/m2, </a:t>
            </a:r>
            <a:r>
              <a:rPr lang="en-US" dirty="0" err="1"/>
              <a:t>kN</a:t>
            </a:r>
            <a:r>
              <a:rPr lang="en-US" dirty="0"/>
              <a:t>/m2, </a:t>
            </a:r>
            <a:r>
              <a:rPr lang="en-US" dirty="0" err="1"/>
              <a:t>mN</a:t>
            </a:r>
            <a:r>
              <a:rPr lang="en-US" dirty="0"/>
              <a:t>/m2 we </a:t>
            </a:r>
            <a:r>
              <a:rPr lang="en-US" dirty="0" err="1"/>
              <a:t>ş.m</a:t>
            </a:r>
            <a:r>
              <a:rPr lang="en-US" dirty="0"/>
              <a:t>. </a:t>
            </a:r>
            <a:r>
              <a:rPr lang="en-US" dirty="0" err="1"/>
              <a:t>ölçeglerde</a:t>
            </a:r>
            <a:r>
              <a:rPr lang="en-US" dirty="0"/>
              <a:t> </a:t>
            </a:r>
            <a:r>
              <a:rPr lang="en-US" dirty="0" err="1"/>
              <a:t>ölçenilýär</a:t>
            </a:r>
            <a:r>
              <a:rPr lang="en-US" dirty="0"/>
              <a:t>.</a:t>
            </a:r>
          </a:p>
          <a:p>
            <a:pPr marL="0" indent="0" algn="just">
              <a:buNone/>
            </a:pPr>
            <a:r>
              <a:rPr lang="en-US" dirty="0"/>
              <a:t>     </a:t>
            </a:r>
            <a:r>
              <a:rPr lang="en-US" dirty="0" err="1"/>
              <a:t>Birlikleriň</a:t>
            </a:r>
            <a:r>
              <a:rPr lang="en-US" dirty="0"/>
              <a:t> </a:t>
            </a:r>
            <a:r>
              <a:rPr lang="en-US" dirty="0" err="1"/>
              <a:t>Halkara</a:t>
            </a:r>
            <a:r>
              <a:rPr lang="en-US" dirty="0"/>
              <a:t> </a:t>
            </a:r>
            <a:r>
              <a:rPr lang="en-US" dirty="0" err="1"/>
              <a:t>ulgamynda</a:t>
            </a:r>
            <a:r>
              <a:rPr lang="en-US" dirty="0"/>
              <a:t> </a:t>
            </a:r>
            <a:r>
              <a:rPr lang="en-US" dirty="0" err="1"/>
              <a:t>ýerine</a:t>
            </a:r>
            <a:r>
              <a:rPr lang="en-US" dirty="0"/>
              <a:t> </a:t>
            </a:r>
            <a:r>
              <a:rPr lang="en-US" dirty="0" err="1"/>
              <a:t>ýetirilýän</a:t>
            </a:r>
            <a:r>
              <a:rPr lang="en-US" dirty="0"/>
              <a:t> </a:t>
            </a:r>
            <a:r>
              <a:rPr lang="en-US" dirty="0" err="1"/>
              <a:t>hasaplamalarda</a:t>
            </a:r>
            <a:r>
              <a:rPr lang="en-US" dirty="0"/>
              <a:t> </a:t>
            </a:r>
            <a:r>
              <a:rPr lang="en-US" dirty="0" err="1"/>
              <a:t>basyşyň</a:t>
            </a:r>
            <a:r>
              <a:rPr lang="en-US" dirty="0"/>
              <a:t> </a:t>
            </a:r>
            <a:r>
              <a:rPr lang="en-US" dirty="0" err="1"/>
              <a:t>ölçegi</a:t>
            </a:r>
            <a:r>
              <a:rPr lang="en-US" dirty="0"/>
              <a:t> </a:t>
            </a:r>
            <a:r>
              <a:rPr lang="en-US" dirty="0" err="1"/>
              <a:t>Paskalda</a:t>
            </a:r>
            <a:r>
              <a:rPr lang="en-US" dirty="0"/>
              <a:t> </a:t>
            </a:r>
            <a:r>
              <a:rPr lang="en-US" dirty="0" err="1"/>
              <a:t>ölçenilýär</a:t>
            </a:r>
            <a:r>
              <a:rPr lang="en-US" dirty="0"/>
              <a:t>. 1Pa=1N/m2; 1kPa=1·103 Pa=1·103 N/m2; 1MPa=1·106 Pa=103 </a:t>
            </a:r>
            <a:r>
              <a:rPr lang="en-US" dirty="0" err="1"/>
              <a:t>kPa</a:t>
            </a:r>
            <a:r>
              <a:rPr lang="en-US" dirty="0"/>
              <a:t>=1·106 N/m2. </a:t>
            </a:r>
            <a:r>
              <a:rPr lang="en-US" dirty="0" err="1"/>
              <a:t>Şeýle</a:t>
            </a:r>
            <a:r>
              <a:rPr lang="en-US" dirty="0"/>
              <a:t>-de </a:t>
            </a:r>
            <a:r>
              <a:rPr lang="en-US" dirty="0" err="1"/>
              <a:t>ölçeg</a:t>
            </a:r>
            <a:r>
              <a:rPr lang="en-US" dirty="0"/>
              <a:t> </a:t>
            </a:r>
            <a:r>
              <a:rPr lang="en-US" dirty="0" err="1"/>
              <a:t>birlikler</a:t>
            </a:r>
            <a:r>
              <a:rPr lang="en-US" dirty="0"/>
              <a:t> </a:t>
            </a:r>
            <a:r>
              <a:rPr lang="en-US" dirty="0" err="1"/>
              <a:t>ulgamyndan</a:t>
            </a:r>
            <a:r>
              <a:rPr lang="en-US" dirty="0"/>
              <a:t> </a:t>
            </a:r>
            <a:r>
              <a:rPr lang="en-US" dirty="0" err="1"/>
              <a:t>başga</a:t>
            </a:r>
            <a:r>
              <a:rPr lang="en-US" dirty="0"/>
              <a:t>-da </a:t>
            </a:r>
            <a:r>
              <a:rPr lang="en-US" dirty="0" err="1"/>
              <a:t>basyşyň</a:t>
            </a:r>
            <a:r>
              <a:rPr lang="en-US" dirty="0"/>
              <a:t> </a:t>
            </a:r>
            <a:r>
              <a:rPr lang="en-US" dirty="0" err="1"/>
              <a:t>birligi</a:t>
            </a:r>
            <a:r>
              <a:rPr lang="en-US" dirty="0"/>
              <a:t> </a:t>
            </a:r>
            <a:r>
              <a:rPr lang="en-US" dirty="0" err="1"/>
              <a:t>hökmünde</a:t>
            </a:r>
            <a:r>
              <a:rPr lang="en-US" dirty="0"/>
              <a:t> bar hem </a:t>
            </a:r>
            <a:r>
              <a:rPr lang="en-US" dirty="0" err="1"/>
              <a:t>ulanylýar</a:t>
            </a:r>
            <a:r>
              <a:rPr lang="en-US" dirty="0"/>
              <a:t> (1 bar=105 N/m2). </a:t>
            </a:r>
            <a:r>
              <a:rPr lang="en-US" dirty="0" err="1"/>
              <a:t>Köplenç</a:t>
            </a:r>
            <a:r>
              <a:rPr lang="en-US" dirty="0"/>
              <a:t> </a:t>
            </a:r>
            <a:r>
              <a:rPr lang="en-US" dirty="0" err="1"/>
              <a:t>ýagdaýlarda</a:t>
            </a:r>
            <a:r>
              <a:rPr lang="en-US" dirty="0"/>
              <a:t> </a:t>
            </a:r>
            <a:r>
              <a:rPr lang="en-US" dirty="0" err="1"/>
              <a:t>gurnawyň</a:t>
            </a:r>
            <a:r>
              <a:rPr lang="en-US" dirty="0"/>
              <a:t> </a:t>
            </a:r>
            <a:r>
              <a:rPr lang="en-US" dirty="0" err="1"/>
              <a:t>böleginiň</a:t>
            </a:r>
            <a:r>
              <a:rPr lang="en-US" dirty="0"/>
              <a:t> </a:t>
            </a:r>
            <a:r>
              <a:rPr lang="en-US" dirty="0" err="1"/>
              <a:t>uzaboýuna</a:t>
            </a:r>
            <a:r>
              <a:rPr lang="en-US" dirty="0"/>
              <a:t> </a:t>
            </a:r>
            <a:r>
              <a:rPr lang="en-US" dirty="0" err="1"/>
              <a:t>ýaýran</a:t>
            </a:r>
            <a:r>
              <a:rPr lang="en-US" dirty="0"/>
              <a:t> </a:t>
            </a:r>
            <a:r>
              <a:rPr lang="en-US" dirty="0" err="1"/>
              <a:t>güýçler</a:t>
            </a:r>
            <a:r>
              <a:rPr lang="en-US" dirty="0"/>
              <a:t> </a:t>
            </a:r>
            <a:r>
              <a:rPr lang="en-US" dirty="0" err="1"/>
              <a:t>bilen</a:t>
            </a:r>
            <a:r>
              <a:rPr lang="en-US" dirty="0"/>
              <a:t> </a:t>
            </a:r>
            <a:r>
              <a:rPr lang="en-US" dirty="0" err="1"/>
              <a:t>iş</a:t>
            </a:r>
            <a:r>
              <a:rPr lang="en-US" dirty="0"/>
              <a:t> </a:t>
            </a:r>
            <a:r>
              <a:rPr lang="en-US" dirty="0" err="1"/>
              <a:t>salyşmaly</a:t>
            </a:r>
            <a:r>
              <a:rPr lang="en-US" dirty="0"/>
              <a:t> </a:t>
            </a:r>
            <a:r>
              <a:rPr lang="en-US" dirty="0" err="1"/>
              <a:t>bolýar</a:t>
            </a:r>
            <a:r>
              <a:rPr lang="en-US" dirty="0"/>
              <a:t>. </a:t>
            </a:r>
            <a:r>
              <a:rPr lang="en-US" dirty="0" err="1"/>
              <a:t>Mysal</a:t>
            </a:r>
            <a:r>
              <a:rPr lang="en-US" dirty="0"/>
              <a:t> </a:t>
            </a:r>
            <a:r>
              <a:rPr lang="en-US" dirty="0" err="1"/>
              <a:t>üçin</a:t>
            </a:r>
            <a:r>
              <a:rPr lang="en-US" dirty="0"/>
              <a:t>, </a:t>
            </a:r>
            <a:r>
              <a:rPr lang="en-US" dirty="0" err="1"/>
              <a:t>pürsüň</a:t>
            </a:r>
            <a:r>
              <a:rPr lang="en-US" dirty="0"/>
              <a:t> </a:t>
            </a:r>
            <a:r>
              <a:rPr lang="en-US" dirty="0" err="1"/>
              <a:t>uzynlyk</a:t>
            </a:r>
            <a:r>
              <a:rPr lang="en-US" dirty="0"/>
              <a:t> </a:t>
            </a:r>
            <a:r>
              <a:rPr lang="en-US" dirty="0" err="1"/>
              <a:t>biligine</a:t>
            </a:r>
            <a:r>
              <a:rPr lang="en-US" dirty="0"/>
              <a:t> </a:t>
            </a:r>
            <a:r>
              <a:rPr lang="en-US" dirty="0" err="1"/>
              <a:t>düşýän</a:t>
            </a:r>
            <a:r>
              <a:rPr lang="en-US" dirty="0"/>
              <a:t> </a:t>
            </a:r>
            <a:r>
              <a:rPr lang="en-US" dirty="0" err="1"/>
              <a:t>agyrlyk</a:t>
            </a:r>
            <a:r>
              <a:rPr lang="en-US" dirty="0"/>
              <a:t> </a:t>
            </a:r>
            <a:r>
              <a:rPr lang="en-US" dirty="0" err="1"/>
              <a:t>güýji</a:t>
            </a:r>
            <a:r>
              <a:rPr lang="en-US" dirty="0"/>
              <a:t> </a:t>
            </a:r>
            <a:r>
              <a:rPr lang="en-US" dirty="0" err="1"/>
              <a:t>agzamak</a:t>
            </a:r>
            <a:r>
              <a:rPr lang="en-US" dirty="0"/>
              <a:t> </a:t>
            </a:r>
            <a:r>
              <a:rPr lang="en-US" dirty="0" err="1"/>
              <a:t>mümkin</a:t>
            </a:r>
            <a:r>
              <a:rPr lang="en-US" dirty="0"/>
              <a:t>. </a:t>
            </a:r>
            <a:r>
              <a:rPr lang="en-US" dirty="0" err="1"/>
              <a:t>Şonda</a:t>
            </a:r>
            <a:r>
              <a:rPr lang="en-US" dirty="0"/>
              <a:t>, </a:t>
            </a:r>
            <a:r>
              <a:rPr lang="en-US" dirty="0" err="1"/>
              <a:t>eger</a:t>
            </a:r>
            <a:r>
              <a:rPr lang="en-US" dirty="0"/>
              <a:t>, </a:t>
            </a:r>
            <a:r>
              <a:rPr lang="en-US" dirty="0" err="1"/>
              <a:t>pürsüň</a:t>
            </a:r>
            <a:r>
              <a:rPr lang="en-US" dirty="0"/>
              <a:t> </a:t>
            </a:r>
            <a:r>
              <a:rPr lang="en-US" dirty="0" err="1"/>
              <a:t>kesigi</a:t>
            </a:r>
            <a:r>
              <a:rPr lang="en-US" dirty="0"/>
              <a:t> </a:t>
            </a:r>
            <a:r>
              <a:rPr lang="en-US" dirty="0" err="1"/>
              <a:t>hemişelik</a:t>
            </a:r>
            <a:r>
              <a:rPr lang="en-US" dirty="0"/>
              <a:t> </a:t>
            </a:r>
            <a:r>
              <a:rPr lang="en-US" dirty="0" err="1"/>
              <a:t>bolmasa</a:t>
            </a:r>
            <a:r>
              <a:rPr lang="en-US" dirty="0"/>
              <a:t>, </a:t>
            </a:r>
            <a:r>
              <a:rPr lang="en-US" dirty="0" err="1"/>
              <a:t>onda</a:t>
            </a:r>
            <a:r>
              <a:rPr lang="en-US" dirty="0"/>
              <a:t> </a:t>
            </a:r>
            <a:r>
              <a:rPr lang="en-US" dirty="0" err="1"/>
              <a:t>uzynlyk</a:t>
            </a:r>
            <a:r>
              <a:rPr lang="en-US" dirty="0"/>
              <a:t> </a:t>
            </a:r>
            <a:r>
              <a:rPr lang="en-US" dirty="0" err="1"/>
              <a:t>birligine</a:t>
            </a:r>
            <a:r>
              <a:rPr lang="en-US" dirty="0"/>
              <a:t> </a:t>
            </a:r>
            <a:r>
              <a:rPr lang="en-US" dirty="0" err="1"/>
              <a:t>düşýän</a:t>
            </a:r>
            <a:r>
              <a:rPr lang="en-US" dirty="0"/>
              <a:t> </a:t>
            </a:r>
            <a:r>
              <a:rPr lang="en-US" dirty="0" err="1"/>
              <a:t>agyrlyk</a:t>
            </a:r>
            <a:r>
              <a:rPr lang="en-US" dirty="0"/>
              <a:t> </a:t>
            </a:r>
            <a:r>
              <a:rPr lang="en-US" dirty="0" err="1"/>
              <a:t>güýji</a:t>
            </a:r>
            <a:r>
              <a:rPr lang="en-US" dirty="0"/>
              <a:t> hem </a:t>
            </a:r>
            <a:r>
              <a:rPr lang="en-US" dirty="0" err="1"/>
              <a:t>üýtgeýän</a:t>
            </a:r>
            <a:r>
              <a:rPr lang="en-US" dirty="0"/>
              <a:t> </a:t>
            </a:r>
            <a:r>
              <a:rPr lang="en-US" dirty="0" err="1"/>
              <a:t>ululyk</a:t>
            </a:r>
            <a:r>
              <a:rPr lang="en-US" dirty="0"/>
              <a:t> </a:t>
            </a:r>
            <a:r>
              <a:rPr lang="en-US" dirty="0" err="1"/>
              <a:t>bolar</a:t>
            </a:r>
            <a:r>
              <a:rPr lang="en-US" dirty="0"/>
              <a:t>. </a:t>
            </a:r>
            <a:r>
              <a:rPr lang="en-US" dirty="0" err="1"/>
              <a:t>Uzynlyk</a:t>
            </a:r>
            <a:r>
              <a:rPr lang="en-US" dirty="0"/>
              <a:t> </a:t>
            </a:r>
            <a:r>
              <a:rPr lang="en-US" dirty="0" err="1"/>
              <a:t>boýunça</a:t>
            </a:r>
            <a:r>
              <a:rPr lang="en-US" dirty="0"/>
              <a:t> </a:t>
            </a:r>
            <a:r>
              <a:rPr lang="en-US" dirty="0" err="1"/>
              <a:t>ýaýran</a:t>
            </a:r>
            <a:r>
              <a:rPr lang="en-US" dirty="0"/>
              <a:t> </a:t>
            </a:r>
            <a:r>
              <a:rPr lang="en-US" dirty="0" err="1"/>
              <a:t>ýüküň</a:t>
            </a:r>
            <a:r>
              <a:rPr lang="en-US" dirty="0"/>
              <a:t> </a:t>
            </a:r>
            <a:r>
              <a:rPr lang="en-US" dirty="0" err="1"/>
              <a:t>ululygy</a:t>
            </a:r>
            <a:r>
              <a:rPr lang="en-US" dirty="0"/>
              <a:t> </a:t>
            </a:r>
            <a:r>
              <a:rPr lang="en-US" dirty="0" err="1"/>
              <a:t>onuň</a:t>
            </a:r>
            <a:r>
              <a:rPr lang="en-US" dirty="0"/>
              <a:t> </a:t>
            </a:r>
            <a:r>
              <a:rPr lang="en-US" dirty="0" err="1"/>
              <a:t>depgini</a:t>
            </a:r>
            <a:r>
              <a:rPr lang="en-US" dirty="0"/>
              <a:t> </a:t>
            </a:r>
            <a:r>
              <a:rPr lang="en-US" dirty="0" err="1"/>
              <a:t>arkaly</a:t>
            </a:r>
            <a:r>
              <a:rPr lang="en-US" dirty="0"/>
              <a:t> </a:t>
            </a:r>
            <a:r>
              <a:rPr lang="en-US" dirty="0" err="1"/>
              <a:t>häsiýetlendirilýär</a:t>
            </a:r>
            <a:r>
              <a:rPr lang="en-US" dirty="0"/>
              <a:t>. </a:t>
            </a:r>
            <a:r>
              <a:rPr lang="en-US" dirty="0" err="1"/>
              <a:t>Ol</a:t>
            </a:r>
            <a:r>
              <a:rPr lang="en-US" dirty="0"/>
              <a:t> </a:t>
            </a:r>
            <a:r>
              <a:rPr lang="en-US" dirty="0" err="1"/>
              <a:t>adatça</a:t>
            </a:r>
            <a:r>
              <a:rPr lang="en-US" dirty="0"/>
              <a:t> q </a:t>
            </a:r>
            <a:r>
              <a:rPr lang="en-US" dirty="0" err="1"/>
              <a:t>bilen</a:t>
            </a:r>
            <a:r>
              <a:rPr lang="en-US" dirty="0"/>
              <a:t> </a:t>
            </a:r>
            <a:r>
              <a:rPr lang="en-US" dirty="0" err="1"/>
              <a:t>bellenilýär</a:t>
            </a:r>
            <a:r>
              <a:rPr lang="en-US" dirty="0"/>
              <a:t> we </a:t>
            </a:r>
            <a:r>
              <a:rPr lang="en-US" dirty="0" err="1"/>
              <a:t>uzynlyk</a:t>
            </a:r>
            <a:r>
              <a:rPr lang="en-US" dirty="0"/>
              <a:t> </a:t>
            </a:r>
            <a:r>
              <a:rPr lang="en-US" dirty="0" err="1"/>
              <a:t>birligine</a:t>
            </a:r>
            <a:r>
              <a:rPr lang="en-US" dirty="0"/>
              <a:t> </a:t>
            </a:r>
            <a:r>
              <a:rPr lang="en-US" dirty="0" err="1"/>
              <a:t>düşýän</a:t>
            </a:r>
            <a:r>
              <a:rPr lang="en-US" dirty="0"/>
              <a:t> </a:t>
            </a:r>
            <a:r>
              <a:rPr lang="en-US" dirty="0" err="1"/>
              <a:t>güýç</a:t>
            </a:r>
            <a:r>
              <a:rPr lang="en-US" dirty="0"/>
              <a:t> </a:t>
            </a:r>
            <a:r>
              <a:rPr lang="en-US" dirty="0" err="1"/>
              <a:t>arkaly</a:t>
            </a:r>
            <a:r>
              <a:rPr lang="en-US" dirty="0"/>
              <a:t> </a:t>
            </a:r>
            <a:r>
              <a:rPr lang="en-US" dirty="0" err="1"/>
              <a:t>aňladylýar</a:t>
            </a:r>
            <a:r>
              <a:rPr lang="en-US" dirty="0"/>
              <a:t>, </a:t>
            </a:r>
            <a:r>
              <a:rPr lang="en-US" dirty="0" err="1"/>
              <a:t>ýagny</a:t>
            </a:r>
            <a:r>
              <a:rPr lang="en-US" dirty="0"/>
              <a:t> N/m, </a:t>
            </a:r>
            <a:r>
              <a:rPr lang="en-US" dirty="0" err="1"/>
              <a:t>kN</a:t>
            </a:r>
            <a:r>
              <a:rPr lang="en-US" dirty="0"/>
              <a:t>/m we </a:t>
            </a:r>
            <a:r>
              <a:rPr lang="en-US" dirty="0" err="1"/>
              <a:t>ş.m</a:t>
            </a:r>
            <a:r>
              <a:rPr lang="en-US" dirty="0"/>
              <a:t>.</a:t>
            </a:r>
          </a:p>
          <a:p>
            <a:pPr marL="0" indent="0">
              <a:buNone/>
            </a:pPr>
            <a:endParaRPr lang="ru-RU" dirty="0"/>
          </a:p>
        </p:txBody>
      </p:sp>
    </p:spTree>
    <p:extLst>
      <p:ext uri="{BB962C8B-B14F-4D97-AF65-F5344CB8AC3E}">
        <p14:creationId xmlns:p14="http://schemas.microsoft.com/office/powerpoint/2010/main" val="125869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1696915" y="1969477"/>
            <a:ext cx="8493370" cy="2848752"/>
          </a:xfrm>
          <a:prstGeom prst="rect">
            <a:avLst/>
          </a:prstGeom>
        </p:spPr>
      </p:pic>
    </p:spTree>
    <p:extLst>
      <p:ext uri="{BB962C8B-B14F-4D97-AF65-F5344CB8AC3E}">
        <p14:creationId xmlns:p14="http://schemas.microsoft.com/office/powerpoint/2010/main" val="1847104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1714</Words>
  <Application>Microsoft Office PowerPoint</Application>
  <PresentationFormat>Широкоэкранный</PresentationFormat>
  <Paragraphs>36</Paragraphs>
  <Slides>22</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Тема Office</vt:lpstr>
      <vt:lpstr>Документ Microsoft Word</vt:lpstr>
      <vt:lpstr>Desgalaryň hasap çyzgysy </vt:lpstr>
      <vt:lpstr>Materiallaryň garşylygy ylmynyň seredýän  meseleleri we onuň ösüş ýoly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Baş wektory R we baş momenti M koordinatlar okuna proýektirläp, kesigiň her tarapynda alty sany içki güýçler toplumyny alarys - üç güýç (Qz, Qy, Nx) we üç moment (Mz, My, Mx). Kesige normal ugrukdyrylan güýje boý ýa-da normal güýç (Nx) diýilýär, bu süýnme we gysylma deformasiýasyny döredýär. Qz we Qy – kese ýa-da kesýän güýçler we süýşme hem-de kesme deformasiýalaryny döredýär.</vt:lpstr>
      <vt:lpstr>Mx – towlama moment, towlanma deformasiýasyny döredýär. Mz we My – egme momentleri, egrelme deformasiýalaryny döredýärler. Deformasiýanyň her görnüşine aýratynlykda serederis (1-nji tablisa).      Ýönekeý deformasiýalaryň birnäçe görnüşleri jisimiň kesiginde ýüze çyksa, olara çylşyrymly deformasiýalar diýilýär. Olaryň mysaly bolup aşakda görkezilýär: – Süýnme + egrelme – Egrelme Mz + My – Egrelme + towlanma we ş.m.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Esasy düşünjeler </dc:title>
  <dc:creator>Lenovo</dc:creator>
  <cp:lastModifiedBy>Lenovo</cp:lastModifiedBy>
  <cp:revision>5</cp:revision>
  <dcterms:created xsi:type="dcterms:W3CDTF">2018-09-14T14:26:34Z</dcterms:created>
  <dcterms:modified xsi:type="dcterms:W3CDTF">2019-09-06T07:42:23Z</dcterms:modified>
</cp:coreProperties>
</file>