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89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39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903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173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596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980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631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712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746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298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5897B-610A-4AD9-B6AC-24CCA65C7FD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8913D-87C8-4807-9091-5D7EA02C0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884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 10: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Magdan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materiallary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kiçi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böleklere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bölýän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maşynlar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enjamlar</a:t>
            </a:r>
            <a: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Materiallary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owradyjy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maşynlaryň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enjamlaryň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görnüşleri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hem-de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tertibi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Ýanak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şekilli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owradyjy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maşynlar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tertibi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ulanylyşy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044228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6857999"/>
              </a:xfrm>
            </p:spPr>
            <p:txBody>
              <a:bodyPr>
                <a:normAutofit/>
              </a:bodyPr>
              <a:lstStyle/>
              <a:p>
                <a:r>
                  <a:rPr lang="en-US" sz="6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ýa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-da </a:t>
                </a: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ortaça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geometriki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bahasy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bilen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hasaplanýar</a:t>
                </a:r>
                <a:r>
                  <a:rPr lang="tk-TM" sz="6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:</a:t>
                </a:r>
                <a:r>
                  <a:rPr lang="en-US" sz="6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/>
                </a:r>
                <a:b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</a:br>
                <a:r>
                  <a:rPr lang="tk-TM" sz="6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                     </a:t>
                </a:r>
                <a:r>
                  <a:rPr lang="en-US" sz="6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d =</a:t>
                </a:r>
                <a:r>
                  <a:rPr lang="tk-TM" sz="6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6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6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tk-TM" sz="6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tk-TM" sz="6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tk-TM" sz="6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tk-TM" sz="6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tk-TM" sz="6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rad>
                  </m:oMath>
                </a14:m>
                <a:r>
                  <a:rPr lang="en-US" sz="6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/>
                </a:r>
                <a:b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</a:b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tegeleginiň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meýdany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bilen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ygny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ini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we </a:t>
                </a: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galynlygy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bilen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hasaplanynda</a:t>
                </a:r>
                <a:r>
                  <a:rPr lang="tk-TM" sz="600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:</a:t>
                </a:r>
                <a:r>
                  <a:rPr lang="en-US" sz="600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/>
                </a:r>
                <a:b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</a:br>
                <a:r>
                  <a:rPr lang="tk-TM" sz="6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                       </a:t>
                </a:r>
                <a:r>
                  <a:rPr lang="en-US" sz="6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d </a:t>
                </a:r>
                <a:r>
                  <a:rPr lang="en-US" sz="6600" b="1" i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=</a:t>
                </a:r>
                <a:r>
                  <a:rPr lang="tk-TM" sz="6600" b="1" i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66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tk-TM" sz="66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tk-TM" sz="6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k-TM" sz="66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rad>
                  </m:oMath>
                </a14:m>
                <a:endParaRPr lang="ru-RU" sz="66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6857999"/>
              </a:xfrm>
              <a:blipFill>
                <a:blip r:embed="rId2"/>
                <a:stretch>
                  <a:fillRect l="-3000" r="-3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3231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90945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Ownadylyş</a:t>
            </a:r>
            <a:r>
              <a:rPr lang="en-US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usulynyň</a:t>
            </a:r>
            <a:r>
              <a:rPr lang="en-US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görnüşleri</a:t>
            </a:r>
            <a:r>
              <a:rPr lang="en-US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en-US" sz="4800" dirty="0">
                <a:latin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</a:rPr>
            </a:br>
            <a:r>
              <a:rPr lang="en-US" sz="4800" dirty="0">
                <a:latin typeface="Times New Roman" panose="02020603050405020304" pitchFamily="18" charset="0"/>
              </a:rPr>
              <a:t>1.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Basyp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döwýän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</a:rPr>
              <a:t>- </a:t>
            </a:r>
            <a:r>
              <a:rPr lang="en-US" sz="4800" dirty="0" err="1">
                <a:latin typeface="Times New Roman" panose="02020603050405020304" pitchFamily="18" charset="0"/>
              </a:rPr>
              <a:t>bu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</a:rPr>
              <a:t>ýagdaýda</a:t>
            </a:r>
            <a:r>
              <a:rPr lang="en-US" sz="4800" dirty="0">
                <a:latin typeface="Times New Roman" panose="02020603050405020304" pitchFamily="18" charset="0"/>
              </a:rPr>
              <a:t> materially </a:t>
            </a:r>
            <a:r>
              <a:rPr lang="en-US" sz="4800" dirty="0" err="1">
                <a:latin typeface="Times New Roman" panose="02020603050405020304" pitchFamily="18" charset="0"/>
              </a:rPr>
              <a:t>iki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</a:rPr>
              <a:t/>
            </a:r>
            <a:br>
              <a:rPr lang="en-US" sz="4800" dirty="0" smtClean="0">
                <a:latin typeface="Times New Roman" panose="02020603050405020304" pitchFamily="18" charset="0"/>
              </a:rPr>
            </a:b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</a:rPr>
              <a:t>   </a:t>
            </a:r>
            <a:r>
              <a:rPr lang="en-US" sz="4800" dirty="0" err="1" smtClean="0">
                <a:latin typeface="Times New Roman" panose="02020603050405020304" pitchFamily="18" charset="0"/>
              </a:rPr>
              <a:t>owradyjy</a:t>
            </a:r>
            <a:r>
              <a:rPr lang="en-US" sz="4800" dirty="0" smtClean="0">
                <a:latin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</a:rPr>
              <a:t>enjamyň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</a:rPr>
              <a:t>arasynda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</a:rPr>
              <a:t>gysmak</a:t>
            </a:r>
            <a:r>
              <a:rPr lang="en-US" sz="4800" dirty="0">
                <a:latin typeface="Times New Roman" panose="02020603050405020304" pitchFamily="18" charset="0"/>
              </a:rPr>
              <a:t>. </a:t>
            </a:r>
            <a:br>
              <a:rPr lang="en-US" sz="4800" dirty="0">
                <a:latin typeface="Times New Roman" panose="02020603050405020304" pitchFamily="18" charset="0"/>
              </a:rPr>
            </a:br>
            <a:r>
              <a:rPr lang="en-US" sz="4800" dirty="0">
                <a:latin typeface="Times New Roman" panose="02020603050405020304" pitchFamily="18" charset="0"/>
              </a:rPr>
              <a:t>2.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Urup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döwýän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</a:rPr>
              <a:t>- </a:t>
            </a:r>
            <a:r>
              <a:rPr lang="en-US" sz="4800" dirty="0" err="1">
                <a:latin typeface="Times New Roman" panose="02020603050405020304" pitchFamily="18" charset="0"/>
              </a:rPr>
              <a:t>bu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</a:rPr>
              <a:t>ýagdaýda</a:t>
            </a:r>
            <a:r>
              <a:rPr lang="en-US" sz="4800" dirty="0">
                <a:latin typeface="Times New Roman" panose="02020603050405020304" pitchFamily="18" charset="0"/>
              </a:rPr>
              <a:t> material </a:t>
            </a:r>
            <a:r>
              <a:rPr lang="en-US" sz="4800" dirty="0" err="1">
                <a:latin typeface="Times New Roman" panose="02020603050405020304" pitchFamily="18" charset="0"/>
              </a:rPr>
              <a:t>iki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</a:rPr>
              <a:t/>
            </a:r>
            <a:br>
              <a:rPr lang="en-US" sz="4800" dirty="0" smtClean="0">
                <a:latin typeface="Times New Roman" panose="02020603050405020304" pitchFamily="18" charset="0"/>
              </a:rPr>
            </a:b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</a:rPr>
              <a:t>   </a:t>
            </a:r>
            <a:r>
              <a:rPr lang="en-US" sz="4800" dirty="0" err="1" smtClean="0">
                <a:latin typeface="Times New Roman" panose="02020603050405020304" pitchFamily="18" charset="0"/>
              </a:rPr>
              <a:t>owradyjy</a:t>
            </a:r>
            <a:r>
              <a:rPr lang="en-US" sz="4800" dirty="0" smtClean="0">
                <a:latin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</a:rPr>
              <a:t>enjamyň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</a:rPr>
              <a:t>arasynda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</a:rPr>
              <a:t>urulýar</a:t>
            </a:r>
            <a:r>
              <a:rPr lang="en-US" sz="4800" dirty="0">
                <a:latin typeface="Times New Roman" panose="02020603050405020304" pitchFamily="18" charset="0"/>
              </a:rPr>
              <a:t>. </a:t>
            </a:r>
            <a:br>
              <a:rPr lang="en-US" sz="4800" dirty="0">
                <a:latin typeface="Times New Roman" panose="02020603050405020304" pitchFamily="18" charset="0"/>
              </a:rPr>
            </a:br>
            <a:r>
              <a:rPr lang="en-US" sz="4800" dirty="0">
                <a:latin typeface="Times New Roman" panose="02020603050405020304" pitchFamily="18" charset="0"/>
              </a:rPr>
              <a:t>3.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Döwmek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bölmek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ýa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-da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ýarmak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</a:rPr>
              <a:t>- </a:t>
            </a:r>
            <a:r>
              <a:rPr lang="en-US" sz="4800" dirty="0" err="1">
                <a:latin typeface="Times New Roman" panose="02020603050405020304" pitchFamily="18" charset="0"/>
              </a:rPr>
              <a:t>bu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</a:rPr>
              <a:t/>
            </a:r>
            <a:br>
              <a:rPr lang="en-US" sz="4800" dirty="0" smtClean="0">
                <a:latin typeface="Times New Roman" panose="02020603050405020304" pitchFamily="18" charset="0"/>
              </a:rPr>
            </a:b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</a:rPr>
              <a:t>   </a:t>
            </a:r>
            <a:r>
              <a:rPr lang="en-US" sz="4800" dirty="0" err="1" smtClean="0">
                <a:latin typeface="Times New Roman" panose="02020603050405020304" pitchFamily="18" charset="0"/>
              </a:rPr>
              <a:t>ýagdaýda</a:t>
            </a:r>
            <a:r>
              <a:rPr lang="en-US" sz="4800" dirty="0" smtClean="0">
                <a:latin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</a:rPr>
              <a:t>gysylan</a:t>
            </a:r>
            <a:r>
              <a:rPr lang="en-US" sz="4800" dirty="0">
                <a:latin typeface="Times New Roman" panose="02020603050405020304" pitchFamily="18" charset="0"/>
              </a:rPr>
              <a:t> materially, </a:t>
            </a:r>
            <a:r>
              <a:rPr lang="en-US" sz="4800" dirty="0" err="1">
                <a:latin typeface="Times New Roman" panose="02020603050405020304" pitchFamily="18" charset="0"/>
              </a:rPr>
              <a:t>owradyjy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</a:rPr>
              <a:t/>
            </a:r>
            <a:br>
              <a:rPr lang="en-US" sz="4800" dirty="0" smtClean="0">
                <a:latin typeface="Times New Roman" panose="02020603050405020304" pitchFamily="18" charset="0"/>
              </a:rPr>
            </a:b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</a:rPr>
              <a:t>   </a:t>
            </a:r>
            <a:r>
              <a:rPr lang="en-US" sz="4800" dirty="0" err="1" smtClean="0">
                <a:latin typeface="Times New Roman" panose="02020603050405020304" pitchFamily="18" charset="0"/>
              </a:rPr>
              <a:t>enjamyň</a:t>
            </a:r>
            <a:r>
              <a:rPr lang="en-US" sz="4800" dirty="0" smtClean="0">
                <a:latin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</a:rPr>
              <a:t>ýiti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</a:rPr>
              <a:t>býlekleri</a:t>
            </a: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</a:rPr>
              <a:t>biri-birini</a:t>
            </a:r>
            <a:r>
              <a:rPr lang="en-US" sz="4800" dirty="0" smtClean="0">
                <a:latin typeface="Times New Roman" panose="02020603050405020304" pitchFamily="18" charset="0"/>
              </a:rPr>
              <a:t> </a:t>
            </a:r>
            <a:r>
              <a:rPr lang="tk-TM" sz="4800" dirty="0" smtClean="0">
                <a:latin typeface="Times New Roman" panose="02020603050405020304" pitchFamily="18" charset="0"/>
              </a:rPr>
              <a:t>gysyp</a:t>
            </a:r>
            <a:r>
              <a:rPr lang="en-US" sz="4800" dirty="0" smtClean="0">
                <a:latin typeface="Times New Roman" panose="02020603050405020304" pitchFamily="18" charset="0"/>
              </a:rPr>
              <a:t> </a:t>
            </a:r>
            <a:br>
              <a:rPr lang="en-US" sz="4800" dirty="0" smtClean="0">
                <a:latin typeface="Times New Roman" panose="02020603050405020304" pitchFamily="18" charset="0"/>
              </a:rPr>
            </a:br>
            <a:r>
              <a:rPr lang="en-US" sz="4800" dirty="0"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</a:rPr>
              <a:t>   materially </a:t>
            </a:r>
            <a:r>
              <a:rPr lang="en-US" sz="4800" dirty="0" err="1">
                <a:latin typeface="Times New Roman" panose="02020603050405020304" pitchFamily="18" charset="0"/>
              </a:rPr>
              <a:t>bölýärler</a:t>
            </a:r>
            <a:r>
              <a:rPr lang="en-US" sz="4800" dirty="0">
                <a:latin typeface="Times New Roman" panose="02020603050405020304" pitchFamily="18" charset="0"/>
              </a:rPr>
              <a:t>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293185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Döwüp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kül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etmek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ýagdaýda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gysylan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materially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owradyjy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enjamyň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şahmat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görnüşleri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biri-biriniň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garşy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durup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materially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döwüp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kül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etmegi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b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Sürtüp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owratmak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ýagdaýda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material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biri-birine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we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enjamyň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arasynda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sürtülme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netijesinde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ownadylýar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4133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tk-TM" sz="54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Magdanyň </a:t>
            </a:r>
            <a:r>
              <a:rPr lang="tk-TM" sz="54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b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erikligi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dag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magdanlarynyň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daşki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güýç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arkaly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bölünmekde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görkezýän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garşylyklary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Magdanyň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berklik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görkezijisi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haçan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magdan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gysylanda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l-GR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σ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g)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dartylanda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l-GR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σ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d)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ýagdaýydyr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b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sv-SE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Ýörite barlag esasynda barlanýan magdanyň ölçeg diametri d = 40…50 mm,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121963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 fontScale="90000"/>
          </a:bodyPr>
          <a:lstStyle/>
          <a:p>
            <a:r>
              <a:rPr lang="tk-TM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                            </a:t>
            </a:r>
            <a:r>
              <a:rPr lang="el-GR" sz="73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σ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lang="en-US" sz="66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</a:rPr>
              <a:t>ýa</a:t>
            </a:r>
            <a:r>
              <a:rPr lang="en-US" sz="4800" b="1" dirty="0">
                <a:latin typeface="Times New Roman" panose="02020603050405020304" pitchFamily="18" charset="0"/>
              </a:rPr>
              <a:t>-da</a:t>
            </a:r>
            <a:r>
              <a:rPr lang="en-US" sz="66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l-GR" sz="73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σ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66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= p/s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ýerd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l-GR" sz="66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σ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lang="en-US" sz="66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magdanyň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gysylandaky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ýadaýy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(MPa ); 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</a:rPr>
            </a:br>
            <a:r>
              <a:rPr lang="el-GR" sz="66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σ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b="1" dirty="0" smtClean="0">
                <a:latin typeface="Times New Roman" panose="02020603050405020304" pitchFamily="18" charset="0"/>
              </a:rPr>
              <a:t>– </a:t>
            </a:r>
            <a:r>
              <a:rPr lang="en-US" b="1" dirty="0" err="1">
                <a:latin typeface="Times New Roman" panose="02020603050405020304" pitchFamily="18" charset="0"/>
              </a:rPr>
              <a:t>madanyň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dartylandaky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ýadaýy</a:t>
            </a:r>
            <a:r>
              <a:rPr lang="en-US" b="1" dirty="0">
                <a:latin typeface="Times New Roman" panose="02020603050405020304" pitchFamily="18" charset="0"/>
              </a:rPr>
              <a:t>,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(MPa); </a:t>
            </a:r>
            <a:r>
              <a:rPr lang="en-US" b="1" dirty="0">
                <a:latin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</a:rPr>
            </a:br>
            <a:r>
              <a:rPr lang="en-US" sz="66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p</a:t>
            </a:r>
            <a:r>
              <a:rPr lang="en-US" b="1" dirty="0" smtClean="0">
                <a:latin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</a:rPr>
              <a:t>– </a:t>
            </a:r>
            <a:r>
              <a:rPr lang="en-US" b="1" dirty="0" err="1">
                <a:latin typeface="Times New Roman" panose="02020603050405020304" pitchFamily="18" charset="0"/>
              </a:rPr>
              <a:t>maýdalamak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üçin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täsir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edýän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güýç</a:t>
            </a:r>
            <a:r>
              <a:rPr lang="en-US" b="1" dirty="0">
                <a:latin typeface="Times New Roman" panose="02020603050405020304" pitchFamily="18" charset="0"/>
              </a:rPr>
              <a:t>,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(MN); </a:t>
            </a:r>
            <a:r>
              <a:rPr lang="en-US" b="1" dirty="0">
                <a:latin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</a:rPr>
            </a:br>
            <a:r>
              <a:rPr lang="en-US" sz="66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s</a:t>
            </a:r>
            <a:r>
              <a:rPr lang="en-US" b="1" dirty="0" smtClean="0">
                <a:latin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</a:rPr>
              <a:t>– </a:t>
            </a:r>
            <a:r>
              <a:rPr lang="en-US" b="1" dirty="0" err="1">
                <a:latin typeface="Times New Roman" panose="02020603050405020304" pitchFamily="18" charset="0"/>
              </a:rPr>
              <a:t>barlag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geçirilýän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materiallyň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</a:rPr>
              <a:t>kesilendäki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</a:rPr>
              <a:t>meýdany</a:t>
            </a:r>
            <a:r>
              <a:rPr lang="tk-TM" b="1" dirty="0" smtClean="0">
                <a:latin typeface="Times New Roman" panose="02020603050405020304" pitchFamily="18" charset="0"/>
              </a:rPr>
              <a:t>,</a:t>
            </a:r>
            <a:r>
              <a:rPr lang="en-US" b="1" dirty="0" smtClean="0"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latin typeface="Times New Roman" panose="02020603050405020304" pitchFamily="18" charset="0"/>
              </a:rPr>
              <a:t> </a:t>
            </a:r>
            <a:br>
              <a:rPr lang="tk-TM" b="1" dirty="0" smtClean="0">
                <a:latin typeface="Times New Roman" panose="02020603050405020304" pitchFamily="18" charset="0"/>
              </a:rPr>
            </a:br>
            <a:r>
              <a:rPr lang="tk-TM" b="1" dirty="0"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latin typeface="Times New Roman" panose="02020603050405020304" pitchFamily="18" charset="0"/>
              </a:rPr>
              <a:t>                                                                                   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(m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²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). </a:t>
            </a:r>
            <a:r>
              <a:rPr lang="en-US" b="1" dirty="0">
                <a:latin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</a:rPr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98002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Dag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magdanlarynyň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berkligi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şu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aşakdaky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görnüşlere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bölünýärler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berk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250 MPa. </a:t>
            </a:r>
            <a:b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Berk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150…250 MPa. </a:t>
            </a:r>
            <a:b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sv-SE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 Ortaça berk 80…150 MPa. </a:t>
            </a:r>
            <a:br>
              <a:rPr lang="sv-SE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Az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berk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80 MPa.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88973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tk-TM" sz="60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Magdanyň </a:t>
            </a:r>
            <a:r>
              <a:rPr lang="tk-TM" sz="6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p</a:t>
            </a:r>
            <a:r>
              <a:rPr lang="en-US" sz="6000" b="1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ortlugy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ýagdaýda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material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maýyşgaklykda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bölekler</a:t>
            </a:r>
            <a:r>
              <a:rPr lang="tk-TM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bölünýär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. Port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materialyň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görkezijisiniň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sany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asly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nusgasynyň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saklanmagy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ýagny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böleklere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bölünmezden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urgynyň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sanyna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bagly</a:t>
            </a:r>
            <a:r>
              <a:rPr lang="tk-TM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dyr.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409453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 fontScale="90000"/>
          </a:bodyPr>
          <a:lstStyle/>
          <a:p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Portlygy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dag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madanlarynyň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görnüşleri</a:t>
            </a:r>
            <a:r>
              <a:rPr lang="en-US" sz="6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tk-TM" sz="6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6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Önat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port 20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urga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çenli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b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Port 2…5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urga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çenli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b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Şepbeşik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5…10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urda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çenli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b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Öňat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şepeşik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10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urgudan</a:t>
            </a:r>
            <a:r>
              <a:rPr lang="en-US" sz="6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ýokary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1431381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tk-TM" sz="54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Magdanyň </a:t>
            </a:r>
            <a:r>
              <a:rPr lang="tk-TM" sz="54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a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braziwnost</a:t>
            </a:r>
            <a:r>
              <a:rPr lang="tk-TM" sz="54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i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– dag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madanlary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alynanda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alýan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enjamyň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iýilmegi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kesýän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enjamyň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ýüzüniň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zeperetmegi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Munuň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görkezijileriň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 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gramm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kesiji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enjamyň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ýüzüniň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iýilýän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böleginiň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1 –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tonna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materialy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böleklemegidir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buda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arasynda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böleklere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bölünýärler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039586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Abraziwnost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dag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madanlarynyň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bölünişi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Ýokary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zeper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ý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etirilmegi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65…100 g/t. </a:t>
            </a:r>
            <a:b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Zener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ý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etirilmegi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8…65 g/t. </a:t>
            </a:r>
            <a:b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Az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zeper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ý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etirilmegi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1…8 g/t. 15 </a:t>
            </a:r>
            <a:r>
              <a:rPr lang="ru-RU" sz="5400" b="1" dirty="0">
                <a:latin typeface="Times New Roman" panose="02020603050405020304" pitchFamily="18" charset="0"/>
              </a:rPr>
              <a:t/>
            </a:r>
            <a:br>
              <a:rPr lang="ru-RU" sz="5400" b="1" dirty="0">
                <a:latin typeface="Times New Roman" panose="02020603050405020304" pitchFamily="18" charset="0"/>
              </a:rPr>
            </a:br>
            <a:r>
              <a:rPr lang="en-US" sz="5400" b="1" dirty="0">
                <a:latin typeface="Times New Roman" panose="02020603050405020304" pitchFamily="18" charset="0"/>
              </a:rPr>
              <a:t>4. </a:t>
            </a:r>
            <a:r>
              <a:rPr lang="en-US" sz="5400" b="1" dirty="0" err="1">
                <a:latin typeface="Times New Roman" panose="02020603050405020304" pitchFamily="18" charset="0"/>
              </a:rPr>
              <a:t>Zeper</a:t>
            </a:r>
            <a:r>
              <a:rPr lang="en-US" sz="5400" b="1" dirty="0">
                <a:latin typeface="Times New Roman" panose="02020603050405020304" pitchFamily="18" charset="0"/>
              </a:rPr>
              <a:t> </a:t>
            </a:r>
            <a:r>
              <a:rPr lang="tk-TM" sz="5400" b="1" dirty="0" smtClean="0">
                <a:latin typeface="Times New Roman" panose="02020603050405020304" pitchFamily="18" charset="0"/>
              </a:rPr>
              <a:t>ý</a:t>
            </a:r>
            <a:r>
              <a:rPr lang="en-US" sz="5400" b="1" dirty="0" err="1" smtClean="0">
                <a:latin typeface="Times New Roman" panose="02020603050405020304" pitchFamily="18" charset="0"/>
              </a:rPr>
              <a:t>etirilmezligi</a:t>
            </a:r>
            <a:r>
              <a:rPr lang="en-US" sz="5400" b="1" dirty="0" smtClean="0">
                <a:latin typeface="Times New Roman" panose="02020603050405020304" pitchFamily="18" charset="0"/>
              </a:rPr>
              <a:t> </a:t>
            </a:r>
            <a:r>
              <a:rPr lang="en-US" sz="5400" b="1" dirty="0">
                <a:latin typeface="Times New Roman" panose="02020603050405020304" pitchFamily="18" charset="0"/>
              </a:rPr>
              <a:t>1g/t az. </a:t>
            </a:r>
            <a:r>
              <a:rPr lang="en-US" dirty="0">
                <a:latin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903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sv-SE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Materialyň uzynlygy-</a:t>
            </a:r>
            <a:r>
              <a:rPr lang="sv-SE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“</a:t>
            </a:r>
            <a:r>
              <a:rPr lang="tk-TM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r>
              <a:rPr lang="sv-SE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”</a:t>
            </a:r>
            <a:r>
              <a:rPr lang="sv-SE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sv-SE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ini - </a:t>
            </a:r>
            <a:r>
              <a:rPr lang="sv-SE" sz="6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“b”</a:t>
            </a:r>
            <a:r>
              <a:rPr lang="sv-SE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galynlygy - </a:t>
            </a:r>
            <a:r>
              <a:rPr lang="sv-SE" sz="6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“s”</a:t>
            </a:r>
            <a:r>
              <a:rPr lang="sv-SE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hem-de onuň diametri - </a:t>
            </a:r>
            <a:r>
              <a:rPr lang="sv-SE" sz="6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“d”</a:t>
            </a:r>
            <a:r>
              <a:rPr lang="sv-SE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ölçenilýar. </a:t>
            </a:r>
            <a:br>
              <a:rPr lang="sv-SE" sz="60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diametri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“d”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ortaça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arifmetiki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bahasy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hasaplanýar</a:t>
            </a:r>
            <a:r>
              <a:rPr lang="tk-TM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          </a:t>
            </a:r>
            <a:r>
              <a:rPr lang="en-US" sz="72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d </a:t>
            </a:r>
            <a:r>
              <a:rPr lang="en-US" sz="7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= (</a:t>
            </a:r>
            <a:r>
              <a:rPr lang="en-US" sz="72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a+b+s</a:t>
            </a:r>
            <a:r>
              <a:rPr lang="en-US" sz="7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)/3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3359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162</Words>
  <Application>Microsoft Office PowerPoint</Application>
  <PresentationFormat>Широкоэкранный</PresentationFormat>
  <Paragraphs>12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Тема Office</vt:lpstr>
      <vt:lpstr>Tema 10: Magdan däl materiallary kiçi             böleklere bölýän maşynlar we enjamlar 1. Materiallary owradyjy maşynlaryň we       enjamlaryň görnüşleri hem-de tertibi.  2. Ýanak şekilli owradyjy maşynlar olaryň      tertibi we ulanylyşy.     Netije.</vt:lpstr>
      <vt:lpstr>Magdanyň berikligi – bu dag magdanlarynyň daşki güýç arkaly bölünmekde görkezýän garşylyklary. Magdanyň berklik görkezijisi haçan magdan gysylanda (σg) ýa-da dartylanda (σd) ýagdaýydyr.  Ýörite barlag esasynda barlanýan magdanyň ölçeg diametri d = 40…50 mm, </vt:lpstr>
      <vt:lpstr>                              σg ýa-da σd = p/s  bu ýerde:  σg - magdanyň gysylandaky ýadaýy, (MPa );   σd– madanyň dartylandaky ýadaýy, (MPa);  p – maýdalamak üçin täsir edýän güýç, (MN);  s – barlag geçirilýän materiallyň kesilendäki meýdany,                                                                                        (m²).   </vt:lpstr>
      <vt:lpstr>Dag magdanlarynyň berkligi şu aşakdaky görnüşlere bölünýärler:   1. Aýratyn berk 250 MPa.  2. Berk 150…250 MPa.  3. Ortaça berk 80…150 MPa.  4. Az berk 80 MPa.</vt:lpstr>
      <vt:lpstr>Magdanyň portlugy - bu ýagdaýda material öz maýyşgaklykda böleklere bölünýär. Port materialyň görkezijisiniň sany, asly nusgasynyň saklanmagy ýagny böleklere bölünmezden öň urgynyň sanyna baglydyr.</vt:lpstr>
      <vt:lpstr>Portlygy bilen dag madanlarynyň görnüşleri:   1. Önat port 20 urga çenli.  2. Port 2…5 urga çenli.  3. Şepbeşik 5…10 urda çenli.  4. Öňat şepeşik 10 urgudan ýokary</vt:lpstr>
      <vt:lpstr>Magdanyň abraziwnosti – dag madanlary alynanda alýan enjamyň iýilmegi ýa-da kesýän enjamyň ýüzüniň zeperetmegi. Munuň dereje görkezijileriň  1 - gramm kesiji enjamyň ýüzüniň iýilýän böleginiň 1 – tonna materialy böleklemegidir buda öz arasynda böleklere bölünýärler.</vt:lpstr>
      <vt:lpstr>Abraziwnost bilen dag madanlarynyň bölünişi:   1. Ýokary zeper ýetirilmegi 65…100 g/t.  2. Zener ýetirilmegi 8…65 g/t.  3. Az zeper ýetirilmegi 1…8 g/t. 15  4. Zeper ýetirilmezligi 1g/t az.  </vt:lpstr>
      <vt:lpstr>Materialyň uzynlygy-“a”, ini - “b” we galynlygy - “s” hem-de onuň diametri - “d” bilen ölçenilýar.  Onuň diametri “d” ortaça arifmetiki bahasy hasaplanýar:                                     d = (a+b+s)/3</vt:lpstr>
      <vt:lpstr>ýa-da ortaça geometriki bahasy bilen hasaplanýar:                        d = √(3&amp;a·b·s)  tegeleginiň meýdany bilen ygny ini we galynlygy bilen hasaplanynda:                          d = √(b+s)</vt:lpstr>
      <vt:lpstr>Ownadylyş usulynyň görnüşleri:  1. Basyp döwýän - bu ýagdaýda materially iki      owradyjy enjamyň arasynda gysmak.  2. Urup döwýän - bu ýagdaýda material iki      owradyjy enjamyň arasynda urulýar.  3. Döwmek, bölmek, ýa-da ýarmak - bu      ýagdaýda gysylan materially, owradyjy      enjamyň ýiti býlekleri biri-birini gysyp      materially bölýärler. </vt:lpstr>
      <vt:lpstr>4. Döwüp kül etmek - bu ýagdaýda      gysylan materially owradyjy enjamyň       şahmat görnüşleri biri-biriniň garşy      durup materially döwüp kül etmegi.  5. Sürtüp owratmak - bu ýagdaýda      material biri-birine we enjamyň      arasynda sürtülme netijesinde     ownadylýar.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10: Magdan däl materiallary kiçi             böleklere bölýän maşynlar we enjamlar 1. Materiallary owradyjy maşynlaryň we       enjamlaryň görnüşleri hem-de tertibi.  2. Ýanak şekilli owradyjy maşynlar olaryň      tertibi we ulanylyşy.     Netije.</dc:title>
  <dc:creator>Lenovo</dc:creator>
  <cp:lastModifiedBy>Lenovo</cp:lastModifiedBy>
  <cp:revision>12</cp:revision>
  <dcterms:created xsi:type="dcterms:W3CDTF">2021-01-11T08:40:50Z</dcterms:created>
  <dcterms:modified xsi:type="dcterms:W3CDTF">2021-01-12T06:17:35Z</dcterms:modified>
</cp:coreProperties>
</file>