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42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09A659-0F14-450F-8151-8C7ED5422BFC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F68C1-C26D-4DCA-B650-51FB5A1BB3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278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601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9271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77157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96065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873575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2909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4072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331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273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6153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5458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6509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1593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280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2719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001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9C7FD-444F-47DB-9EA5-A45CE3B625A4}" type="datetimeFigureOut">
              <a:rPr lang="ru-RU" smtClean="0"/>
              <a:t>16.06.2020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B80304-12DF-4695-BA5B-D5E48CD9D87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69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55" r:id="rId12"/>
    <p:sldLayoutId id="2147483756" r:id="rId13"/>
    <p:sldLayoutId id="2147483757" r:id="rId14"/>
    <p:sldLayoutId id="2147483758" r:id="rId15"/>
    <p:sldLayoutId id="21474837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7" Type="http://schemas.microsoft.com/office/2007/relationships/hdphoto" Target="../media/hdphoto1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microsoft.com/office/2007/relationships/hdphoto" Target="../media/hdphoto10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7" Type="http://schemas.microsoft.com/office/2007/relationships/hdphoto" Target="../media/hdphoto14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3.wdp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965200" y="228600"/>
            <a:ext cx="10366656" cy="70705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tk-TM" sz="4400" b="1" dirty="0" smtClean="0">
                <a:cs typeface="Andalus" panose="02020603050405020304" pitchFamily="18" charset="-78"/>
              </a:rPr>
              <a:t>Aksonometriki proýeksiýalar</a:t>
            </a:r>
            <a:endParaRPr lang="ru-RU" sz="4400" b="1" dirty="0">
              <a:cs typeface="Andalus" panose="02020603050405020304" pitchFamily="18" charset="-78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1761772" y="1430447"/>
            <a:ext cx="8773512" cy="362364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tk-TM" sz="3200" b="1" dirty="0" smtClean="0"/>
              <a:t>TDS—2.317-69 Aksonometriki proýeksiýalar</a:t>
            </a:r>
            <a:r>
              <a:rPr lang="tk-TM" sz="3200" dirty="0" smtClean="0"/>
              <a:t>.</a:t>
            </a:r>
          </a:p>
          <a:p>
            <a:pPr algn="ctr"/>
            <a:r>
              <a:rPr lang="tk-TM" sz="3200" dirty="0" smtClean="0"/>
              <a:t>Şu </a:t>
            </a:r>
            <a:r>
              <a:rPr lang="tk-TM" sz="3200" dirty="0"/>
              <a:t>standart </a:t>
            </a:r>
            <a:r>
              <a:rPr lang="tk-TM" sz="3200" dirty="0" smtClean="0"/>
              <a:t>senagatyň</a:t>
            </a:r>
            <a:r>
              <a:rPr lang="en-US" sz="3200" dirty="0" smtClean="0"/>
              <a:t> </a:t>
            </a:r>
            <a:r>
              <a:rPr lang="tk-TM" sz="3200" dirty="0" smtClean="0"/>
              <a:t>we gurluşugyň </a:t>
            </a:r>
            <a:r>
              <a:rPr lang="tk-TM" sz="3200" dirty="0"/>
              <a:t>ä</a:t>
            </a:r>
            <a:r>
              <a:rPr lang="tk-TM" sz="3200" dirty="0" smtClean="0"/>
              <a:t>hli </a:t>
            </a:r>
            <a:r>
              <a:rPr lang="tk-TM" sz="3200" dirty="0"/>
              <a:t>pudaklaryndaky </a:t>
            </a:r>
            <a:r>
              <a:rPr lang="tk-TM" sz="3200" dirty="0" smtClean="0"/>
              <a:t>çyzgylarda ulanylýan</a:t>
            </a:r>
            <a:r>
              <a:rPr lang="en-US" sz="3200" dirty="0" smtClean="0"/>
              <a:t> </a:t>
            </a:r>
            <a:r>
              <a:rPr lang="tk-TM" sz="3200" dirty="0" smtClean="0"/>
              <a:t>aksonometriki</a:t>
            </a:r>
            <a:r>
              <a:rPr lang="en-US" sz="3200" dirty="0"/>
              <a:t> </a:t>
            </a:r>
            <a:r>
              <a:rPr lang="tk-TM" sz="3200" dirty="0" smtClean="0"/>
              <a:t>proýeksiýalary </a:t>
            </a:r>
            <a:r>
              <a:rPr lang="tk-TM" sz="3200" dirty="0"/>
              <a:t>berkarar </a:t>
            </a:r>
            <a:r>
              <a:rPr lang="tk-TM" sz="3200" dirty="0" smtClean="0"/>
              <a:t>edýär.</a:t>
            </a:r>
            <a:r>
              <a:rPr lang="en-US" sz="3200" dirty="0" smtClean="0"/>
              <a:t> </a:t>
            </a:r>
            <a:r>
              <a:rPr lang="tk-TM" sz="3200" dirty="0"/>
              <a:t>Ş</a:t>
            </a:r>
            <a:r>
              <a:rPr lang="tk-TM" sz="3200" dirty="0" smtClean="0"/>
              <a:t>u </a:t>
            </a:r>
            <a:r>
              <a:rPr lang="tk-TM" sz="3200" dirty="0"/>
              <a:t>standart </a:t>
            </a:r>
            <a:r>
              <a:rPr lang="tk-TM" sz="3200" dirty="0" smtClean="0"/>
              <a:t>gönüburçly</a:t>
            </a:r>
            <a:r>
              <a:rPr lang="tk-TM" sz="3200" dirty="0"/>
              <a:t>, </a:t>
            </a:r>
            <a:r>
              <a:rPr lang="tk-TM" sz="3200" dirty="0" smtClean="0"/>
              <a:t>gytakburçly</a:t>
            </a:r>
            <a:r>
              <a:rPr lang="en-US" sz="3200" dirty="0" smtClean="0"/>
              <a:t> </a:t>
            </a:r>
            <a:r>
              <a:rPr lang="tk-TM" sz="3200" dirty="0" smtClean="0"/>
              <a:t>aksonometriki proýeksiýalara,</a:t>
            </a:r>
            <a:r>
              <a:rPr lang="en-US" sz="3200" dirty="0" smtClean="0"/>
              <a:t> </a:t>
            </a:r>
            <a:r>
              <a:rPr lang="tk-TM" sz="3200" dirty="0" smtClean="0"/>
              <a:t>olardaky</a:t>
            </a:r>
            <a:r>
              <a:rPr lang="en-US" sz="3200" dirty="0" smtClean="0"/>
              <a:t> </a:t>
            </a:r>
            <a:r>
              <a:rPr lang="tk-TM" sz="3200" dirty="0" smtClean="0"/>
              <a:t>şertleşiklere </a:t>
            </a:r>
            <a:r>
              <a:rPr lang="tk-TM" sz="3200" dirty="0"/>
              <a:t>we </a:t>
            </a:r>
            <a:r>
              <a:rPr lang="tk-TM" sz="3200" dirty="0" smtClean="0"/>
              <a:t>aksonometriýada ölçegleri</a:t>
            </a:r>
            <a:r>
              <a:rPr lang="en-US" sz="3200" dirty="0" smtClean="0"/>
              <a:t> </a:t>
            </a:r>
            <a:r>
              <a:rPr lang="tk-TM" sz="3200" dirty="0" smtClean="0"/>
              <a:t>goýmaklyga seredýär.</a:t>
            </a:r>
            <a:endParaRPr lang="ru-RU" sz="9600" dirty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939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791455" y="3409950"/>
            <a:ext cx="7413939" cy="34480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50815" y="15526"/>
            <a:ext cx="5641185" cy="33578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9634" y="0"/>
            <a:ext cx="6305550" cy="3409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7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181" y="0"/>
            <a:ext cx="5953125" cy="3190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58306" y="0"/>
            <a:ext cx="5543550" cy="3276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97053" y="3192209"/>
            <a:ext cx="5828782" cy="366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85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714" y="1231392"/>
            <a:ext cx="12020286" cy="499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33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/>
              <a:t>Ş</a:t>
            </a:r>
            <a:r>
              <a:rPr lang="tk-TM" sz="2000" b="1" dirty="0" smtClean="0"/>
              <a:t>u </a:t>
            </a:r>
            <a:r>
              <a:rPr lang="tk-TM" sz="2000" b="1" dirty="0"/>
              <a:t>standarta </a:t>
            </a:r>
            <a:r>
              <a:rPr lang="tk-TM" sz="2000" b="1" dirty="0" smtClean="0"/>
              <a:t>laýyklykda</a:t>
            </a:r>
            <a:r>
              <a:rPr lang="tk-TM" sz="2000" b="1" dirty="0"/>
              <a:t>, </a:t>
            </a:r>
            <a:r>
              <a:rPr lang="tk-TM" sz="2000" dirty="0" smtClean="0"/>
              <a:t>aksonometriýanyň aşakdaky görnüşlerine seredilendir</a:t>
            </a:r>
            <a:r>
              <a:rPr lang="tk-TM" sz="2000" dirty="0"/>
              <a:t>.</a:t>
            </a:r>
            <a:br>
              <a:rPr lang="tk-TM" sz="2000" dirty="0"/>
            </a:br>
            <a:r>
              <a:rPr lang="tk-TM" sz="2000" b="1" dirty="0"/>
              <a:t>1. </a:t>
            </a:r>
            <a:r>
              <a:rPr lang="tk-TM" sz="2000" b="1" dirty="0" smtClean="0"/>
              <a:t>Gönüburçly proýeksiýalar</a:t>
            </a:r>
            <a:r>
              <a:rPr lang="tk-TM" sz="2000" b="1" dirty="0"/>
              <a:t>.</a:t>
            </a:r>
            <a:r>
              <a:rPr lang="tk-TM" sz="2000" dirty="0"/>
              <a:t/>
            </a:r>
            <a:br>
              <a:rPr lang="tk-TM" sz="2000" dirty="0"/>
            </a:br>
            <a:r>
              <a:rPr lang="tk-TM" sz="2000" b="1" dirty="0"/>
              <a:t>1.1. Izometriki </a:t>
            </a:r>
            <a:r>
              <a:rPr lang="tk-TM" sz="2000" b="1" dirty="0" smtClean="0"/>
              <a:t>proýeksiýalar</a:t>
            </a:r>
            <a:r>
              <a:rPr lang="tk-TM" sz="2000" b="1" dirty="0"/>
              <a:t>. </a:t>
            </a:r>
            <a:r>
              <a:rPr lang="tk-TM" sz="2000" dirty="0" smtClean="0"/>
              <a:t>a </a:t>
            </a:r>
            <a:r>
              <a:rPr lang="tk-TM" sz="2000" dirty="0"/>
              <a:t>suratda </a:t>
            </a:r>
            <a:r>
              <a:rPr lang="tk-TM" sz="2000" dirty="0" smtClean="0"/>
              <a:t>izometriýada oklaryň ýerleşişleri</a:t>
            </a:r>
            <a:r>
              <a:rPr lang="tk-TM" sz="2000" dirty="0"/>
              <a:t>, </a:t>
            </a:r>
            <a:r>
              <a:rPr lang="tk-TM" sz="2000" dirty="0" smtClean="0"/>
              <a:t>b </a:t>
            </a:r>
            <a:r>
              <a:rPr lang="tk-TM" sz="2000" dirty="0"/>
              <a:t>suratda </a:t>
            </a:r>
            <a:r>
              <a:rPr lang="tk-TM" sz="2000" dirty="0" smtClean="0"/>
              <a:t>T1, </a:t>
            </a:r>
            <a:r>
              <a:rPr lang="tk-TM" sz="2000" dirty="0"/>
              <a:t>T2 we </a:t>
            </a:r>
            <a:r>
              <a:rPr lang="tk-TM" sz="2000" dirty="0" smtClean="0"/>
              <a:t>T3 </a:t>
            </a:r>
            <a:r>
              <a:rPr lang="tk-TM" sz="2000" dirty="0"/>
              <a:t>tekizliklerde we </a:t>
            </a:r>
            <a:r>
              <a:rPr lang="tk-TM" sz="2000" dirty="0" smtClean="0"/>
              <a:t>olara parallel </a:t>
            </a:r>
            <a:r>
              <a:rPr lang="tk-TM" sz="2000" dirty="0"/>
              <a:t>bolan tekizliklerde </a:t>
            </a:r>
            <a:r>
              <a:rPr lang="tk-TM" sz="2000" dirty="0" smtClean="0"/>
              <a:t>ýerleşen töwerekleriň, degişlilikde izometriki proýeksiýalary </a:t>
            </a:r>
            <a:r>
              <a:rPr lang="tk-TM" sz="2000" dirty="0"/>
              <a:t>bolan 2, 1 we 3 ellipsleri, </a:t>
            </a:r>
            <a:r>
              <a:rPr lang="tk-TM" sz="2000" dirty="0" smtClean="0"/>
              <a:t>ellipsiň oklarynyň ugurlary,</a:t>
            </a:r>
            <a:r>
              <a:rPr lang="tk-TM" sz="2000" dirty="0"/>
              <a:t> </a:t>
            </a:r>
            <a:r>
              <a:rPr lang="tk-TM" sz="2000" dirty="0" smtClean="0"/>
              <a:t>c </a:t>
            </a:r>
            <a:r>
              <a:rPr lang="tk-TM" sz="2000" dirty="0"/>
              <a:t>suratda bolsa detal </a:t>
            </a:r>
            <a:r>
              <a:rPr lang="tk-TM" sz="2000" dirty="0" smtClean="0"/>
              <a:t>(şay</a:t>
            </a:r>
            <a:r>
              <a:rPr lang="tk-TM" sz="2000" dirty="0"/>
              <a:t>) izometriki </a:t>
            </a:r>
            <a:r>
              <a:rPr lang="tk-TM" sz="2000" dirty="0" smtClean="0"/>
              <a:t>proýeksiýada görkezilendir. </a:t>
            </a:r>
            <a:r>
              <a:rPr lang="tk-TM" sz="2000" dirty="0"/>
              <a:t>U</a:t>
            </a:r>
            <a:r>
              <a:rPr lang="tk-TM" sz="2000" dirty="0" smtClean="0"/>
              <a:t>gurlar boýunça ýoýma </a:t>
            </a:r>
            <a:r>
              <a:rPr lang="tk-TM" sz="2000" dirty="0"/>
              <a:t>we getirilen </a:t>
            </a:r>
            <a:r>
              <a:rPr lang="tk-TM" sz="2000" dirty="0" smtClean="0"/>
              <a:t>koeffisiýentleri </a:t>
            </a:r>
            <a:r>
              <a:rPr lang="tk-TM" sz="2000" dirty="0"/>
              <a:t>bolsa, ç</a:t>
            </a:r>
            <a:r>
              <a:rPr lang="tk-TM" sz="2000" dirty="0" smtClean="0"/>
              <a:t>yzgy geometriýasynda </a:t>
            </a:r>
            <a:r>
              <a:rPr lang="tk-TM" sz="2000" dirty="0"/>
              <a:t>jikme-jik </a:t>
            </a:r>
            <a:r>
              <a:rPr lang="tk-TM" sz="2000" dirty="0" smtClean="0"/>
              <a:t>görkezilendir.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334" y="2694432"/>
            <a:ext cx="11998666" cy="4005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5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508508" y="235140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/>
              <a:t>1.2. Dimetriki </a:t>
            </a:r>
            <a:r>
              <a:rPr lang="tk-TM" sz="2000" b="1" dirty="0" smtClean="0"/>
              <a:t>proýeksiýalar</a:t>
            </a:r>
            <a:r>
              <a:rPr lang="tk-TM" sz="2000" b="1" dirty="0"/>
              <a:t>. </a:t>
            </a:r>
            <a:r>
              <a:rPr lang="tk-TM" sz="2000" dirty="0" smtClean="0"/>
              <a:t>a </a:t>
            </a:r>
            <a:r>
              <a:rPr lang="tk-TM" sz="2000" dirty="0"/>
              <a:t>suratda </a:t>
            </a:r>
            <a:r>
              <a:rPr lang="tk-TM" sz="2000" dirty="0" smtClean="0"/>
              <a:t>dimetriýada oklaryň ýerleşişleri</a:t>
            </a:r>
            <a:r>
              <a:rPr lang="tk-TM" sz="2000" dirty="0"/>
              <a:t>, </a:t>
            </a:r>
            <a:r>
              <a:rPr lang="tk-TM" sz="2000" dirty="0" smtClean="0"/>
              <a:t>b </a:t>
            </a:r>
            <a:r>
              <a:rPr lang="tk-TM" sz="2000" dirty="0"/>
              <a:t>suratda </a:t>
            </a:r>
            <a:r>
              <a:rPr lang="tk-TM" sz="2000" dirty="0" smtClean="0"/>
              <a:t>T1, </a:t>
            </a:r>
            <a:r>
              <a:rPr lang="tk-TM" sz="2000" dirty="0"/>
              <a:t>T2 we </a:t>
            </a:r>
            <a:r>
              <a:rPr lang="tk-TM" sz="2000" dirty="0" smtClean="0"/>
              <a:t>3</a:t>
            </a:r>
            <a:r>
              <a:rPr lang="tk-TM" sz="2000" dirty="0"/>
              <a:t> </a:t>
            </a:r>
            <a:r>
              <a:rPr lang="tk-TM" sz="2000" dirty="0" smtClean="0"/>
              <a:t>tekizliklerde </a:t>
            </a:r>
            <a:r>
              <a:rPr lang="tk-TM" sz="2000" dirty="0"/>
              <a:t>we </a:t>
            </a:r>
            <a:r>
              <a:rPr lang="tk-TM" sz="2000" dirty="0" smtClean="0"/>
              <a:t>olara parallel </a:t>
            </a:r>
            <a:r>
              <a:rPr lang="tk-TM" sz="2000" dirty="0"/>
              <a:t>bolan tekizliklerde </a:t>
            </a:r>
            <a:r>
              <a:rPr lang="tk-TM" sz="2000" dirty="0" smtClean="0"/>
              <a:t>ýerleşen töwerekleriň, degişlilikde dimetriki proýeksiýalary </a:t>
            </a:r>
            <a:r>
              <a:rPr lang="tk-TM" sz="2000" dirty="0"/>
              <a:t>bolan 2, 1 we 3 ellipsleri, </a:t>
            </a:r>
            <a:r>
              <a:rPr lang="tk-TM" sz="2000" dirty="0" smtClean="0"/>
              <a:t>ellipsiň oklarynyň </a:t>
            </a:r>
            <a:r>
              <a:rPr lang="tk-TM" sz="2000" dirty="0"/>
              <a:t>ugurlary</a:t>
            </a:r>
            <a:r>
              <a:rPr lang="tk-TM" sz="2000" dirty="0" smtClean="0"/>
              <a:t>, </a:t>
            </a:r>
            <a:r>
              <a:rPr lang="ru-RU" sz="2000" dirty="0" smtClean="0"/>
              <a:t>с </a:t>
            </a:r>
            <a:r>
              <a:rPr lang="tk-TM" sz="2000" dirty="0"/>
              <a:t>suratda bolsa </a:t>
            </a:r>
            <a:r>
              <a:rPr lang="tk-TM" sz="2000" dirty="0" smtClean="0"/>
              <a:t>detal (şay</a:t>
            </a:r>
            <a:r>
              <a:rPr lang="tk-TM" sz="2000" dirty="0"/>
              <a:t>) dimetriki </a:t>
            </a:r>
            <a:r>
              <a:rPr lang="tk-TM" sz="2000" dirty="0" smtClean="0"/>
              <a:t>proýeksiýada görkezilendir. Ugurlar boýunça ýoýma </a:t>
            </a:r>
            <a:r>
              <a:rPr lang="tk-TM" sz="2000" dirty="0"/>
              <a:t>we </a:t>
            </a:r>
            <a:r>
              <a:rPr lang="tk-TM" sz="2000" dirty="0" smtClean="0"/>
              <a:t>getirilen koeffisiýentleri</a:t>
            </a:r>
            <a:r>
              <a:rPr lang="tk-TM" sz="2000" dirty="0"/>
              <a:t>, ç</a:t>
            </a:r>
            <a:r>
              <a:rPr lang="tk-TM" sz="2000" dirty="0" smtClean="0"/>
              <a:t>yzma geometriýada jikme-jik görkezilendir.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5073" y="1828800"/>
            <a:ext cx="11996928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86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/>
              <a:t>2. </a:t>
            </a:r>
            <a:r>
              <a:rPr lang="tk-TM" sz="2400" b="1" dirty="0" smtClean="0"/>
              <a:t>Gytakburçly proýeksiýalar</a:t>
            </a:r>
            <a:r>
              <a:rPr lang="tk-TM" sz="2400" b="1" dirty="0"/>
              <a:t>.</a:t>
            </a:r>
            <a:r>
              <a:rPr lang="tk-TM" sz="2400" dirty="0"/>
              <a:t/>
            </a:r>
            <a:br>
              <a:rPr lang="tk-TM" sz="2400" dirty="0"/>
            </a:br>
            <a:r>
              <a:rPr lang="tk-TM" sz="2400" b="1" dirty="0"/>
              <a:t>2.1. </a:t>
            </a:r>
            <a:r>
              <a:rPr lang="tk-TM" sz="2400" b="1" dirty="0" smtClean="0"/>
              <a:t>Ýüz</a:t>
            </a:r>
            <a:r>
              <a:rPr lang="tk-TM" sz="2400" b="1" dirty="0" smtClean="0"/>
              <a:t>be-ýüz </a:t>
            </a:r>
            <a:r>
              <a:rPr lang="tk-TM" sz="2400" b="1" dirty="0"/>
              <a:t>izometriki </a:t>
            </a:r>
            <a:r>
              <a:rPr lang="tk-TM" sz="2400" b="1" dirty="0" smtClean="0"/>
              <a:t>proýeksiyalar</a:t>
            </a:r>
            <a:r>
              <a:rPr lang="tk-TM" sz="2400" b="1" dirty="0"/>
              <a:t>. </a:t>
            </a:r>
            <a:r>
              <a:rPr lang="tk-TM" sz="2400" dirty="0" smtClean="0"/>
              <a:t>Oklaryň ýagdaýlary (ýerleşişleri</a:t>
            </a:r>
            <a:r>
              <a:rPr lang="tk-TM" sz="2400" dirty="0"/>
              <a:t>) </a:t>
            </a:r>
            <a:r>
              <a:rPr lang="tk-TM" sz="2400" dirty="0" smtClean="0"/>
              <a:t>suratda görkezilendir</a:t>
            </a:r>
            <a:r>
              <a:rPr lang="tk-TM" sz="2400" dirty="0"/>
              <a:t>. Y oky 30° we 60° </a:t>
            </a:r>
            <a:r>
              <a:rPr lang="tk-TM" sz="2400" dirty="0" smtClean="0"/>
              <a:t>burç bilen </a:t>
            </a:r>
            <a:r>
              <a:rPr lang="tk-TM" sz="2400" dirty="0"/>
              <a:t>ý</a:t>
            </a:r>
            <a:r>
              <a:rPr lang="tk-TM" sz="2400" dirty="0" smtClean="0"/>
              <a:t>apgytly </a:t>
            </a:r>
            <a:r>
              <a:rPr lang="tk-TM" sz="2400" dirty="0"/>
              <a:t>bolan </a:t>
            </a:r>
            <a:r>
              <a:rPr lang="tk-TM" sz="2400" dirty="0" smtClean="0"/>
              <a:t>ýü</a:t>
            </a:r>
            <a:r>
              <a:rPr lang="tk-TM" sz="2400" dirty="0" smtClean="0"/>
              <a:t>zbe-ýüz </a:t>
            </a:r>
            <a:r>
              <a:rPr lang="tk-TM" sz="2400" dirty="0"/>
              <a:t>izometriki </a:t>
            </a:r>
            <a:r>
              <a:rPr lang="tk-TM" sz="2400" dirty="0" smtClean="0"/>
              <a:t>proýeksiýalaryny </a:t>
            </a:r>
            <a:r>
              <a:rPr lang="tk-TM" sz="2400" dirty="0"/>
              <a:t>ulanmagada </a:t>
            </a:r>
            <a:r>
              <a:rPr lang="tk-TM" sz="2400" dirty="0" smtClean="0"/>
              <a:t>ýol berilýär</a:t>
            </a:r>
            <a:r>
              <a:rPr lang="tk-TM" sz="2400" dirty="0" smtClean="0"/>
              <a:t>.</a:t>
            </a:r>
            <a:endParaRPr lang="tk-TM" sz="44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5001" y="2255521"/>
            <a:ext cx="12016999" cy="433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801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/>
              <a:t>2.2. Kese </a:t>
            </a:r>
            <a:r>
              <a:rPr lang="tk-TM" sz="2400" b="1" dirty="0" smtClean="0"/>
              <a:t>izomertriki proýeksiýalar</a:t>
            </a:r>
            <a:r>
              <a:rPr lang="tk-TM" sz="2400" dirty="0"/>
              <a:t>. </a:t>
            </a:r>
            <a:r>
              <a:rPr lang="tk-TM" sz="2400" dirty="0" smtClean="0"/>
              <a:t>Oklaryň </a:t>
            </a:r>
            <a:r>
              <a:rPr lang="tk-TM" sz="2400" dirty="0" smtClean="0"/>
              <a:t>ý</a:t>
            </a:r>
            <a:r>
              <a:rPr lang="tk-TM" sz="2400" dirty="0" smtClean="0"/>
              <a:t>erleşişleri a suratda görkezilendir</a:t>
            </a:r>
            <a:r>
              <a:rPr lang="tk-TM" sz="2400" dirty="0"/>
              <a:t>. X we Y </a:t>
            </a:r>
            <a:r>
              <a:rPr lang="tk-TM" sz="2400" dirty="0" smtClean="0"/>
              <a:t>oklaryň </a:t>
            </a:r>
            <a:r>
              <a:rPr lang="tk-TM" sz="2400" dirty="0"/>
              <a:t>arasyndaky </a:t>
            </a:r>
            <a:r>
              <a:rPr lang="tk-TM" sz="2400" dirty="0" smtClean="0"/>
              <a:t>burç </a:t>
            </a:r>
            <a:r>
              <a:rPr lang="tk-TM" sz="2400" dirty="0"/>
              <a:t>90H, Y </a:t>
            </a:r>
            <a:r>
              <a:rPr lang="tk-TM" sz="2400" dirty="0" smtClean="0"/>
              <a:t>oky 45</a:t>
            </a:r>
            <a:r>
              <a:rPr lang="tk-TM" sz="2400" dirty="0"/>
              <a:t>" we 60° </a:t>
            </a:r>
            <a:r>
              <a:rPr lang="tk-TM" sz="2400" dirty="0" smtClean="0"/>
              <a:t>burç </a:t>
            </a:r>
            <a:r>
              <a:rPr lang="tk-TM" sz="2400" dirty="0"/>
              <a:t>bilen </a:t>
            </a:r>
            <a:r>
              <a:rPr lang="tk-TM" sz="2400" dirty="0" smtClean="0"/>
              <a:t>ýapgytly </a:t>
            </a:r>
            <a:r>
              <a:rPr lang="tk-TM" sz="2400" dirty="0"/>
              <a:t>bolan kese izometriki </a:t>
            </a:r>
            <a:r>
              <a:rPr lang="tk-TM" sz="2400" dirty="0" smtClean="0"/>
              <a:t>proýeksiýalary ulanmaga-da </a:t>
            </a:r>
            <a:r>
              <a:rPr lang="tk-TM" sz="2400" dirty="0"/>
              <a:t>ý</a:t>
            </a:r>
            <a:r>
              <a:rPr lang="tk-TM" sz="2400" dirty="0" smtClean="0"/>
              <a:t>ol berilýär</a:t>
            </a:r>
            <a:r>
              <a:rPr lang="tk-TM" sz="2400" dirty="0" smtClean="0"/>
              <a:t>.</a:t>
            </a:r>
            <a:endParaRPr lang="tk-TM" sz="44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2880" y="1516358"/>
            <a:ext cx="12009120" cy="5195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53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400" b="1" dirty="0"/>
              <a:t>2.3. </a:t>
            </a:r>
            <a:r>
              <a:rPr lang="tk-TM" sz="2400" b="1" dirty="0" smtClean="0"/>
              <a:t>Ýü</a:t>
            </a:r>
            <a:r>
              <a:rPr lang="tk-TM" sz="2400" b="1" dirty="0" smtClean="0"/>
              <a:t>zbe-ýüz </a:t>
            </a:r>
            <a:r>
              <a:rPr lang="tk-TM" sz="2400" b="1" dirty="0"/>
              <a:t>dimetriki </a:t>
            </a:r>
            <a:r>
              <a:rPr lang="tk-TM" sz="2400" b="1" dirty="0" smtClean="0"/>
              <a:t>proýeksiýa</a:t>
            </a:r>
            <a:r>
              <a:rPr lang="tk-TM" sz="2400" b="1" dirty="0"/>
              <a:t>. </a:t>
            </a:r>
            <a:r>
              <a:rPr lang="tk-TM" sz="2400" dirty="0" smtClean="0"/>
              <a:t>Oklaryň </a:t>
            </a:r>
            <a:r>
              <a:rPr lang="tk-TM" sz="2400" dirty="0" smtClean="0"/>
              <a:t>ý</a:t>
            </a:r>
            <a:r>
              <a:rPr lang="tk-TM" sz="2400" dirty="0" smtClean="0"/>
              <a:t>erleşişleri a</a:t>
            </a:r>
            <a:r>
              <a:rPr lang="tk-TM" sz="2400" dirty="0"/>
              <a:t> </a:t>
            </a:r>
            <a:r>
              <a:rPr lang="tk-TM" sz="2400" dirty="0" smtClean="0"/>
              <a:t>suratda görkezilendir</a:t>
            </a:r>
            <a:r>
              <a:rPr lang="tk-TM" sz="2400" dirty="0"/>
              <a:t>. Y oky 30° we 60° </a:t>
            </a:r>
            <a:r>
              <a:rPr lang="tk-TM" sz="2400" dirty="0" smtClean="0"/>
              <a:t>burç </a:t>
            </a:r>
            <a:r>
              <a:rPr lang="tk-TM" sz="2400" dirty="0"/>
              <a:t>bilen </a:t>
            </a:r>
            <a:r>
              <a:rPr lang="tk-TM" sz="2400" dirty="0" smtClean="0"/>
              <a:t>ýapgytly </a:t>
            </a:r>
            <a:r>
              <a:rPr lang="tk-TM" sz="2400" dirty="0"/>
              <a:t>bolan </a:t>
            </a:r>
            <a:r>
              <a:rPr lang="tk-TM" sz="2400" dirty="0" smtClean="0"/>
              <a:t>ýü</a:t>
            </a:r>
            <a:r>
              <a:rPr lang="tk-TM" sz="2400" dirty="0" smtClean="0"/>
              <a:t>zbe-ýüz </a:t>
            </a:r>
            <a:r>
              <a:rPr lang="tk-TM" sz="2400" dirty="0"/>
              <a:t>dimetriki </a:t>
            </a:r>
            <a:r>
              <a:rPr lang="tk-TM" sz="2400" dirty="0" smtClean="0"/>
              <a:t>proýeksiýalaryny </a:t>
            </a:r>
            <a:r>
              <a:rPr lang="tk-TM" sz="2400" dirty="0"/>
              <a:t>ulanmaga-da </a:t>
            </a:r>
            <a:r>
              <a:rPr lang="tk-TM" sz="2400" dirty="0" smtClean="0"/>
              <a:t>ýol berilýär</a:t>
            </a:r>
            <a:r>
              <a:rPr lang="tk-TM" sz="2400" dirty="0"/>
              <a:t>. </a:t>
            </a:r>
            <a:r>
              <a:rPr lang="tk-TM" sz="2400" dirty="0" smtClean="0"/>
              <a:t>Ýoýulma</a:t>
            </a:r>
            <a:r>
              <a:rPr lang="tk-TM" sz="2400" dirty="0"/>
              <a:t> </a:t>
            </a:r>
            <a:r>
              <a:rPr lang="tk-TM" sz="2400" dirty="0" smtClean="0"/>
              <a:t>koeffisiýentleri </a:t>
            </a:r>
            <a:r>
              <a:rPr lang="tk-TM" sz="2400" dirty="0"/>
              <a:t>Y oky </a:t>
            </a:r>
            <a:r>
              <a:rPr lang="tk-TM" sz="2400" dirty="0" smtClean="0"/>
              <a:t>boýunça </a:t>
            </a:r>
            <a:r>
              <a:rPr lang="ru-RU" sz="2400" dirty="0"/>
              <a:t>ОД </a:t>
            </a:r>
            <a:r>
              <a:rPr lang="tk-TM" sz="2400" dirty="0"/>
              <a:t>X we Z oklary </a:t>
            </a:r>
            <a:r>
              <a:rPr lang="tk-TM" sz="2400" dirty="0" smtClean="0"/>
              <a:t>boýunça </a:t>
            </a:r>
            <a:r>
              <a:rPr lang="tk-TM" sz="2400" dirty="0"/>
              <a:t>bolsa 1 </a:t>
            </a:r>
            <a:r>
              <a:rPr lang="tk-TM" sz="2400" dirty="0" smtClean="0"/>
              <a:t>deňdir</a:t>
            </a:r>
            <a:r>
              <a:rPr lang="tk-TM" sz="2400" dirty="0" smtClean="0"/>
              <a:t>.</a:t>
            </a:r>
            <a:endParaRPr lang="tk-TM" sz="44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1351" y="2340864"/>
            <a:ext cx="11980649" cy="396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7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1367" y="720776"/>
            <a:ext cx="11990633" cy="57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072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 txBox="1">
            <a:spLocks/>
          </p:cNvSpPr>
          <p:nvPr/>
        </p:nvSpPr>
        <p:spPr>
          <a:xfrm>
            <a:off x="520700" y="259524"/>
            <a:ext cx="11525249" cy="42627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tk-TM" sz="2000" b="1" dirty="0" smtClean="0"/>
              <a:t>Aksonometri</a:t>
            </a:r>
            <a:r>
              <a:rPr lang="tk-TM" sz="2000" b="1" dirty="0"/>
              <a:t>ý</a:t>
            </a:r>
            <a:r>
              <a:rPr lang="tk-TM" sz="2000" b="1" dirty="0" smtClean="0"/>
              <a:t>ada </a:t>
            </a:r>
            <a:r>
              <a:rPr lang="tk-TM" sz="2000" b="1" dirty="0"/>
              <a:t>ý</a:t>
            </a:r>
            <a:r>
              <a:rPr lang="tk-TM" sz="2000" b="1" dirty="0" smtClean="0"/>
              <a:t>aryklar</a:t>
            </a:r>
            <a:r>
              <a:rPr lang="tk-TM" sz="2000" b="1" dirty="0"/>
              <a:t>. </a:t>
            </a:r>
            <a:r>
              <a:rPr lang="tk-TM" sz="2000" dirty="0" smtClean="0"/>
              <a:t>Aksonometriýada </a:t>
            </a:r>
            <a:r>
              <a:rPr lang="tk-TM" sz="2000" dirty="0"/>
              <a:t>ç</a:t>
            </a:r>
            <a:r>
              <a:rPr lang="tk-TM" sz="2000" dirty="0" smtClean="0"/>
              <a:t>yzylan detalyň (şaýyň)</a:t>
            </a:r>
            <a:r>
              <a:rPr lang="tk-TM" sz="2000" dirty="0"/>
              <a:t> </a:t>
            </a:r>
            <a:r>
              <a:rPr lang="tk-TM" sz="2000" dirty="0" smtClean="0"/>
              <a:t>içki görnüşini </a:t>
            </a:r>
            <a:r>
              <a:rPr lang="tk-TM" sz="2000" dirty="0"/>
              <a:t>(</a:t>
            </a:r>
            <a:r>
              <a:rPr lang="tk-TM" sz="2000" dirty="0" smtClean="0"/>
              <a:t>gurluşuny</a:t>
            </a:r>
            <a:r>
              <a:rPr lang="tk-TM" sz="2000" dirty="0"/>
              <a:t>) </a:t>
            </a:r>
            <a:r>
              <a:rPr lang="tk-TM" sz="2000" dirty="0" smtClean="0"/>
              <a:t>ýü</a:t>
            </a:r>
            <a:r>
              <a:rPr lang="tk-TM" sz="2000" dirty="0" smtClean="0"/>
              <a:t>ze </a:t>
            </a:r>
            <a:r>
              <a:rPr lang="tk-TM" sz="2000" dirty="0"/>
              <a:t>ç</a:t>
            </a:r>
            <a:r>
              <a:rPr lang="tk-TM" sz="2000" dirty="0" smtClean="0"/>
              <a:t>ykarmak üçin </a:t>
            </a:r>
            <a:r>
              <a:rPr lang="tk-TM" sz="2000" dirty="0"/>
              <a:t>ý</a:t>
            </a:r>
            <a:r>
              <a:rPr lang="tk-TM" sz="2000" dirty="0" smtClean="0"/>
              <a:t>aryklar ulanylýar. Kesiji </a:t>
            </a:r>
            <a:r>
              <a:rPr lang="tk-TM" sz="2000" dirty="0"/>
              <a:t>tekizlikleri koordinatalar (</a:t>
            </a:r>
            <a:r>
              <a:rPr lang="tk-TM" sz="2000" dirty="0" smtClean="0"/>
              <a:t>proýeksiýalar</a:t>
            </a:r>
            <a:r>
              <a:rPr lang="tk-TM" sz="2000" dirty="0"/>
              <a:t>) tekizliklerine </a:t>
            </a:r>
            <a:r>
              <a:rPr lang="tk-TM" sz="2000" dirty="0" smtClean="0"/>
              <a:t>parallel </a:t>
            </a:r>
            <a:r>
              <a:rPr lang="tk-TM" sz="2000" dirty="0" smtClean="0"/>
              <a:t>ý</a:t>
            </a:r>
            <a:r>
              <a:rPr lang="tk-TM" sz="2000" dirty="0" smtClean="0"/>
              <a:t>erleşdirýärler</a:t>
            </a:r>
            <a:r>
              <a:rPr lang="tk-TM" sz="2000" dirty="0"/>
              <a:t>. Eger-de </a:t>
            </a:r>
            <a:r>
              <a:rPr lang="tk-TM" sz="2000" dirty="0" smtClean="0"/>
              <a:t>predmetiň simmetriýa </a:t>
            </a:r>
            <a:r>
              <a:rPr lang="tk-TM" sz="2000" dirty="0"/>
              <a:t>tekizlikleri bar </a:t>
            </a:r>
            <a:r>
              <a:rPr lang="tk-TM" sz="2000" dirty="0" smtClean="0"/>
              <a:t>bolsa onda </a:t>
            </a:r>
            <a:r>
              <a:rPr lang="tk-TM" sz="2000" dirty="0"/>
              <a:t>olar kesiji tekizlikler deregine </a:t>
            </a:r>
            <a:r>
              <a:rPr lang="tk-TM" sz="2000" dirty="0" smtClean="0"/>
              <a:t>ulanylýar</a:t>
            </a:r>
            <a:r>
              <a:rPr lang="tk-TM" sz="2000" dirty="0"/>
              <a:t>. Kesiji </a:t>
            </a:r>
            <a:r>
              <a:rPr lang="tk-TM" sz="2000" dirty="0" smtClean="0"/>
              <a:t>tekizlikler koordinatalar </a:t>
            </a:r>
            <a:r>
              <a:rPr lang="tk-TM" sz="2000" dirty="0"/>
              <a:t>(</a:t>
            </a:r>
            <a:r>
              <a:rPr lang="tk-TM" sz="2000" dirty="0" smtClean="0"/>
              <a:t>proýeksiýalar</a:t>
            </a:r>
            <a:r>
              <a:rPr lang="tk-TM" sz="2000" dirty="0"/>
              <a:t>) </a:t>
            </a:r>
            <a:r>
              <a:rPr lang="tk-TM" sz="2000" dirty="0" smtClean="0"/>
              <a:t>tekizlikleriniň diňe </a:t>
            </a:r>
            <a:r>
              <a:rPr lang="tk-TM" sz="2000" dirty="0"/>
              <a:t>ikisine </a:t>
            </a:r>
            <a:r>
              <a:rPr lang="tk-TM" sz="2000" dirty="0" smtClean="0"/>
              <a:t>dälde</a:t>
            </a:r>
            <a:r>
              <a:rPr lang="tk-TM" sz="2000" dirty="0"/>
              <a:t>, </a:t>
            </a:r>
            <a:r>
              <a:rPr lang="tk-TM" sz="2000" dirty="0" smtClean="0"/>
              <a:t>üçü</a:t>
            </a:r>
            <a:r>
              <a:rPr lang="tk-TM" sz="2000" dirty="0" smtClean="0"/>
              <a:t>sine</a:t>
            </a:r>
            <a:r>
              <a:rPr lang="tk-TM" sz="2000" dirty="0"/>
              <a:t> </a:t>
            </a:r>
            <a:r>
              <a:rPr lang="tk-TM" sz="2000" dirty="0" smtClean="0"/>
              <a:t>hem </a:t>
            </a:r>
            <a:r>
              <a:rPr lang="tk-TM" sz="2000" dirty="0"/>
              <a:t>parallel bolup biler</a:t>
            </a:r>
            <a:r>
              <a:rPr lang="tk-TM" sz="2000" dirty="0" smtClean="0"/>
              <a:t>.</a:t>
            </a:r>
            <a:endParaRPr lang="tk-TM" sz="4000" b="1" dirty="0" smtClean="0">
              <a:solidFill>
                <a:schemeClr val="tx1">
                  <a:lumMod val="85000"/>
                  <a:lumOff val="15000"/>
                </a:schemeClr>
              </a:solidFill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20700" y="1950720"/>
            <a:ext cx="11286745" cy="4907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12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79160" y="0"/>
            <a:ext cx="72378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41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Другая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667</TotalTime>
  <Words>258</Words>
  <Application>Microsoft Office PowerPoint</Application>
  <PresentationFormat>Широкоэкранный</PresentationFormat>
  <Paragraphs>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Andalus</vt:lpstr>
      <vt:lpstr>Arial</vt:lpstr>
      <vt:lpstr>Calibri</vt:lpstr>
      <vt:lpstr>Century Gothic</vt:lpstr>
      <vt:lpstr>Times New Roman</vt:lpstr>
      <vt:lpstr>Wingdings 3</vt:lpstr>
      <vt:lpstr>Легкий дым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Kebşirlenen birikdirmeler.</dc:title>
  <dc:creator>Lenovo</dc:creator>
  <cp:lastModifiedBy>User</cp:lastModifiedBy>
  <cp:revision>91</cp:revision>
  <dcterms:created xsi:type="dcterms:W3CDTF">2020-04-14T10:27:32Z</dcterms:created>
  <dcterms:modified xsi:type="dcterms:W3CDTF">2020-06-16T20:32:31Z</dcterms:modified>
</cp:coreProperties>
</file>