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81" r:id="rId2"/>
    <p:sldId id="262" r:id="rId3"/>
    <p:sldId id="264" r:id="rId4"/>
    <p:sldId id="277" r:id="rId5"/>
    <p:sldId id="265" r:id="rId6"/>
    <p:sldId id="278" r:id="rId7"/>
    <p:sldId id="279" r:id="rId8"/>
    <p:sldId id="280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82" r:id="rId17"/>
    <p:sldId id="273" r:id="rId18"/>
    <p:sldId id="274" r:id="rId19"/>
    <p:sldId id="275" r:id="rId20"/>
    <p:sldId id="276" r:id="rId21"/>
    <p:sldId id="263" r:id="rId22"/>
    <p:sldId id="256" r:id="rId23"/>
    <p:sldId id="257" r:id="rId24"/>
    <p:sldId id="258" r:id="rId25"/>
    <p:sldId id="259" r:id="rId26"/>
    <p:sldId id="260" r:id="rId27"/>
    <p:sldId id="261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EF3B-A037-46D0-B02C-1428F07E9383}" type="datetimeFigureOut">
              <a:rPr lang="en-US" dirty="0"/>
              <a:t>5/24/2020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5/24/2020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5/24/2020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5/24/2020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96" r="3510"/>
          <a:stretch/>
        </p:blipFill>
        <p:spPr>
          <a:xfrm>
            <a:off x="5138671" y="-1"/>
            <a:ext cx="7053330" cy="689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49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7678" y="146656"/>
            <a:ext cx="115695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400" dirty="0">
                <a:solidFill>
                  <a:srgbClr val="231F20"/>
                </a:solidFill>
                <a:latin typeface="LAT_School-Normal"/>
              </a:rPr>
              <a:t>Halkara zähmet bölünişiginde bolup geçýän özgermeler döwletleriň arasyndaky ýüze çykýan </a:t>
            </a:r>
            <a:r>
              <a:rPr lang="tk-TM" sz="2400" dirty="0" smtClean="0">
                <a:solidFill>
                  <a:srgbClr val="231F20"/>
                </a:solidFill>
                <a:latin typeface="LAT_School-Normal"/>
              </a:rPr>
              <a:t>ykdysady</a:t>
            </a:r>
            <a:r>
              <a:rPr lang="en-US" sz="2400" dirty="0" smtClean="0">
                <a:solidFill>
                  <a:srgbClr val="231F20"/>
                </a:solidFill>
                <a:latin typeface="LAT_School-Normal"/>
              </a:rPr>
              <a:t> </a:t>
            </a:r>
            <a:r>
              <a:rPr lang="tk-TM" sz="2400" dirty="0" smtClean="0">
                <a:solidFill>
                  <a:srgbClr val="231F20"/>
                </a:solidFill>
                <a:latin typeface="LAT_School-Normal"/>
              </a:rPr>
              <a:t>gatnaşyklara </a:t>
            </a:r>
            <a:r>
              <a:rPr lang="tk-TM" sz="2400" dirty="0">
                <a:solidFill>
                  <a:srgbClr val="231F20"/>
                </a:solidFill>
                <a:latin typeface="LAT_School-Normal"/>
              </a:rPr>
              <a:t>düýpli täsir edýär. Şoňa görä-de dünýä</a:t>
            </a:r>
            <a:br>
              <a:rPr lang="tk-TM" sz="2400" dirty="0">
                <a:solidFill>
                  <a:srgbClr val="231F20"/>
                </a:solidFill>
                <a:latin typeface="LAT_School-Normal"/>
              </a:rPr>
            </a:br>
            <a:r>
              <a:rPr lang="tk-TM" sz="2400" dirty="0">
                <a:solidFill>
                  <a:srgbClr val="231F20"/>
                </a:solidFill>
                <a:latin typeface="LAT_School-Normal"/>
              </a:rPr>
              <a:t>söwdasynyň haryt düzüminde belli bir üýtgeşmeler bolup geçýär. Çig mal söwdasynyň möçberi azalýar, senagat harytlary we taýýar önümleri bolsa köpelýär.</a:t>
            </a:r>
            <a:r>
              <a:rPr lang="tk-TM" sz="2400" dirty="0"/>
              <a:t> 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316" y="1716316"/>
            <a:ext cx="5141684" cy="51416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9430"/>
            <a:ext cx="5078570" cy="507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823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5104" y="114150"/>
            <a:ext cx="115437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Soňky ýyllarda hyzmat ediş bazarynyň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artyp</a:t>
            </a:r>
            <a:r>
              <a:rPr lang="tk-TM" sz="2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onuň umumy ösüş depgini halkara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söwdasyna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garanyňda </a:t>
            </a:r>
            <a:r>
              <a:rPr lang="tk-TM" sz="2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 ýokarydyr. Hyzmat edişiň halkara söwdasy aragatnaşykda, harytlaryň ätiýaçlandyrylmagynda, harytlaryň satylanyndan soňky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hyzmatlarda,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mahabatlarda</a:t>
            </a:r>
            <a:r>
              <a:rPr lang="tk-TM" sz="2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daşary ýurt syýahatçylygynda,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önümçilikde,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ylymda </a:t>
            </a:r>
            <a:r>
              <a:rPr lang="tk-TM" sz="2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tehnikada, maglumatda, söwda we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maliýe-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k-TM" sz="2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karz işlerinde, önümçiligi guramakdaky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dolandyrmakdaky </a:t>
            </a:r>
            <a:r>
              <a:rPr lang="tk-TM" sz="2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meseleler boýunça maslahatlaşmakda we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ş.m.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amala </a:t>
            </a:r>
            <a:r>
              <a:rPr lang="tk-TM" sz="2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aşyrylýan hyzmatlary özünde jemleýär.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051" y="2341472"/>
            <a:ext cx="7947249" cy="451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133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011" y="0"/>
            <a:ext cx="114536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dirty="0">
                <a:solidFill>
                  <a:srgbClr val="231F20"/>
                </a:solidFill>
                <a:latin typeface="LAT_School-Normal"/>
              </a:rPr>
              <a:t>Tehnologiki alyş-çalşyň kommersiýa </a:t>
            </a:r>
            <a:r>
              <a:rPr lang="tk-TM" sz="2800" dirty="0" smtClean="0">
                <a:solidFill>
                  <a:srgbClr val="231F20"/>
                </a:solidFill>
                <a:latin typeface="LAT_School-Normal"/>
              </a:rPr>
              <a:t>görnüşleri</a:t>
            </a:r>
            <a:r>
              <a:rPr lang="en-US" sz="2800" dirty="0" smtClean="0">
                <a:solidFill>
                  <a:srgbClr val="231F20"/>
                </a:solidFill>
                <a:latin typeface="LAT_School-Normal"/>
              </a:rPr>
              <a:t> </a:t>
            </a:r>
            <a:r>
              <a:rPr lang="tk-TM" sz="2800" dirty="0" smtClean="0">
                <a:solidFill>
                  <a:srgbClr val="231F20"/>
                </a:solidFill>
                <a:latin typeface="LAT_School-Normal"/>
              </a:rPr>
              <a:t>özara </a:t>
            </a:r>
            <a:r>
              <a:rPr lang="tk-TM" sz="2800" dirty="0">
                <a:solidFill>
                  <a:srgbClr val="231F20"/>
                </a:solidFill>
                <a:latin typeface="LAT_School-Normal"/>
              </a:rPr>
              <a:t>ylalaşyklar esasynda ylmy açyşlary, tehniki resminamalary ulanmaga bolan hukuklary, hünärmenleriň taýýarlanyşyny we ş.m. göz öňünde </a:t>
            </a:r>
            <a:r>
              <a:rPr lang="tk-TM" sz="2800" dirty="0" smtClean="0">
                <a:solidFill>
                  <a:srgbClr val="231F20"/>
                </a:solidFill>
                <a:latin typeface="LAT_School-Normal"/>
              </a:rPr>
              <a:t>tutýar</a:t>
            </a:r>
            <a:r>
              <a:rPr lang="en-US" sz="2800" dirty="0" smtClean="0">
                <a:solidFill>
                  <a:srgbClr val="231F20"/>
                </a:solidFill>
                <a:latin typeface="LAT_School-Normal"/>
              </a:rPr>
              <a:t>.</a:t>
            </a:r>
            <a:r>
              <a:rPr lang="tk-TM" sz="2800" dirty="0" smtClean="0"/>
              <a:t> 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092" y="1374820"/>
            <a:ext cx="7310907" cy="54831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14452"/>
            <a:ext cx="4881092" cy="334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403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95141"/>
            <a:ext cx="1178416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Daşary ýurtlar bilen ýerine ýetirilýän halkara hasaplaşyklar boýunça ýurtda kabul edilen düzgün-tertibiň jemine milli walýuta ulgamy diýilýär. Milli walýuta ulgamy taryhy taýdan ilki emele gelipdir. Ol </a:t>
            </a:r>
            <a:r>
              <a:rPr lang="tk-TM" sz="2800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ýurduň</a:t>
            </a:r>
            <a:r>
              <a:rPr lang="en-US" sz="2800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ykdysadyýetiniň </a:t>
            </a:r>
            <a:r>
              <a:rPr lang="tk-TM" sz="28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daşary ýurtlar bilen ykdysady gatnaşyklarynyň ösüş derejesine bagly bolýar.</a:t>
            </a:r>
            <a:r>
              <a:rPr lang="tk-TM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465" y="1911023"/>
            <a:ext cx="7783535" cy="44501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1023"/>
            <a:ext cx="4408465" cy="4450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524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7712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dirty="0">
                <a:solidFill>
                  <a:srgbClr val="231F20"/>
                </a:solidFill>
                <a:latin typeface="LAT_School-Normal"/>
              </a:rPr>
              <a:t>Şeýlelik bilen, dünýä walýuta ulgamyny walýutalaryň hereket etmegi, görnüşi we olaryň guralyşy </a:t>
            </a:r>
            <a:r>
              <a:rPr lang="tk-TM" sz="2800" dirty="0" smtClean="0">
                <a:solidFill>
                  <a:srgbClr val="231F20"/>
                </a:solidFill>
                <a:latin typeface="LAT_School-Normal"/>
              </a:rPr>
              <a:t>bilen</a:t>
            </a:r>
            <a:r>
              <a:rPr lang="en-US" sz="2800" dirty="0" smtClean="0">
                <a:solidFill>
                  <a:srgbClr val="231F20"/>
                </a:solidFill>
                <a:latin typeface="LAT_School-Normal"/>
              </a:rPr>
              <a:t> </a:t>
            </a:r>
            <a:r>
              <a:rPr lang="tk-TM" sz="2800" dirty="0" smtClean="0">
                <a:solidFill>
                  <a:srgbClr val="231F20"/>
                </a:solidFill>
                <a:latin typeface="LAT_School-Normal"/>
              </a:rPr>
              <a:t>baglanyşykly </a:t>
            </a:r>
            <a:r>
              <a:rPr lang="tk-TM" sz="2800" dirty="0">
                <a:solidFill>
                  <a:srgbClr val="231F20"/>
                </a:solidFill>
                <a:latin typeface="LAT_School-Normal"/>
              </a:rPr>
              <a:t>ykdysady gatnaşyklaryň jemi </a:t>
            </a:r>
            <a:r>
              <a:rPr lang="tk-TM" sz="2800" dirty="0" smtClean="0">
                <a:solidFill>
                  <a:srgbClr val="231F20"/>
                </a:solidFill>
                <a:latin typeface="LAT_School-Normal"/>
              </a:rPr>
              <a:t>hökmünde</a:t>
            </a:r>
            <a:r>
              <a:rPr lang="en-US" sz="2800" dirty="0" smtClean="0">
                <a:solidFill>
                  <a:srgbClr val="231F20"/>
                </a:solidFill>
                <a:latin typeface="LAT_School-Normal"/>
              </a:rPr>
              <a:t> </a:t>
            </a:r>
            <a:r>
              <a:rPr lang="tk-TM" sz="2800" dirty="0" smtClean="0">
                <a:solidFill>
                  <a:srgbClr val="231F20"/>
                </a:solidFill>
                <a:latin typeface="LAT_School-Normal"/>
              </a:rPr>
              <a:t>kesgitlemek </a:t>
            </a:r>
            <a:r>
              <a:rPr lang="tk-TM" sz="2800" dirty="0">
                <a:solidFill>
                  <a:srgbClr val="231F20"/>
                </a:solidFill>
                <a:latin typeface="LAT_School-Normal"/>
              </a:rPr>
              <a:t>bolar.</a:t>
            </a:r>
            <a:r>
              <a:rPr lang="tk-TM" sz="2800" dirty="0"/>
              <a:t> 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291" y="1295400"/>
            <a:ext cx="97536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8469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647" y="91559"/>
            <a:ext cx="1183997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ABŞ-nyň </a:t>
            </a:r>
            <a:r>
              <a:rPr lang="tk-TM" sz="2800" b="1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dollary öňdebaryjy orny </a:t>
            </a:r>
            <a:r>
              <a:rPr lang="tk-TM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eýeleýär.</a:t>
            </a:r>
            <a:r>
              <a:rPr lang="en-US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Döwletara </a:t>
            </a:r>
            <a:r>
              <a:rPr lang="tk-TM" sz="2800" b="1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hasaplaşyklar walýuta kursy esasynda amala aşyrylýar. Walýuta kursy diýip, bir </a:t>
            </a:r>
            <a:r>
              <a:rPr lang="tk-TM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ýurduň</a:t>
            </a:r>
            <a:r>
              <a:rPr lang="en-US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 </a:t>
            </a:r>
            <a:r>
              <a:rPr lang="tk-TM" sz="2800" b="1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birliginiň beýleki ýurduň pul birliginiň üsti </a:t>
            </a:r>
            <a:r>
              <a:rPr lang="tk-TM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aňladylan </a:t>
            </a:r>
            <a:r>
              <a:rPr lang="tk-TM" sz="2800" b="1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bahasyna aýdylýar. Her bir ýurduň </a:t>
            </a:r>
            <a:r>
              <a:rPr lang="tk-TM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en-US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walýutasy </a:t>
            </a:r>
            <a:r>
              <a:rPr lang="tk-TM" sz="2800" b="1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daşary ýurtlaryň walýutasy bilen hasaplanylýar. Walýuta kursy berk bellenilen we </a:t>
            </a:r>
            <a:r>
              <a:rPr lang="tk-TM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üýtgeýän</a:t>
            </a:r>
            <a:r>
              <a:rPr lang="en-US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 </a:t>
            </a:r>
            <a:r>
              <a:rPr lang="tk-TM" sz="2800" b="1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biler. Üýtgeýän walýuta kursy walýuta bazarlarynda ol ýa-da başga walýuta bolan hyrydarlygyň </a:t>
            </a:r>
            <a:r>
              <a:rPr lang="tk-TM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en-US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hödürlemegiň </a:t>
            </a:r>
            <a:r>
              <a:rPr lang="tk-TM" sz="2800" b="1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täsiri bilen kesgitlenilýär. </a:t>
            </a:r>
            <a:r>
              <a:rPr lang="tk-TM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Walýutalar,</a:t>
            </a:r>
            <a:r>
              <a:rPr lang="en-US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adatça</a:t>
            </a:r>
            <a:r>
              <a:rPr lang="tk-TM" sz="2800" b="1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ýokary baha bilen satylyp (satyjynyň kursy</a:t>
            </a:r>
            <a:r>
              <a:rPr lang="tk-TM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en-US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 </a:t>
            </a:r>
            <a:r>
              <a:rPr lang="tk-TM" sz="2800" b="1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tersine satyn alnanda pes baha (alyjynyň </a:t>
            </a:r>
            <a:r>
              <a:rPr lang="tk-TM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kursy)</a:t>
            </a:r>
            <a:r>
              <a:rPr lang="en-US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b="1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 </a:t>
            </a:r>
            <a:r>
              <a:rPr lang="tk-TM" sz="2800" b="1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amala aşyrylýar.</a:t>
            </a:r>
            <a:r>
              <a:rPr lang="tk-TM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60" r="381"/>
          <a:stretch/>
        </p:blipFill>
        <p:spPr>
          <a:xfrm>
            <a:off x="3541932" y="4061878"/>
            <a:ext cx="8650068" cy="279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283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880" y="210757"/>
            <a:ext cx="11520294" cy="439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278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4008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3284" y="365802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k-TM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Walýuta kursunda bahalar, zähmet </a:t>
            </a:r>
            <a:r>
              <a:rPr lang="tk-TM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öndürijiligi,</a:t>
            </a:r>
            <a:r>
              <a:rPr lang="en-US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 </a:t>
            </a:r>
            <a:r>
              <a:rPr lang="tk-TM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haky, önümçilik harajatlary, ykdysady ösüş </a:t>
            </a:r>
            <a:r>
              <a:rPr lang="tk-TM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 </a:t>
            </a:r>
            <a:r>
              <a:rPr lang="tk-TM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düşünjeler has doly öz beýanyny tapýar. </a:t>
            </a:r>
            <a:endParaRPr lang="ru-RU" sz="24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675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5255" y="0"/>
            <a:ext cx="1093845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400" b="1" dirty="0">
                <a:solidFill>
                  <a:srgbClr val="231F20"/>
                </a:solidFill>
                <a:latin typeface="LAT_School-Bold"/>
              </a:rPr>
              <a:t>3. halkara karz gatnaşyklary</a:t>
            </a:r>
            <a:br>
              <a:rPr lang="tk-TM" sz="2400" b="1" dirty="0">
                <a:solidFill>
                  <a:srgbClr val="231F20"/>
                </a:solidFill>
                <a:latin typeface="LAT_School-Bold"/>
              </a:rPr>
            </a:br>
            <a:r>
              <a:rPr lang="tk-TM" sz="2400" dirty="0">
                <a:solidFill>
                  <a:srgbClr val="231F20"/>
                </a:solidFill>
                <a:latin typeface="LAT_School-Normal"/>
              </a:rPr>
              <a:t>XX asyrda halkara karz gatnaşyklary emele gelip, karz pullary umumy milli çäklerden </a:t>
            </a:r>
            <a:r>
              <a:rPr lang="tk-TM" sz="2400" dirty="0" smtClean="0">
                <a:solidFill>
                  <a:srgbClr val="231F20"/>
                </a:solidFill>
                <a:latin typeface="LAT_School-Normal"/>
              </a:rPr>
              <a:t>çykyp,  dünýä </a:t>
            </a:r>
            <a:r>
              <a:rPr lang="tk-TM" sz="2400" dirty="0">
                <a:solidFill>
                  <a:srgbClr val="231F20"/>
                </a:solidFill>
                <a:latin typeface="LAT_School-Normal"/>
              </a:rPr>
              <a:t>pulunyň ornunda çykyş edip başlady. Halkara töleglerinde karz pullary weksel we milli </a:t>
            </a:r>
            <a:r>
              <a:rPr lang="tk-TM" sz="2400" dirty="0" smtClean="0">
                <a:solidFill>
                  <a:srgbClr val="231F20"/>
                </a:solidFill>
                <a:latin typeface="LAT_School-Normal"/>
              </a:rPr>
              <a:t>walýuta görnüşlerinde </a:t>
            </a:r>
            <a:r>
              <a:rPr lang="tk-TM" sz="2400" dirty="0">
                <a:solidFill>
                  <a:srgbClr val="231F20"/>
                </a:solidFill>
                <a:latin typeface="LAT_School-Normal"/>
              </a:rPr>
              <a:t>çykyş edýärler.</a:t>
            </a:r>
            <a:br>
              <a:rPr lang="tk-TM" sz="2400" dirty="0">
                <a:solidFill>
                  <a:srgbClr val="231F20"/>
                </a:solidFill>
                <a:latin typeface="LAT_School-Normal"/>
              </a:rPr>
            </a:br>
            <a:r>
              <a:rPr lang="tk-TM" sz="2400" dirty="0">
                <a:solidFill>
                  <a:srgbClr val="231F20"/>
                </a:solidFill>
                <a:latin typeface="LAT_School-Normal"/>
              </a:rPr>
              <a:t>Halkara karzy pul kapitalynyň hereketi esasynda halkara ykdysady gatnaşyklarynyň çäginde </a:t>
            </a:r>
            <a:r>
              <a:rPr lang="tk-TM" sz="2400" dirty="0" smtClean="0">
                <a:solidFill>
                  <a:srgbClr val="231F20"/>
                </a:solidFill>
                <a:latin typeface="LAT_School-Normal"/>
              </a:rPr>
              <a:t>ýüze  çykýar</a:t>
            </a:r>
            <a:r>
              <a:rPr lang="tk-TM" sz="2400" dirty="0">
                <a:solidFill>
                  <a:srgbClr val="231F20"/>
                </a:solidFill>
                <a:latin typeface="LAT_School-Normal"/>
              </a:rPr>
              <a:t>. Daşary ýurtlara kapital öndürijilikli we ssuda (pul) görnüşlerde çykarylýar. Pul kapitalynyň eksporty bolsa halkara karz görnüşinde amala aşyrylýar.</a:t>
            </a:r>
            <a:r>
              <a:rPr lang="tk-TM" sz="2400" dirty="0"/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612564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737" y="91976"/>
            <a:ext cx="114149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400" dirty="0">
                <a:solidFill>
                  <a:srgbClr val="231F20"/>
                </a:solidFill>
                <a:latin typeface="LAT_School-Normal"/>
              </a:rPr>
              <a:t>Halkara karz gatnaşyklarynda algydarlar we </a:t>
            </a:r>
            <a:r>
              <a:rPr lang="tk-TM" sz="2400" dirty="0" smtClean="0">
                <a:solidFill>
                  <a:srgbClr val="231F20"/>
                </a:solidFill>
                <a:latin typeface="LAT_School-Normal"/>
              </a:rPr>
              <a:t>karz berijiler </a:t>
            </a:r>
            <a:r>
              <a:rPr lang="tk-TM" sz="2400" dirty="0">
                <a:solidFill>
                  <a:srgbClr val="231F20"/>
                </a:solidFill>
                <a:latin typeface="LAT_School-Normal"/>
              </a:rPr>
              <a:t>hökmünde banklar, monopoliýalar, </a:t>
            </a:r>
            <a:r>
              <a:rPr lang="tk-TM" sz="2400" dirty="0" smtClean="0">
                <a:solidFill>
                  <a:srgbClr val="231F20"/>
                </a:solidFill>
                <a:latin typeface="LAT_School-Normal"/>
              </a:rPr>
              <a:t>hususy telekeçiler</a:t>
            </a:r>
            <a:r>
              <a:rPr lang="tk-TM" sz="2400" dirty="0">
                <a:solidFill>
                  <a:srgbClr val="231F20"/>
                </a:solidFill>
                <a:latin typeface="LAT_School-Normal"/>
              </a:rPr>
              <a:t>, döwlet guramalary, hökümet hem-de halkara we sebitara guramalar çykyş edýärler. </a:t>
            </a:r>
            <a:r>
              <a:rPr lang="tk-TM" sz="2400" dirty="0" smtClean="0">
                <a:solidFill>
                  <a:srgbClr val="231F20"/>
                </a:solidFill>
                <a:latin typeface="LAT_School-Normal"/>
              </a:rPr>
              <a:t>Ykdysady mazmuny </a:t>
            </a:r>
            <a:r>
              <a:rPr lang="tk-TM" sz="2400" dirty="0">
                <a:solidFill>
                  <a:srgbClr val="231F20"/>
                </a:solidFill>
                <a:latin typeface="LAT_School-Normal"/>
              </a:rPr>
              <a:t>boýunça karzlar söwda amallary bilen </a:t>
            </a:r>
            <a:r>
              <a:rPr lang="tk-TM" sz="2400" dirty="0" smtClean="0">
                <a:solidFill>
                  <a:srgbClr val="231F20"/>
                </a:solidFill>
                <a:latin typeface="LAT_School-Normal"/>
              </a:rPr>
              <a:t>bagly bolan </a:t>
            </a:r>
            <a:r>
              <a:rPr lang="tk-TM" sz="2400" dirty="0">
                <a:solidFill>
                  <a:srgbClr val="231F20"/>
                </a:solidFill>
                <a:latin typeface="LAT_School-Normal"/>
              </a:rPr>
              <a:t>täjirçilik karzlaryna hem-de islendik </a:t>
            </a:r>
            <a:r>
              <a:rPr lang="tk-TM" sz="2400" dirty="0" smtClean="0">
                <a:solidFill>
                  <a:srgbClr val="231F20"/>
                </a:solidFill>
                <a:latin typeface="LAT_School-Normal"/>
              </a:rPr>
              <a:t>maksatlar üçin </a:t>
            </a:r>
            <a:r>
              <a:rPr lang="tk-TM" sz="2400" dirty="0">
                <a:solidFill>
                  <a:srgbClr val="231F20"/>
                </a:solidFill>
                <a:latin typeface="LAT_School-Normal"/>
              </a:rPr>
              <a:t>bolýan bergileri üzmeklige, gymmat bahaly kagyzlary dolanyşyga goýbermäge, göni maýa goýumlaryna we ş.m. ulanyp bilinýän maliýe karzlaryna </a:t>
            </a:r>
            <a:r>
              <a:rPr lang="tk-TM" sz="2400" dirty="0" smtClean="0">
                <a:solidFill>
                  <a:srgbClr val="231F20"/>
                </a:solidFill>
                <a:latin typeface="LAT_School-Normal"/>
              </a:rPr>
              <a:t>bölünýär</a:t>
            </a:r>
            <a:r>
              <a:rPr lang="tk-TM" sz="2400" dirty="0">
                <a:solidFill>
                  <a:srgbClr val="231F20"/>
                </a:solidFill>
                <a:latin typeface="LAT_School-Normal"/>
              </a:rPr>
              <a:t>.</a:t>
            </a:r>
            <a:r>
              <a:rPr lang="tk-TM" sz="2400" dirty="0"/>
              <a:t> 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949" y="2400300"/>
            <a:ext cx="1125855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841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776" y="0"/>
            <a:ext cx="11190956" cy="33613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707" y="2801305"/>
            <a:ext cx="6100293" cy="405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5072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4698" y="713120"/>
            <a:ext cx="710913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Prezidenti Gurbanguly</a:t>
            </a:r>
            <a:br>
              <a:rPr lang="tk-TM" sz="28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8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Berdimuhamedowyň geçirýän düýpli özgertmeleri </a:t>
            </a:r>
            <a:r>
              <a:rPr lang="tk-TM" sz="2800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800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k-TM" sz="2800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öňüni </a:t>
            </a:r>
            <a:r>
              <a:rPr lang="tk-TM" sz="28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alyş çäreleri dünýä maliýe çökgünliginiň </a:t>
            </a:r>
            <a:r>
              <a:rPr lang="tk-TM" sz="2800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biziň</a:t>
            </a:r>
            <a:r>
              <a:rPr lang="en-US" sz="2800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ykdysadyýetimize </a:t>
            </a:r>
            <a:r>
              <a:rPr lang="tk-TM" sz="28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uly bir täsir edip bilmezligini </a:t>
            </a:r>
            <a:r>
              <a:rPr lang="tk-TM" sz="2800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en-US" sz="2800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tk-TM" sz="28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Ýurdumyzyň ykdysadyýetiniň esasy pudaklaryna </a:t>
            </a:r>
            <a:r>
              <a:rPr lang="en-US" sz="28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 </a:t>
            </a:r>
            <a:r>
              <a:rPr lang="tk-TM" sz="28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eýeçilik edýär. Maliýe serişdeleriniň hem</a:t>
            </a:r>
            <a:br>
              <a:rPr lang="tk-TM" sz="28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8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 gorlary döwletiň eýeçiligindedir. Gaýtadan </a:t>
            </a:r>
            <a:r>
              <a:rPr lang="tk-TM" sz="2800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paýlamagyň </a:t>
            </a:r>
            <a:r>
              <a:rPr lang="tk-TM" sz="28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üsti bilen döwlet öz serişdelerini </a:t>
            </a:r>
            <a:r>
              <a:rPr lang="tk-TM" sz="2800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kynçylyk</a:t>
            </a:r>
            <a:r>
              <a:rPr lang="en-US" sz="2800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çekýän </a:t>
            </a:r>
            <a:r>
              <a:rPr lang="tk-TM" sz="28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pudaklara gönükdirýär we kynçylygyň </a:t>
            </a:r>
            <a:r>
              <a:rPr lang="tk-TM" sz="2800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öňüni</a:t>
            </a:r>
            <a:r>
              <a:rPr lang="en-US" sz="2800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tk-TM" sz="28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012" y="0"/>
            <a:ext cx="4709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586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033" y="193183"/>
            <a:ext cx="11771610" cy="320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8308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070" y="0"/>
            <a:ext cx="9751842" cy="622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7174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965" y="246575"/>
            <a:ext cx="11759035" cy="10155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104" y="1441226"/>
            <a:ext cx="11043144" cy="224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8415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0456" y="345763"/>
            <a:ext cx="115909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Halkara </a:t>
            </a:r>
            <a:r>
              <a:rPr lang="tk-TM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karzy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daşary </a:t>
            </a:r>
            <a:r>
              <a:rPr lang="tk-TM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 gatnaşyklaryň çäginde aşakdaky wezipeleri ýerine ýetirýär:</a:t>
            </a:r>
            <a:br>
              <a:rPr lang="tk-TM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Birinjiden, </a:t>
            </a:r>
            <a:r>
              <a:rPr lang="tk-TM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ýurtlaryň arasynda maliýe we maddy baýlyklaryň </a:t>
            </a:r>
            <a:r>
              <a:rPr lang="tk-TM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täzeden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paýlanylmagyny </a:t>
            </a:r>
            <a:r>
              <a:rPr lang="tk-TM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 edip, karz alnan serişdeleriň ýokary netijelilik bilen ulanylmagyna</a:t>
            </a:r>
            <a:br>
              <a:rPr lang="tk-TM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 has zerur islegleri kanagatlandyrmaga gönükdirýär.</a:t>
            </a:r>
            <a:br>
              <a:rPr lang="tk-TM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Ikinjiden, </a:t>
            </a:r>
            <a:r>
              <a:rPr lang="tk-TM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halkara karzy dünýä hojalygynyň çäklerinde maýa toplaýşy güýçlendirip,</a:t>
            </a:r>
            <a:br>
              <a:rPr lang="tk-TM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ýurduň wagtlaýynça ulanmaýan pul serişdelerini başga bir ýurduň maýa goýumlarynyň</a:t>
            </a:r>
            <a:br>
              <a:rPr lang="tk-TM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maliýeleşdirilmegine gönükdirýär.</a:t>
            </a:r>
            <a:br>
              <a:rPr lang="tk-TM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Üçünjiden, </a:t>
            </a:r>
            <a:r>
              <a:rPr lang="tk-TM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halkara karzy giňeldilen üznüksiz önümçiligiň çäklerinde ýerleşdirmek</a:t>
            </a:r>
            <a:br>
              <a:rPr lang="tk-TM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meselelerini bütindünýä möçberinde güýçlendirýär.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8394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557" y="229852"/>
            <a:ext cx="1151800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2. Halkara walýuta gatnaşyklary</a:t>
            </a:r>
            <a:br>
              <a:rPr lang="tk-TM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Walýuta diýen ykdysady adalganyň kesgitlenilişiniň köp görnüşi bolýar. Ol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ozaly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bilen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dewizler diýen latyn sözünden emele gelip, şaýy pullarynyň ýüzündäki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şekili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aňladýar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Halkara söwdasynda hasaplaşyklary geçirmek üçin saýlanyp alnan nagt däl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pul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serişdelerine </a:t>
            </a:r>
            <a:r>
              <a:rPr lang="tk-TM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dewizler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ýa-da </a:t>
            </a:r>
            <a:r>
              <a:rPr lang="tk-TM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walýuta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diýilýär. Ýuridiki tarapdan seredilende ol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dürli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walýutalarda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ýerine ýetirilýän halkara tölege bolan hukugy aňladýar. Başga bir ýerde bolsa</a:t>
            </a:r>
            <a:b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daşary söwda hasaplaşyklarynda ulanylýan töleg serişdelerine we bergi borçnama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walýuta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diýilýär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Ýene-de bir ýerde dünýä pulunyň hereket etmegi bilen baglanyşykly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ykdysady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gatnaşyklara </a:t>
            </a:r>
            <a:r>
              <a:rPr lang="tk-TM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walýuta gatnaşyklary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diýilýär.</a:t>
            </a:r>
            <a:r>
              <a:rPr lang="tk-TM" sz="2000" dirty="0"/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633764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2226" y="281369"/>
            <a:ext cx="112604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Şeýlelik bilen walýuta diýip, döwletara hasaplaşyk töleg serişdelerine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aýdylýar.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Halkara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walýuta gatnaşyklaryny guramagyň görnüşi bolup dünýä walýuta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ulgamy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çykyş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edýär. Walýutalary alyş-çalyş etmek bilen baglanyşykly durnukly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gatnaşyklaryň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emele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gelmegi we olaryň hukuk tarapyndan berkidilmegi, taryhda ilki milli, soň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dünýä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walýuta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ulgamynyň döremegine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getirdi.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Daşary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ýurtlar bilen ýerine ýetirilýän halkara hasaplaşyklar boýunça ýurtda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Kabul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edilen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düzgün-tertibiň jemine </a:t>
            </a:r>
            <a:r>
              <a:rPr lang="tk-TM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milli walýuta ulgamy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diýilýär. Milli walýuta ulgamy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taryhy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taýdan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ilki emele gelýär. Ol ýurduň ykdysadyýetiniň we daşary ýurtlar bilen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ykdysady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gatnaşyklarynyň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ösüş derejesine bagly bolýar.</a:t>
            </a:r>
            <a:r>
              <a:rPr lang="tk-TM" sz="2000" dirty="0"/>
              <a:t> </a:t>
            </a:r>
            <a:r>
              <a:rPr lang="en-US" sz="2000" dirty="0" smtClean="0"/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843026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3336" y="166937"/>
            <a:ext cx="1146219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Häzirki döwre çenli dünýä walýuta ulgamynyň aşakdakylary bellidir:</a:t>
            </a:r>
            <a:b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Birinji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dünýä walýuta ulgamy özakymlaýyn XIX asyryň ahyryna çenli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altyn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ölçegiň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esasynda emele gelipdir. Şonda dünýä pulunyň ornuny altyn ýerine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ýetiripdir.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Walýutalaryň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alyş-çalyşy ýurtlaryň pul birliginiň altyn hümmeti esasynda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amala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aşyrylypdyr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Meselem, 1 amerikan dollaryň altyn hümmeti 0,888671 grama,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Angliýanyň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funt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sterlingi bolsa 2,132810 grama deň bolupdyr. Bu ulgam 1867-nji ýylda Pariž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halkara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maslahatynda döwletara ylalaşykda kabul edilip, ýuridiki tarapdan güýje girýär.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Altyn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ýeke-täk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dünýä puly diýlip yglan edilýär.</a:t>
            </a:r>
            <a:b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Ikinji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Genuýa dünýä walýuta ulgamy altyn-dewiz ölçegine esaslanýar. Bu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ulgam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1922-nji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ýylda Genuýa ykdysady maslahatynda kabul edildi. Altyn-dewiz ölçegi altyna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altyna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aňsatlyk bilen öwrülip bilýän öňdebaryjy ýurtlaryň walýutalaryna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esaslanýar.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Daşary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söwda hasaplaşyklarynda töleg serişdesi hökmünde ulanylýan daşary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ýurt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walýutalaryna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dewizler diýilýär. Genuýa walýuta ulgamynyň binýady bolup 30 döwletiň</a:t>
            </a:r>
            <a:b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pul birlikleri kabul edilipdir. Şol döwürden başlap, ABŞ dollaryny iň güýçli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walýuta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öwürmek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syýasaty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başlanýar.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Birleşen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Milletler Guramasy tarapyndan 1944-nji ýylda ABŞ-nyň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Bretton-Wuds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şäherinde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geçirilen halkara maliýe maslahatynda 44 ýurduň wekilleriniň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gatnaşmagynda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r>
              <a:rPr lang="tk-TM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üçünji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dünýä walýuta ulgamy kabul edildi. Bu ulgamyň düzgünnamasy 1945-nji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ýylda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güýje </a:t>
            </a:r>
            <a:r>
              <a:rPr lang="tk-T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girýär</a:t>
            </a:r>
            <a:r>
              <a:rPr lang="tk-TM" sz="2000" dirty="0"/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47933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9193" y="0"/>
            <a:ext cx="1127330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Dünýä ýurtlarynyň arasyndaky ykdysady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gatnaşyklaryň </a:t>
            </a:r>
            <a:r>
              <a:rPr lang="tk-TM" sz="2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iň gadymy we çalt ösýän görnüşleriniň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 </a:t>
            </a:r>
            <a:r>
              <a:rPr lang="tk-TM" sz="2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söwda gatnaşyklary çykyş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edýär.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Dünýä </a:t>
            </a:r>
            <a:r>
              <a:rPr lang="tk-TM" sz="2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söwdasynyň XX asyryň ikinji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ýarymyndan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başlap</a:t>
            </a:r>
            <a:r>
              <a:rPr lang="tk-TM" sz="2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has çalt ösýändigini bellemek gerek. Häzirki zaman halkara söwdasy ýokary depginlerde ösýär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Halkara söwdasynyň ösüşi ozaly bilen kapitalistik</a:t>
            </a:r>
            <a:b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 usulynyň ýüze çykmagy we ösüşi bilen 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baglanyşyklydyr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Umuman, kapitalizmi dünýä söwdasyz göz öňüne getirip bolmaz.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946" y="2262904"/>
            <a:ext cx="6551054" cy="459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181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62"/>
          <a:stretch/>
        </p:blipFill>
        <p:spPr>
          <a:xfrm>
            <a:off x="163132" y="2924608"/>
            <a:ext cx="5272212" cy="33602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3132" y="108225"/>
            <a:ext cx="115437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28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Halkara söwdasy ähli ýurtlaryň daşary söwdasyndan ybarat bolup, harytlaryň getirilmegini (importy)</a:t>
            </a:r>
            <a:r>
              <a:rPr lang="en-US" sz="28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daşyna çykarylmagyny (eksporty) öz içine alýar.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58" y="1092558"/>
            <a:ext cx="5765442" cy="576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466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6465" y="0"/>
            <a:ext cx="1135058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sz="2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Başgaça </a:t>
            </a:r>
            <a:r>
              <a:rPr lang="tk-TM" sz="2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aýdylanda, ol halkara haryt-pul gatnaşyklaryny aňladýan ykdysady düşünjeleriň biri bolmak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bilen,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ähli </a:t>
            </a:r>
            <a:r>
              <a:rPr lang="tk-TM" sz="2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ýurtlaryň daşary söwdasynyň jemini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görkezýär.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Özüniň </a:t>
            </a:r>
            <a:r>
              <a:rPr lang="tk-TM" sz="2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ähmiýeti we maksady boýunça halkara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söwdasy</a:t>
            </a:r>
            <a:r>
              <a:rPr lang="en-US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dünýä </a:t>
            </a:r>
            <a:r>
              <a:rPr lang="tk-TM" sz="2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hojalyk gatnaşyklarynyň umumy toplumynda</a:t>
            </a:r>
            <a:br>
              <a:rPr lang="tk-TM" sz="2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möhüm orny eýeleýär.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65" y="2676324"/>
            <a:ext cx="5625889" cy="36343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08" b="3004"/>
          <a:stretch/>
        </p:blipFill>
        <p:spPr>
          <a:xfrm>
            <a:off x="6379430" y="2887349"/>
            <a:ext cx="5589242" cy="32841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" b="88273"/>
          <a:stretch/>
        </p:blipFill>
        <p:spPr>
          <a:xfrm>
            <a:off x="6426561" y="2067780"/>
            <a:ext cx="5542111" cy="80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041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6" t="5800" r="22945" b="90084"/>
          <a:stretch/>
        </p:blipFill>
        <p:spPr>
          <a:xfrm>
            <a:off x="0" y="0"/>
            <a:ext cx="3876542" cy="28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643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5"/>
            <a:ext cx="12192000" cy="68516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6" t="5800" r="22945" b="90084"/>
          <a:stretch/>
        </p:blipFill>
        <p:spPr>
          <a:xfrm>
            <a:off x="0" y="0"/>
            <a:ext cx="3876542" cy="28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514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5"/>
            <a:ext cx="12192000" cy="68516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6" t="5800" r="22945" b="90084"/>
          <a:stretch/>
        </p:blipFill>
        <p:spPr>
          <a:xfrm>
            <a:off x="0" y="0"/>
            <a:ext cx="3876542" cy="28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055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2226" y="117730"/>
            <a:ext cx="115308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Halkara söwdanyň zerurlygy jemgyýetçilik </a:t>
            </a:r>
            <a:r>
              <a:rPr lang="tk-TM" sz="28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önümçiliginiň </a:t>
            </a:r>
            <a:r>
              <a:rPr lang="tk-TM" sz="28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aýry-aýry pudaklarynyň endigan ösmeýändigine baglydyr. Önümleriň aglaba bölegini </a:t>
            </a:r>
            <a:r>
              <a:rPr lang="tk-TM" sz="28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öndürmäge</a:t>
            </a:r>
            <a:r>
              <a:rPr lang="en-US" sz="28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esaslanýan </a:t>
            </a:r>
            <a:r>
              <a:rPr lang="tk-TM" sz="28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 taýdan ösen ýurtlar hemişe </a:t>
            </a:r>
            <a:r>
              <a:rPr lang="tk-TM" sz="28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daşary</a:t>
            </a:r>
            <a:r>
              <a:rPr lang="en-US" sz="28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bazaryň </a:t>
            </a:r>
            <a:r>
              <a:rPr lang="tk-TM" sz="28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gözlegindedirler.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738" y="2309829"/>
            <a:ext cx="5997262" cy="40996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28" y="1912579"/>
            <a:ext cx="4945421" cy="4945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686443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442</TotalTime>
  <Words>578</Words>
  <Application>Microsoft Office PowerPoint</Application>
  <PresentationFormat>Широкоэкранный</PresentationFormat>
  <Paragraphs>19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Calibri</vt:lpstr>
      <vt:lpstr>Calibri Light</vt:lpstr>
      <vt:lpstr>LAT_School-Bold</vt:lpstr>
      <vt:lpstr>LAT_School-Normal</vt:lpstr>
      <vt:lpstr>Times New Roman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acer-pc</dc:creator>
  <cp:lastModifiedBy>acer-pc</cp:lastModifiedBy>
  <cp:revision>13</cp:revision>
  <dcterms:created xsi:type="dcterms:W3CDTF">2020-05-21T10:28:39Z</dcterms:created>
  <dcterms:modified xsi:type="dcterms:W3CDTF">2020-05-24T19:22:24Z</dcterms:modified>
</cp:coreProperties>
</file>