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9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0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6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4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0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470F-40B0-4DEA-9C6B-A35469F1B4E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77B8-CD8B-4A6C-AC93-E08061B9A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8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543"/>
            <a:ext cx="12192000" cy="1465943"/>
          </a:xfrm>
        </p:spPr>
        <p:txBody>
          <a:bodyPr>
            <a:normAutofit/>
          </a:bodyPr>
          <a:lstStyle/>
          <a:p>
            <a:r>
              <a:rPr lang="tk-TM" sz="4800" dirty="0" smtClean="0">
                <a:latin typeface="Arial Black" panose="020B0A04020102020204" pitchFamily="34" charset="0"/>
              </a:rPr>
              <a:t>Transformatoryň boş iş düzgünindäki energiýanyň ýitgileri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tk-TM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744" y="1585737"/>
            <a:ext cx="11945256" cy="1655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</a:t>
            </a:r>
            <a:r>
              <a:rPr lang="tk-TM" sz="3200" b="1" dirty="0" smtClean="0"/>
              <a:t>ýilnam</a:t>
            </a:r>
            <a:r>
              <a:rPr lang="en-US" sz="3200" b="1" dirty="0" smtClean="0"/>
              <a:t>a</a:t>
            </a:r>
            <a:endParaRPr lang="tk-TM" sz="3200" b="1" dirty="0" smtClean="0"/>
          </a:p>
          <a:p>
            <a:r>
              <a:rPr lang="tk-TM" sz="3200" b="1" dirty="0" smtClean="0"/>
              <a:t>1.</a:t>
            </a:r>
            <a:r>
              <a:rPr lang="tk-TM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k-TM" sz="3200" b="1" dirty="0"/>
              <a:t>Transformatoryň boş iş düzgüni üçin çalşyrma </a:t>
            </a:r>
            <a:r>
              <a:rPr lang="tk-TM" sz="3200" b="1" dirty="0" smtClean="0"/>
              <a:t>shemasy. </a:t>
            </a:r>
            <a:endParaRPr lang="ru-RU" sz="3200" b="1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60" y="2661721"/>
            <a:ext cx="3413760" cy="40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k-TM" sz="4000" dirty="0" smtClean="0"/>
              <a:t>Transformatoryň</a:t>
            </a:r>
            <a:r>
              <a:rPr lang="tk-TM" sz="4000" dirty="0" smtClean="0">
                <a:solidFill>
                  <a:schemeClr val="accent2">
                    <a:lumMod val="75000"/>
                  </a:schemeClr>
                </a:solidFill>
              </a:rPr>
              <a:t> magnitgeçirijilerindäki ýüze çykýan energiýanyň ýitgilerine magnit ýitgileri diýilýär we olar takmynan transformatoryň nominal kuwwatynyň </a:t>
            </a:r>
            <a:r>
              <a:rPr lang="tk-TM" sz="4000" dirty="0" smtClean="0"/>
              <a:t>0,1÷2 % düzýär</a:t>
            </a:r>
            <a:r>
              <a:rPr lang="tk-TM" sz="4000" dirty="0" smtClean="0">
                <a:solidFill>
                  <a:schemeClr val="accent2">
                    <a:lumMod val="75000"/>
                  </a:schemeClr>
                </a:solidFill>
              </a:rPr>
              <a:t>. Magnit ýitgileri gisterezis hadysasy we köwlenme toklaryň netijesinde ýüze çykýarlar. Gisterezis hadysasynyň ýüze çykarýan ýitgileri magnit akymyň f ýygylygyna we magnit induksiýanyň kwadratyna göni baglydyr </a:t>
            </a:r>
            <a:r>
              <a:rPr lang="tk-TM" sz="4000" dirty="0" smtClean="0"/>
              <a:t>(P</a:t>
            </a:r>
            <a:r>
              <a:rPr lang="tk-TM" sz="3200" dirty="0" smtClean="0"/>
              <a:t>gist</a:t>
            </a:r>
            <a:r>
              <a:rPr lang="tk-TM" sz="4000" dirty="0" smtClean="0"/>
              <a:t>→fB2), </a:t>
            </a:r>
            <a:r>
              <a:rPr lang="tk-TM" sz="4000" dirty="0" smtClean="0">
                <a:solidFill>
                  <a:schemeClr val="accent2">
                    <a:lumMod val="75000"/>
                  </a:schemeClr>
                </a:solidFill>
              </a:rPr>
              <a:t>köwlenme toklardan ýüze çykýan energiýanyň ýitgileri f ýygylygyň we magnit induksiýanyň kwadratlaryna </a:t>
            </a:r>
            <a:r>
              <a:rPr lang="tk-TM" sz="4000" dirty="0" smtClean="0"/>
              <a:t>(P</a:t>
            </a:r>
            <a:r>
              <a:rPr lang="tk-TM" sz="3200" dirty="0" smtClean="0"/>
              <a:t>köwl</a:t>
            </a:r>
            <a:r>
              <a:rPr lang="tk-TM" sz="4000" dirty="0" smtClean="0"/>
              <a:t>→f</a:t>
            </a:r>
            <a:r>
              <a:rPr lang="tk-TM" sz="2400" dirty="0" smtClean="0"/>
              <a:t>2B2</a:t>
            </a:r>
            <a:r>
              <a:rPr lang="tk-TM" sz="4000" dirty="0" smtClean="0"/>
              <a:t>) </a:t>
            </a:r>
            <a:r>
              <a:rPr lang="tk-TM" sz="4000" dirty="0" smtClean="0">
                <a:solidFill>
                  <a:schemeClr val="accent2">
                    <a:lumMod val="75000"/>
                  </a:schemeClr>
                </a:solidFill>
              </a:rPr>
              <a:t>göni baglydyr.</a:t>
            </a:r>
            <a:endParaRPr lang="tk-TM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Senagat ýygylygynda </a:t>
            </a:r>
            <a:r>
              <a:rPr lang="tk-TM" sz="3200" dirty="0" smtClean="0"/>
              <a:t>(f=50 Hz)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ulanylýan transformatorlaryň magnit geçirijileriniň aýratyn bölegindäki magnit ýitgiler elektrotehniki po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ladyň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aktiw kese-kesiginiň meýdany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П),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magnit induksiýasy (B) we poladyň massasy (m) arkaly indiki görnüşde kesgitlenilýär: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bu aňlatmada  elektrotehniki poladyň </a:t>
            </a:r>
            <a:r>
              <a:rPr lang="tk-TM" sz="3200" dirty="0" smtClean="0"/>
              <a:t>f=50 Hz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ýygylykda we </a:t>
            </a:r>
            <a:r>
              <a:rPr lang="tk-TM" sz="3200" dirty="0" smtClean="0"/>
              <a:t>B=1Tl 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induksiýadaky udel ýitgisi. Magnit akymyň we induksiýanyň ululyklarynyň transformatoryň </a:t>
            </a:r>
            <a:r>
              <a:rPr lang="tk-TM" sz="3200" dirty="0" smtClean="0"/>
              <a:t>U</a:t>
            </a:r>
            <a:r>
              <a:rPr lang="tk-TM" sz="2400" dirty="0" smtClean="0"/>
              <a:t>1n</a:t>
            </a:r>
            <a:r>
              <a:rPr lang="tk-TM" sz="3200" dirty="0" smtClean="0">
                <a:solidFill>
                  <a:schemeClr val="accent2">
                    <a:lumMod val="75000"/>
                  </a:schemeClr>
                </a:solidFill>
              </a:rPr>
              <a:t> nominal naprýäženiýesine göni baglydygy    sebäpli transformatoryň boş iş we nominal iş düzgünlerindäki magnit ýitgiler takmynan özara deňdirler. </a:t>
            </a:r>
            <a:endParaRPr lang="tk-TM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9" y="1845838"/>
            <a:ext cx="6759952" cy="11078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10" y="5588001"/>
            <a:ext cx="8568147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Transformatoryň   boş iş togunyň onuň nominal tokdan örän kiçiligi </a:t>
            </a:r>
            <a:r>
              <a:rPr lang="tk-TM" sz="3600" dirty="0" smtClean="0"/>
              <a:t>I0=(0,025÷0,1)I1n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sebäpli praktiki hasaplamalarda boş iş düzgünindäki energiýanyň ýitgileri magnit ýitgilerine deň diýip kabul edilýär. Pm magnit ýitgisi bolan transformator setden </a:t>
            </a:r>
            <a:r>
              <a:rPr lang="tk-TM" sz="3600" dirty="0" smtClean="0"/>
              <a:t>P=U1nI0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.a aktiw kuwwaty alýar. 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    Boş iş toguň aktiw düzüjisi: 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         				        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(2.8)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öz fazasy boýunça U</a:t>
            </a:r>
            <a:r>
              <a:rPr lang="tk-TM" sz="2400" dirty="0" smtClean="0">
                <a:solidFill>
                  <a:schemeClr val="accent2">
                    <a:lumMod val="75000"/>
                  </a:schemeClr>
                </a:solidFill>
              </a:rPr>
              <a:t>1n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naprýäženiýe bilen gabat gelýär we ol fiktiw (hakyky däl) R</a:t>
            </a:r>
            <a:r>
              <a:rPr lang="tk-TM" sz="2400" dirty="0" smtClean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garşylygyk arkaly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görnüşde 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</a:rPr>
              <a:t>ýazylýar.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(2.9)</a:t>
            </a:r>
          </a:p>
          <a:p>
            <a:endParaRPr lang="tk-TM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94" y="3125693"/>
            <a:ext cx="1760725" cy="12687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3" y="5594824"/>
            <a:ext cx="1767569" cy="12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(2.8) we (2.9) aňlatmalary özara deňeşdirip alarys 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         		           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(2.10)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Boş iş düzgüninde transformatoryň setden alýan I0 togy I0.a aktiw we I0.r reaktiw düzüjilerden ybaratdyr. 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	                        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(2.11)</a:t>
            </a: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(2.11) aňlatmadaky Y0 kompleks geçirijilik özara parallel birikdirilen R12 we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jX12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garşylykly zynjyra degişlidir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tk-TM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k-TM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91" y="618370"/>
            <a:ext cx="3144838" cy="10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61" y="3033486"/>
            <a:ext cx="5097165" cy="103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616" y="5436676"/>
            <a:ext cx="2984013" cy="13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Transformatoryň boş iş düzgünindäki magnit ýitgileri bilen baglanyşykly prossesleri görkezýän çalşyrma shemasy 2.5-nji suratda görkezilendir.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2.5-nji surat.  Transformatoryň boş iş düzgüni üçin çalşyrma shema </a:t>
            </a:r>
            <a:r>
              <a:rPr lang="tk-TM" sz="3600" dirty="0" smtClean="0">
                <a:solidFill>
                  <a:schemeClr val="bg2">
                    <a:lumMod val="10000"/>
                  </a:schemeClr>
                </a:solidFill>
              </a:rPr>
              <a:t>(a) 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we onuň ýönekeýleşdirilen shemasy </a:t>
            </a:r>
            <a:r>
              <a:rPr lang="tk-TM" sz="3600" dirty="0" smtClean="0">
                <a:solidFill>
                  <a:schemeClr val="bg2">
                    <a:lumMod val="10000"/>
                  </a:schemeClr>
                </a:solidFill>
              </a:rPr>
              <a:t>(b)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tk-TM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0" y="1828800"/>
            <a:ext cx="10856571" cy="254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8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581" y="0"/>
            <a:ext cx="8518476" cy="5370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174171" y="5573487"/>
            <a:ext cx="12017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b="1" dirty="0" smtClean="0">
                <a:solidFill>
                  <a:schemeClr val="bg2">
                    <a:lumMod val="10000"/>
                  </a:schemeClr>
                </a:solidFill>
              </a:rPr>
              <a:t>2.6-njy surat.  Birfazaly (a) we üçfazaly (b) transformatorlaryň boş iş tejribesini geçirmek üçin shemalar.</a:t>
            </a:r>
            <a:endParaRPr lang="tk-TM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282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Transformatoryň boş iş düzgünindäki energiýanyň ýitgileri.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Transformatoryň boş iş düzgünindäki energiýanyň ýitgileri.</dc:title>
  <dc:creator>Lenovo</dc:creator>
  <cp:lastModifiedBy>Lenovo</cp:lastModifiedBy>
  <cp:revision>18</cp:revision>
  <dcterms:created xsi:type="dcterms:W3CDTF">2020-01-31T05:16:34Z</dcterms:created>
  <dcterms:modified xsi:type="dcterms:W3CDTF">2020-04-08T13:04:32Z</dcterms:modified>
</cp:coreProperties>
</file>