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70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863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7604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271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64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379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838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893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1378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4359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18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49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0907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656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1935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472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663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7787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6108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76161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9132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911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4558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889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942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66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33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62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10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24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61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92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62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4215-EC10-4C4B-99A8-DBC76483BE0D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B68AA3-B4D1-465C-AF61-97958859B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036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8145" y="307492"/>
            <a:ext cx="109727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11-nji </a:t>
            </a:r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tema</a:t>
            </a:r>
            <a:endParaRPr lang="en-US" sz="3600" b="1" dirty="0" smtClean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DÜNÝÄNIŇ SUW BAÝLYKLARY WE OLARYŇ EKOLOGIK MESELELERI</a:t>
            </a:r>
            <a:endParaRPr lang="ru-RU" sz="3600" b="1" dirty="0" smtClean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ctr"/>
            <a:endParaRPr lang="en-US" sz="3600" b="1" dirty="0" smtClean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Umumy</a:t>
            </a:r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okuwyň</a:t>
            </a:r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meýilnamasy</a:t>
            </a:r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:</a:t>
            </a:r>
            <a:endParaRPr lang="ru-RU" sz="3600" b="1" dirty="0" smtClean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ctr"/>
            <a:endParaRPr lang="en-US" sz="3600" b="1" dirty="0" smtClean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1.	</a:t>
            </a:r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Gidrosfera</a:t>
            </a:r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barada</a:t>
            </a:r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düşünje</a:t>
            </a:r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we </a:t>
            </a:r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onuň</a:t>
            </a:r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esasy</a:t>
            </a:r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aýratynlyklary</a:t>
            </a:r>
            <a:endParaRPr lang="en-US" sz="3600" b="1" dirty="0" smtClean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2.	</a:t>
            </a:r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Dünýä</a:t>
            </a:r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suwlarynyň</a:t>
            </a:r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hapalanmak</a:t>
            </a:r>
            <a:r>
              <a:rPr lang="en-US" sz="3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meselesi</a:t>
            </a:r>
            <a:endParaRPr lang="en-US" sz="36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9027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328" y="169086"/>
            <a:ext cx="11028218" cy="618630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"/>
            <a:r>
              <a:rPr lang="en-US" sz="3600" b="1" dirty="0" err="1" smtClean="0">
                <a:ln/>
                <a:solidFill>
                  <a:schemeClr val="accent3"/>
                </a:solidFill>
              </a:rPr>
              <a:t>Alymlaryň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hasaplamagyna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görä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ummanlardan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450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müň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m3,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ýer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ýüzünde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70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müň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m3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suw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bugarýar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.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Şolardan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420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müň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m3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ummanlara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, 100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müň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m3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gury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ýere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ygal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görnüşinde</a:t>
            </a:r>
            <a:r>
              <a:rPr lang="ru-RU" sz="3600" b="1" dirty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düşýär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.</a:t>
            </a:r>
            <a:r>
              <a:rPr lang="ru-RU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Şeýlelikde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gury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ýer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ummanynyň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hasabyna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bugaran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suwdan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30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müň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m3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suwy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artykmaç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alýar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.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Ýer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togalagynda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ygal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çalşygy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bakydyr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. Her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ýylyň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dowamynda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belli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bir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mukdardaky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suw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gury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ýerden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ummanlara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deňze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derýa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akýar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we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bugaryş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ýene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-de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gury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ýere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düşýär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.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Ýerde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uly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 we 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kiçi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suw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aýlanyşy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bolup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geçýär</a:t>
            </a:r>
            <a:endParaRPr lang="en-US" sz="36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22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8037" y="210741"/>
            <a:ext cx="1113905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Süýji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suwy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hapalamak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dürli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senagat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kärhanalarynyň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maşynlaryny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sowatmak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üçin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harçlanýar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Dürli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önümleri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öndürende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süýji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suwuň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peýdalanyşy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şu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yzygiderlikdir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: 1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tonna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çoýuny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öndürmek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üçin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160-200 m3,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polaty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öndürmek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üçin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150 m3,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prokaty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öndürmek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10-15 m3, 1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tonna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nikel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öndürlende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4000 m3,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mis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500 m3,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sintetiki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kauçuk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2000-3500 m3,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kagyz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öndürmekde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400-800 m3,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plastmassa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öndürlende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500-1000 m3,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nebit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20 m3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suw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süýji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suw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harçlanýar.Şeýle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-de,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ýylylyk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we atom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elektrik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stansiýalary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1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mln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kBt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kuwwatly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ýylylyk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stansiýalar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1,2-1,6 km3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suwy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ýyl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boýunça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harçlaýarlar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 atom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elektrik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stansiýalary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3,0-3,2 km3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suwy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harçlaýarlar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5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328" y="124691"/>
            <a:ext cx="1104207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2.	</a:t>
            </a:r>
            <a:r>
              <a:rPr lang="en-US" sz="32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Dünýä</a:t>
            </a:r>
            <a:r>
              <a:rPr lang="en-US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2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suwlarynyň</a:t>
            </a:r>
            <a:r>
              <a:rPr lang="en-US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2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hapalanmak</a:t>
            </a:r>
            <a:r>
              <a:rPr lang="en-US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2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meselesi</a:t>
            </a:r>
            <a:endParaRPr lang="en-US" sz="3200" b="1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just"/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Suwuň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hilini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erbetleşdirýän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maddalara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hapalaýjylar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diýilýär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Suwuň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hilini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himiki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ýollar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bilen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hapalanandan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daşary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ýylylyk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arkaly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mikroorganizmleriň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üsti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bilen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hapalanmaklyk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amala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aşyrylýar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Her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ýylda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Orsyýetde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akar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suwlaryň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76318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mln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km3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goýberilip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filtrasiýa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meýdanlaryna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2494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mln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m3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suw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baryp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ýetýär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Olaryň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6366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mln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m3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suw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doly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derejede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arassalanan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däldir.Häzirki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wagtda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Dünýä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ummanlary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güýçli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hapalanyp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oňa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ýyl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boýy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ýer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üstünden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700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mlrd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m3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ýyl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boýy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hapa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suwlar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akýar</a:t>
            </a:r>
            <a:r>
              <a:rPr lang="en-US" sz="3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34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80556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055" y="169269"/>
            <a:ext cx="11402291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Senagat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kärhanalary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tarapyndan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derýalar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akabalary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köller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agyr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metallaryň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birleşmeleri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arkaly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hapalanýarlar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Bu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birleşmeler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agyr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metallar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hiç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wagt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arassalanmaýar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Pb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Hg,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Kd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Ni, Zn,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Mn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düşende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zooplangtonlaryň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ölmegine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getirýär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Pestidsidler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baglary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tokaýlary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agaç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ekilen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meýdanlary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egbarladyar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işlenilende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ösümlik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haýwan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organizmlerine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erbet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täsir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yetirilýär.Hojalyk-durmuş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kärhanalarynyň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taşlandylary-aşgazan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içege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kesellerini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(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holera,tif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ýüze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çykarýar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Dürli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elementleriň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suwda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köp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bolmagy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bagyr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kesellerini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sary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getirme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(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gepatit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keselini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döredýär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Fosforyň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azodyň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agdyklyk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etmegi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sredasynda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“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güllemek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”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hadysasy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geçip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biologiki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deňagramlylyk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bozulýar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en-US" sz="3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6695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927" y="280106"/>
            <a:ext cx="1156854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Senagat</a:t>
            </a:r>
            <a:r>
              <a:rPr lang="en-US" sz="3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kärhanalaryň</a:t>
            </a:r>
            <a:r>
              <a:rPr lang="en-US" sz="3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taşlaýan</a:t>
            </a:r>
            <a:r>
              <a:rPr lang="en-US" sz="3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hapa</a:t>
            </a:r>
            <a:r>
              <a:rPr lang="en-US" sz="3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suwlary</a:t>
            </a:r>
            <a:r>
              <a:rPr lang="en-US" sz="3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hem 3 </a:t>
            </a:r>
            <a:r>
              <a:rPr lang="en-US" sz="3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topara</a:t>
            </a:r>
            <a:r>
              <a:rPr lang="en-US" sz="3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bölünýär</a:t>
            </a:r>
            <a:r>
              <a:rPr lang="en-US" sz="3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Durmuş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ykdysady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;</a:t>
            </a:r>
          </a:p>
          <a:p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- </a:t>
            </a:r>
            <a:r>
              <a:rPr lang="en-US" sz="30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Ýer</a:t>
            </a:r>
            <a:r>
              <a:rPr lang="en-US" sz="3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üsti</a:t>
            </a:r>
            <a:r>
              <a:rPr lang="en-US" sz="3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suwlary</a:t>
            </a:r>
            <a:r>
              <a:rPr lang="en-US" sz="3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;</a:t>
            </a:r>
          </a:p>
          <a:p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- </a:t>
            </a:r>
            <a:r>
              <a:rPr lang="en-US" sz="30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Senagat</a:t>
            </a:r>
            <a:r>
              <a:rPr lang="en-US" sz="3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30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kärhanalarynyň</a:t>
            </a:r>
            <a:r>
              <a:rPr lang="en-US" sz="3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30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suwlary</a:t>
            </a:r>
            <a:r>
              <a:rPr lang="en-US" sz="3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</a:t>
            </a:r>
          </a:p>
          <a:p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Durmuş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ykdysady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hapa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suwlar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–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durmuş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kärhanalarynyň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meýdanlaryndan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düşýär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kir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ýuwýan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edaralar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aşhanalaryň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taşlaýan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hapa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önümleri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bilen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hapalanýar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en-US" sz="30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Ýer</a:t>
            </a:r>
            <a:r>
              <a:rPr lang="en-US" sz="3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üsti</a:t>
            </a:r>
            <a:r>
              <a:rPr lang="en-US" sz="3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hapa</a:t>
            </a:r>
            <a:r>
              <a:rPr lang="en-US" sz="3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suwlary</a:t>
            </a:r>
            <a:r>
              <a:rPr lang="en-US" sz="30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–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ýer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üsti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derýalarynyň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dürli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oba-hojalyk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ekin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meýdanlaryndan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alnyp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gelinýän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zyýanly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maddalar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en-US" sz="30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Senagat</a:t>
            </a:r>
            <a:r>
              <a:rPr lang="en-US" sz="3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30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kärhanalarynyň</a:t>
            </a:r>
            <a:r>
              <a:rPr lang="en-US" sz="3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30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suwlaryna</a:t>
            </a:r>
            <a:r>
              <a:rPr lang="ru-RU" sz="3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-</a:t>
            </a:r>
            <a:r>
              <a:rPr lang="en-US" sz="3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senagat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kärhanalarynyň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tehnologik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taşlandy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suwlary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0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degişlidir</a:t>
            </a:r>
            <a:r>
              <a:rPr lang="en-US" sz="3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</a:t>
            </a:r>
            <a:endParaRPr lang="en-US" sz="30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3363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055" y="99950"/>
            <a:ext cx="1136072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Gidrosfera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–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Ýer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togalagynyň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ähli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suwlary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bolup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materikleriň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(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çuňluklaryndaky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toprak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ýer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üsti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),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umman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we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atmosfera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suwlaryna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düşünilýar.Oňa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ýeriň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aýratyn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gabygy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hökmünde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seredilip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bu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ýerde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ýer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planetasynyň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üstünde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ýerleşen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suwlar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materik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we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umman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suwlary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öwrenilip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geçilýär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özüniň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hereketjeňligi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bilen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tebigatda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emele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gelen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ähli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tebigy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emele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gelmelere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tiz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aralaşyp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bilýar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Olar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bug, hem-de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bulutlar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görnüşinde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ýer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atmosferasynda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ummanlaryň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we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deňizleriň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üst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ýüzünde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emele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gelýär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Beýik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daglyk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ýerlerde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doňan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görnüşinde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kontinentlerde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galyň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buz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örtügi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görnüşinde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polýar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oblastlarynyň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gury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ýer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üstüni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doňaklyk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görnüşde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örtüp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</a:t>
            </a:r>
            <a:r>
              <a:rPr lang="en-US" sz="3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durýar</a:t>
            </a:r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  <a:endParaRPr lang="ru-RU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421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4908" y="404706"/>
            <a:ext cx="11388437" cy="600164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"/>
            <a:r>
              <a:rPr lang="en-US" sz="3200" b="1" dirty="0" err="1" smtClean="0">
                <a:ln/>
                <a:solidFill>
                  <a:schemeClr val="accent3"/>
                </a:solidFill>
              </a:rPr>
              <a:t>Suw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köp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maddalary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eretmäge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ukyply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bolup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onuň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bu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häsiýetine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görä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gidrosferanyň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suwlaryny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tebigy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erginleriň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dürli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konsentrasialy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eredijileri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hökmünde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seretmek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bolar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.</a:t>
            </a:r>
            <a:r>
              <a:rPr lang="ru-RU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Gidrosfera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örän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güýçli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ýagdaýda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litosfera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bagly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bolup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(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ýer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asty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suwlary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),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atmosferadaky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(bug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görnüşli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çyglylyk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) we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biosferadaky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janly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maddalar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onuň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esasy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komponentleriniň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düzümine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girýär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.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Tebigy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suwlaryň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köp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bölegi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dünýä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ummanlarynda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jemlenendir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(94,2%),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şonyň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üçin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tebigatyň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iň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gözel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ulgamy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umman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hasaplanylýar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.Bu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ýerde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biziň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planetamyzyň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madda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alyş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çalşygy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energiýanyň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transformasiýasy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bolup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geçýär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endParaRPr lang="en-US" sz="32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61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6073" y="377134"/>
            <a:ext cx="1069571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Dürli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–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dürli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bolup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geçýän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fiziki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himiki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biologiki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bolup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geçýän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ýagdaýlar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birleşip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ummanyň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bütewi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tebigatyny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ýüze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çykaryp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Ýeriň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biosferasynyň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iň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gadymy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oblastyny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emele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getirýär.Belli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wagtda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ummanyň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emele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gelmegi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bilen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dürli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tebigy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ýagdaýlaryň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täsirinde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onuň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tebigaty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üýtgeýär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Oňa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gün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şöhleleri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geologiki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we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geohimiki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faktorlaryň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täsirleşmegi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biologiki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prosesler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üçin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örän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ähmiýetligi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bilen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häsiýetlenýär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Biologiki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prosesler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janly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organizmleriň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ösüşinde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gün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energiýasyny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özleşdirip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janly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organizmlerde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erkin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energiýany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toplamagy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hem-de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dünýä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ummanynda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biologiki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önümliligi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onuň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meýdanlarynda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çökündi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emele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getirmegi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şeýle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-de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organogen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dürli-dürli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görnüşli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gyrmança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emele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getirmegi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guramagy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bolup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geçýär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endParaRPr lang="ru-RU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2185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7329" y="1"/>
            <a:ext cx="5514671" cy="40316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4800" y="0"/>
            <a:ext cx="662247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Atmosferada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 belli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derejede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arassa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hasaplanýan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10-50 mg/l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erän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maddalary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saklaýar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Ýöne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deňiz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(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umman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suwlary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şeýleräk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ergin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hasaplanýar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düzüminde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 1 kg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 35g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erän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maddalary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bardyr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Deňiz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suwunda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D.I.Mendeleýwiň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tablisasyndaky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ähli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elemetler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saklanylýar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Ýöne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içinde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şu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elementler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800" y="4180344"/>
            <a:ext cx="116655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agdyklyk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edýär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;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natriý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magniý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kalsiý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hlor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uglerod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kükürt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deňiz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suwlarynda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dürli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–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dürli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ionlar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görnüşinde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bolýarlar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Meselem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şu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kationlary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tapawutlandyrmak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mümkin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Na1+,Mg2+</a:t>
            </a:r>
            <a:endParaRPr lang="ru-RU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</a:t>
            </a: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a2+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şeýle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-de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anionlar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l1-, SO2, H</a:t>
            </a: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O3,  </a:t>
            </a: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O32-.  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Beýleki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himiki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elementler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deňiz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suwlarynda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pes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konsentrasiýaly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esasy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ionlara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seredende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bolýarlar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236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198" y="182756"/>
            <a:ext cx="114577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Käbir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elementler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pes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konsentrasiýasyna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seretmezden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deňizde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az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bolup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geçýän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üýtgeşmelerde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hem-de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deňiz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organizmlerinde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esasy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roly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oýnaýar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Şu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esasy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roly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azot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fosfor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kremniý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janly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organizmler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tarapyndan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özleşdirilip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deňiz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haýwanlarynyň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we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ösümlikleriniň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ösmeginde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köpelmeginde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ähmiýetlidir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796837"/>
              </p:ext>
            </p:extLst>
          </p:nvPr>
        </p:nvGraphicFramePr>
        <p:xfrm>
          <a:off x="581891" y="2860412"/>
          <a:ext cx="11333018" cy="37897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262092">
                  <a:extLst>
                    <a:ext uri="{9D8B030D-6E8A-4147-A177-3AD203B41FA5}">
                      <a16:colId xmlns:a16="http://schemas.microsoft.com/office/drawing/2014/main" val="682780457"/>
                    </a:ext>
                  </a:extLst>
                </a:gridCol>
                <a:gridCol w="2859572">
                  <a:extLst>
                    <a:ext uri="{9D8B030D-6E8A-4147-A177-3AD203B41FA5}">
                      <a16:colId xmlns:a16="http://schemas.microsoft.com/office/drawing/2014/main" val="2608918908"/>
                    </a:ext>
                  </a:extLst>
                </a:gridCol>
                <a:gridCol w="3211354">
                  <a:extLst>
                    <a:ext uri="{9D8B030D-6E8A-4147-A177-3AD203B41FA5}">
                      <a16:colId xmlns:a16="http://schemas.microsoft.com/office/drawing/2014/main" val="1042664900"/>
                    </a:ext>
                  </a:extLst>
                </a:gridCol>
              </a:tblGrid>
              <a:tr h="3445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Gidrosferanyň  bölekleri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>
                          <a:effectLst/>
                        </a:rPr>
                        <a:t>Göwrüm (müň km</a:t>
                      </a:r>
                      <a:r>
                        <a:rPr lang="sq-AL" sz="1800" baseline="30000">
                          <a:effectLst/>
                        </a:rPr>
                        <a:t>3</a:t>
                      </a:r>
                      <a:r>
                        <a:rPr lang="sq-AL" sz="1800">
                          <a:effectLst/>
                        </a:rPr>
                        <a:t>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98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>
                          <a:effectLst/>
                        </a:rPr>
                        <a:t>Umumy göwrüme görä %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6006533"/>
                  </a:ext>
                </a:extLst>
              </a:tr>
              <a:tr h="3445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Dünýä  ummany 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Ýer  asty suwlary,  jemi: 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şol sanda suw çalyşyk hereketjeň zonada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Buzluk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Köller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Toprak  çyglylygy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Atmosfera buglary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Derýa suwlary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Ähli  gidrosfera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1370323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60000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 </a:t>
                      </a:r>
                      <a:r>
                        <a:rPr lang="sq-AL" sz="1800" dirty="0" smtClean="0">
                          <a:effectLst/>
                        </a:rPr>
                        <a:t>4000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24000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230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75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14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1,2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1454643,2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98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94,2</a:t>
                      </a:r>
                      <a:endParaRPr lang="ru-RU" sz="1400" dirty="0">
                        <a:effectLst/>
                      </a:endParaRPr>
                    </a:p>
                    <a:p>
                      <a:pPr indent="698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4,12</a:t>
                      </a:r>
                      <a:endParaRPr lang="ru-RU" sz="1400" dirty="0">
                        <a:effectLst/>
                      </a:endParaRPr>
                    </a:p>
                    <a:p>
                      <a:pPr indent="698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 </a:t>
                      </a:r>
                      <a:r>
                        <a:rPr lang="sq-AL" sz="1800" dirty="0" smtClean="0">
                          <a:effectLst/>
                        </a:rPr>
                        <a:t>0,27</a:t>
                      </a:r>
                      <a:endParaRPr lang="ru-RU" sz="1400" dirty="0">
                        <a:effectLst/>
                      </a:endParaRPr>
                    </a:p>
                    <a:p>
                      <a:pPr indent="698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1,27</a:t>
                      </a:r>
                      <a:endParaRPr lang="ru-RU" sz="1400" dirty="0">
                        <a:effectLst/>
                      </a:endParaRPr>
                    </a:p>
                    <a:p>
                      <a:pPr indent="698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0,016</a:t>
                      </a:r>
                      <a:endParaRPr lang="ru-RU" sz="1400" dirty="0">
                        <a:effectLst/>
                      </a:endParaRPr>
                    </a:p>
                    <a:p>
                      <a:pPr indent="698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0,005</a:t>
                      </a:r>
                      <a:endParaRPr lang="ru-RU" sz="1400" dirty="0">
                        <a:effectLst/>
                      </a:endParaRPr>
                    </a:p>
                    <a:p>
                      <a:pPr indent="698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0,001</a:t>
                      </a:r>
                      <a:endParaRPr lang="ru-RU" sz="1400" dirty="0">
                        <a:effectLst/>
                      </a:endParaRPr>
                    </a:p>
                    <a:p>
                      <a:pPr indent="698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0,0001</a:t>
                      </a:r>
                      <a:endParaRPr lang="ru-RU" sz="1400" dirty="0">
                        <a:effectLst/>
                      </a:endParaRPr>
                    </a:p>
                    <a:p>
                      <a:pPr indent="698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r>
                        <a:rPr lang="sq-AL" sz="1800" dirty="0">
                          <a:effectLst/>
                        </a:rPr>
                        <a:t>100,0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725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680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1163" y="339365"/>
            <a:ext cx="109589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 smtClean="0"/>
              <a:t>Atmosfera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ygallary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çuňlukdaky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çökündi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jynslara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çenli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aralaşyp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ýer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asty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suwlarynyemele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getirýär</a:t>
            </a:r>
            <a:r>
              <a:rPr lang="en-US" sz="3200" b="1" dirty="0" smtClean="0"/>
              <a:t>. </a:t>
            </a:r>
            <a:r>
              <a:rPr lang="en-US" sz="3200" b="1" dirty="0" err="1" smtClean="0"/>
              <a:t>Suw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tebigatda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iň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köp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ýaýran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birleşme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bolup</a:t>
            </a:r>
            <a:r>
              <a:rPr lang="en-US" sz="3200" b="1" dirty="0" smtClean="0"/>
              <a:t>,  </a:t>
            </a:r>
            <a:r>
              <a:rPr lang="en-US" sz="3200" b="1" dirty="0" err="1" smtClean="0"/>
              <a:t>gidrosfera</a:t>
            </a:r>
            <a:r>
              <a:rPr lang="en-US" sz="3200" b="1" dirty="0" smtClean="0"/>
              <a:t> 71% </a:t>
            </a:r>
            <a:r>
              <a:rPr lang="en-US" sz="3200" b="1" dirty="0" err="1" smtClean="0"/>
              <a:t>ýer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üstüni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eýeleýär</a:t>
            </a:r>
            <a:r>
              <a:rPr lang="en-US" sz="3200" b="1" dirty="0" smtClean="0"/>
              <a:t>. Eger-de, biz </a:t>
            </a:r>
            <a:r>
              <a:rPr lang="en-US" sz="3200" b="1" dirty="0" err="1" smtClean="0"/>
              <a:t>taryhy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ösüşe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ýüzlensek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suwuň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planetanyň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geologiki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işinde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uly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roly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bardyr</a:t>
            </a:r>
            <a:r>
              <a:rPr lang="en-US" sz="3200" b="1" dirty="0" smtClean="0"/>
              <a:t>. </a:t>
            </a:r>
            <a:r>
              <a:rPr lang="en-US" sz="3200" b="1" dirty="0" err="1" smtClean="0"/>
              <a:t>Ilkinji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ýaşaýyş</a:t>
            </a:r>
            <a:r>
              <a:rPr lang="en-US" sz="3200" b="1" dirty="0" smtClean="0"/>
              <a:t> hem </a:t>
            </a:r>
            <a:r>
              <a:rPr lang="en-US" sz="3200" b="1" dirty="0" err="1" smtClean="0"/>
              <a:t>suwda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ýüze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çykanlygyny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ylym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doly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tassyklaýar</a:t>
            </a:r>
            <a:r>
              <a:rPr lang="en-US" sz="3200" b="1" dirty="0" smtClean="0"/>
              <a:t>. </a:t>
            </a:r>
            <a:r>
              <a:rPr lang="en-US" sz="3200" b="1" dirty="0" err="1" smtClean="0"/>
              <a:t>Adamyň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bedeniniň</a:t>
            </a:r>
            <a:r>
              <a:rPr lang="en-US" sz="3200" b="1" dirty="0" smtClean="0"/>
              <a:t> 65% </a:t>
            </a:r>
            <a:r>
              <a:rPr lang="en-US" sz="3200" b="1" dirty="0" err="1" smtClean="0"/>
              <a:t>göterim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suwdan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durýar</a:t>
            </a:r>
            <a:r>
              <a:rPr lang="en-US" sz="3200" b="1" dirty="0" smtClean="0"/>
              <a:t>. </a:t>
            </a:r>
            <a:r>
              <a:rPr lang="en-US" sz="3200" b="1" dirty="0" err="1" smtClean="0"/>
              <a:t>Suw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ähli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tehnologiki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toplumlaryň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esasy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elementi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bolup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durýar</a:t>
            </a:r>
            <a:r>
              <a:rPr lang="en-US" sz="3200" b="1" dirty="0" smtClean="0"/>
              <a:t>. Oba </a:t>
            </a:r>
            <a:r>
              <a:rPr lang="en-US" sz="3200" b="1" dirty="0" err="1" smtClean="0"/>
              <a:t>hojalygynda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suw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iň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zerur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çig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malyň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biridir</a:t>
            </a:r>
            <a:r>
              <a:rPr lang="en-US" sz="1600" dirty="0" smtClean="0"/>
              <a:t>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63163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9491" y="0"/>
            <a:ext cx="1149927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Suwuň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ýaşaýyş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üçin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ähmiýetini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belli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fransuz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ýazyjysy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Antuan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 Sent-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Ekzyuperi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şeýleräk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belleýär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“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Suw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–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sende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ne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tagam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ne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reňk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ne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ys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bar,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seni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doly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ýazyp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beýan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etmek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mümkin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däl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seniň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kimdigiňi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bilmän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senden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ganýarlar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seni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ýaşaýyş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üçin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gerek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däl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diýip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bolmaýar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Sen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edil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ýaşaýşyň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özi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Seniň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bilen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hoşlaşan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güýjümiz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gaýdyp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gelýär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Seniň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mähriň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bilen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biziň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ýüregimiziň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guran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çeşmeleri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joşup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başlaýar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dünýädäki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gymmatly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baýlyksyň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”. Bu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sözler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suwa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berlen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ýokary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bahadyr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Şeýle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-de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suw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gök-bakja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ekinleriniň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90- 95%-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ösümlikleriň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90%-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tutýar.Suwuň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ýetmezçilik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edýän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ýerinde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ösümlikleriň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hasyllylygy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we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mallaryň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önümliligi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peselýär</a:t>
            </a:r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6328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328" y="224779"/>
            <a:ext cx="116516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Dünýäniň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suw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baýlyklary</a:t>
            </a:r>
            <a:r>
              <a:rPr lang="en-US" sz="2800" b="1" dirty="0" smtClean="0"/>
              <a:t> 1338 </a:t>
            </a:r>
            <a:r>
              <a:rPr lang="en-US" sz="2800" b="1" dirty="0" err="1" smtClean="0"/>
              <a:t>mln</a:t>
            </a:r>
            <a:r>
              <a:rPr lang="en-US" sz="2800" b="1" dirty="0" smtClean="0"/>
              <a:t> km3 </a:t>
            </a:r>
            <a:r>
              <a:rPr lang="en-US" sz="2800" b="1" dirty="0" err="1" smtClean="0"/>
              <a:t>deň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bolup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şol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suwuň</a:t>
            </a:r>
            <a:r>
              <a:rPr lang="en-US" sz="2800" b="1" dirty="0" smtClean="0"/>
              <a:t> 361 </a:t>
            </a:r>
            <a:r>
              <a:rPr lang="en-US" sz="2800" b="1" dirty="0" err="1" smtClean="0"/>
              <a:t>mln</a:t>
            </a:r>
            <a:r>
              <a:rPr lang="en-US" sz="2800" b="1" dirty="0" smtClean="0"/>
              <a:t> km3 - 96.5% </a:t>
            </a:r>
            <a:r>
              <a:rPr lang="en-US" sz="2800" b="1" dirty="0" err="1" smtClean="0"/>
              <a:t>dünýä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ummanlarynda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jemlenendir</a:t>
            </a:r>
            <a:r>
              <a:rPr lang="en-US" sz="2800" b="1" dirty="0" smtClean="0"/>
              <a:t>. </a:t>
            </a:r>
          </a:p>
          <a:p>
            <a:r>
              <a:rPr lang="en-US" sz="2800" b="1" dirty="0" smtClean="0"/>
              <a:t>1) </a:t>
            </a:r>
            <a:r>
              <a:rPr lang="en-US" sz="2800" b="1" dirty="0" err="1" smtClean="0"/>
              <a:t>süýji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suwlar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ýer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asty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suwlar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bilen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bilelikde</a:t>
            </a:r>
            <a:r>
              <a:rPr lang="en-US" sz="2800" b="1" dirty="0" smtClean="0"/>
              <a:t>) - 30.1%;</a:t>
            </a:r>
          </a:p>
          <a:p>
            <a:r>
              <a:rPr lang="en-US" sz="2800" b="1" dirty="0" smtClean="0"/>
              <a:t>2) </a:t>
            </a:r>
            <a:r>
              <a:rPr lang="en-US" sz="2800" b="1" dirty="0" err="1" smtClean="0"/>
              <a:t>toprak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çyglylygy</a:t>
            </a:r>
            <a:r>
              <a:rPr lang="en-US" sz="2800" b="1" dirty="0" smtClean="0"/>
              <a:t> - 0.05%; </a:t>
            </a:r>
          </a:p>
          <a:p>
            <a:r>
              <a:rPr lang="en-US" sz="2800" b="1" dirty="0" smtClean="0"/>
              <a:t>3) </a:t>
            </a:r>
            <a:r>
              <a:rPr lang="en-US" sz="2800" b="1" dirty="0" err="1" smtClean="0"/>
              <a:t>buzluklar</a:t>
            </a:r>
            <a:r>
              <a:rPr lang="en-US" sz="2800" b="1" dirty="0" smtClean="0"/>
              <a:t> we </a:t>
            </a:r>
            <a:r>
              <a:rPr lang="en-US" sz="2800" b="1" dirty="0" err="1" smtClean="0"/>
              <a:t>şorlar</a:t>
            </a:r>
            <a:r>
              <a:rPr lang="en-US" sz="2800" b="1" dirty="0" smtClean="0"/>
              <a:t> - 68.7%.</a:t>
            </a:r>
          </a:p>
          <a:p>
            <a:r>
              <a:rPr lang="en-US" sz="2800" b="1" dirty="0" err="1" smtClean="0"/>
              <a:t>Dünýä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suw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gorunyň</a:t>
            </a:r>
            <a:r>
              <a:rPr lang="en-US" sz="2800" b="1" dirty="0" smtClean="0"/>
              <a:t> 96.5% </a:t>
            </a:r>
            <a:r>
              <a:rPr lang="en-US" sz="2800" b="1" dirty="0" err="1" smtClean="0"/>
              <a:t>şor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suwlardyr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süýji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sowlaryň</a:t>
            </a:r>
            <a:r>
              <a:rPr lang="en-US" sz="2800" b="1" dirty="0" smtClean="0"/>
              <a:t> gory 28,25 </a:t>
            </a:r>
            <a:r>
              <a:rPr lang="en-US" sz="2800" b="1" dirty="0" err="1" smtClean="0"/>
              <a:t>mln</a:t>
            </a:r>
            <a:r>
              <a:rPr lang="en-US" sz="2800" b="1" dirty="0" smtClean="0"/>
              <a:t> km3 </a:t>
            </a:r>
            <a:r>
              <a:rPr lang="en-US" sz="2800" b="1" dirty="0" err="1" smtClean="0"/>
              <a:t>bolup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dünýäniň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suw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gorunyň</a:t>
            </a:r>
            <a:r>
              <a:rPr lang="en-US" sz="2800" b="1" dirty="0" smtClean="0"/>
              <a:t> 2,5% -ne </a:t>
            </a:r>
            <a:r>
              <a:rPr lang="en-US" sz="2800" b="1" dirty="0" err="1" smtClean="0"/>
              <a:t>golaýdyr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Süýji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suwlaryň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gorunyň</a:t>
            </a:r>
            <a:r>
              <a:rPr lang="en-US" sz="2800" b="1" dirty="0" smtClean="0"/>
              <a:t> – </a:t>
            </a:r>
            <a:r>
              <a:rPr lang="en-US" sz="2800" b="1" dirty="0" err="1" smtClean="0"/>
              <a:t>uly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bölegi</a:t>
            </a:r>
            <a:r>
              <a:rPr lang="en-US" sz="2800" b="1" dirty="0" smtClean="0"/>
              <a:t> (68.7) </a:t>
            </a:r>
            <a:r>
              <a:rPr lang="en-US" sz="2800" b="1" dirty="0" err="1" smtClean="0"/>
              <a:t>buzluklardadyr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gorlar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esasanda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Antraktidada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Materigiň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meýdany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adalar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bilen</a:t>
            </a:r>
            <a:r>
              <a:rPr lang="en-US" sz="2800" b="1" dirty="0" smtClean="0"/>
              <a:t> 14.1mln km3) </a:t>
            </a:r>
            <a:r>
              <a:rPr lang="en-US" sz="2800" b="1" dirty="0" err="1" smtClean="0"/>
              <a:t>Grelandiýada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meýdany</a:t>
            </a:r>
            <a:r>
              <a:rPr lang="en-US" sz="2800" b="1" dirty="0" smtClean="0"/>
              <a:t> 2.2 </a:t>
            </a:r>
            <a:r>
              <a:rPr lang="en-US" sz="2800" b="1" dirty="0" err="1" smtClean="0"/>
              <a:t>mln</a:t>
            </a:r>
            <a:r>
              <a:rPr lang="en-US" sz="2800" b="1" dirty="0" smtClean="0"/>
              <a:t> km3 </a:t>
            </a:r>
            <a:r>
              <a:rPr lang="en-US" sz="2800" b="1" dirty="0" err="1" smtClean="0"/>
              <a:t>golaý</a:t>
            </a:r>
            <a:r>
              <a:rPr lang="en-US" sz="2800" b="1" dirty="0" smtClean="0"/>
              <a:t>) </a:t>
            </a:r>
            <a:r>
              <a:rPr lang="en-US" sz="2800" b="1" dirty="0" err="1" smtClean="0"/>
              <a:t>şonuň</a:t>
            </a:r>
            <a:r>
              <a:rPr lang="en-US" sz="2800" b="1" dirty="0" smtClean="0"/>
              <a:t> 1.8 </a:t>
            </a:r>
            <a:r>
              <a:rPr lang="en-US" sz="2800" b="1" dirty="0" err="1" smtClean="0"/>
              <a:t>mln</a:t>
            </a:r>
            <a:r>
              <a:rPr lang="en-US" sz="2800" b="1" dirty="0" smtClean="0"/>
              <a:t> km3 </a:t>
            </a:r>
            <a:r>
              <a:rPr lang="en-US" sz="2800" b="1" dirty="0" err="1" smtClean="0"/>
              <a:t>buzluk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bilen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örtülendir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demirgazyk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buzly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ummanyň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adalarynda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ýerleşendir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Suwlar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dyngysyz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hereketdedir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Ýere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düşýän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Günüň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ýylylygy</a:t>
            </a:r>
            <a:r>
              <a:rPr lang="en-US" sz="2800" b="1" dirty="0" smtClean="0"/>
              <a:t> we </a:t>
            </a:r>
            <a:r>
              <a:rPr lang="en-US" sz="2800" b="1" dirty="0" err="1" smtClean="0"/>
              <a:t>ýel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ýeriň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grawitasion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güýji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suwy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herekete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getirýär</a:t>
            </a:r>
            <a:r>
              <a:rPr lang="en-US" sz="2800" b="1" dirty="0" smtClean="0"/>
              <a:t>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2173714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Override1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Красный и оранжевый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</a:themeOverride>
</file>

<file path=ppt/theme/themeOverride11.xml><?xml version="1.0" encoding="utf-8"?>
<a:themeOverride xmlns:a="http://schemas.openxmlformats.org/drawingml/2006/main">
  <a:clrScheme name="Красный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12.xml><?xml version="1.0" encoding="utf-8"?>
<a:themeOverride xmlns:a="http://schemas.openxmlformats.org/drawingml/2006/main">
  <a:clrScheme name="Красный и фиолетовый">
    <a:dk1>
      <a:sysClr val="windowText" lastClr="000000"/>
    </a:dk1>
    <a:lt1>
      <a:sysClr val="window" lastClr="FFFFFF"/>
    </a:lt1>
    <a:dk2>
      <a:srgbClr val="454551"/>
    </a:dk2>
    <a:lt2>
      <a:srgbClr val="D8D9DC"/>
    </a:lt2>
    <a:accent1>
      <a:srgbClr val="E32D91"/>
    </a:accent1>
    <a:accent2>
      <a:srgbClr val="C830CC"/>
    </a:accent2>
    <a:accent3>
      <a:srgbClr val="4EA6DC"/>
    </a:accent3>
    <a:accent4>
      <a:srgbClr val="4775E7"/>
    </a:accent4>
    <a:accent5>
      <a:srgbClr val="8971E1"/>
    </a:accent5>
    <a:accent6>
      <a:srgbClr val="D54773"/>
    </a:accent6>
    <a:hlink>
      <a:srgbClr val="6B9F25"/>
    </a:hlink>
    <a:folHlink>
      <a:srgbClr val="8C8C8C"/>
    </a:folHlink>
  </a:clrScheme>
</a:themeOverride>
</file>

<file path=ppt/theme/themeOverride2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Теплый синий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4.xml><?xml version="1.0" encoding="utf-8"?>
<a:themeOverride xmlns:a="http://schemas.openxmlformats.org/drawingml/2006/main">
  <a:clrScheme name="Синий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Синий и зеленый">
    <a:dk1>
      <a:sysClr val="windowText" lastClr="000000"/>
    </a:dk1>
    <a:lt1>
      <a:sysClr val="window" lastClr="FFFFFF"/>
    </a:lt1>
    <a:dk2>
      <a:srgbClr val="373545"/>
    </a:dk2>
    <a:lt2>
      <a:srgbClr val="CEDBE6"/>
    </a:lt2>
    <a:accent1>
      <a:srgbClr val="3494BA"/>
    </a:accent1>
    <a:accent2>
      <a:srgbClr val="58B6C0"/>
    </a:accent2>
    <a:accent3>
      <a:srgbClr val="75BDA7"/>
    </a:accent3>
    <a:accent4>
      <a:srgbClr val="7A8C8E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</a:themeOverride>
</file>

<file path=ppt/theme/themeOverride6.xml><?xml version="1.0" encoding="utf-8"?>
<a:themeOverride xmlns:a="http://schemas.openxmlformats.org/drawingml/2006/main">
  <a:clrScheme name="Зеленый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7.xml><?xml version="1.0" encoding="utf-8"?>
<a:themeOverride xmlns:a="http://schemas.openxmlformats.org/drawingml/2006/main">
  <a:clrScheme name="Желтый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8.xml><?xml version="1.0" encoding="utf-8"?>
<a:themeOverride xmlns:a="http://schemas.openxmlformats.org/drawingml/2006/main">
  <a:clrScheme name="Желтый и оранжевый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9.xml><?xml version="1.0" encoding="utf-8"?>
<a:themeOverride xmlns:a="http://schemas.openxmlformats.org/drawingml/2006/main">
  <a:clrScheme name="Оранжевый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1177</Words>
  <Application>Microsoft Office PowerPoint</Application>
  <PresentationFormat>Широкоэкранный</PresentationFormat>
  <Paragraphs>63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Легкий дым</vt:lpstr>
      <vt:lpstr>1_Легкий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2019-10-17T18:07:49Z</dcterms:created>
  <dcterms:modified xsi:type="dcterms:W3CDTF">2019-10-17T18:34:33Z</dcterms:modified>
</cp:coreProperties>
</file>