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60" r:id="rId1"/>
  </p:sldMasterIdLst>
  <p:notesMasterIdLst>
    <p:notesMasterId r:id="rId10"/>
  </p:notesMasterIdLst>
  <p:sldIdLst>
    <p:sldId id="593" r:id="rId2"/>
    <p:sldId id="532" r:id="rId3"/>
    <p:sldId id="613" r:id="rId4"/>
    <p:sldId id="629" r:id="rId5"/>
    <p:sldId id="630" r:id="rId6"/>
    <p:sldId id="631" r:id="rId7"/>
    <p:sldId id="634" r:id="rId8"/>
    <p:sldId id="635" r:id="rId9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4E92"/>
    <a:srgbClr val="009900"/>
    <a:srgbClr val="CC0000"/>
    <a:srgbClr val="FFFF00"/>
    <a:srgbClr val="FF5050"/>
    <a:srgbClr val="38D1E6"/>
    <a:srgbClr val="99FF33"/>
    <a:srgbClr val="800000"/>
    <a:srgbClr val="5496F8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85279" autoAdjust="0"/>
  </p:normalViewPr>
  <p:slideViewPr>
    <p:cSldViewPr>
      <p:cViewPr varScale="1">
        <p:scale>
          <a:sx n="98" d="100"/>
          <a:sy n="98" d="100"/>
        </p:scale>
        <p:origin x="-19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21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DA2172B-8A44-41AA-A150-A76DC2CF15BD}" type="datetimeFigureOut">
              <a:rPr lang="en-US"/>
              <a:pPr/>
              <a:t>9/20/2016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2513"/>
            <a:ext cx="5680075" cy="4603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451857D7-F51B-4E00-A041-382B5ED2C5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713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F9898-7473-43AB-A5F8-D7C3278EB54D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F9898-7473-43AB-A5F8-D7C3278EB54D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F9898-7473-43AB-A5F8-D7C3278EB54D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F9898-7473-43AB-A5F8-D7C3278EB54D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F9898-7473-43AB-A5F8-D7C3278EB54D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gif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 userDrawn="1"/>
        </p:nvGrpSpPr>
        <p:grpSpPr bwMode="auto">
          <a:xfrm>
            <a:off x="4114800" y="152400"/>
            <a:ext cx="677863" cy="868363"/>
            <a:chOff x="4944" y="48"/>
            <a:chExt cx="720" cy="768"/>
          </a:xfrm>
        </p:grpSpPr>
        <p:pic>
          <p:nvPicPr>
            <p:cNvPr id="5" name="Picture 16" descr="fr_anim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4" y="96"/>
              <a:ext cx="706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 useBgFill="1">
          <p:nvSpPr>
            <p:cNvPr id="6" name="AutoShape 17"/>
            <p:cNvSpPr>
              <a:spLocks noChangeArrowheads="1"/>
            </p:cNvSpPr>
            <p:nvPr/>
          </p:nvSpPr>
          <p:spPr bwMode="auto">
            <a:xfrm>
              <a:off x="4944" y="48"/>
              <a:ext cx="720" cy="768"/>
            </a:xfrm>
            <a:custGeom>
              <a:avLst/>
              <a:gdLst>
                <a:gd name="G0" fmla="+- 1890 0 0"/>
                <a:gd name="G1" fmla="+- 21600 0 1890"/>
                <a:gd name="G2" fmla="+- 21600 0 189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890" y="10800"/>
                  </a:moveTo>
                  <a:cubicBezTo>
                    <a:pt x="1890" y="15721"/>
                    <a:pt x="5879" y="19710"/>
                    <a:pt x="10800" y="19710"/>
                  </a:cubicBezTo>
                  <a:cubicBezTo>
                    <a:pt x="15721" y="19710"/>
                    <a:pt x="19710" y="15721"/>
                    <a:pt x="19710" y="10800"/>
                  </a:cubicBezTo>
                  <a:cubicBezTo>
                    <a:pt x="19710" y="5879"/>
                    <a:pt x="15721" y="1890"/>
                    <a:pt x="10800" y="1890"/>
                  </a:cubicBezTo>
                  <a:cubicBezTo>
                    <a:pt x="5879" y="1890"/>
                    <a:pt x="1890" y="5879"/>
                    <a:pt x="1890" y="10800"/>
                  </a:cubicBezTo>
                  <a:close/>
                </a:path>
              </a:pathLst>
            </a:cu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MY">
                <a:latin typeface="Calibri" pitchFamily="34" charset="0"/>
              </a:endParaRPr>
            </a:p>
          </p:txBody>
        </p:sp>
      </p:grp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  <a:prstGeom prst="rect">
            <a:avLst/>
          </a:prstGeom>
        </p:spPr>
        <p:txBody>
          <a:bodyPr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5F1029F-993F-40B4-8C37-B68C6961EB46}" type="datetime1">
              <a:rPr lang="en-US" smtClean="0"/>
              <a:pPr/>
              <a:t>9/20/2016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225CAEF7-A4AD-4479-97BD-1469548693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D392DE9-64BC-4AC2-A311-F43D92FF7C4E}" type="datetime1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49633D0C-939B-4A66-8083-3824D96F12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01C15B60-5DB3-4891-9B7B-6AB4DDA917DA}" type="datetime1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10B929F4-6428-4F23-B63B-7936F6AD95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2"/>
          <p:cNvGraphicFramePr>
            <a:graphicFrameLocks noChangeAspect="1"/>
          </p:cNvGraphicFramePr>
          <p:nvPr/>
        </p:nvGraphicFramePr>
        <p:xfrm>
          <a:off x="0" y="6410325"/>
          <a:ext cx="9144000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" name="Bitmap Image" r:id="rId3" imgW="3885714" imgH="190426" progId="PBrush">
                  <p:embed/>
                </p:oleObj>
              </mc:Choice>
              <mc:Fallback>
                <p:oleObj name="Bitmap Image" r:id="rId3" imgW="3885714" imgH="190426" progId="PBrush">
                  <p:embed/>
                  <p:pic>
                    <p:nvPicPr>
                      <p:cNvPr id="0" name="Picture 3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410325"/>
                        <a:ext cx="91440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9" descr="banner_main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175"/>
            <a:ext cx="914400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1295400" y="228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>
              <a:defRPr/>
            </a:pPr>
            <a:endParaRPr lang="en-GB" sz="4000" b="1">
              <a:solidFill>
                <a:srgbClr val="FFCC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8" name="Group 15"/>
          <p:cNvGrpSpPr>
            <a:grpSpLocks/>
          </p:cNvGrpSpPr>
          <p:nvPr userDrawn="1"/>
        </p:nvGrpSpPr>
        <p:grpSpPr bwMode="auto">
          <a:xfrm>
            <a:off x="26988" y="26988"/>
            <a:ext cx="896937" cy="1157287"/>
            <a:chOff x="4944" y="48"/>
            <a:chExt cx="720" cy="768"/>
          </a:xfrm>
        </p:grpSpPr>
        <p:pic>
          <p:nvPicPr>
            <p:cNvPr id="9" name="Picture 16" descr="fr_anim"/>
            <p:cNvPicPr>
              <a:picLocks noChangeAspect="1" noChangeArrowheads="1" noCrop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944" y="96"/>
              <a:ext cx="706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 useBgFill="1">
          <p:nvSpPr>
            <p:cNvPr id="10" name="AutoShape 17"/>
            <p:cNvSpPr>
              <a:spLocks noChangeArrowheads="1"/>
            </p:cNvSpPr>
            <p:nvPr/>
          </p:nvSpPr>
          <p:spPr bwMode="auto">
            <a:xfrm>
              <a:off x="4944" y="48"/>
              <a:ext cx="720" cy="768"/>
            </a:xfrm>
            <a:custGeom>
              <a:avLst/>
              <a:gdLst>
                <a:gd name="G0" fmla="+- 1890 0 0"/>
                <a:gd name="G1" fmla="+- 21600 0 1890"/>
                <a:gd name="G2" fmla="+- 21600 0 189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890" y="10800"/>
                  </a:moveTo>
                  <a:cubicBezTo>
                    <a:pt x="1890" y="15721"/>
                    <a:pt x="5879" y="19710"/>
                    <a:pt x="10800" y="19710"/>
                  </a:cubicBezTo>
                  <a:cubicBezTo>
                    <a:pt x="15721" y="19710"/>
                    <a:pt x="19710" y="15721"/>
                    <a:pt x="19710" y="10800"/>
                  </a:cubicBezTo>
                  <a:cubicBezTo>
                    <a:pt x="19710" y="5879"/>
                    <a:pt x="15721" y="1890"/>
                    <a:pt x="10800" y="1890"/>
                  </a:cubicBezTo>
                  <a:cubicBezTo>
                    <a:pt x="5879" y="1890"/>
                    <a:pt x="1890" y="5879"/>
                    <a:pt x="1890" y="10800"/>
                  </a:cubicBezTo>
                  <a:close/>
                </a:path>
              </a:pathLst>
            </a:cu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2460625" y="6535738"/>
            <a:ext cx="41148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b="1" dirty="0">
                <a:latin typeface="Times New Roman" pitchFamily="18" charset="0"/>
              </a:rPr>
              <a:t>Copyright </a:t>
            </a: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©</a:t>
            </a:r>
            <a:r>
              <a:rPr lang="en-US" sz="1200" b="1" dirty="0">
                <a:latin typeface="Times New Roman" pitchFamily="18" charset="0"/>
              </a:rPr>
              <a:t> 2008 -2011 Universiti Teknologi PETRONAS</a:t>
            </a:r>
          </a:p>
        </p:txBody>
      </p:sp>
      <p:graphicFrame>
        <p:nvGraphicFramePr>
          <p:cNvPr id="12" name="Object 1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" name="Equation" r:id="rId7" imgW="114151" imgH="215619" progId="Equation.3">
                  <p:embed/>
                </p:oleObj>
              </mc:Choice>
              <mc:Fallback>
                <p:oleObj name="Equation" r:id="rId7" imgW="114151" imgH="215619" progId="Equation.3">
                  <p:embed/>
                  <p:pic>
                    <p:nvPicPr>
                      <p:cNvPr id="0" name="Picture 3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20"/>
          <p:cNvSpPr txBox="1">
            <a:spLocks noChangeArrowheads="1"/>
          </p:cNvSpPr>
          <p:nvPr userDrawn="1"/>
        </p:nvSpPr>
        <p:spPr bwMode="auto">
          <a:xfrm>
            <a:off x="7826375" y="12700"/>
            <a:ext cx="1304925" cy="3079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400" b="1">
                <a:latin typeface="Arial Narrow" pitchFamily="34" charset="0"/>
              </a:rPr>
              <a:t>CONFIDENTIAL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34401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34401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724650" y="63452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E165A-7E8E-4269-9963-9FF7B9704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 userDrawn="1"/>
        </p:nvGrpSpPr>
        <p:grpSpPr bwMode="auto">
          <a:xfrm>
            <a:off x="103188" y="109538"/>
            <a:ext cx="677862" cy="868362"/>
            <a:chOff x="4944" y="48"/>
            <a:chExt cx="720" cy="768"/>
          </a:xfrm>
        </p:grpSpPr>
        <p:pic>
          <p:nvPicPr>
            <p:cNvPr id="5" name="Picture 16" descr="fr_anim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44" y="96"/>
              <a:ext cx="706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 useBgFill="1">
          <p:nvSpPr>
            <p:cNvPr id="6" name="AutoShape 17"/>
            <p:cNvSpPr>
              <a:spLocks noChangeArrowheads="1"/>
            </p:cNvSpPr>
            <p:nvPr/>
          </p:nvSpPr>
          <p:spPr bwMode="auto">
            <a:xfrm>
              <a:off x="4944" y="48"/>
              <a:ext cx="720" cy="768"/>
            </a:xfrm>
            <a:custGeom>
              <a:avLst/>
              <a:gdLst>
                <a:gd name="G0" fmla="+- 1890 0 0"/>
                <a:gd name="G1" fmla="+- 21600 0 1890"/>
                <a:gd name="G2" fmla="+- 21600 0 189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890" y="10800"/>
                  </a:moveTo>
                  <a:cubicBezTo>
                    <a:pt x="1890" y="15721"/>
                    <a:pt x="5879" y="19710"/>
                    <a:pt x="10800" y="19710"/>
                  </a:cubicBezTo>
                  <a:cubicBezTo>
                    <a:pt x="15721" y="19710"/>
                    <a:pt x="19710" y="15721"/>
                    <a:pt x="19710" y="10800"/>
                  </a:cubicBezTo>
                  <a:cubicBezTo>
                    <a:pt x="19710" y="5879"/>
                    <a:pt x="15721" y="1890"/>
                    <a:pt x="10800" y="1890"/>
                  </a:cubicBezTo>
                  <a:cubicBezTo>
                    <a:pt x="5879" y="1890"/>
                    <a:pt x="1890" y="5879"/>
                    <a:pt x="1890" y="10800"/>
                  </a:cubicBezTo>
                  <a:close/>
                </a:path>
              </a:pathLst>
            </a:custGeom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MY">
                <a:latin typeface="Calibri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EF6F7853-D19F-4B3C-8150-A7E42E34B1A7}" type="datetime1">
              <a:rPr lang="en-US" smtClean="0"/>
              <a:pPr/>
              <a:t>9/20/2016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081B6D73-EC26-4CFF-8772-619F4DE4C4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  <a:prstGeom prst="rect">
            <a:avLst/>
          </a:prstGeo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  <a:prstGeom prst="rect">
            <a:avLst/>
          </a:prstGeo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8118CBE8-AA96-4076-9195-9B327409DB04}" type="datetime1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2625FEE2-17D8-4964-9B21-76AC384C6C2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AE2B9B96-4A6C-4F3A-96E1-52F19FD1DD11}" type="datetime1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64C98BF0-7A62-4307-8574-AF64404C9BA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F7170EDE-EEBC-4387-A55E-74EC63728DAC}" type="datetime1">
              <a:rPr lang="en-US" smtClean="0"/>
              <a:pPr/>
              <a:t>9/20/2016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4507BE0D-19C6-4E37-BE1F-E0991D268D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37BF2092-4FBD-4579-96B3-63A527633065}" type="datetime1">
              <a:rPr lang="en-US" smtClean="0"/>
              <a:pPr/>
              <a:t>9/20/2016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E802BDA7-C459-4504-912A-D334011700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627A1C35-AA3A-4643-842E-C8611F1AB8F1}" type="datetime1">
              <a:rPr lang="en-US" smtClean="0"/>
              <a:pPr/>
              <a:t>9/20/2016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375B7EBA-C3B7-4301-8970-2C1D171662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957B9687-2CD2-40E1-A517-939D9B834E57}" type="datetime1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458A08C1-21E1-4358-8575-7F377B44B6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  <a:prstGeom prst="rect">
            <a:avLst/>
          </a:prstGeo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prstGeom prst="rect">
            <a:avLst/>
          </a:prstGeo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  <a:prstGeom prst="rect">
            <a:avLst/>
          </a:prstGeo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5397019C-2214-4B98-8CA0-092F54178EFA}" type="datetime1">
              <a:rPr lang="en-US" smtClean="0"/>
              <a:pPr/>
              <a:t>9/20/2016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D0A6567A-CAA8-426F-8D46-3B0D0C42F8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rgbClr val="044E9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MY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AC3358B3-A960-4025-8F60-4148A2FF42CE}" type="datetime1">
              <a:rPr lang="en-US" smtClean="0"/>
              <a:pPr/>
              <a:t>9/20/2016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itchFamily="34" charset="0"/>
              </a:defRPr>
            </a:lvl1pPr>
          </a:lstStyle>
          <a:p>
            <a:fld id="{955FFC6A-1DA9-4DBB-89F4-45CE10D6E5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044E92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MY">
              <a:solidFill>
                <a:srgbClr val="FFFFFF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Oval 37"/>
          <p:cNvSpPr>
            <a:spLocks noChangeArrowheads="1"/>
          </p:cNvSpPr>
          <p:nvPr/>
        </p:nvSpPr>
        <p:spPr bwMode="auto">
          <a:xfrm>
            <a:off x="945700" y="247179"/>
            <a:ext cx="1440160" cy="547836"/>
          </a:xfrm>
          <a:prstGeom prst="ellipse">
            <a:avLst/>
          </a:prstGeom>
          <a:solidFill>
            <a:srgbClr val="000099"/>
          </a:solidFill>
          <a:ln w="57150">
            <a:solidFill>
              <a:srgbClr val="FFFF66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tk-TM" b="1" dirty="0" smtClean="0">
                <a:solidFill>
                  <a:srgbClr val="FFFF00"/>
                </a:solidFill>
                <a:latin typeface="Times New Roman"/>
              </a:rPr>
              <a:t>12</a:t>
            </a:r>
            <a:r>
              <a:rPr lang="sq-AL" b="1" dirty="0" smtClean="0">
                <a:solidFill>
                  <a:srgbClr val="FFFF00"/>
                </a:solidFill>
                <a:latin typeface="Times New Roman"/>
              </a:rPr>
              <a:t>-nji sapak</a:t>
            </a:r>
            <a:endParaRPr lang="ru-RU" b="1" dirty="0">
              <a:solidFill>
                <a:srgbClr val="FFFF00"/>
              </a:solidFill>
              <a:latin typeface="Times New Roman"/>
            </a:endParaRPr>
          </a:p>
        </p:txBody>
      </p:sp>
      <p:pic>
        <p:nvPicPr>
          <p:cNvPr id="39942" name="Picture 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3384" y="44847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11560" y="2852936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b="1" i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 smtClean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368" y="1628800"/>
            <a:ext cx="864095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800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uz-Cyrl-UZ" sz="2800" b="1" dirty="0" smtClean="0">
                <a:latin typeface="Times New Roman" pitchFamily="18" charset="0"/>
                <a:cs typeface="Times New Roman" pitchFamily="18" charset="0"/>
              </a:rPr>
              <a:t>ähmet </a:t>
            </a:r>
            <a:r>
              <a:rPr lang="uz-Cyrl-UZ" sz="2800" b="1" dirty="0">
                <a:latin typeface="Times New Roman" pitchFamily="18" charset="0"/>
                <a:cs typeface="Times New Roman" pitchFamily="18" charset="0"/>
              </a:rPr>
              <a:t>jedelleriniň taraplary we </a:t>
            </a:r>
            <a:r>
              <a:rPr lang="uz-Cyrl-UZ" sz="2800" b="1" dirty="0" smtClean="0">
                <a:latin typeface="Times New Roman" pitchFamily="18" charset="0"/>
                <a:cs typeface="Times New Roman" pitchFamily="18" charset="0"/>
              </a:rPr>
              <a:t>mazmuny</a:t>
            </a:r>
            <a:r>
              <a:rPr lang="uz-Cyrl-UZ" sz="2800" b="1" dirty="0" smtClean="0"/>
              <a:t>. </a:t>
            </a:r>
          </a:p>
          <a:p>
            <a:r>
              <a:rPr lang="uz-Cyrl-U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8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tk-TM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2. Zähmet jedellerini çözmäge ygtyýarly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edaralar.</a:t>
            </a:r>
            <a:endParaRPr lang="tk-TM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376764"/>
            <a:ext cx="3577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q-AL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24067" y="197932"/>
            <a:ext cx="35189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Zähmet jedelleri</a:t>
            </a:r>
            <a:r>
              <a:rPr lang="cs-CZ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577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4000" b="1" dirty="0" smtClean="0">
                <a:latin typeface="+mn-lt"/>
              </a:rPr>
              <a:t> </a:t>
            </a:r>
            <a:endParaRPr lang="en-US" sz="4000" b="1" dirty="0">
              <a:latin typeface="+mn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2133600"/>
            <a:ext cx="2840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0561" y="-387424"/>
            <a:ext cx="8712968" cy="2845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n-US" b="1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 err="1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Edebiýat</a:t>
            </a:r>
            <a:r>
              <a:rPr lang="ru-RU" sz="36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:</a:t>
            </a:r>
            <a:endParaRPr lang="ru-RU" sz="36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endParaRPr lang="en-US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en-US" sz="2400" dirty="0" smtClean="0">
              <a:latin typeface="Times New Roman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2400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 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561" y="1997839"/>
            <a:ext cx="855790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sz="2400" b="1" dirty="0">
                <a:latin typeface="Times New Roman" pitchFamily="18" charset="0"/>
                <a:ea typeface="Calibri"/>
                <a:cs typeface="Times New Roman" pitchFamily="18" charset="0"/>
              </a:rPr>
              <a:t>1. Türkmenistanyň Konstitusiýasy.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˝Türkmenistan˝ gazeti</a:t>
            </a:r>
            <a:r>
              <a:rPr lang="sq-AL" sz="24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</a:t>
            </a:r>
            <a:r>
              <a:rPr lang="cs-CZ" sz="24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15.09.16 ý. 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  <a:ea typeface="Calibri"/>
                <a:cs typeface="Times New Roman" pitchFamily="18" charset="0"/>
              </a:rPr>
              <a:t>m</a:t>
            </a:r>
            <a:r>
              <a:rPr lang="sk-SK" sz="24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cs-CZ" sz="2400" b="1" dirty="0">
                <a:latin typeface="Times New Roman" pitchFamily="18" charset="0"/>
                <a:ea typeface="Calibri"/>
                <a:cs typeface="Times New Roman" pitchFamily="18" charset="0"/>
              </a:rPr>
              <a:t>m</a:t>
            </a:r>
            <a:r>
              <a:rPr lang="sk-SK" sz="2400" b="1" dirty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61,63.</a:t>
            </a:r>
            <a:r>
              <a:rPr lang="cs-CZ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ru-RU" b="1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</a:p>
          <a:p>
            <a:pPr algn="just">
              <a:spcAft>
                <a:spcPts val="0"/>
              </a:spcAft>
            </a:pPr>
            <a:r>
              <a:rPr lang="sk-SK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2.</a:t>
            </a:r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Türkmenistanyň zähmet  </a:t>
            </a:r>
            <a:r>
              <a:rPr lang="ru-RU" sz="2400" b="1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kodeksi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. A</a:t>
            </a: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k-TM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cs-CZ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sk-SK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2009 </a:t>
            </a:r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ý. m</a:t>
            </a:r>
            <a:r>
              <a:rPr lang="sk-SK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cs-CZ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m</a:t>
            </a:r>
            <a:r>
              <a:rPr lang="sk-SK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  367-397</a:t>
            </a:r>
            <a:r>
              <a:rPr lang="sk-SK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tk-TM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114300">
              <a:spcAft>
                <a:spcPts val="0"/>
              </a:spcAft>
            </a:pPr>
            <a:endParaRPr lang="ru-RU" sz="2400" b="1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114300">
              <a:spcAft>
                <a:spcPts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sk-SK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ro-RO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Türkmenistanyň kanunçylygynyň esaslary ( ýokary okuw mekdepleriniň hukuk </a:t>
            </a:r>
            <a:r>
              <a:rPr lang="ru-RU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ro-RO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hünärinden beýleki  </a:t>
            </a:r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       </a:t>
            </a:r>
            <a:r>
              <a:rPr lang="ro-RO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hünärler üçin okuw kitaby</a:t>
            </a:r>
            <a:r>
              <a:rPr lang="ro-RO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r>
              <a:rPr lang="cs-CZ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sq-AL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  <a:r>
              <a:rPr lang="tk-TM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.,</a:t>
            </a:r>
            <a:r>
              <a:rPr lang="sq-AL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2010 </a:t>
            </a:r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ý</a:t>
            </a:r>
            <a:r>
              <a:rPr lang="cs-CZ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tk-TM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cs-CZ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s.142-144</a:t>
            </a:r>
            <a:r>
              <a:rPr lang="en-US" sz="2400" b="1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114300" algn="just">
              <a:spcAft>
                <a:spcPts val="0"/>
              </a:spcAft>
            </a:pPr>
            <a:r>
              <a:rPr lang="sq-AL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endParaRPr lang="ru-RU" sz="2400" b="1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indent="114300" algn="just">
              <a:spcAft>
                <a:spcPts val="0"/>
              </a:spcAft>
            </a:pPr>
            <a:r>
              <a:rPr lang="cs-CZ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1600" dirty="0">
              <a:solidFill>
                <a:srgbClr val="0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223604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lvl="0" algn="l" eaLnBrk="1" hangingPunct="1"/>
            <a:r>
              <a:rPr lang="tk-TM" sz="2800" kern="1200" dirty="0" smtClean="0">
                <a:solidFill>
                  <a:prstClr val="white"/>
                </a:solidFill>
                <a:latin typeface="Times New Roman"/>
                <a:ea typeface="Calibri"/>
                <a:cs typeface="Times New Roman"/>
              </a:rPr>
              <a:t>                   </a:t>
            </a:r>
            <a:r>
              <a:rPr lang="en-US" sz="2800" kern="1200" dirty="0" smtClean="0">
                <a:solidFill>
                  <a:prstClr val="white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2800" kern="1200" dirty="0">
              <a:solidFill>
                <a:prstClr val="white"/>
              </a:solidFill>
              <a:ea typeface="+mn-ea"/>
              <a:cs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2133600"/>
            <a:ext cx="2840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8801" y="1351900"/>
            <a:ext cx="8640960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434" y="1196752"/>
            <a:ext cx="8640959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Calibri"/>
                <a:cs typeface="Times New Roman"/>
              </a:rPr>
              <a:t>         </a:t>
            </a:r>
            <a:r>
              <a:rPr lang="en-US" sz="14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6816" y="1356080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z-Cyrl-UZ" sz="3200" b="1" dirty="0" smtClean="0">
                <a:latin typeface="Times New Roman" pitchFamily="18" charset="0"/>
                <a:cs typeface="Times New Roman" pitchFamily="18" charset="0"/>
              </a:rPr>
              <a:t>Zähmet </a:t>
            </a:r>
            <a:r>
              <a:rPr lang="uz-Cyrl-UZ" sz="3200" b="1" dirty="0">
                <a:latin typeface="Times New Roman" pitchFamily="18" charset="0"/>
                <a:cs typeface="Times New Roman" pitchFamily="18" charset="0"/>
              </a:rPr>
              <a:t>jedelleri </a:t>
            </a:r>
            <a:r>
              <a:rPr lang="uz-Cyrl-UZ" sz="3200" dirty="0">
                <a:latin typeface="Times New Roman" pitchFamily="18" charset="0"/>
                <a:cs typeface="Times New Roman" pitchFamily="18" charset="0"/>
              </a:rPr>
              <a:t>– munuň özi Türkmenistanyň zähmet kanunçylygyny ulanmak, zähmet şertnamasynda göz öňünde tutulan zähmet şertleri barada iş beriji bilen işgäriň arasyndaky </a:t>
            </a:r>
            <a:r>
              <a:rPr lang="sq-AL" sz="3200" dirty="0" smtClean="0">
                <a:latin typeface="Times New Roman" pitchFamily="18" charset="0"/>
                <a:cs typeface="Times New Roman" pitchFamily="18" charset="0"/>
              </a:rPr>
              <a:t>agzalalyklar</a:t>
            </a:r>
            <a:r>
              <a:rPr lang="tk-TM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dirty="0">
                <a:latin typeface="Times New Roman" pitchFamily="18" charset="0"/>
                <a:cs typeface="Times New Roman" pitchFamily="18" charset="0"/>
              </a:rPr>
              <a:t>Zähmet jedelleri  iş beriji tarapyndan  hereket edýän kanunçylygyň nädogry ulanylmagy netijesinde ýa-da işgäriň esassyz talaplary  bilen baglylykda  ýüze çykýar.</a:t>
            </a:r>
            <a:endParaRPr lang="tk-TM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433" y="1202452"/>
            <a:ext cx="8606327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tk-TM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20206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344816" cy="936104"/>
          </a:xfr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eaLnBrk="1" hangingPunct="1"/>
            <a:r>
              <a:rPr lang="cs-CZ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Zähmet jedelleri </a:t>
            </a:r>
            <a:endParaRPr lang="ru-RU" b="1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2038561"/>
            <a:ext cx="4176464" cy="3334655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cs-C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ndiwidual </a:t>
            </a:r>
            <a:r>
              <a:rPr lang="cs-C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häsiýetli jedeller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zähmet kanunçylygynyň kadalarynda göz öňünde tutulan işgärleriň zähmet hukuklarynyň </a:t>
            </a:r>
            <a:r>
              <a:rPr lang="sq-AL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iş beriji tarapyndan hakyky bozulmagy bilen baglanyşykly          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88904" y="2038561"/>
            <a:ext cx="4303576" cy="3188369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k-TM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k-TM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cs-C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öpçülikleýin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(kollektiwleýin) </a:t>
            </a:r>
            <a:r>
              <a:rPr lang="cs-CZ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häsiýetli jedeller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hereket edýän zähmet şertleriniň üýtgedilmegi we täze zähmet şertleriniň </a:t>
            </a:r>
            <a:r>
              <a:rPr lang="cs-CZ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bellenilmeginiň </a:t>
            </a:r>
            <a:r>
              <a:rPr lang="cs-CZ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meseleleri boýunça ýüze çykýar. </a:t>
            </a:r>
            <a:endParaRPr lang="tk-TM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k-TM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800" dirty="0"/>
              <a:t> </a:t>
            </a:r>
            <a:endParaRPr lang="ru-RU" sz="2800" dirty="0"/>
          </a:p>
        </p:txBody>
      </p:sp>
      <p:sp>
        <p:nvSpPr>
          <p:cNvPr id="7" name="AutoShape 17"/>
          <p:cNvSpPr>
            <a:spLocks noChangeArrowheads="1"/>
          </p:cNvSpPr>
          <p:nvPr/>
        </p:nvSpPr>
        <p:spPr bwMode="auto">
          <a:xfrm>
            <a:off x="2340161" y="1234454"/>
            <a:ext cx="503237" cy="682377"/>
          </a:xfrm>
          <a:prstGeom prst="downArrow">
            <a:avLst>
              <a:gd name="adj1" fmla="val 50000"/>
              <a:gd name="adj2" fmla="val 25079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AutoShape 17"/>
          <p:cNvSpPr>
            <a:spLocks noChangeArrowheads="1"/>
          </p:cNvSpPr>
          <p:nvPr/>
        </p:nvSpPr>
        <p:spPr bwMode="auto">
          <a:xfrm>
            <a:off x="6660232" y="1234455"/>
            <a:ext cx="503237" cy="682376"/>
          </a:xfrm>
          <a:prstGeom prst="downArrow">
            <a:avLst>
              <a:gd name="adj1" fmla="val 50000"/>
              <a:gd name="adj2" fmla="val 25079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8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899592" y="116632"/>
            <a:ext cx="8006052" cy="936103"/>
          </a:xfrm>
          <a:prstGeom prst="flowChartAlternateProcess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lvl="0" algn="ctr">
              <a:defRPr/>
            </a:pPr>
            <a:endParaRPr lang="af-ZA" sz="2400" b="1" dirty="0" smtClean="0">
              <a:solidFill>
                <a:srgbClr val="FF0000"/>
              </a:solidFill>
              <a:latin typeface="Times New Roman"/>
              <a:ea typeface="Calibri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Zähmet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jedellerini çözmäge ygtyýarly edaralar </a:t>
            </a:r>
            <a:r>
              <a:rPr lang="tk-TM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tk-TM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/>
              <a:t> </a:t>
            </a:r>
            <a:r>
              <a:rPr lang="ru-RU" sz="2800" b="1" dirty="0" smtClean="0"/>
              <a:t>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342900" algn="just" fontAlgn="auto">
              <a:spcBef>
                <a:spcPts val="0"/>
              </a:spcBef>
              <a:spcAft>
                <a:spcPts val="0"/>
              </a:spcAft>
            </a:pPr>
            <a:r>
              <a:rPr lang="tk-TM" sz="2400" b="1" dirty="0" smtClean="0">
                <a:solidFill>
                  <a:srgbClr val="AD0101"/>
                </a:solidFill>
                <a:latin typeface="Times New Roman"/>
                <a:ea typeface="Times New Roman"/>
              </a:rPr>
              <a:t>                                                                           </a:t>
            </a:r>
            <a:endParaRPr lang="ru-RU" sz="20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grayWhite">
          <a:xfrm>
            <a:off x="274955" y="2169172"/>
            <a:ext cx="3767549" cy="118782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pPr lvl="0" algn="just">
              <a:spcAft>
                <a:spcPts val="0"/>
              </a:spcAft>
            </a:pPr>
            <a:r>
              <a:rPr lang="sq-AL" b="1" dirty="0" smtClean="0">
                <a:latin typeface="Times New Roman" pitchFamily="18" charset="0"/>
                <a:cs typeface="Times New Roman" pitchFamily="18" charset="0"/>
              </a:rPr>
              <a:t>zähmet </a:t>
            </a:r>
            <a:r>
              <a:rPr lang="sq-AL" b="1" dirty="0">
                <a:latin typeface="Times New Roman" pitchFamily="18" charset="0"/>
                <a:cs typeface="Times New Roman" pitchFamily="18" charset="0"/>
              </a:rPr>
              <a:t>jedelleri baradaky </a:t>
            </a:r>
            <a:r>
              <a:rPr lang="sq-AL" b="1" dirty="0" smtClean="0">
                <a:latin typeface="Times New Roman" pitchFamily="18" charset="0"/>
                <a:cs typeface="Times New Roman" pitchFamily="18" charset="0"/>
              </a:rPr>
              <a:t>toparlar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grayWhite">
          <a:xfrm>
            <a:off x="539552" y="4653135"/>
            <a:ext cx="2952328" cy="936105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tk-TM" sz="1200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lvl="0" algn="ctr">
              <a:spcAft>
                <a:spcPts val="0"/>
              </a:spcAft>
            </a:pPr>
            <a:r>
              <a:rPr lang="tk-TM" sz="12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sq-AL" sz="2400" b="1" dirty="0">
                <a:latin typeface="Times New Roman"/>
                <a:ea typeface="Times New Roman"/>
                <a:cs typeface="Times New Roman"/>
              </a:rPr>
              <a:t>kazyýetler</a:t>
            </a:r>
            <a:r>
              <a:rPr lang="sq-AL" sz="2800" dirty="0">
                <a:latin typeface="Times New Roman"/>
                <a:ea typeface="Times New Roman"/>
              </a:rPr>
              <a:t> </a:t>
            </a:r>
            <a:r>
              <a:rPr lang="sq-AL" sz="2800" dirty="0" smtClean="0">
                <a:latin typeface="Times New Roman"/>
                <a:ea typeface="Times New Roman"/>
              </a:rPr>
              <a:t> </a:t>
            </a:r>
            <a:endParaRPr lang="ru-RU" sz="2800" dirty="0" smtClean="0">
              <a:latin typeface="Times New Roman"/>
              <a:ea typeface="Times New Roman"/>
            </a:endParaRPr>
          </a:p>
          <a:p>
            <a:pPr lvl="0" algn="ctr">
              <a:spcAft>
                <a:spcPts val="0"/>
              </a:spcAft>
            </a:pPr>
            <a:r>
              <a:rPr lang="tk-TM" sz="1600" dirty="0" smtClean="0">
                <a:latin typeface="Times New Roman"/>
                <a:ea typeface="Times New Roman"/>
              </a:rPr>
              <a:t> </a:t>
            </a:r>
            <a:endParaRPr lang="tk-TM" sz="1600" b="1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200" dirty="0" smtClean="0">
                <a:latin typeface="Times New Roman"/>
                <a:ea typeface="Times New Roman"/>
              </a:rPr>
              <a:t> </a:t>
            </a:r>
            <a:r>
              <a:rPr lang="af-ZA" sz="1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828584" y="4365104"/>
            <a:ext cx="2664298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540385"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--</a:t>
            </a:r>
            <a:endParaRPr lang="en-US" sz="20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endParaRPr lang="ru-RU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008" y="1670574"/>
            <a:ext cx="4572000" cy="2912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540385" algn="just">
              <a:lnSpc>
                <a:spcPct val="115000"/>
              </a:lnSpc>
              <a:spcAft>
                <a:spcPts val="0"/>
              </a:spcAft>
            </a:pPr>
            <a:r>
              <a:rPr lang="tk-TM" sz="12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2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AutoShape 17"/>
          <p:cNvSpPr>
            <a:spLocks noChangeArrowheads="1"/>
          </p:cNvSpPr>
          <p:nvPr/>
        </p:nvSpPr>
        <p:spPr bwMode="auto">
          <a:xfrm>
            <a:off x="1836924" y="1263947"/>
            <a:ext cx="503237" cy="474662"/>
          </a:xfrm>
          <a:prstGeom prst="downArrow">
            <a:avLst>
              <a:gd name="adj1" fmla="val 50000"/>
              <a:gd name="adj2" fmla="val 25079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AutoShape 17"/>
          <p:cNvSpPr>
            <a:spLocks noChangeArrowheads="1"/>
          </p:cNvSpPr>
          <p:nvPr/>
        </p:nvSpPr>
        <p:spPr bwMode="auto">
          <a:xfrm>
            <a:off x="6561104" y="3666578"/>
            <a:ext cx="503237" cy="698525"/>
          </a:xfrm>
          <a:prstGeom prst="downArrow">
            <a:avLst>
              <a:gd name="adj1" fmla="val 50000"/>
              <a:gd name="adj2" fmla="val 25079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AutoShape 17"/>
          <p:cNvSpPr>
            <a:spLocks noChangeArrowheads="1"/>
          </p:cNvSpPr>
          <p:nvPr/>
        </p:nvSpPr>
        <p:spPr bwMode="auto">
          <a:xfrm>
            <a:off x="1818771" y="3666578"/>
            <a:ext cx="503237" cy="698525"/>
          </a:xfrm>
          <a:prstGeom prst="downArrow">
            <a:avLst>
              <a:gd name="adj1" fmla="val 50000"/>
              <a:gd name="adj2" fmla="val 25079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6603003" y="1275233"/>
            <a:ext cx="503237" cy="474662"/>
          </a:xfrm>
          <a:prstGeom prst="downArrow">
            <a:avLst>
              <a:gd name="adj1" fmla="val 50000"/>
              <a:gd name="adj2" fmla="val 25079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grayWhite">
          <a:xfrm>
            <a:off x="4860032" y="4509813"/>
            <a:ext cx="4045612" cy="1408519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pPr lvl="0" indent="540385"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grayWhite">
          <a:xfrm>
            <a:off x="4860032" y="2169172"/>
            <a:ext cx="3999716" cy="118782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sq-AL" b="1" dirty="0">
                <a:latin typeface="Times New Roman" pitchFamily="18" charset="0"/>
                <a:cs typeface="Times New Roman" pitchFamily="18" charset="0"/>
              </a:rPr>
              <a:t>kärhanalaryň we olaryň bölümleriniň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q-AL" b="1" dirty="0" smtClean="0">
                <a:latin typeface="Times New Roman" pitchFamily="18" charset="0"/>
                <a:cs typeface="Times New Roman" pitchFamily="18" charset="0"/>
              </a:rPr>
              <a:t>kärdeşler </a:t>
            </a:r>
            <a:r>
              <a:rPr lang="sq-AL" b="1" dirty="0">
                <a:latin typeface="Times New Roman" pitchFamily="18" charset="0"/>
                <a:cs typeface="Times New Roman" pitchFamily="18" charset="0"/>
              </a:rPr>
              <a:t>arkalaşygy </a:t>
            </a:r>
            <a:r>
              <a:rPr lang="sq-AL" b="1" dirty="0" smtClean="0">
                <a:latin typeface="Times New Roman" pitchFamily="18" charset="0"/>
                <a:cs typeface="Times New Roman" pitchFamily="18" charset="0"/>
              </a:rPr>
              <a:t>edaralary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k-TM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b="1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60032" y="4521576"/>
            <a:ext cx="417646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q-AL" b="1" dirty="0">
                <a:latin typeface="Times New Roman" pitchFamily="18" charset="0"/>
                <a:cs typeface="Times New Roman" pitchFamily="18" charset="0"/>
              </a:rPr>
              <a:t>Işgärleriň aýry-aýry toparlarynyň zähmet jedellerine ýokarda durýan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q-AL" b="1" dirty="0" smtClean="0">
                <a:latin typeface="Times New Roman" pitchFamily="18" charset="0"/>
                <a:cs typeface="Times New Roman" pitchFamily="18" charset="0"/>
              </a:rPr>
              <a:t>eda­ralar </a:t>
            </a:r>
            <a:r>
              <a:rPr lang="sq-AL" b="1" dirty="0">
                <a:latin typeface="Times New Roman" pitchFamily="18" charset="0"/>
                <a:cs typeface="Times New Roman" pitchFamily="18" charset="0"/>
              </a:rPr>
              <a:t>tarapyndan </a:t>
            </a:r>
            <a:r>
              <a:rPr lang="sq-AL" b="1" dirty="0" smtClean="0">
                <a:latin typeface="Times New Roman" pitchFamily="18" charset="0"/>
                <a:cs typeface="Times New Roman" pitchFamily="18" charset="0"/>
              </a:rPr>
              <a:t>garalýar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sq-AL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80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35981" y="203448"/>
            <a:ext cx="8229600" cy="639762"/>
          </a:xfrm>
        </p:spPr>
        <p:txBody>
          <a:bodyPr/>
          <a:lstStyle/>
          <a:p>
            <a:pPr indent="342900" algn="just">
              <a:spcAft>
                <a:spcPts val="0"/>
              </a:spcAft>
            </a:pPr>
            <a:r>
              <a:rPr lang="sq-AL" sz="2400" b="1" dirty="0">
                <a:latin typeface="Times New Roman"/>
                <a:ea typeface="Times New Roman"/>
              </a:rPr>
              <a:t>Z</a:t>
            </a:r>
            <a:r>
              <a:rPr lang="uz-Cyrl-UZ" sz="2400" b="1" dirty="0">
                <a:latin typeface="Times New Roman"/>
                <a:ea typeface="Times New Roman"/>
              </a:rPr>
              <a:t>ähmet jedellerine</a:t>
            </a:r>
            <a:r>
              <a:rPr lang="sq-AL" sz="2400" b="1" dirty="0">
                <a:latin typeface="Times New Roman"/>
                <a:ea typeface="Times New Roman"/>
              </a:rPr>
              <a:t> k</a:t>
            </a:r>
            <a:r>
              <a:rPr lang="uz-Cyrl-UZ" sz="2400" b="1" dirty="0">
                <a:latin typeface="Times New Roman"/>
                <a:ea typeface="Times New Roman"/>
              </a:rPr>
              <a:t>ärhananyň ýa-da onuň bölüminiň kärdeşler arkalaşygy guramasy tarapyndan garal</a:t>
            </a:r>
            <a:r>
              <a:rPr lang="sq-AL" sz="2400" b="1" dirty="0">
                <a:latin typeface="Times New Roman"/>
                <a:ea typeface="Times New Roman"/>
              </a:rPr>
              <a:t>magy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2133600"/>
            <a:ext cx="2840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6681" y="1328455"/>
            <a:ext cx="8640960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434" y="1196752"/>
            <a:ext cx="8640959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Calibri"/>
                <a:cs typeface="Times New Roman"/>
              </a:rPr>
              <a:t>         </a:t>
            </a:r>
            <a:r>
              <a:rPr lang="en-US" sz="14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6816" y="1356080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433" y="1202452"/>
            <a:ext cx="8606327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tk-TM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08100" y="-27384"/>
            <a:ext cx="72963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4856" y="1110119"/>
            <a:ext cx="8871639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z-Cyrl-UZ" sz="2400" b="1" dirty="0" smtClean="0">
                <a:latin typeface="Times New Roman" pitchFamily="18" charset="0"/>
                <a:cs typeface="Times New Roman" pitchFamily="18" charset="0"/>
              </a:rPr>
              <a:t>Kärhananyň </a:t>
            </a:r>
            <a:r>
              <a:rPr lang="uz-Cyrl-UZ" sz="2400" b="1" dirty="0">
                <a:latin typeface="Times New Roman" pitchFamily="18" charset="0"/>
                <a:cs typeface="Times New Roman" pitchFamily="18" charset="0"/>
              </a:rPr>
              <a:t>ýa-da onuň bölüminiň kärdeşler arkalaşygy guramasy işgärler ýa-da iş berijiler,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400" b="1" dirty="0" smtClean="0">
                <a:latin typeface="Times New Roman" pitchFamily="18" charset="0"/>
                <a:cs typeface="Times New Roman" pitchFamily="18" charset="0"/>
              </a:rPr>
              <a:t>zähmet </a:t>
            </a:r>
            <a:r>
              <a:rPr lang="uz-Cyrl-UZ" sz="2400" b="1" dirty="0">
                <a:latin typeface="Times New Roman" pitchFamily="18" charset="0"/>
                <a:cs typeface="Times New Roman" pitchFamily="18" charset="0"/>
              </a:rPr>
              <a:t>jedelleri baradaky toparyň çykaran çözgüdi bilen ylalaşmaýan bolsalar, şol işgärleriň ýa-da iş berijileriň arzalary boýunça zähmet jedellerine garaýar</a:t>
            </a:r>
            <a:r>
              <a:rPr lang="uz-Cyrl-UZ" sz="2400" dirty="0"/>
              <a:t>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z-Cyrl-UZ" sz="2400" b="1" dirty="0">
                <a:latin typeface="Times New Roman" pitchFamily="18" charset="0"/>
                <a:cs typeface="Times New Roman" pitchFamily="18" charset="0"/>
              </a:rPr>
              <a:t>Kärhananyň ýa-da onuň bölüminiň kärdeşler arkalaşygy guramasy arzanyň gowşan gününden </a:t>
            </a:r>
            <a:r>
              <a:rPr lang="sq-AL" sz="2400" b="1" dirty="0">
                <a:latin typeface="Times New Roman" pitchFamily="18" charset="0"/>
                <a:cs typeface="Times New Roman" pitchFamily="18" charset="0"/>
              </a:rPr>
              <a:t>soň</a:t>
            </a:r>
            <a:r>
              <a:rPr lang="uz-Cyrl-UZ" sz="2400" b="1" dirty="0">
                <a:latin typeface="Times New Roman" pitchFamily="18" charset="0"/>
                <a:cs typeface="Times New Roman" pitchFamily="18" charset="0"/>
              </a:rPr>
              <a:t> on günüň içinde zähmet jedelleri baradaky arza </a:t>
            </a:r>
            <a:r>
              <a:rPr lang="uz-Cyrl-UZ" sz="2400" b="1" dirty="0" smtClean="0">
                <a:latin typeface="Times New Roman" pitchFamily="18" charset="0"/>
                <a:cs typeface="Times New Roman" pitchFamily="18" charset="0"/>
              </a:rPr>
              <a:t>garaýar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k-TM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z-Cyrl-UZ" sz="2400" b="1" dirty="0" smtClean="0">
                <a:latin typeface="Times New Roman" pitchFamily="18" charset="0"/>
                <a:cs typeface="Times New Roman" pitchFamily="18" charset="0"/>
              </a:rPr>
              <a:t>Kärdeşler </a:t>
            </a:r>
            <a:r>
              <a:rPr lang="uz-Cyrl-UZ" sz="2400" b="1" dirty="0">
                <a:latin typeface="Times New Roman" pitchFamily="18" charset="0"/>
                <a:cs typeface="Times New Roman" pitchFamily="18" charset="0"/>
              </a:rPr>
              <a:t>arkalaşygy guramasy jedeliň düýp manysy boýunça karar </a:t>
            </a:r>
            <a:r>
              <a:rPr lang="uz-Cyrl-UZ" sz="2400" b="1" dirty="0" smtClean="0">
                <a:latin typeface="Times New Roman" pitchFamily="18" charset="0"/>
                <a:cs typeface="Times New Roman" pitchFamily="18" charset="0"/>
              </a:rPr>
              <a:t>çykarýar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342900" algn="just">
              <a:spcAft>
                <a:spcPts val="0"/>
              </a:spcAft>
            </a:pPr>
            <a:r>
              <a:rPr lang="tk-TM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400" b="1" dirty="0">
                <a:latin typeface="Times New Roman" pitchFamily="18" charset="0"/>
                <a:cs typeface="Times New Roman" pitchFamily="18" charset="0"/>
              </a:rPr>
              <a:t>Kararyň nusgasy üç günüň içinde işgäre we iş berijä </a:t>
            </a:r>
            <a:r>
              <a:rPr lang="uz-Cyrl-UZ" sz="2400" b="1" dirty="0" smtClean="0">
                <a:latin typeface="Times New Roman" pitchFamily="18" charset="0"/>
                <a:cs typeface="Times New Roman" pitchFamily="18" charset="0"/>
              </a:rPr>
              <a:t>gowşurylýar.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k-TM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/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3198311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lvl="0" algn="l" eaLnBrk="1" hangingPunct="1"/>
            <a:r>
              <a:rPr lang="tk-TM" sz="2800" kern="1200" dirty="0" smtClean="0">
                <a:solidFill>
                  <a:prstClr val="white"/>
                </a:solidFill>
                <a:latin typeface="Times New Roman"/>
                <a:ea typeface="Calibri"/>
                <a:cs typeface="Times New Roman"/>
              </a:rPr>
              <a:t>                   </a:t>
            </a:r>
            <a:r>
              <a:rPr lang="en-US" sz="2800" kern="1200" dirty="0" smtClean="0">
                <a:solidFill>
                  <a:prstClr val="white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2800" kern="1200" dirty="0">
              <a:solidFill>
                <a:prstClr val="white"/>
              </a:solidFill>
              <a:ea typeface="+mn-ea"/>
              <a:cs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2133600"/>
            <a:ext cx="2840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8801" y="1351900"/>
            <a:ext cx="8640960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434" y="1196752"/>
            <a:ext cx="8640959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Calibri"/>
                <a:cs typeface="Times New Roman"/>
              </a:rPr>
              <a:t>         </a:t>
            </a:r>
            <a:r>
              <a:rPr lang="en-US" sz="14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6816" y="1356080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433" y="1202452"/>
            <a:ext cx="8606327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tk-TM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60189" y="-126687"/>
            <a:ext cx="80301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z-Cyrl-U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Kazyýetl</a:t>
            </a:r>
            <a:r>
              <a:rPr lang="sq-AL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uz-Cyrl-U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sq-AL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q-AL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z-Cyrl-U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zähmet jedellerine </a:t>
            </a:r>
            <a:r>
              <a:rPr lang="uz-Cyrl-UZ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gös-göni </a:t>
            </a:r>
            <a:r>
              <a:rPr lang="uz-Cyrl-UZ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garalyşy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k-TM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96777" y="1196752"/>
            <a:ext cx="876761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k-TM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uz-Cyrl-UZ" sz="2000" b="1" dirty="0">
                <a:latin typeface="Times New Roman" pitchFamily="18" charset="0"/>
                <a:cs typeface="Times New Roman" pitchFamily="18" charset="0"/>
              </a:rPr>
              <a:t>işgäriň – zähmet şertnamasynyň </a:t>
            </a:r>
            <a:r>
              <a:rPr lang="sq-AL" sz="2000" b="1" dirty="0">
                <a:latin typeface="Times New Roman" pitchFamily="18" charset="0"/>
                <a:cs typeface="Times New Roman" pitchFamily="18" charset="0"/>
              </a:rPr>
              <a:t>bes edilmeginiň </a:t>
            </a:r>
            <a:r>
              <a:rPr lang="uz-Cyrl-UZ" sz="2000" b="1" dirty="0">
                <a:latin typeface="Times New Roman" pitchFamily="18" charset="0"/>
                <a:cs typeface="Times New Roman" pitchFamily="18" charset="0"/>
              </a:rPr>
              <a:t>nämä esaslanýandygyna garamazdan işe dikeltmek hakyndaky </a:t>
            </a:r>
            <a:r>
              <a:rPr lang="tk-TM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 algn="just">
              <a:buFontTx/>
              <a:buChar char="-"/>
            </a:pPr>
            <a:r>
              <a:rPr lang="uz-Cyrl-UZ" sz="2000" b="1" dirty="0">
                <a:latin typeface="Times New Roman" pitchFamily="18" charset="0"/>
                <a:cs typeface="Times New Roman" pitchFamily="18" charset="0"/>
              </a:rPr>
              <a:t>zähmet şertnamasynyň </a:t>
            </a:r>
            <a:r>
              <a:rPr lang="sq-AL" sz="2000" b="1" dirty="0">
                <a:latin typeface="Times New Roman" pitchFamily="18" charset="0"/>
                <a:cs typeface="Times New Roman" pitchFamily="18" charset="0"/>
              </a:rPr>
              <a:t>bes edilen </a:t>
            </a:r>
            <a:r>
              <a:rPr lang="uz-Cyrl-UZ" sz="2000" b="1" dirty="0">
                <a:latin typeface="Times New Roman" pitchFamily="18" charset="0"/>
                <a:cs typeface="Times New Roman" pitchFamily="18" charset="0"/>
              </a:rPr>
              <a:t>senesini we </a:t>
            </a:r>
            <a:r>
              <a:rPr lang="sq-AL" sz="2000" b="1" dirty="0">
                <a:latin typeface="Times New Roman" pitchFamily="18" charset="0"/>
                <a:cs typeface="Times New Roman" pitchFamily="18" charset="0"/>
              </a:rPr>
              <a:t>bes edilmegiň </a:t>
            </a:r>
            <a:r>
              <a:rPr lang="uz-Cyrl-UZ" sz="2000" b="1" dirty="0">
                <a:latin typeface="Times New Roman" pitchFamily="18" charset="0"/>
                <a:cs typeface="Times New Roman" pitchFamily="18" charset="0"/>
              </a:rPr>
              <a:t>esaslandyrylyş beýanyny üýtgetmek hakyndaky </a:t>
            </a:r>
            <a:r>
              <a:rPr lang="tk-TM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 algn="just">
              <a:buFontTx/>
              <a:buChar char="-"/>
            </a:pPr>
            <a:r>
              <a:rPr lang="uz-Cyrl-UZ" sz="2000" b="1" dirty="0">
                <a:latin typeface="Times New Roman" pitchFamily="18" charset="0"/>
                <a:cs typeface="Times New Roman" pitchFamily="18" charset="0"/>
              </a:rPr>
              <a:t>mejbury ýagdaýda işe gel</a:t>
            </a:r>
            <a:r>
              <a:rPr lang="sq-AL" sz="2000" b="1" dirty="0">
                <a:latin typeface="Times New Roman" pitchFamily="18" charset="0"/>
                <a:cs typeface="Times New Roman" pitchFamily="18" charset="0"/>
              </a:rPr>
              <a:t>inmed</a:t>
            </a:r>
            <a:r>
              <a:rPr lang="uz-Cyrl-UZ" sz="2000" b="1" dirty="0">
                <a:latin typeface="Times New Roman" pitchFamily="18" charset="0"/>
                <a:cs typeface="Times New Roman" pitchFamily="18" charset="0"/>
              </a:rPr>
              <a:t>ik wagtynyň ýa-da pes hak tölenilýän işiň ýerine ýetirilen wagtynyň hakyny tölemek hakyndaky </a:t>
            </a:r>
            <a:r>
              <a:rPr lang="tk-TM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uz-Cyrl-UZ" sz="2000" b="1" dirty="0">
                <a:latin typeface="Times New Roman" pitchFamily="18" charset="0"/>
                <a:cs typeface="Times New Roman" pitchFamily="18" charset="0"/>
              </a:rPr>
              <a:t>işgär zähmet borçlaryny ýerine ýetirende onuň saglygyna ýa-da onuň emlägine </a:t>
            </a:r>
            <a:r>
              <a:rPr lang="sq-AL" sz="2000" b="1" dirty="0"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uz-Cyrl-UZ" sz="2000" b="1" dirty="0">
                <a:latin typeface="Times New Roman" pitchFamily="18" charset="0"/>
                <a:cs typeface="Times New Roman" pitchFamily="18" charset="0"/>
              </a:rPr>
              <a:t>etirilen zyýany</a:t>
            </a:r>
            <a:r>
              <a:rPr lang="sq-AL" sz="2000" b="1" dirty="0">
                <a:latin typeface="Times New Roman" pitchFamily="18" charset="0"/>
                <a:cs typeface="Times New Roman" pitchFamily="18" charset="0"/>
              </a:rPr>
              <a:t> (zeleli)</a:t>
            </a:r>
            <a:r>
              <a:rPr lang="uz-Cyrl-UZ" sz="2000" b="1" dirty="0">
                <a:latin typeface="Times New Roman" pitchFamily="18" charset="0"/>
                <a:cs typeface="Times New Roman" pitchFamily="18" charset="0"/>
              </a:rPr>
              <a:t> iş berijiniň </a:t>
            </a:r>
            <a:r>
              <a:rPr lang="sq-AL" sz="2000" b="1" dirty="0">
                <a:latin typeface="Times New Roman" pitchFamily="18" charset="0"/>
                <a:cs typeface="Times New Roman" pitchFamily="18" charset="0"/>
              </a:rPr>
              <a:t>öwezini doldurmak </a:t>
            </a:r>
            <a:r>
              <a:rPr lang="uz-Cyrl-UZ" sz="2000" b="1" dirty="0" smtClean="0">
                <a:latin typeface="Times New Roman" pitchFamily="18" charset="0"/>
                <a:cs typeface="Times New Roman" pitchFamily="18" charset="0"/>
              </a:rPr>
              <a:t>hakyndaky</a:t>
            </a:r>
            <a:r>
              <a:rPr lang="tk-TM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uz-Cyrl-UZ" sz="2000" b="1" dirty="0">
                <a:latin typeface="Times New Roman" pitchFamily="18" charset="0"/>
                <a:cs typeface="Times New Roman" pitchFamily="18" charset="0"/>
              </a:rPr>
              <a:t>işe kabul etmekden boýun gaçyrmak hakyndaky </a:t>
            </a:r>
            <a:r>
              <a:rPr lang="tk-TM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uz-Cyrl-UZ" sz="2000" b="1" dirty="0" smtClean="0">
                <a:latin typeface="Times New Roman" pitchFamily="18" charset="0"/>
                <a:cs typeface="Times New Roman" pitchFamily="18" charset="0"/>
              </a:rPr>
              <a:t>iş </a:t>
            </a:r>
            <a:r>
              <a:rPr lang="uz-Cyrl-UZ" sz="2000" b="1" dirty="0">
                <a:latin typeface="Times New Roman" pitchFamily="18" charset="0"/>
                <a:cs typeface="Times New Roman" pitchFamily="18" charset="0"/>
              </a:rPr>
              <a:t>berijä maddy zyýany iş</a:t>
            </a:r>
            <a:r>
              <a:rPr lang="sq-AL" sz="2000" b="1" dirty="0">
                <a:latin typeface="Times New Roman" pitchFamily="18" charset="0"/>
                <a:cs typeface="Times New Roman" pitchFamily="18" charset="0"/>
              </a:rPr>
              <a:t>gär</a:t>
            </a:r>
            <a:r>
              <a:rPr lang="uz-Cyrl-UZ" sz="2000" b="1" dirty="0">
                <a:latin typeface="Times New Roman" pitchFamily="18" charset="0"/>
                <a:cs typeface="Times New Roman" pitchFamily="18" charset="0"/>
              </a:rPr>
              <a:t>iň tölemegi </a:t>
            </a:r>
            <a:r>
              <a:rPr lang="uz-Cyrl-UZ" sz="2000" b="1" dirty="0" smtClean="0">
                <a:latin typeface="Times New Roman" pitchFamily="18" charset="0"/>
                <a:cs typeface="Times New Roman" pitchFamily="18" charset="0"/>
              </a:rPr>
              <a:t>hakyndaky. </a:t>
            </a:r>
            <a:r>
              <a:rPr lang="tk-TM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73677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lvl="0" algn="l" eaLnBrk="1" hangingPunct="1"/>
            <a:r>
              <a:rPr lang="tk-TM" sz="2800" kern="1200" dirty="0" smtClean="0">
                <a:solidFill>
                  <a:prstClr val="white"/>
                </a:solidFill>
                <a:latin typeface="Times New Roman"/>
                <a:ea typeface="Calibri"/>
                <a:cs typeface="Times New Roman"/>
              </a:rPr>
              <a:t>                   </a:t>
            </a:r>
            <a:r>
              <a:rPr lang="en-US" sz="2800" kern="1200" dirty="0" smtClean="0">
                <a:solidFill>
                  <a:prstClr val="white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2800" kern="1200" dirty="0">
              <a:solidFill>
                <a:prstClr val="white"/>
              </a:solidFill>
              <a:ea typeface="+mn-ea"/>
              <a:cs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B6D73-EC26-4CFF-8772-619F4DE4C4F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1600" y="2133600"/>
            <a:ext cx="2840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88801" y="1351900"/>
            <a:ext cx="8640960" cy="3853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434" y="1196752"/>
            <a:ext cx="8640959" cy="324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latin typeface="Times New Roman"/>
                <a:ea typeface="Calibri"/>
                <a:cs typeface="Times New Roman"/>
              </a:rPr>
              <a:t>         </a:t>
            </a:r>
            <a:r>
              <a:rPr lang="en-US" sz="1400" b="1" dirty="0" smtClean="0"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56816" y="1356080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Cyrl-UZ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433" y="1202452"/>
            <a:ext cx="8606327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tk-TM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endParaRPr lang="tk-TM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60189" y="-126687"/>
            <a:ext cx="80301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k-TM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96777" y="1196752"/>
            <a:ext cx="876761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     </a:t>
            </a:r>
            <a:r>
              <a:rPr lang="uz-Cyrl-UZ" sz="2000" dirty="0" smtClean="0"/>
              <a:t>Ý</a:t>
            </a:r>
            <a:r>
              <a:rPr lang="sq-AL" sz="2000" dirty="0"/>
              <a:t>o</a:t>
            </a:r>
            <a:r>
              <a:rPr lang="uz-Cyrl-UZ" sz="2000" dirty="0"/>
              <a:t>karda durýan edara zähmet jedeline arzanyň gelip gowşan gününden beýläk bir aý möhletiň içinde garamaga borçludyr. </a:t>
            </a:r>
            <a:r>
              <a:rPr lang="sq-AL" sz="2000" dirty="0"/>
              <a:t>Zähmet j</a:t>
            </a:r>
            <a:r>
              <a:rPr lang="uz-Cyrl-UZ" sz="2000" dirty="0"/>
              <a:t>edel</a:t>
            </a:r>
            <a:r>
              <a:rPr lang="sq-AL" sz="2000" dirty="0"/>
              <a:t>i</a:t>
            </a:r>
            <a:r>
              <a:rPr lang="uz-Cyrl-UZ" sz="2000" dirty="0"/>
              <a:t> işgäriň gatnaşmagynda çözülýär. Jedele işgäriň gatnaşmazlygynda garalmagyna diňe onuň ýazmaça görnüşde ýazan arzasy boýunça ýa-da ol esassyz sebäplere görä ikinji gezek çagyrylanda gelmedik halatynda ýol berilýär.</a:t>
            </a:r>
            <a:endParaRPr lang="ru-RU" sz="2000" dirty="0"/>
          </a:p>
          <a:p>
            <a:r>
              <a:rPr lang="en-US" sz="2000" dirty="0" smtClean="0"/>
              <a:t>      </a:t>
            </a:r>
            <a:r>
              <a:rPr lang="sq-AL" sz="2000" dirty="0" smtClean="0"/>
              <a:t>Zähmet </a:t>
            </a:r>
            <a:r>
              <a:rPr lang="sq-AL" sz="2000" dirty="0"/>
              <a:t>j</a:t>
            </a:r>
            <a:r>
              <a:rPr lang="uz-Cyrl-UZ" sz="2000" dirty="0"/>
              <a:t>edel</a:t>
            </a:r>
            <a:r>
              <a:rPr lang="sq-AL" sz="2000" dirty="0"/>
              <a:t>l</a:t>
            </a:r>
            <a:r>
              <a:rPr lang="uz-Cyrl-UZ" sz="2000" dirty="0"/>
              <a:t>e</a:t>
            </a:r>
            <a:r>
              <a:rPr lang="sq-AL" sz="2000" dirty="0"/>
              <a:t>rine</a:t>
            </a:r>
            <a:r>
              <a:rPr lang="uz-Cyrl-UZ" sz="2000" dirty="0"/>
              <a:t> garaýan edara jedelli çözgüdi kabul eden edaranyň wekilini, şeýle hem kärdeşler arkalaşygy </a:t>
            </a:r>
            <a:r>
              <a:rPr lang="sq-AL" sz="2000" dirty="0"/>
              <a:t>edar</a:t>
            </a:r>
            <a:r>
              <a:rPr lang="uz-Cyrl-UZ" sz="2000" dirty="0"/>
              <a:t>asynyň we beýleki jemgy</a:t>
            </a:r>
            <a:r>
              <a:rPr lang="sq-AL" sz="2000" dirty="0"/>
              <a:t>ý</a:t>
            </a:r>
            <a:r>
              <a:rPr lang="uz-Cyrl-UZ" sz="2000" dirty="0"/>
              <a:t>etçilik birleşikleriniň wekilini çagyrmaga hak</a:t>
            </a:r>
            <a:r>
              <a:rPr lang="sq-AL" sz="2000" dirty="0"/>
              <a:t>l</a:t>
            </a:r>
            <a:r>
              <a:rPr lang="uz-Cyrl-UZ" sz="2000" dirty="0"/>
              <a:t>ydyr.</a:t>
            </a:r>
            <a:endParaRPr lang="ru-RU" sz="2000" dirty="0"/>
          </a:p>
          <a:p>
            <a:r>
              <a:rPr lang="en-US" sz="2000" dirty="0" smtClean="0"/>
              <a:t>      </a:t>
            </a:r>
            <a:r>
              <a:rPr lang="uz-Cyrl-UZ" sz="2000" dirty="0" smtClean="0"/>
              <a:t>Ýokarda </a:t>
            </a:r>
            <a:r>
              <a:rPr lang="uz-Cyrl-UZ" sz="2000" dirty="0"/>
              <a:t>durýan edaranyň zähmet jedeli baradaky çözgüdi Türkmenistanyň kanunçylygyna esaslandyrylmalydyr hem-de delillendirilmelidir.</a:t>
            </a:r>
            <a:endParaRPr lang="ru-RU" sz="2000" dirty="0"/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40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chnic">
    <a:dk1>
      <a:sysClr val="windowText" lastClr="000000"/>
    </a:dk1>
    <a:lt1>
      <a:sysClr val="window" lastClr="FFFFFF"/>
    </a:lt1>
    <a:dk2>
      <a:srgbClr val="3B3B3B"/>
    </a:dk2>
    <a:lt2>
      <a:srgbClr val="D4D2D0"/>
    </a:lt2>
    <a:accent1>
      <a:srgbClr val="6EA0B0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9671</TotalTime>
  <Words>557</Words>
  <Application>Microsoft Office PowerPoint</Application>
  <PresentationFormat>Экран (4:3)</PresentationFormat>
  <Paragraphs>139</Paragraphs>
  <Slides>8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Office Theme</vt:lpstr>
      <vt:lpstr>Bitmap Image</vt:lpstr>
      <vt:lpstr>Equation</vt:lpstr>
      <vt:lpstr>Презентация PowerPoint</vt:lpstr>
      <vt:lpstr> </vt:lpstr>
      <vt:lpstr>                    </vt:lpstr>
      <vt:lpstr>Zähmet jedelleri </vt:lpstr>
      <vt:lpstr>Презентация PowerPoint</vt:lpstr>
      <vt:lpstr>Zähmet jedellerine kärhananyň ýa-da onuň bölüminiň kärdeşler arkalaşygy guramasy tarapyndan garalmagy</vt:lpstr>
      <vt:lpstr>                    </vt:lpstr>
      <vt:lpstr>                    </vt:lpstr>
    </vt:vector>
  </TitlesOfParts>
  <Company>mine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Assoc Prof Dr Fakhruldin B Mohd Hashim</dc:creator>
  <cp:lastModifiedBy>RePack by SPecialiST</cp:lastModifiedBy>
  <cp:revision>692</cp:revision>
  <dcterms:created xsi:type="dcterms:W3CDTF">2009-07-26T01:27:44Z</dcterms:created>
  <dcterms:modified xsi:type="dcterms:W3CDTF">2016-09-20T09:09:09Z</dcterms:modified>
</cp:coreProperties>
</file>