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3" r:id="rId9"/>
    <p:sldId id="262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F339-44B6-4866-BFF1-C4E7654DCF17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435BC-4C52-40B7-B893-1A8F1FF14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33610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F339-44B6-4866-BFF1-C4E7654DCF17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435BC-4C52-40B7-B893-1A8F1FF14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3249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F339-44B6-4866-BFF1-C4E7654DCF17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435BC-4C52-40B7-B893-1A8F1FF14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7633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F339-44B6-4866-BFF1-C4E7654DCF17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435BC-4C52-40B7-B893-1A8F1FF14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111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F339-44B6-4866-BFF1-C4E7654DCF17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435BC-4C52-40B7-B893-1A8F1FF14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7506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F339-44B6-4866-BFF1-C4E7654DCF17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435BC-4C52-40B7-B893-1A8F1FF14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9648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F339-44B6-4866-BFF1-C4E7654DCF17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435BC-4C52-40B7-B893-1A8F1FF14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1508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F339-44B6-4866-BFF1-C4E7654DCF17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435BC-4C52-40B7-B893-1A8F1FF14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123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F339-44B6-4866-BFF1-C4E7654DCF17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435BC-4C52-40B7-B893-1A8F1FF14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66438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F339-44B6-4866-BFF1-C4E7654DCF17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435BC-4C52-40B7-B893-1A8F1FF14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35994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0F339-44B6-4866-BFF1-C4E7654DCF17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435BC-4C52-40B7-B893-1A8F1FF14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1163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20F339-44B6-4866-BFF1-C4E7654DCF17}" type="datetimeFigureOut">
              <a:rPr lang="ru-RU" smtClean="0"/>
              <a:t>01.05.2020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435BC-4C52-40B7-B893-1A8F1FF14C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489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09600" y="1122362"/>
            <a:ext cx="11485418" cy="5223019"/>
          </a:xfrm>
        </p:spPr>
        <p:txBody>
          <a:bodyPr>
            <a:noAutofit/>
          </a:bodyPr>
          <a:lstStyle/>
          <a:p>
            <a:pPr algn="l"/>
            <a:r>
              <a:rPr lang="cs-CZ" sz="4400" b="1" dirty="0"/>
              <a:t>Tema №</a:t>
            </a:r>
            <a:r>
              <a:rPr lang="ru-RU" sz="4400" b="1" dirty="0"/>
              <a:t> 4 </a:t>
            </a:r>
            <a:r>
              <a:rPr lang="cs-CZ" sz="4400" b="1" dirty="0"/>
              <a:t> Menejerligiň iş ýüzüne geçirilişi.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cs-CZ" sz="4400" b="1" dirty="0"/>
              <a:t> 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4400" b="1" dirty="0"/>
              <a:t>4.1. </a:t>
            </a:r>
            <a:r>
              <a:rPr lang="cs-CZ" sz="4400" b="1" dirty="0"/>
              <a:t>Menejerligiň iş ýüzüne geçirilişini derňew etmek, diagnostirlemek we       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cs-CZ" sz="4400" b="1" dirty="0"/>
              <a:t>        taslamak.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4400" b="1" dirty="0"/>
              <a:t>4.2. </a:t>
            </a:r>
            <a:r>
              <a:rPr lang="ru-RU" sz="4400" b="1" dirty="0" err="1"/>
              <a:t>Dolandyryş</a:t>
            </a:r>
            <a:r>
              <a:rPr lang="ru-RU" sz="4400" b="1" dirty="0"/>
              <a:t> </a:t>
            </a:r>
            <a:r>
              <a:rPr lang="ru-RU" sz="4400" b="1" dirty="0" err="1"/>
              <a:t>ulgamynda</a:t>
            </a:r>
            <a:r>
              <a:rPr lang="ru-RU" sz="4400" b="1" dirty="0"/>
              <a:t> </a:t>
            </a:r>
            <a:r>
              <a:rPr lang="ru-RU" sz="4400" b="1" dirty="0" err="1"/>
              <a:t>bölümi</a:t>
            </a:r>
            <a:r>
              <a:rPr lang="ru-RU" sz="4400" b="1" dirty="0"/>
              <a:t> </a:t>
            </a:r>
            <a:r>
              <a:rPr lang="ru-RU" sz="4400" b="1" dirty="0" err="1"/>
              <a:t>tapawutlandyryş</a:t>
            </a:r>
            <a:r>
              <a:rPr lang="ru-RU" sz="4400" b="1" dirty="0"/>
              <a:t> </a:t>
            </a:r>
            <a:r>
              <a:rPr lang="ru-RU" sz="4400" b="1" dirty="0" err="1"/>
              <a:t>faktorlar</a:t>
            </a:r>
            <a:r>
              <a:rPr lang="ru-RU" sz="4400" b="1" dirty="0"/>
              <a:t>.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ru-RU" sz="4400" b="1" dirty="0"/>
              <a:t>     4.</a:t>
            </a:r>
            <a:r>
              <a:rPr lang="en-US" sz="4400" b="1" dirty="0"/>
              <a:t>3. </a:t>
            </a:r>
            <a:r>
              <a:rPr lang="en-US" sz="4400" b="1" dirty="0" err="1"/>
              <a:t>Dolandyryş</a:t>
            </a:r>
            <a:r>
              <a:rPr lang="en-US" sz="4400" b="1" dirty="0"/>
              <a:t> </a:t>
            </a:r>
            <a:r>
              <a:rPr lang="en-US" sz="4400" b="1" dirty="0" err="1"/>
              <a:t>prosesini</a:t>
            </a:r>
            <a:r>
              <a:rPr lang="en-US" sz="4400" b="1" dirty="0"/>
              <a:t> </a:t>
            </a:r>
            <a:r>
              <a:rPr lang="en-US" sz="4400" b="1" dirty="0" err="1"/>
              <a:t>diagnostrilenilişiniň</a:t>
            </a:r>
            <a:r>
              <a:rPr lang="en-US" sz="4400" b="1" dirty="0"/>
              <a:t> </a:t>
            </a:r>
            <a:r>
              <a:rPr lang="en-US" sz="4400" b="1" dirty="0" err="1"/>
              <a:t>derňewi</a:t>
            </a:r>
            <a:r>
              <a:rPr lang="en-US" sz="4400" b="1" dirty="0"/>
              <a:t>.</a:t>
            </a:r>
            <a:r>
              <a:rPr lang="ru-RU" sz="4400" dirty="0"/>
              <a:t/>
            </a:r>
            <a:br>
              <a:rPr lang="ru-RU" sz="4400" dirty="0"/>
            </a:br>
            <a:r>
              <a:rPr lang="en-US" sz="4400" b="1" dirty="0"/>
              <a:t>     4.4. </a:t>
            </a:r>
            <a:r>
              <a:rPr lang="en-US" sz="4400" b="1" dirty="0" err="1"/>
              <a:t>Dolandyryş</a:t>
            </a:r>
            <a:r>
              <a:rPr lang="en-US" sz="4400" b="1" dirty="0"/>
              <a:t> </a:t>
            </a:r>
            <a:r>
              <a:rPr lang="en-US" sz="4400" b="1" dirty="0" err="1"/>
              <a:t>mehanizmi</a:t>
            </a:r>
            <a:r>
              <a:rPr lang="en-US" sz="4400" b="1" dirty="0" smtClean="0"/>
              <a:t>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3129071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5294945"/>
            <a:ext cx="117070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cs-CZ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Menej</a:t>
            </a:r>
            <a:r>
              <a:rPr lang="ru-RU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cs-CZ" sz="2800" b="1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rleriň işi esasan, üç bölümden durýar: derňew etmekden, diagnostirlemekden we taslamakdan. Bu bolsa käbir halatlarda kesel bejeriji lukmanlaryň işini ýadyňa salýar.</a:t>
            </a:r>
            <a:endParaRPr lang="ru-RU" sz="2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1493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3621"/>
            <a:ext cx="782781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cs-CZ" sz="28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1. Derňew etmegiň tehnologiýasy.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cs-CZ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Derňew etmegiň tehnologiýasy şu işlerden durýar: 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96240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cs-CZ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Derňew etmek üçin obýekti saýlap almak.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96240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cs-CZ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2) Obýekti böleklere bölüp, olaryň häsiýetlerini bizi gyzyklandyrýan  ugurlar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96240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</a:t>
            </a:r>
            <a:r>
              <a:rPr lang="cs-CZ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boýunça bellemek.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96240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cs-CZ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3) Derňewiň algoritmini saýlap almak ýa-da täzeden düzmek.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96240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cs-CZ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4) Derňewiň başlangyç faktorlryny bellemek.</a:t>
            </a:r>
            <a:endParaRPr lang="ru-RU" sz="24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96240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5) </a:t>
            </a:r>
            <a:r>
              <a:rPr lang="cs-CZ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Häsiýelerini integriläp, iň bir ähmiýelilerini bellemek.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819" y="2756476"/>
            <a:ext cx="4364182" cy="4101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9677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13576"/>
            <a:ext cx="119980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96240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cs-CZ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 Diagnostirlemegiň tehnologiýasy.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96240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Olar şu aşakdy işlerden durýar: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96240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1) Bellenen 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cs-CZ" sz="24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aksady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gazanmak üçin päsgel berýän zyýanly hereketleri (päsgelçilikleri) tapmak.   Zyýanly hereketleri (päsgelçilikleriň) sebäpkärlerini anyklamak.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96240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1) 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Mümkin boljak netijeleri (täsirleri) öňünden görmek.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2)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Obýekte umumy baha bermek.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3)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Ýagdaýlary aýdyňlaşdyrmak üçin çäreleriň umumy ugruny bellemek.  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364" y="2771948"/>
            <a:ext cx="6511636" cy="40860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359739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4073" y="182985"/>
            <a:ext cx="1149927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cs-CZ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2.2.</a:t>
            </a: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Taslamagyň tehnologiýasy.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Bu menejerligiň iş ýüzünde geçirilişiniň iň aýgytly we jogapkär bölümi bolmak bilen, ol şu aşakdaky işleri öz içine alýar;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1) Taslamanyň maksanamasyny düzmek.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2) Bellenen maksada ýetmek üçin dolandryşyň täze modelini işläp aýýarlamak.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3) Täzeden modele baha bermek.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cs-CZ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4) Haýsy şertlerde bu täze model işläp biljekligini anyklamaly.</a:t>
            </a:r>
            <a:endParaRPr lang="ru-RU" sz="2000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79705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5)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Täze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model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ulanylanda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/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dolandyryşda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/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oňa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käbir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üýtgemeler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girizmek</a:t>
            </a:r>
            <a:r>
              <a:rPr lang="en-US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3999" y="3281008"/>
            <a:ext cx="6885709" cy="3576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705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399" y="210603"/>
            <a:ext cx="11914909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705" marR="179705" algn="just">
              <a:spcAft>
                <a:spcPts val="0"/>
              </a:spcAft>
              <a:tabLst>
                <a:tab pos="3280410" algn="l"/>
              </a:tabLst>
            </a:pP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Dolandyryş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birnäçe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bölümden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durýar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bölümleriň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sany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ululygy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birnäçe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tapawutlandyryş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faktorlaryna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bolup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durýar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faktorlary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bilip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dogry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ulanyp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bilmeklik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dolandyryş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ulgamynyň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bähbitli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işlemegi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üçin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zerur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şertleriň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biridir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faktorlar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birnäçe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toparlardan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ybaratdyr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Meselem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başlangyç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faktorlar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umumy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ýörelge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aýratynlyk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bölünişik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düzümi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Başlangyç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faktorlaryna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dolandyryşyn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maksady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çäklendirmeler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hödürlenýän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tapawutlandyryş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usulikasy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dolandyrylýan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obýektiň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aýratynlyklary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degişlidir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5160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2645651"/>
              </p:ext>
            </p:extLst>
          </p:nvPr>
        </p:nvGraphicFramePr>
        <p:xfrm>
          <a:off x="1490589" y="1454725"/>
          <a:ext cx="8540102" cy="5029200"/>
        </p:xfrm>
        <a:graphic>
          <a:graphicData uri="http://schemas.openxmlformats.org/drawingml/2006/table">
            <a:tbl>
              <a:tblPr firstRow="1" firstCol="1" bandRow="1">
                <a:tableStyleId>{72833802-FEF1-4C79-8D5D-14CF1EAF98D9}</a:tableStyleId>
              </a:tblPr>
              <a:tblGrid>
                <a:gridCol w="4137981">
                  <a:extLst>
                    <a:ext uri="{9D8B030D-6E8A-4147-A177-3AD203B41FA5}">
                      <a16:colId xmlns:a16="http://schemas.microsoft.com/office/drawing/2014/main" val="3453363611"/>
                    </a:ext>
                  </a:extLst>
                </a:gridCol>
                <a:gridCol w="1039421">
                  <a:extLst>
                    <a:ext uri="{9D8B030D-6E8A-4147-A177-3AD203B41FA5}">
                      <a16:colId xmlns:a16="http://schemas.microsoft.com/office/drawing/2014/main" val="289493425"/>
                    </a:ext>
                  </a:extLst>
                </a:gridCol>
                <a:gridCol w="221036">
                  <a:extLst>
                    <a:ext uri="{9D8B030D-6E8A-4147-A177-3AD203B41FA5}">
                      <a16:colId xmlns:a16="http://schemas.microsoft.com/office/drawing/2014/main" val="2998903266"/>
                    </a:ext>
                  </a:extLst>
                </a:gridCol>
                <a:gridCol w="1046811">
                  <a:extLst>
                    <a:ext uri="{9D8B030D-6E8A-4147-A177-3AD203B41FA5}">
                      <a16:colId xmlns:a16="http://schemas.microsoft.com/office/drawing/2014/main" val="304073393"/>
                    </a:ext>
                  </a:extLst>
                </a:gridCol>
                <a:gridCol w="1048042">
                  <a:extLst>
                    <a:ext uri="{9D8B030D-6E8A-4147-A177-3AD203B41FA5}">
                      <a16:colId xmlns:a16="http://schemas.microsoft.com/office/drawing/2014/main" val="4202196645"/>
                    </a:ext>
                  </a:extLst>
                </a:gridCol>
                <a:gridCol w="1046811">
                  <a:extLst>
                    <a:ext uri="{9D8B030D-6E8A-4147-A177-3AD203B41FA5}">
                      <a16:colId xmlns:a16="http://schemas.microsoft.com/office/drawing/2014/main" val="706632383"/>
                    </a:ext>
                  </a:extLst>
                </a:gridCol>
              </a:tblGrid>
              <a:tr h="139575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    Görnüşleri</a:t>
                      </a:r>
                      <a:endParaRPr lang="ru-RU" sz="16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</a:endParaRPr>
                    </a:p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Amallar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marL="71755"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M</a:t>
                      </a:r>
                      <a:endParaRPr lang="ru-RU" sz="1600">
                        <a:effectLst/>
                      </a:endParaRPr>
                    </a:p>
                    <a:p>
                      <a:pPr marL="71755"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/maksatnama/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Ýa</a:t>
                      </a:r>
                      <a:endParaRPr lang="ru-RU" sz="1600">
                        <a:effectLst/>
                      </a:endParaRPr>
                    </a:p>
                    <a:p>
                      <a:pPr marL="71755"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/ýagdaý/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Me </a:t>
                      </a:r>
                      <a:endParaRPr lang="ru-RU" sz="1600">
                        <a:effectLst/>
                      </a:endParaRPr>
                    </a:p>
                    <a:p>
                      <a:pPr marL="71755"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/mesele/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tc>
                  <a:txBody>
                    <a:bodyPr/>
                    <a:lstStyle/>
                    <a:p>
                      <a:pPr marL="71755"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N </a:t>
                      </a:r>
                      <a:endParaRPr lang="ru-RU" sz="1600">
                        <a:effectLst/>
                      </a:endParaRPr>
                    </a:p>
                    <a:p>
                      <a:pPr marL="71755"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/netije/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/>
                </a:tc>
                <a:extLst>
                  <a:ext uri="{0D108BD9-81ED-4DB2-BD59-A6C34878D82A}">
                    <a16:rowId xmlns:a16="http://schemas.microsoft.com/office/drawing/2014/main" val="3691059983"/>
                  </a:ext>
                </a:extLst>
              </a:tr>
              <a:tr h="3489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1. Maglumat ýygnamak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93755057"/>
                  </a:ext>
                </a:extLst>
              </a:tr>
              <a:tr h="348938">
                <a:tc>
                  <a:txBody>
                    <a:bodyPr/>
                    <a:lstStyle/>
                    <a:p>
                      <a:pPr indent="114300"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2. Maglumaty ýygnamak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 dirty="0">
                          <a:effectLst/>
                        </a:rPr>
                        <a:t>+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27262055"/>
                  </a:ext>
                </a:extLst>
              </a:tr>
              <a:tr h="3489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3. Derňew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60535902"/>
                  </a:ext>
                </a:extLst>
              </a:tr>
              <a:tr h="3489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4. Saýlamak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427534"/>
                  </a:ext>
                </a:extLst>
              </a:tr>
              <a:tr h="3489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5. Taslamak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1003992"/>
                  </a:ext>
                </a:extLst>
              </a:tr>
              <a:tr h="3489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6. Ekspertiza etmek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20011500"/>
                  </a:ext>
                </a:extLst>
              </a:tr>
              <a:tr h="4209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7.Özara gatnaşyklary guramak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08614970"/>
                  </a:ext>
                </a:extLst>
              </a:tr>
              <a:tr h="420972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8.Durmuş-psihologiki taýýarlyk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6305797"/>
                  </a:ext>
                </a:extLst>
              </a:tr>
              <a:tr h="3489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9. Resmilleşdirmek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3266004"/>
                  </a:ext>
                </a:extLst>
              </a:tr>
              <a:tr h="34893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10. Diagnostika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+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3280410" algn="l"/>
                        </a:tabLs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5372053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213498" y="678615"/>
            <a:ext cx="10258714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114300" eaLnBrk="0" fontAlgn="base" hangingPunct="0">
              <a:spcBef>
                <a:spcPct val="0"/>
              </a:spcBef>
              <a:spcAft>
                <a:spcPct val="0"/>
              </a:spcAft>
              <a:tabLst>
                <a:tab pos="3279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3279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3279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3279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3279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3279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3279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3279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3279775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1143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79775" algn="l"/>
              </a:tabLst>
            </a:pPr>
            <a:r>
              <a:rPr kumimoji="0" lang="en-US" alt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Dolandyryş</a:t>
            </a: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prosessiniň</a:t>
            </a: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kumimoji="0" lang="en-US" alt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matrisasy</a:t>
            </a:r>
            <a:r>
              <a:rPr kumimoji="0" lang="en-US" alt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kumimoji="0" lang="ru-RU" alt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70485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4690" y="0"/>
            <a:ext cx="1181792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Bähbitlerde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baha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bermek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dolandyryşyň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mehanizmidir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Dolandyryşyň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her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görnüşinde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bähbitler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esasan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dolandyryşyň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maksadyna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adamlaryň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islegine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aňyna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baglydyr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Bähbitler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bolsa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/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onuň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görnüşi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möçberi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/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ediş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serişdeleriň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saýlap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alynmagyna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ýagny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dolandyryş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mehanizmine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gönüden-göni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täsir</a:t>
            </a:r>
            <a:r>
              <a:rPr lang="en-US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edýär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253" y="2554544"/>
            <a:ext cx="5737940" cy="430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425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8806" y="0"/>
            <a:ext cx="6827811" cy="69199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4425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432</Words>
  <Application>Microsoft Office PowerPoint</Application>
  <PresentationFormat>Широкоэкранный</PresentationFormat>
  <Paragraphs>88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Times New Roman</vt:lpstr>
      <vt:lpstr>Тема Office</vt:lpstr>
      <vt:lpstr>Tema № 4  Menejerligiň iş ýüzüne geçirilişi.   4.1. Menejerligiň iş ýüzüne geçirilişini derňew etmek, diagnostirlemek we                taslamak. 4.2. Dolandyryş ulgamynda bölümi tapawutlandyryş faktorlar.      4.3. Dolandyryş prosesini diagnostrilenilişiniň derňewi.      4.4. Dolandyryş mehanizmi.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№ 4  Menejerligiň iş ýüzüne geçirilişi.   4.1. Menejerligiň iş ýüzüne geçirilişini derňew etmek, diagnostirlemek we                taslamak. 4.2. Dolandyryş ulgamynda bölümi tapawutlandyryş faktorlar.      4.3. Dolandyryş prosesini diagnostrilenilişiniň derňewi.      4.4. Dolandyryş mehanizmi.</dc:title>
  <dc:creator>acer-pc</dc:creator>
  <cp:lastModifiedBy>acer-pc</cp:lastModifiedBy>
  <cp:revision>1</cp:revision>
  <dcterms:created xsi:type="dcterms:W3CDTF">2020-05-01T11:08:23Z</dcterms:created>
  <dcterms:modified xsi:type="dcterms:W3CDTF">2020-05-01T11:15:52Z</dcterms:modified>
</cp:coreProperties>
</file>