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0" r:id="rId3"/>
    <p:sldId id="271" r:id="rId4"/>
    <p:sldId id="259" r:id="rId5"/>
    <p:sldId id="260" r:id="rId6"/>
    <p:sldId id="272" r:id="rId7"/>
    <p:sldId id="261" r:id="rId8"/>
    <p:sldId id="265" r:id="rId9"/>
    <p:sldId id="264" r:id="rId10"/>
    <p:sldId id="266" r:id="rId11"/>
    <p:sldId id="267" r:id="rId12"/>
    <p:sldId id="269"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77D9F693-1A33-41F6-B907-3C300A434866}" type="datetimeFigureOut">
              <a:rPr lang="en-US"/>
              <a:pPr>
                <a:defRPr/>
              </a:pPr>
              <a:t>9/15/2021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1A3447-3E38-4422-AA2C-690ED23343DE}" type="slidenum">
              <a:rPr lang="en-US"/>
              <a:pPr>
                <a:defRPr/>
              </a:pPr>
              <a:t>‹#›</a:t>
            </a:fld>
            <a:endParaRPr lang="en-US"/>
          </a:p>
        </p:txBody>
      </p:sp>
    </p:spTree>
    <p:extLst>
      <p:ext uri="{BB962C8B-B14F-4D97-AF65-F5344CB8AC3E}">
        <p14:creationId xmlns:p14="http://schemas.microsoft.com/office/powerpoint/2010/main" val="252382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C86133FF-BB8C-475F-A16F-892772F896ED}" type="datetimeFigureOut">
              <a:rPr lang="en-US"/>
              <a:pPr>
                <a:defRPr/>
              </a:pPr>
              <a:t>9/15/2021</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C9CBB78-FD88-40AE-B3D9-0D94A118DAE5}" type="slidenum">
              <a:rPr lang="en-US"/>
              <a:pPr>
                <a:defRPr/>
              </a:pPr>
              <a:t>‹#›</a:t>
            </a:fld>
            <a:endParaRPr lang="en-US"/>
          </a:p>
        </p:txBody>
      </p:sp>
    </p:spTree>
    <p:extLst>
      <p:ext uri="{BB962C8B-B14F-4D97-AF65-F5344CB8AC3E}">
        <p14:creationId xmlns:p14="http://schemas.microsoft.com/office/powerpoint/2010/main" val="167505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7162284-5C2B-4930-8816-5601D584CC5D}"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E7D791-43F0-40B7-8D6C-A79E3B1CE60C}" type="slidenum">
              <a:rPr lang="en-US"/>
              <a:pPr>
                <a:defRPr/>
              </a:pPr>
              <a:t>‹#›</a:t>
            </a:fld>
            <a:endParaRPr lang="en-US"/>
          </a:p>
        </p:txBody>
      </p:sp>
    </p:spTree>
    <p:extLst>
      <p:ext uri="{BB962C8B-B14F-4D97-AF65-F5344CB8AC3E}">
        <p14:creationId xmlns:p14="http://schemas.microsoft.com/office/powerpoint/2010/main" val="133432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ru-RU" sz="8000" smtClean="0"/>
              <a:t>“</a:t>
            </a:r>
          </a:p>
        </p:txBody>
      </p:sp>
      <p:sp>
        <p:nvSpPr>
          <p:cNvPr id="6" name="TextBox 5"/>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ru-RU" sz="8000" smtClean="0"/>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63AFFB0C-7229-4E82-B715-08DDDCE2E61F}" type="datetimeFigureOut">
              <a:rPr lang="en-US"/>
              <a:pPr>
                <a:defRPr/>
              </a:pPr>
              <a:t>9/15/2021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26A85E9-F4BA-4C37-9624-EBC4B4D39DED}" type="slidenum">
              <a:rPr lang="en-US"/>
              <a:pPr>
                <a:defRPr/>
              </a:pPr>
              <a:t>‹#›</a:t>
            </a:fld>
            <a:endParaRPr lang="en-US"/>
          </a:p>
        </p:txBody>
      </p:sp>
    </p:spTree>
    <p:extLst>
      <p:ext uri="{BB962C8B-B14F-4D97-AF65-F5344CB8AC3E}">
        <p14:creationId xmlns:p14="http://schemas.microsoft.com/office/powerpoint/2010/main" val="272299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26F8709-833C-4854-8E31-57F1DEEDBC98}"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7FCBC7-4500-4DF3-A90C-B14540F60646}" type="slidenum">
              <a:rPr lang="en-US"/>
              <a:pPr>
                <a:defRPr/>
              </a:pPr>
              <a:t>‹#›</a:t>
            </a:fld>
            <a:endParaRPr lang="en-US"/>
          </a:p>
        </p:txBody>
      </p:sp>
    </p:spTree>
    <p:extLst>
      <p:ext uri="{BB962C8B-B14F-4D97-AF65-F5344CB8AC3E}">
        <p14:creationId xmlns:p14="http://schemas.microsoft.com/office/powerpoint/2010/main" val="157248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ru-RU" sz="8000" smtClean="0"/>
              <a:t>“</a:t>
            </a:r>
          </a:p>
        </p:txBody>
      </p:sp>
      <p:sp>
        <p:nvSpPr>
          <p:cNvPr id="6" name="TextBox 5"/>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ru-RU" sz="8000" smtClean="0"/>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E6511E5B-166D-4D48-B462-FFA5F4784113}" type="datetimeFigureOut">
              <a:rPr lang="en-US"/>
              <a:pPr>
                <a:defRPr/>
              </a:pPr>
              <a:t>9/15/2021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A09E447-3316-47E2-96C0-079A836959AC}" type="slidenum">
              <a:rPr lang="en-US"/>
              <a:pPr>
                <a:defRPr/>
              </a:pPr>
              <a:t>‹#›</a:t>
            </a:fld>
            <a:endParaRPr lang="en-US"/>
          </a:p>
        </p:txBody>
      </p:sp>
    </p:spTree>
    <p:extLst>
      <p:ext uri="{BB962C8B-B14F-4D97-AF65-F5344CB8AC3E}">
        <p14:creationId xmlns:p14="http://schemas.microsoft.com/office/powerpoint/2010/main" val="385628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40B8913D-5C2E-4102-86BF-81FA2F8D6ADE}" type="datetimeFigureOut">
              <a:rPr lang="en-US"/>
              <a:pPr>
                <a:defRPr/>
              </a:pPr>
              <a:t>9/15/2021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CEC6804-08D4-4ACE-BB37-562118854A84}" type="slidenum">
              <a:rPr lang="en-US"/>
              <a:pPr>
                <a:defRPr/>
              </a:pPr>
              <a:t>‹#›</a:t>
            </a:fld>
            <a:endParaRPr lang="en-US"/>
          </a:p>
        </p:txBody>
      </p:sp>
    </p:spTree>
    <p:extLst>
      <p:ext uri="{BB962C8B-B14F-4D97-AF65-F5344CB8AC3E}">
        <p14:creationId xmlns:p14="http://schemas.microsoft.com/office/powerpoint/2010/main" val="191453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F1F019B-F92F-42B2-915D-5E42D8362A18}"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33E3E4-5AAA-4CFC-8E12-B1B503713DE0}" type="slidenum">
              <a:rPr lang="en-US"/>
              <a:pPr>
                <a:defRPr/>
              </a:pPr>
              <a:t>‹#›</a:t>
            </a:fld>
            <a:endParaRPr lang="en-US"/>
          </a:p>
        </p:txBody>
      </p:sp>
    </p:spTree>
    <p:extLst>
      <p:ext uri="{BB962C8B-B14F-4D97-AF65-F5344CB8AC3E}">
        <p14:creationId xmlns:p14="http://schemas.microsoft.com/office/powerpoint/2010/main" val="3292344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4E591E1-7EDE-4B66-B852-A2B28CDDFB36}"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895E5-434D-481F-BC29-A83226450694}" type="slidenum">
              <a:rPr lang="en-US"/>
              <a:pPr>
                <a:defRPr/>
              </a:pPr>
              <a:t>‹#›</a:t>
            </a:fld>
            <a:endParaRPr lang="en-US"/>
          </a:p>
        </p:txBody>
      </p:sp>
    </p:spTree>
    <p:extLst>
      <p:ext uri="{BB962C8B-B14F-4D97-AF65-F5344CB8AC3E}">
        <p14:creationId xmlns:p14="http://schemas.microsoft.com/office/powerpoint/2010/main" val="180353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24F8593-3B20-4156-BA31-48E37B3CA88B}"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DA76B9-16A6-4B34-83E4-5E21B84C0074}" type="slidenum">
              <a:rPr lang="en-US"/>
              <a:pPr>
                <a:defRPr/>
              </a:pPr>
              <a:t>‹#›</a:t>
            </a:fld>
            <a:endParaRPr lang="en-US"/>
          </a:p>
        </p:txBody>
      </p:sp>
    </p:spTree>
    <p:extLst>
      <p:ext uri="{BB962C8B-B14F-4D97-AF65-F5344CB8AC3E}">
        <p14:creationId xmlns:p14="http://schemas.microsoft.com/office/powerpoint/2010/main" val="11001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FE10EE23-FF82-4AF2-AA77-44F1AAFBD38A}"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D93E84-318D-4FD3-BD47-FA9F0104486A}" type="slidenum">
              <a:rPr lang="en-US"/>
              <a:pPr>
                <a:defRPr/>
              </a:pPr>
              <a:t>‹#›</a:t>
            </a:fld>
            <a:endParaRPr lang="en-US"/>
          </a:p>
        </p:txBody>
      </p:sp>
    </p:spTree>
    <p:extLst>
      <p:ext uri="{BB962C8B-B14F-4D97-AF65-F5344CB8AC3E}">
        <p14:creationId xmlns:p14="http://schemas.microsoft.com/office/powerpoint/2010/main" val="106133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70DF9CE-0110-49B0-8BC3-993CA69C16E9}" type="datetimeFigureOut">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55FE5B-0E6D-44A2-9728-1446AD7C8028}" type="slidenum">
              <a:rPr lang="en-US"/>
              <a:pPr>
                <a:defRPr/>
              </a:pPr>
              <a:t>‹#›</a:t>
            </a:fld>
            <a:endParaRPr lang="en-US"/>
          </a:p>
        </p:txBody>
      </p:sp>
    </p:spTree>
    <p:extLst>
      <p:ext uri="{BB962C8B-B14F-4D97-AF65-F5344CB8AC3E}">
        <p14:creationId xmlns:p14="http://schemas.microsoft.com/office/powerpoint/2010/main" val="390636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3CECC77-5E40-4B77-BEA3-1FCB65A5B5B3}" type="datetimeFigureOut">
              <a:rPr lang="en-US"/>
              <a:pPr>
                <a:defRPr/>
              </a:pPr>
              <a:t>9/15/2021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BAC8BA-DD97-4FDE-9C90-E1D4F941514A}" type="slidenum">
              <a:rPr lang="en-US"/>
              <a:pPr>
                <a:defRPr/>
              </a:pPr>
              <a:t>‹#›</a:t>
            </a:fld>
            <a:endParaRPr lang="en-US"/>
          </a:p>
        </p:txBody>
      </p:sp>
    </p:spTree>
    <p:extLst>
      <p:ext uri="{BB962C8B-B14F-4D97-AF65-F5344CB8AC3E}">
        <p14:creationId xmlns:p14="http://schemas.microsoft.com/office/powerpoint/2010/main" val="162037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810D3577-3234-414B-82C0-9E91CA5B8B25}" type="datetimeFigureOut">
              <a:rPr lang="en-US"/>
              <a:pPr>
                <a:defRPr/>
              </a:pPr>
              <a:t>9/15/2021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CA7E96-292E-4C40-8F22-63DF3516697B}" type="slidenum">
              <a:rPr lang="en-US"/>
              <a:pPr>
                <a:defRPr/>
              </a:pPr>
              <a:t>‹#›</a:t>
            </a:fld>
            <a:endParaRPr lang="en-US"/>
          </a:p>
        </p:txBody>
      </p:sp>
    </p:spTree>
    <p:extLst>
      <p:ext uri="{BB962C8B-B14F-4D97-AF65-F5344CB8AC3E}">
        <p14:creationId xmlns:p14="http://schemas.microsoft.com/office/powerpoint/2010/main" val="23863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CE6D64-CBE6-4FFD-8739-2C6E89980D9B}" type="datetimeFigureOut">
              <a:rPr lang="en-US"/>
              <a:pPr>
                <a:defRPr/>
              </a:pPr>
              <a:t>9/15/2021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B8D54-1664-4D04-AFE0-425A848E36FC}" type="slidenum">
              <a:rPr lang="en-US"/>
              <a:pPr>
                <a:defRPr/>
              </a:pPr>
              <a:t>‹#›</a:t>
            </a:fld>
            <a:endParaRPr lang="en-US"/>
          </a:p>
        </p:txBody>
      </p:sp>
    </p:spTree>
    <p:extLst>
      <p:ext uri="{BB962C8B-B14F-4D97-AF65-F5344CB8AC3E}">
        <p14:creationId xmlns:p14="http://schemas.microsoft.com/office/powerpoint/2010/main" val="26630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B803F48-635E-4805-8D6F-E6C1CA3F6157}" type="datetimeFigureOut">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89CFD1-5611-4B2E-84B8-36DD9A9F01AB}" type="slidenum">
              <a:rPr lang="en-US"/>
              <a:pPr>
                <a:defRPr/>
              </a:pPr>
              <a:t>‹#›</a:t>
            </a:fld>
            <a:endParaRPr lang="en-US"/>
          </a:p>
        </p:txBody>
      </p:sp>
    </p:spTree>
    <p:extLst>
      <p:ext uri="{BB962C8B-B14F-4D97-AF65-F5344CB8AC3E}">
        <p14:creationId xmlns:p14="http://schemas.microsoft.com/office/powerpoint/2010/main" val="259049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8528930-E90A-48C9-8748-15B209B42770}" type="datetimeFigureOut">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CCF4B-1E8C-47D0-8A34-39CE6DA9F99C}" type="slidenum">
              <a:rPr lang="en-US"/>
              <a:pPr>
                <a:defRPr/>
              </a:pPr>
              <a:t>‹#›</a:t>
            </a:fld>
            <a:endParaRPr lang="en-US"/>
          </a:p>
        </p:txBody>
      </p:sp>
    </p:spTree>
    <p:extLst>
      <p:ext uri="{BB962C8B-B14F-4D97-AF65-F5344CB8AC3E}">
        <p14:creationId xmlns:p14="http://schemas.microsoft.com/office/powerpoint/2010/main" val="334135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fld id="{3DFF64C8-7D7F-4301-8491-EC7A1200A8EB}" type="datetimeFigureOut">
              <a:rPr lang="en-US"/>
              <a:pPr>
                <a:defRPr/>
              </a:pPr>
              <a:t>9/15/2021</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eaLnBrk="1" fontAlgn="auto" hangingPunct="1">
              <a:spcBef>
                <a:spcPts val="0"/>
              </a:spcBef>
              <a:spcAft>
                <a:spcPts val="0"/>
              </a:spcAft>
              <a:defRPr sz="3200" b="0" i="0">
                <a:solidFill>
                  <a:schemeClr val="bg2">
                    <a:lumMod val="50000"/>
                  </a:schemeClr>
                </a:solidFill>
                <a:effectLst/>
                <a:latin typeface="+mn-lt"/>
              </a:defRPr>
            </a:lvl1pPr>
          </a:lstStyle>
          <a:p>
            <a:pPr>
              <a:defRPr/>
            </a:pPr>
            <a:fld id="{CFE362B6-F6AD-4D3C-B3F7-C6316957019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7" r:id="rId12"/>
    <p:sldLayoutId id="2147483802" r:id="rId13"/>
    <p:sldLayoutId id="2147483808" r:id="rId14"/>
    <p:sldLayoutId id="2147483803" r:id="rId15"/>
    <p:sldLayoutId id="2147483804" r:id="rId16"/>
    <p:sldLayoutId id="2147483805"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838" y="257175"/>
            <a:ext cx="11896725" cy="6284913"/>
          </a:xfrm>
        </p:spPr>
        <p:txBody>
          <a:bodyPr/>
          <a:lstStyle/>
          <a:p>
            <a:pPr>
              <a:defRPr/>
            </a:pPr>
            <a:r>
              <a:rPr lang="tk-TM"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13</a:t>
            </a:r>
            <a:r>
              <a:rPr lang="tk-TM" b="1" dirty="0" smtClean="0">
                <a:latin typeface="Times New Roman" panose="02020603050405020304" pitchFamily="18" charset="0"/>
                <a:cs typeface="Times New Roman" panose="02020603050405020304" pitchFamily="18" charset="0"/>
              </a:rPr>
              <a:t>-nji umumy sapak</a:t>
            </a:r>
            <a:br>
              <a:rPr lang="tk-TM" b="1" dirty="0" smtClean="0">
                <a:latin typeface="Times New Roman" panose="02020603050405020304" pitchFamily="18" charset="0"/>
                <a:cs typeface="Times New Roman" panose="02020603050405020304" pitchFamily="18" charset="0"/>
              </a:rPr>
            </a:br>
            <a:r>
              <a:rPr lang="tk-TM" b="1" dirty="0" smtClean="0">
                <a:latin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cs typeface="Times New Roman" panose="02020603050405020304" pitchFamily="18" charset="0"/>
              </a:rPr>
            </a:br>
            <a:r>
              <a:rPr lang="tk-TM" b="1" dirty="0" smtClean="0">
                <a:solidFill>
                  <a:schemeClr val="bg1"/>
                </a:solidFill>
                <a:latin typeface="Times New Roman" panose="02020603050405020304" pitchFamily="18" charset="0"/>
                <a:cs typeface="Times New Roman" panose="02020603050405020304" pitchFamily="18" charset="0"/>
              </a:rPr>
              <a:t>tema:</a:t>
            </a:r>
            <a:r>
              <a:rPr lang="tk-TM"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Üstleriň</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hususy</a:t>
            </a:r>
            <a:r>
              <a:rPr lang="sk-SK" b="1" dirty="0" smtClean="0">
                <a:latin typeface="Times New Roman" panose="02020603050405020304" pitchFamily="18" charset="0"/>
                <a:cs typeface="Times New Roman" panose="02020603050405020304" pitchFamily="18" charset="0"/>
              </a:rPr>
              <a:t> haldaky tekizlik </a:t>
            </a:r>
            <a:r>
              <a:rPr lang="ru-RU" b="1" dirty="0" err="1" smtClean="0">
                <a:latin typeface="Times New Roman" panose="02020603050405020304" pitchFamily="18" charset="0"/>
                <a:cs typeface="Times New Roman" panose="02020603050405020304" pitchFamily="18" charset="0"/>
              </a:rPr>
              <a:t>we</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göni</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çyzyk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bilen</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kesişmegi</a:t>
            </a:r>
            <a:r>
              <a:rPr lang="tk-TM" dirty="0" smtClean="0">
                <a:latin typeface="Times New Roman" panose="02020603050405020304" pitchFamily="18" charset="0"/>
                <a:cs typeface="Times New Roman" panose="02020603050405020304" pitchFamily="18" charset="0"/>
              </a:rPr>
              <a:t>                    </a:t>
            </a:r>
            <a:br>
              <a:rPr lang="tk-TM" dirty="0" smtClean="0">
                <a:latin typeface="Times New Roman" panose="02020603050405020304" pitchFamily="18" charset="0"/>
                <a:cs typeface="Times New Roman" panose="02020603050405020304" pitchFamily="18" charset="0"/>
              </a:rPr>
            </a:br>
            <a:r>
              <a:rPr lang="tk-TM" b="1" dirty="0">
                <a:latin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tk-TM" b="1" cap="none" dirty="0" smtClean="0">
                <a:solidFill>
                  <a:schemeClr val="bg1"/>
                </a:solidFill>
                <a:latin typeface="Times New Roman" panose="02020603050405020304" pitchFamily="18" charset="0"/>
                <a:cs typeface="Times New Roman" panose="02020603050405020304" pitchFamily="18" charset="0"/>
              </a:rPr>
              <a:t>Sapagyň meýilnamasy:</a:t>
            </a:r>
            <a:br>
              <a:rPr lang="tk-TM" b="1" cap="none" dirty="0" smtClean="0">
                <a:solidFill>
                  <a:schemeClr val="bg1"/>
                </a:solidFill>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1.</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Köpgranlyklaryň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hususy</a:t>
            </a:r>
            <a:r>
              <a:rPr lang="sk-SK" cap="none" dirty="0" smtClean="0">
                <a:latin typeface="Times New Roman" panose="02020603050405020304" pitchFamily="18" charset="0"/>
                <a:cs typeface="Times New Roman" panose="02020603050405020304" pitchFamily="18" charset="0"/>
              </a:rPr>
              <a:t> haldaky tekizlik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2.</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Köpgranlyklaryň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3.</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Aýlanma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hususy</a:t>
            </a:r>
            <a:r>
              <a:rPr lang="sk-SK" cap="none" dirty="0" smtClean="0">
                <a:latin typeface="Times New Roman" panose="02020603050405020304" pitchFamily="18" charset="0"/>
                <a:cs typeface="Times New Roman" panose="02020603050405020304" pitchFamily="18" charset="0"/>
              </a:rPr>
              <a:t> haldaky tekizlik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r>
              <a:rPr lang="ru-RU" b="1" cap="none" dirty="0" smtClean="0">
                <a:solidFill>
                  <a:schemeClr val="bg1"/>
                </a:solidFill>
                <a:latin typeface="Times New Roman" panose="02020603050405020304" pitchFamily="18" charset="0"/>
                <a:cs typeface="Times New Roman" panose="02020603050405020304" pitchFamily="18" charset="0"/>
              </a:rPr>
              <a:t>4.</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Aýlanma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kesişmegi</a:t>
            </a:r>
            <a:r>
              <a:rPr lang="ru-RU" cap="none" dirty="0" smtClean="0">
                <a:latin typeface="Times New Roman" panose="02020603050405020304" pitchFamily="18" charset="0"/>
                <a:cs typeface="Times New Roman" panose="02020603050405020304" pitchFamily="18" charset="0"/>
              </a:rPr>
              <a:t>.</a:t>
            </a:r>
            <a:endParaRPr lang="ru-RU"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0" y="0"/>
            <a:ext cx="4587875" cy="6858000"/>
          </a:xfrm>
        </p:spPr>
        <p:txBody>
          <a:bodyPr wrap="square" numCol="1" anchorCtr="0" compatLnSpc="1">
            <a:prstTxWarp prst="textNoShape">
              <a:avLst/>
            </a:prstTxWarp>
          </a:bodyPr>
          <a:lstStyle/>
          <a:p>
            <a:r>
              <a:rPr lang="tk-TM" altLang="ru-RU" b="1" cap="none" smtClean="0">
                <a:ln>
                  <a:noFill/>
                </a:ln>
                <a:solidFill>
                  <a:schemeClr val="bg1"/>
                </a:solidFill>
                <a:latin typeface="Times New Roman" panose="02020603050405020304" pitchFamily="18" charset="0"/>
                <a:cs typeface="Times New Roman" panose="02020603050405020304" pitchFamily="18" charset="0"/>
              </a:rPr>
              <a:t>13.4. </a:t>
            </a:r>
            <a:r>
              <a:rPr lang="ru-RU" altLang="ru-RU" b="1" cap="none" smtClean="0">
                <a:ln>
                  <a:noFill/>
                </a:ln>
                <a:solidFill>
                  <a:schemeClr val="bg1"/>
                </a:solidFill>
                <a:latin typeface="Times New Roman" panose="02020603050405020304" pitchFamily="18" charset="0"/>
                <a:cs typeface="Times New Roman" panose="02020603050405020304" pitchFamily="18" charset="0"/>
              </a:rPr>
              <a:t>Aýlanma üstleriň göni çyzyk bilen kesişmegi</a:t>
            </a:r>
            <a:r>
              <a:rPr lang="ru-RU" altLang="ru-RU" cap="none" smtClean="0">
                <a:ln>
                  <a:noFill/>
                </a:ln>
                <a:latin typeface="Times New Roman" panose="02020603050405020304" pitchFamily="18" charset="0"/>
                <a:cs typeface="Times New Roman" panose="02020603050405020304" pitchFamily="18" charset="0"/>
              </a:rPr>
              <a:t> </a:t>
            </a:r>
            <a:r>
              <a:rPr lang="tk-TM" altLang="ru-RU" cap="none" smtClean="0">
                <a:ln>
                  <a:noFill/>
                </a:ln>
                <a:latin typeface="Times New Roman" panose="02020603050405020304" pitchFamily="18" charset="0"/>
                <a:cs typeface="Times New Roman" panose="02020603050405020304" pitchFamily="18" charset="0"/>
              </a:rPr>
              <a:t/>
            </a:r>
            <a:br>
              <a:rPr lang="tk-TM" altLang="ru-RU" cap="none" smtClean="0">
                <a:ln>
                  <a:noFill/>
                </a:ln>
                <a:latin typeface="Times New Roman" panose="02020603050405020304" pitchFamily="18" charset="0"/>
                <a:cs typeface="Times New Roman" panose="02020603050405020304" pitchFamily="18" charset="0"/>
              </a:rPr>
            </a:br>
            <a:r>
              <a:rPr lang="ru-RU" altLang="ru-RU" cap="none" smtClean="0">
                <a:ln>
                  <a:noFill/>
                </a:ln>
                <a:latin typeface="Times New Roman" panose="02020603050405020304" pitchFamily="18" charset="0"/>
                <a:cs typeface="Times New Roman" panose="02020603050405020304" pitchFamily="18" charset="0"/>
              </a:rPr>
              <a:t>Silindriň umumy haldaky </a:t>
            </a:r>
            <a:r>
              <a:rPr lang="ru-RU" altLang="ru-RU" b="1" cap="none" smtClean="0">
                <a:ln>
                  <a:noFill/>
                </a:ln>
                <a:latin typeface="Times New Roman" panose="02020603050405020304" pitchFamily="18" charset="0"/>
                <a:cs typeface="Times New Roman" panose="02020603050405020304" pitchFamily="18" charset="0"/>
              </a:rPr>
              <a:t>AB</a:t>
            </a:r>
            <a:r>
              <a:rPr lang="ru-RU" altLang="ru-RU" cap="none" smtClean="0">
                <a:ln>
                  <a:noFill/>
                </a:ln>
                <a:latin typeface="Times New Roman" panose="02020603050405020304" pitchFamily="18" charset="0"/>
                <a:cs typeface="Times New Roman" panose="02020603050405020304" pitchFamily="18" charset="0"/>
              </a:rPr>
              <a:t> göni çyzyk bilen kesişmegi</a:t>
            </a:r>
          </a:p>
        </p:txBody>
      </p:sp>
      <p:pic>
        <p:nvPicPr>
          <p:cNvPr id="15363" name="Рисунок 2" descr="C:\Users\User\Desktop\Ismailow B. gollanma\2018-03-24\d (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133350"/>
            <a:ext cx="49149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bwMode="auto">
          <a:xfrm>
            <a:off x="290513" y="757238"/>
            <a:ext cx="3633787" cy="5103812"/>
          </a:xfrm>
        </p:spPr>
        <p:txBody>
          <a:bodyPr wrap="square" numCol="1" anchorCtr="0" compatLnSpc="1">
            <a:prstTxWarp prst="textNoShape">
              <a:avLst/>
            </a:prstTxWarp>
          </a:bodyPr>
          <a:lstStyle/>
          <a:p>
            <a:r>
              <a:rPr lang="ru-RU" altLang="ru-RU" cap="none" smtClean="0">
                <a:ln>
                  <a:noFill/>
                </a:ln>
                <a:latin typeface="Times New Roman" panose="02020603050405020304" pitchFamily="18" charset="0"/>
                <a:cs typeface="Times New Roman" panose="02020603050405020304" pitchFamily="18" charset="0"/>
              </a:rPr>
              <a:t>Konusyň umumy haldaky </a:t>
            </a:r>
            <a:r>
              <a:rPr lang="ru-RU" altLang="ru-RU" b="1" cap="none" smtClean="0">
                <a:ln>
                  <a:noFill/>
                </a:ln>
                <a:latin typeface="Times New Roman" panose="02020603050405020304" pitchFamily="18" charset="0"/>
                <a:cs typeface="Times New Roman" panose="02020603050405020304" pitchFamily="18" charset="0"/>
              </a:rPr>
              <a:t>AB</a:t>
            </a:r>
            <a:r>
              <a:rPr lang="ru-RU" altLang="ru-RU" cap="none" smtClean="0">
                <a:ln>
                  <a:noFill/>
                </a:ln>
                <a:latin typeface="Times New Roman" panose="02020603050405020304" pitchFamily="18" charset="0"/>
                <a:cs typeface="Times New Roman" panose="02020603050405020304" pitchFamily="18" charset="0"/>
              </a:rPr>
              <a:t> göni çyzyk bilen kesişmegi</a:t>
            </a:r>
          </a:p>
        </p:txBody>
      </p:sp>
      <p:pic>
        <p:nvPicPr>
          <p:cNvPr id="16387" name="Рисунок 4" descr="C:\Users\User\Desktop\Ismailow B. gollanma\2018-03-24\d (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775" y="60325"/>
            <a:ext cx="4791075"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bwMode="auto">
          <a:xfrm>
            <a:off x="0" y="374650"/>
            <a:ext cx="12003088" cy="4505325"/>
          </a:xfrm>
        </p:spPr>
        <p:txBody>
          <a:bodyPr wrap="square" numCol="1" anchorCtr="0" compatLnSpc="1">
            <a:prstTxWarp prst="textNoShape">
              <a:avLst/>
            </a:prstTxWarp>
          </a:bodyPr>
          <a:lstStyle/>
          <a:p>
            <a:r>
              <a:rPr lang="tk-TM" altLang="ru-RU" b="1" cap="none" smtClean="0">
                <a:ln>
                  <a:noFill/>
                </a:ln>
                <a:solidFill>
                  <a:schemeClr val="bg1"/>
                </a:solidFill>
                <a:latin typeface="Times New Roman" panose="02020603050405020304" pitchFamily="18" charset="0"/>
                <a:cs typeface="Times New Roman" panose="02020603050405020304" pitchFamily="18" charset="0"/>
              </a:rPr>
              <a:t>                                    EDEBIÝATLAR</a:t>
            </a:r>
            <a:br>
              <a:rPr lang="tk-TM" altLang="ru-RU" b="1" cap="none" smtClean="0">
                <a:ln>
                  <a:noFill/>
                </a:ln>
                <a:solidFill>
                  <a:schemeClr val="bg1"/>
                </a:solidFill>
                <a:latin typeface="Times New Roman" panose="02020603050405020304" pitchFamily="18" charset="0"/>
                <a:cs typeface="Times New Roman" panose="02020603050405020304" pitchFamily="18" charset="0"/>
              </a:rPr>
            </a:br>
            <a:r>
              <a:rPr lang="tk-TM" altLang="ru-RU" b="1" cap="none" smtClean="0">
                <a:ln>
                  <a:noFill/>
                </a:ln>
                <a:solidFill>
                  <a:schemeClr val="bg1"/>
                </a:solidFill>
                <a:latin typeface="Times New Roman" panose="02020603050405020304" pitchFamily="18" charset="0"/>
                <a:cs typeface="Times New Roman" panose="02020603050405020304" pitchFamily="18" charset="0"/>
              </a:rPr>
              <a:t/>
            </a:r>
            <a:br>
              <a:rPr lang="tk-TM" altLang="ru-RU" b="1" cap="none" smtClean="0">
                <a:ln>
                  <a:noFill/>
                </a:ln>
                <a:solidFill>
                  <a:schemeClr val="bg1"/>
                </a:solidFill>
                <a:latin typeface="Times New Roman" panose="02020603050405020304" pitchFamily="18" charset="0"/>
                <a:cs typeface="Times New Roman" panose="02020603050405020304" pitchFamily="18" charset="0"/>
              </a:rPr>
            </a:br>
            <a:r>
              <a:rPr lang="tk-TM" altLang="ru-RU" b="1" cap="none" smtClean="0">
                <a:ln>
                  <a:noFill/>
                </a:ln>
                <a:solidFill>
                  <a:schemeClr val="bg1"/>
                </a:solidFill>
                <a:latin typeface="Times New Roman" panose="02020603050405020304" pitchFamily="18" charset="0"/>
                <a:cs typeface="Times New Roman" panose="02020603050405020304" pitchFamily="18" charset="0"/>
              </a:rPr>
              <a:t>1</a:t>
            </a:r>
            <a:r>
              <a:rPr lang="cs-CZ" altLang="ru-RU" b="1" cap="none" smtClean="0">
                <a:ln>
                  <a:noFill/>
                </a:ln>
                <a:solidFill>
                  <a:schemeClr val="bg1"/>
                </a:solidFill>
                <a:latin typeface="Times New Roman" panose="02020603050405020304" pitchFamily="18" charset="0"/>
                <a:cs typeface="Times New Roman" panose="02020603050405020304" pitchFamily="18" charset="0"/>
              </a:rPr>
              <a:t>. </a:t>
            </a:r>
            <a:r>
              <a:rPr lang="hr-HR" altLang="ru-RU" cap="none" smtClean="0">
                <a:ln>
                  <a:noFill/>
                </a:ln>
                <a:latin typeface="Times New Roman" panose="02020603050405020304" pitchFamily="18" charset="0"/>
                <a:cs typeface="Times New Roman" panose="02020603050405020304" pitchFamily="18" charset="0"/>
              </a:rPr>
              <a:t>Annaberdiýew E.</a:t>
            </a:r>
            <a:r>
              <a:rPr lang="tk-TM" altLang="ru-RU" cap="none" smtClean="0">
                <a:ln>
                  <a:noFill/>
                </a:ln>
                <a:latin typeface="Times New Roman" panose="02020603050405020304" pitchFamily="18" charset="0"/>
                <a:cs typeface="Times New Roman" panose="02020603050405020304" pitchFamily="18" charset="0"/>
              </a:rPr>
              <a:t> </a:t>
            </a:r>
            <a:r>
              <a:rPr lang="cs-CZ" altLang="ru-RU" cap="none" smtClean="0">
                <a:ln>
                  <a:noFill/>
                </a:ln>
                <a:latin typeface="Times New Roman" panose="02020603050405020304" pitchFamily="18" charset="0"/>
                <a:cs typeface="Times New Roman" panose="02020603050405020304" pitchFamily="18" charset="0"/>
              </a:rPr>
              <a:t>Inženerçilik çyzgy. – A.: Türkmen döwlet neşirýat  gullugy,  2002. </a:t>
            </a:r>
            <a:r>
              <a:rPr lang="cs-CZ" altLang="ru-RU" cap="none" smtClean="0">
                <a:ln>
                  <a:noFill/>
                </a:ln>
                <a:latin typeface="Times New Roman" panose="02020603050405020304" pitchFamily="18" charset="0"/>
                <a:cs typeface="Times New Roman" panose="02020603050405020304" pitchFamily="18" charset="0"/>
                <a:sym typeface="Symbol" panose="05050102010706020507" pitchFamily="18" charset="2"/>
              </a:rPr>
              <a:t></a:t>
            </a:r>
            <a:r>
              <a:rPr lang="cs-CZ" altLang="ru-RU" cap="none" smtClean="0">
                <a:ln>
                  <a:noFill/>
                </a:ln>
                <a:latin typeface="Times New Roman" panose="02020603050405020304" pitchFamily="18" charset="0"/>
                <a:cs typeface="Times New Roman" panose="02020603050405020304" pitchFamily="18" charset="0"/>
              </a:rPr>
              <a:t> 463 s.</a:t>
            </a:r>
            <a:r>
              <a:rPr lang="ru-RU" altLang="ru-RU" cap="none" smtClean="0">
                <a:ln>
                  <a:noFill/>
                </a:ln>
                <a:latin typeface="Times New Roman" panose="02020603050405020304" pitchFamily="18" charset="0"/>
                <a:cs typeface="Times New Roman" panose="02020603050405020304" pitchFamily="18" charset="0"/>
              </a:rPr>
              <a:t/>
            </a:r>
            <a:br>
              <a:rPr lang="ru-RU" altLang="ru-RU" cap="none" smtClean="0">
                <a:ln>
                  <a:noFill/>
                </a:ln>
                <a:latin typeface="Times New Roman" panose="02020603050405020304" pitchFamily="18" charset="0"/>
                <a:cs typeface="Times New Roman" panose="02020603050405020304" pitchFamily="18" charset="0"/>
              </a:rPr>
            </a:br>
            <a:r>
              <a:rPr lang="tk-TM" altLang="ru-RU" b="1" cap="none" smtClean="0">
                <a:ln>
                  <a:noFill/>
                </a:ln>
                <a:solidFill>
                  <a:schemeClr val="bg1"/>
                </a:solidFill>
                <a:latin typeface="Times New Roman" panose="02020603050405020304" pitchFamily="18" charset="0"/>
                <a:cs typeface="Times New Roman" panose="02020603050405020304" pitchFamily="18" charset="0"/>
              </a:rPr>
              <a:t>2</a:t>
            </a:r>
            <a:r>
              <a:rPr lang="sq-AL" altLang="ru-RU" b="1" cap="none" smtClean="0">
                <a:ln>
                  <a:noFill/>
                </a:ln>
                <a:solidFill>
                  <a:schemeClr val="bg1"/>
                </a:solidFill>
                <a:latin typeface="Times New Roman" panose="02020603050405020304" pitchFamily="18" charset="0"/>
                <a:cs typeface="Times New Roman" panose="02020603050405020304" pitchFamily="18" charset="0"/>
              </a:rPr>
              <a:t>.</a:t>
            </a:r>
            <a:r>
              <a:rPr lang="sq-AL" altLang="ru-RU" b="1" cap="none" smtClean="0">
                <a:ln>
                  <a:noFill/>
                </a:ln>
                <a:latin typeface="Times New Roman" panose="02020603050405020304" pitchFamily="18" charset="0"/>
                <a:cs typeface="Times New Roman" panose="02020603050405020304" pitchFamily="18" charset="0"/>
              </a:rPr>
              <a:t> </a:t>
            </a:r>
            <a:r>
              <a:rPr lang="cs-CZ" altLang="ru-RU" b="1" cap="none" smtClean="0">
                <a:ln>
                  <a:noFill/>
                </a:ln>
                <a:latin typeface="Times New Roman" panose="02020603050405020304" pitchFamily="18" charset="0"/>
                <a:cs typeface="Times New Roman" panose="02020603050405020304" pitchFamily="18" charset="0"/>
              </a:rPr>
              <a:t>Коро</a:t>
            </a:r>
            <a:r>
              <a:rPr lang="ru-RU" altLang="ru-RU" b="1" cap="none" smtClean="0">
                <a:ln>
                  <a:noFill/>
                </a:ln>
                <a:latin typeface="Times New Roman" panose="02020603050405020304" pitchFamily="18" charset="0"/>
                <a:cs typeface="Times New Roman" panose="02020603050405020304" pitchFamily="18" charset="0"/>
              </a:rPr>
              <a:t>лё</a:t>
            </a:r>
            <a:r>
              <a:rPr lang="cs-CZ" altLang="ru-RU" b="1" cap="none" smtClean="0">
                <a:ln>
                  <a:noFill/>
                </a:ln>
                <a:latin typeface="Times New Roman" panose="02020603050405020304" pitchFamily="18" charset="0"/>
                <a:cs typeface="Times New Roman" panose="02020603050405020304" pitchFamily="18" charset="0"/>
              </a:rPr>
              <a:t>в Ю.И.</a:t>
            </a:r>
            <a:r>
              <a:rPr lang="cs-CZ" altLang="ru-RU" cap="none" smtClean="0">
                <a:ln>
                  <a:noFill/>
                </a:ln>
                <a:latin typeface="Times New Roman" panose="02020603050405020304" pitchFamily="18" charset="0"/>
                <a:cs typeface="Times New Roman" panose="02020603050405020304" pitchFamily="18" charset="0"/>
              </a:rPr>
              <a:t> Начертательная геометрия.</a:t>
            </a:r>
            <a:r>
              <a:rPr lang="cs-CZ" altLang="ru-RU" cap="none" smtClean="0">
                <a:ln>
                  <a:noFill/>
                </a:ln>
                <a:latin typeface="Times New Roman" panose="02020603050405020304" pitchFamily="18" charset="0"/>
                <a:cs typeface="Times New Roman" panose="02020603050405020304" pitchFamily="18" charset="0"/>
                <a:sym typeface="Symbol" panose="05050102010706020507" pitchFamily="18" charset="2"/>
              </a:rPr>
              <a:t></a:t>
            </a:r>
            <a:r>
              <a:rPr lang="cs-CZ" altLang="ru-RU" cap="none" smtClean="0">
                <a:ln>
                  <a:noFill/>
                </a:ln>
                <a:latin typeface="Times New Roman" panose="02020603050405020304" pitchFamily="18" charset="0"/>
                <a:cs typeface="Times New Roman" panose="02020603050405020304" pitchFamily="18" charset="0"/>
              </a:rPr>
              <a:t> М.</a:t>
            </a:r>
            <a:r>
              <a:rPr lang="ru-RU" altLang="ru-RU" cap="none" smtClean="0">
                <a:ln>
                  <a:noFill/>
                </a:ln>
                <a:latin typeface="Times New Roman" panose="02020603050405020304" pitchFamily="18" charset="0"/>
                <a:cs typeface="Times New Roman" panose="02020603050405020304" pitchFamily="18" charset="0"/>
              </a:rPr>
              <a:t> 2010, 256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80963" y="5568950"/>
            <a:ext cx="11920537" cy="882650"/>
          </a:xfrm>
        </p:spPr>
        <p:txBody>
          <a:bodyPr wrap="square" numCol="1" anchorCtr="0" compatLnSpc="1">
            <a:prstTxWarp prst="textNoShape">
              <a:avLst/>
            </a:prstTxWarp>
          </a:bodyPr>
          <a:lstStyle/>
          <a:p>
            <a:pPr algn="ctr"/>
            <a:r>
              <a:rPr lang="tk-TM" altLang="ru-RU" cap="none" smtClean="0">
                <a:ln>
                  <a:noFill/>
                </a:ln>
                <a:latin typeface="Times New Roman" panose="02020603050405020304" pitchFamily="18" charset="0"/>
                <a:cs typeface="Times New Roman" panose="02020603050405020304" pitchFamily="18" charset="0"/>
              </a:rPr>
              <a:t>Üstleriň tekizlikler bilen kesişmegi</a:t>
            </a:r>
            <a:endParaRPr lang="ru-RU" altLang="ru-RU" cap="none" smtClean="0">
              <a:ln>
                <a:noFill/>
              </a:ln>
              <a:latin typeface="Times New Roman" panose="02020603050405020304" pitchFamily="18" charset="0"/>
              <a:cs typeface="Times New Roman" panose="02020603050405020304" pitchFamily="18" charset="0"/>
            </a:endParaRPr>
          </a:p>
        </p:txBody>
      </p:sp>
      <p:pic>
        <p:nvPicPr>
          <p:cNvPr id="7171" name="Рисунок 3" descr="C:\Users\User\Desktop\Ismailow B. gollanma\2018-03-27\Scan1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531813"/>
            <a:ext cx="485457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Рисунок 4" descr="C:\Users\User\Desktop\Ismailow B. gollanma\2018-03-27\Scan1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531813"/>
            <a:ext cx="5087937"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0" y="0"/>
            <a:ext cx="12192000" cy="6858000"/>
          </a:xfrm>
        </p:spPr>
        <p:txBody>
          <a:bodyPr wrap="square" numCol="1" anchorCtr="0" compatLnSpc="1">
            <a:prstTxWarp prst="textNoShape">
              <a:avLst/>
            </a:prstTxWarp>
          </a:bodyPr>
          <a:lstStyle/>
          <a:p>
            <a:r>
              <a:rPr lang="tk-TM" altLang="ru-RU" sz="3200" b="1" cap="none" smtClean="0">
                <a:ln>
                  <a:noFill/>
                </a:ln>
                <a:solidFill>
                  <a:schemeClr val="bg1"/>
                </a:solidFill>
                <a:latin typeface="Times New Roman" panose="02020603050405020304" pitchFamily="18" charset="0"/>
                <a:cs typeface="Times New Roman" panose="02020603050405020304" pitchFamily="18" charset="0"/>
              </a:rPr>
              <a:t>13.1. </a:t>
            </a:r>
            <a:r>
              <a:rPr lang="ru-RU" altLang="ru-RU" sz="3200" b="1" cap="none" smtClean="0">
                <a:ln>
                  <a:noFill/>
                </a:ln>
                <a:solidFill>
                  <a:schemeClr val="bg1"/>
                </a:solidFill>
                <a:latin typeface="Times New Roman" panose="02020603050405020304" pitchFamily="18" charset="0"/>
                <a:cs typeface="Times New Roman" panose="02020603050405020304" pitchFamily="18" charset="0"/>
              </a:rPr>
              <a:t>Köpgranlyklaryň hususy haldaky tekizlik bilen kesişmegi.</a:t>
            </a:r>
            <a:r>
              <a:rPr lang="ru-RU" altLang="ru-RU" sz="3200" cap="none" smtClean="0">
                <a:ln>
                  <a:noFill/>
                </a:ln>
                <a:solidFill>
                  <a:schemeClr val="bg1"/>
                </a:solidFill>
                <a:latin typeface="Times New Roman" panose="02020603050405020304" pitchFamily="18" charset="0"/>
                <a:cs typeface="Times New Roman" panose="02020603050405020304" pitchFamily="18" charset="0"/>
              </a:rPr>
              <a:t> </a:t>
            </a:r>
            <a:r>
              <a:rPr lang="ru-RU" altLang="ru-RU" sz="3200" cap="none" smtClean="0">
                <a:ln>
                  <a:noFill/>
                </a:ln>
                <a:latin typeface="Times New Roman" panose="02020603050405020304" pitchFamily="18" charset="0"/>
                <a:cs typeface="Times New Roman" panose="02020603050405020304" pitchFamily="18" charset="0"/>
              </a:rPr>
              <a:t>Üstler (figuralar) tekizlikler bilen kesişende </a:t>
            </a:r>
            <a:r>
              <a:rPr lang="ru-RU" altLang="ru-RU" sz="3200" b="1" cap="none" smtClean="0">
                <a:ln>
                  <a:noFill/>
                </a:ln>
                <a:latin typeface="Times New Roman" panose="02020603050405020304" pitchFamily="18" charset="0"/>
                <a:cs typeface="Times New Roman" panose="02020603050405020304" pitchFamily="18" charset="0"/>
              </a:rPr>
              <a:t>kesişme çyzygy</a:t>
            </a:r>
            <a:r>
              <a:rPr lang="ru-RU" altLang="ru-RU" sz="3200" cap="none" smtClean="0">
                <a:ln>
                  <a:noFill/>
                </a:ln>
                <a:latin typeface="Times New Roman" panose="02020603050405020304" pitchFamily="18" charset="0"/>
                <a:cs typeface="Times New Roman" panose="02020603050405020304" pitchFamily="18" charset="0"/>
              </a:rPr>
              <a:t> emele gelýär. Ol çyzyk üste hem-de tekizlige degişli bolýar. Emele gelýän kesişme çyzygyny tapmak  üçin aşakdakylar ýerine ýetirilýär: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cap="none" smtClean="0">
                <a:ln>
                  <a:noFill/>
                </a:ln>
                <a:latin typeface="Times New Roman" panose="02020603050405020304" pitchFamily="18" charset="0"/>
                <a:cs typeface="Times New Roman" panose="02020603050405020304" pitchFamily="18" charset="0"/>
              </a:rPr>
              <a:t>1. Berlen üste we tekizlige degişli bolan </a:t>
            </a:r>
            <a:r>
              <a:rPr lang="ru-RU" altLang="ru-RU" sz="3200" b="1" cap="none" smtClean="0">
                <a:ln>
                  <a:noFill/>
                </a:ln>
                <a:latin typeface="Times New Roman" panose="02020603050405020304" pitchFamily="18" charset="0"/>
                <a:cs typeface="Times New Roman" panose="02020603050405020304" pitchFamily="18" charset="0"/>
              </a:rPr>
              <a:t>umumy nokatlar</a:t>
            </a:r>
            <a:r>
              <a:rPr lang="ru-RU" altLang="ru-RU" sz="3200" cap="none" smtClean="0">
                <a:ln>
                  <a:noFill/>
                </a:ln>
                <a:latin typeface="Times New Roman" panose="02020603050405020304" pitchFamily="18" charset="0"/>
                <a:cs typeface="Times New Roman" panose="02020603050405020304" pitchFamily="18" charset="0"/>
              </a:rPr>
              <a:t> tapylýar;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b="1" cap="none" smtClean="0">
                <a:ln>
                  <a:noFill/>
                </a:ln>
                <a:latin typeface="Times New Roman" panose="02020603050405020304" pitchFamily="18" charset="0"/>
                <a:cs typeface="Times New Roman" panose="02020603050405020304" pitchFamily="18" charset="0"/>
              </a:rPr>
              <a:t>-</a:t>
            </a:r>
            <a:r>
              <a:rPr lang="ru-RU" altLang="ru-RU" sz="3200" cap="none" smtClean="0">
                <a:ln>
                  <a:noFill/>
                </a:ln>
                <a:latin typeface="Times New Roman" panose="02020603050405020304" pitchFamily="18" charset="0"/>
                <a:cs typeface="Times New Roman" panose="02020603050405020304" pitchFamily="18" charset="0"/>
              </a:rPr>
              <a:t>berlen  üsti we tekizligi kesýän </a:t>
            </a:r>
            <a:r>
              <a:rPr lang="ru-RU" altLang="ru-RU" sz="3200" b="1" cap="none" smtClean="0">
                <a:ln>
                  <a:noFill/>
                </a:ln>
                <a:latin typeface="Times New Roman" panose="02020603050405020304" pitchFamily="18" charset="0"/>
                <a:cs typeface="Times New Roman" panose="02020603050405020304" pitchFamily="18" charset="0"/>
              </a:rPr>
              <a:t>kömekçi  kesiji tekizlik</a:t>
            </a:r>
            <a:r>
              <a:rPr lang="ru-RU" altLang="ru-RU" sz="3200" cap="none" smtClean="0">
                <a:ln>
                  <a:noFill/>
                </a:ln>
                <a:latin typeface="Times New Roman" panose="02020603050405020304" pitchFamily="18" charset="0"/>
                <a:cs typeface="Times New Roman" panose="02020603050405020304" pitchFamily="18" charset="0"/>
              </a:rPr>
              <a:t> geçirilýär;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b="1" cap="none" smtClean="0">
                <a:ln>
                  <a:noFill/>
                </a:ln>
                <a:latin typeface="Times New Roman" panose="02020603050405020304" pitchFamily="18" charset="0"/>
                <a:cs typeface="Times New Roman" panose="02020603050405020304" pitchFamily="18" charset="0"/>
              </a:rPr>
              <a:t>-</a:t>
            </a:r>
            <a:r>
              <a:rPr lang="ru-RU" altLang="ru-RU" sz="3200" cap="none" smtClean="0">
                <a:ln>
                  <a:noFill/>
                </a:ln>
                <a:latin typeface="Times New Roman" panose="02020603050405020304" pitchFamily="18" charset="0"/>
                <a:cs typeface="Times New Roman" panose="02020603050405020304" pitchFamily="18" charset="0"/>
              </a:rPr>
              <a:t>kömekçi kesiji tekizligiň berlen üsti we tekizligi kesýän çyzyklary tapylýar;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b="1" cap="none" smtClean="0">
                <a:ln>
                  <a:noFill/>
                </a:ln>
                <a:latin typeface="Times New Roman" panose="02020603050405020304" pitchFamily="18" charset="0"/>
                <a:cs typeface="Times New Roman" panose="02020603050405020304" pitchFamily="18" charset="0"/>
              </a:rPr>
              <a:t>-</a:t>
            </a:r>
            <a:r>
              <a:rPr lang="ru-RU" altLang="ru-RU" sz="3200" cap="none" smtClean="0">
                <a:ln>
                  <a:noFill/>
                </a:ln>
                <a:latin typeface="Times New Roman" panose="02020603050405020304" pitchFamily="18" charset="0"/>
                <a:cs typeface="Times New Roman" panose="02020603050405020304" pitchFamily="18" charset="0"/>
              </a:rPr>
              <a:t>emele gelen kesişme çyzyklarynyň özara kesişýän nokatlary tapylýar. </a:t>
            </a:r>
            <a:r>
              <a:rPr lang="tk-TM" altLang="ru-RU" sz="2800" cap="none" smtClean="0">
                <a:ln>
                  <a:noFill/>
                </a:ln>
                <a:latin typeface="Times New Roman" panose="02020603050405020304" pitchFamily="18" charset="0"/>
                <a:cs typeface="Times New Roman" panose="02020603050405020304" pitchFamily="18" charset="0"/>
              </a:rPr>
              <a:t>T</a:t>
            </a:r>
            <a:r>
              <a:rPr lang="ru-RU" altLang="ru-RU" sz="2800" cap="none" smtClean="0">
                <a:ln>
                  <a:noFill/>
                </a:ln>
                <a:latin typeface="Times New Roman" panose="02020603050405020304" pitchFamily="18" charset="0"/>
                <a:cs typeface="Times New Roman" panose="02020603050405020304" pitchFamily="18" charset="0"/>
              </a:rPr>
              <a:t>apylan nokatlar üstüň tekizlik bilen kesişme çyzygyna degişli bolan nokatlardyr. </a:t>
            </a:r>
            <a:br>
              <a:rPr lang="ru-RU" altLang="ru-RU" sz="2800" cap="none" smtClean="0">
                <a:ln>
                  <a:noFill/>
                </a:ln>
                <a:latin typeface="Times New Roman" panose="02020603050405020304" pitchFamily="18" charset="0"/>
                <a:cs typeface="Times New Roman" panose="02020603050405020304" pitchFamily="18" charset="0"/>
              </a:rPr>
            </a:br>
            <a:r>
              <a:rPr lang="ru-RU" altLang="ru-RU" sz="3200" cap="none" smtClean="0">
                <a:ln>
                  <a:noFill/>
                </a:ln>
                <a:latin typeface="Times New Roman" panose="02020603050405020304" pitchFamily="18" charset="0"/>
                <a:cs typeface="Times New Roman" panose="02020603050405020304" pitchFamily="18" charset="0"/>
              </a:rPr>
              <a:t>2.Tapylan umumy nokatlar yzygiderlikde birikdirilýär.</a:t>
            </a:r>
            <a:br>
              <a:rPr lang="ru-RU" altLang="ru-RU" sz="3200" cap="none" smtClean="0">
                <a:ln>
                  <a:noFill/>
                </a:ln>
                <a:latin typeface="Times New Roman" panose="02020603050405020304" pitchFamily="18" charset="0"/>
                <a:cs typeface="Times New Roman" panose="02020603050405020304" pitchFamily="18" charset="0"/>
              </a:rPr>
            </a:br>
            <a:r>
              <a:rPr lang="ru-RU" altLang="ru-RU" sz="3200" cap="none" smtClean="0">
                <a:ln>
                  <a:noFill/>
                </a:ln>
                <a:latin typeface="Times New Roman" panose="02020603050405020304" pitchFamily="18" charset="0"/>
                <a:cs typeface="Times New Roman" panose="02020603050405020304" pitchFamily="18" charset="0"/>
              </a:rPr>
              <a:t>3.Emele gelen kesişme çyzygynyň görünýän we görünmeýän bölekleri kesgitlenilýär.</a:t>
            </a:r>
            <a:br>
              <a:rPr lang="ru-RU" altLang="ru-RU" sz="3200" cap="none" smtClean="0">
                <a:ln>
                  <a:noFill/>
                </a:ln>
                <a:latin typeface="Times New Roman" panose="02020603050405020304" pitchFamily="18" charset="0"/>
                <a:cs typeface="Times New Roman" panose="02020603050405020304" pitchFamily="18" charset="0"/>
              </a:rPr>
            </a:br>
            <a:endParaRPr lang="ru-RU" altLang="ru-RU" sz="3200" cap="none" smtClean="0">
              <a:ln>
                <a:noFill/>
              </a:ln>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215900" y="100013"/>
            <a:ext cx="11712575" cy="6591300"/>
          </a:xfrm>
        </p:spPr>
        <p:txBody>
          <a:bodyPr wrap="square" numCol="1" anchorCtr="0" compatLnSpc="1">
            <a:prstTxWarp prst="textNoShape">
              <a:avLst/>
            </a:prstTxWarp>
            <a:normAutofit fontScale="90000"/>
          </a:bodyPr>
          <a:lstStyle/>
          <a:p>
            <a:pPr>
              <a:defRPr/>
            </a:pPr>
            <a:r>
              <a:rPr lang="ru-RU" cap="none" dirty="0" smtClean="0">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Piramidanyň</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hususy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haldaky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tekizlik</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bilen</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kesişmegi</a:t>
            </a:r>
            <a:r>
              <a:rPr lang="ru-RU" b="1" cap="none" dirty="0" smtClean="0">
                <a:solidFill>
                  <a:schemeClr val="bg1"/>
                </a:solidFill>
                <a:latin typeface="Times New Roman" panose="02020603050405020304" pitchFamily="18" charset="0"/>
                <a:cs typeface="Times New Roman" panose="02020603050405020304" pitchFamily="18" charset="0"/>
              </a:rPr>
              <a:t>.</a:t>
            </a:r>
            <a:r>
              <a:rPr lang="ru-RU" cap="none" dirty="0" smtClean="0">
                <a:solidFill>
                  <a:schemeClr val="bg1"/>
                </a:solidFill>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bahalar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boýunça</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 </a:t>
            </a:r>
            <a:r>
              <a:rPr lang="ru-RU" cap="none" dirty="0" err="1" smtClean="0">
                <a:latin typeface="Times New Roman" panose="02020603050405020304" pitchFamily="18" charset="0"/>
                <a:cs typeface="Times New Roman" panose="02020603050405020304" pitchFamily="18" charset="0"/>
              </a:rPr>
              <a:t>tekizliklerde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bäş</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granly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piramidanyň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hem-de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frontal</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proýektirleýji</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tekizligiň</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we </a:t>
            </a:r>
            <a:r>
              <a:rPr lang="ru-RU" b="1" cap="none" dirty="0" smtClean="0">
                <a:latin typeface="Times New Roman" panose="02020603050405020304" pitchFamily="18" charset="0"/>
                <a:cs typeface="Times New Roman" panose="02020603050405020304" pitchFamily="18" charset="0"/>
              </a:rPr>
              <a:t>f</a:t>
            </a:r>
            <a:r>
              <a:rPr lang="ru-RU" b="1" cap="none" baseline="-25000" dirty="0"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yzlary gurulýar</a:t>
            </a:r>
            <a:r>
              <a:rPr lang="tk-TM"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Bu</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mysalda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gözlenýän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tekizlikdäki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proýeksiýasy</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f</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yzyň üstünde ýatýar. </a:t>
            </a:r>
            <a:r>
              <a:rPr lang="ru-RU" cap="none" dirty="0" err="1" smtClean="0">
                <a:latin typeface="Times New Roman" panose="02020603050405020304" pitchFamily="18" charset="0"/>
                <a:cs typeface="Times New Roman" panose="02020603050405020304" pitchFamily="18" charset="0"/>
              </a:rPr>
              <a:t>Şonuň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üçin</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f</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 yzyň piramidanyň gapyrgalaryny  kesýän nokatlary  1'', 2'', 3'', 4'', we 5'' diýip bellenilýär. </a:t>
            </a:r>
            <a:r>
              <a:rPr lang="ru-RU" cap="none" dirty="0" err="1" smtClean="0">
                <a:latin typeface="Times New Roman" panose="02020603050405020304" pitchFamily="18" charset="0"/>
                <a:cs typeface="Times New Roman" panose="02020603050405020304" pitchFamily="18" charset="0"/>
              </a:rPr>
              <a:t>Bu</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 </a:t>
            </a:r>
            <a:r>
              <a:rPr lang="ru-RU" cap="none" dirty="0" err="1" smtClean="0">
                <a:latin typeface="Times New Roman" panose="02020603050405020304" pitchFamily="18" charset="0"/>
                <a:cs typeface="Times New Roman" panose="02020603050405020304" pitchFamily="18" charset="0"/>
              </a:rPr>
              <a:t>tekizlikdäki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proýeksiýasyny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emele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getirýän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nokatlardyr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Baglanyşyk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geçirip</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piramidanyň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degişli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gapyrgalarynyň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üstünde</a:t>
            </a:r>
            <a:r>
              <a:rPr lang="ru-RU" cap="none" dirty="0" smtClean="0">
                <a:latin typeface="Times New Roman" panose="02020603050405020304" pitchFamily="18" charset="0"/>
                <a:cs typeface="Times New Roman" panose="02020603050405020304" pitchFamily="18" charset="0"/>
              </a:rPr>
              <a:t> 1', 2', 3', 4'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5'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Ýagny</a:t>
            </a:r>
            <a:r>
              <a:rPr lang="ru-RU" cap="none" dirty="0" smtClean="0">
                <a:latin typeface="Times New Roman" panose="02020603050405020304" pitchFamily="18" charset="0"/>
                <a:cs typeface="Times New Roman" panose="02020603050405020304" pitchFamily="18" charset="0"/>
              </a:rPr>
              <a:t>, 1'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S'A'</a:t>
            </a:r>
            <a:r>
              <a:rPr lang="ru-RU" b="1" cap="none" dirty="0" smtClean="0">
                <a:latin typeface="Times New Roman" panose="02020603050405020304" pitchFamily="18" charset="0"/>
                <a:cs typeface="Times New Roman" panose="02020603050405020304" pitchFamily="18" charset="0"/>
              </a:rPr>
              <a:t>,  </a:t>
            </a:r>
            <a:r>
              <a:rPr lang="ru-RU" cap="none" dirty="0" smtClean="0">
                <a:latin typeface="Times New Roman" panose="02020603050405020304" pitchFamily="18" charset="0"/>
                <a:cs typeface="Times New Roman" panose="02020603050405020304" pitchFamily="18" charset="0"/>
              </a:rPr>
              <a:t>2'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S'B'</a:t>
            </a:r>
            <a:r>
              <a:rPr lang="ru-RU" b="1" cap="none" dirty="0" smtClean="0">
                <a:latin typeface="Times New Roman" panose="02020603050405020304" pitchFamily="18" charset="0"/>
                <a:cs typeface="Times New Roman" panose="02020603050405020304" pitchFamily="18" charset="0"/>
              </a:rPr>
              <a:t>,</a:t>
            </a:r>
            <a:r>
              <a:rPr lang="ru-RU" cap="none" dirty="0" smtClean="0">
                <a:latin typeface="Times New Roman" panose="02020603050405020304" pitchFamily="18" charset="0"/>
                <a:cs typeface="Times New Roman" panose="02020603050405020304" pitchFamily="18" charset="0"/>
              </a:rPr>
              <a:t>3'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S'Ç'</a:t>
            </a:r>
            <a:r>
              <a:rPr lang="ru-RU" b="1" cap="none" dirty="0" smtClean="0">
                <a:latin typeface="Times New Roman" panose="02020603050405020304" pitchFamily="18" charset="0"/>
                <a:cs typeface="Times New Roman" panose="02020603050405020304" pitchFamily="18" charset="0"/>
              </a:rPr>
              <a:t>, </a:t>
            </a:r>
            <a:r>
              <a:rPr lang="ru-RU" cap="none" dirty="0" smtClean="0">
                <a:latin typeface="Times New Roman" panose="02020603050405020304" pitchFamily="18" charset="0"/>
                <a:cs typeface="Times New Roman" panose="02020603050405020304" pitchFamily="18" charset="0"/>
              </a:rPr>
              <a:t>4'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S'D' </a:t>
            </a:r>
            <a:r>
              <a:rPr lang="ru-RU" cap="none" dirty="0" err="1" smtClean="0">
                <a:latin typeface="Times New Roman" panose="02020603050405020304" pitchFamily="18" charset="0"/>
                <a:cs typeface="Times New Roman" panose="02020603050405020304" pitchFamily="18" charset="0"/>
              </a:rPr>
              <a:t>we</a:t>
            </a:r>
            <a:r>
              <a:rPr lang="ru-RU" b="1" cap="none" dirty="0" smtClean="0">
                <a:latin typeface="Times New Roman" panose="02020603050405020304" pitchFamily="18" charset="0"/>
                <a:cs typeface="Times New Roman" panose="02020603050405020304" pitchFamily="18" charset="0"/>
              </a:rPr>
              <a:t> </a:t>
            </a:r>
            <a:r>
              <a:rPr lang="ru-RU" cap="none" dirty="0" smtClean="0">
                <a:latin typeface="Times New Roman" panose="02020603050405020304" pitchFamily="18" charset="0"/>
                <a:cs typeface="Times New Roman" panose="02020603050405020304" pitchFamily="18" charset="0"/>
              </a:rPr>
              <a:t>5'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S'E' </a:t>
            </a:r>
            <a:r>
              <a:rPr lang="ru-RU" cap="none" dirty="0" err="1" smtClean="0">
                <a:latin typeface="Times New Roman" panose="02020603050405020304" pitchFamily="18" charset="0"/>
                <a:cs typeface="Times New Roman" panose="02020603050405020304" pitchFamily="18" charset="0"/>
              </a:rPr>
              <a:t>gapyrgalaryň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üstünde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1-2-3-4-5-1 </a:t>
            </a:r>
            <a:r>
              <a:rPr lang="ru-RU" cap="none" dirty="0" err="1" smtClean="0">
                <a:latin typeface="Times New Roman" panose="02020603050405020304" pitchFamily="18" charset="0"/>
                <a:cs typeface="Times New Roman" panose="02020603050405020304" pitchFamily="18" charset="0"/>
              </a:rPr>
              <a:t>yzygiderlikde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arkaly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birikdirilýär</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endParaRPr lang="ru-RU" cap="none"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0" y="141288"/>
            <a:ext cx="4621213" cy="6575425"/>
          </a:xfrm>
        </p:spPr>
        <p:txBody>
          <a:bodyPr wrap="square" numCol="1" anchorCtr="0" compatLnSpc="1">
            <a:prstTxWarp prst="textNoShape">
              <a:avLst/>
            </a:prstTxWarp>
          </a:bodyPr>
          <a:lstStyle/>
          <a:p>
            <a:pPr algn="ctr"/>
            <a:r>
              <a:rPr lang="ru-RU" altLang="ru-RU" cap="none" smtClean="0">
                <a:ln>
                  <a:noFill/>
                </a:ln>
                <a:latin typeface="Times New Roman" panose="02020603050405020304" pitchFamily="18" charset="0"/>
                <a:cs typeface="Times New Roman" panose="02020603050405020304" pitchFamily="18" charset="0"/>
              </a:rPr>
              <a:t>Piramidanyň frontal proýektirleýji tekizlik bilen kesişmegi</a:t>
            </a:r>
            <a:endParaRPr lang="ru-RU" altLang="ru-RU" sz="3200" cap="none" smtClean="0">
              <a:ln>
                <a:noFill/>
              </a:ln>
              <a:latin typeface="Times New Roman" panose="02020603050405020304" pitchFamily="18" charset="0"/>
              <a:cs typeface="Times New Roman" panose="02020603050405020304" pitchFamily="18" charset="0"/>
            </a:endParaRPr>
          </a:p>
        </p:txBody>
      </p:sp>
      <p:pic>
        <p:nvPicPr>
          <p:cNvPr id="10243" name="Рисунок 2" descr="C:\Users\User\Desktop\Ismailow B. gollanma\2018-03-24\d (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832" y="70643"/>
            <a:ext cx="6175094" cy="67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p:spPr>
        <p:txBody>
          <a:bodyPr>
            <a:normAutofit fontScale="90000"/>
          </a:bodyPr>
          <a:lstStyle/>
          <a:p>
            <a:pPr>
              <a:defRPr/>
            </a:pPr>
            <a:r>
              <a:rPr lang="tk-TM" b="1" cap="none" dirty="0" smtClean="0">
                <a:solidFill>
                  <a:schemeClr val="bg1"/>
                </a:solidFill>
                <a:latin typeface="Times New Roman" panose="02020603050405020304" pitchFamily="18" charset="0"/>
                <a:cs typeface="Times New Roman" panose="02020603050405020304" pitchFamily="18" charset="0"/>
              </a:rPr>
              <a:t>13.2. Köpgranlyklaryň</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göni</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çyzyklar</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bilen</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kesişmegi</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kesişende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emele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gelýär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olary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tapmak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üçin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aşakdakylar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ýerine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ýetirilýär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1.Berlen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üstünden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kömekçi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geçirilýär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2.Berlen </a:t>
            </a:r>
            <a:r>
              <a:rPr lang="ru-RU" cap="none" dirty="0" err="1" smtClean="0">
                <a:latin typeface="Times New Roman" panose="02020603050405020304" pitchFamily="18" charset="0"/>
                <a:cs typeface="Times New Roman" panose="02020603050405020304" pitchFamily="18" charset="0"/>
              </a:rPr>
              <a:t>üstüň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figuranyň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kömekçi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gurulýar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3.Emele </a:t>
            </a:r>
            <a:r>
              <a:rPr lang="ru-RU" cap="none" dirty="0" err="1" smtClean="0">
                <a:latin typeface="Times New Roman" panose="02020603050405020304" pitchFamily="18" charset="0"/>
                <a:cs typeface="Times New Roman" panose="02020603050405020304" pitchFamily="18" charset="0"/>
              </a:rPr>
              <a:t>gelen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Şol</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hem</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nokatlarydyr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Bellik</a:t>
            </a:r>
            <a:r>
              <a:rPr lang="ru-RU" b="1" cap="none" dirty="0" smtClean="0">
                <a:latin typeface="Times New Roman" panose="02020603050405020304" pitchFamily="18" charset="0"/>
                <a:cs typeface="Times New Roman" panose="02020603050405020304" pitchFamily="18" charset="0"/>
              </a:rPr>
              <a:t>:</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üstleriň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göni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tapylanda</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kömekçi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tekizliklerden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peýdalanman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proýektirlemek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usulyny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hem</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ulanmak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bolýar</a:t>
            </a:r>
            <a:r>
              <a:rPr lang="ru-RU" cap="none" dirty="0" smtClean="0">
                <a:latin typeface="Times New Roman" panose="02020603050405020304" pitchFamily="18" charset="0"/>
                <a:cs typeface="Times New Roman" panose="02020603050405020304" pitchFamily="18" charset="0"/>
              </a:rPr>
              <a:t>.</a:t>
            </a:r>
            <a:br>
              <a:rPr lang="ru-RU" cap="none" dirty="0" smtClean="0">
                <a:latin typeface="Times New Roman" panose="02020603050405020304" pitchFamily="18" charset="0"/>
                <a:cs typeface="Times New Roman" panose="02020603050405020304" pitchFamily="18" charset="0"/>
              </a:rPr>
            </a:br>
            <a:endParaRPr lang="ru-RU"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290513" y="139700"/>
            <a:ext cx="4779962" cy="6418263"/>
          </a:xfrm>
        </p:spPr>
        <p:txBody>
          <a:bodyPr wrap="square" numCol="1" anchorCtr="0" compatLnSpc="1">
            <a:prstTxWarp prst="textNoShape">
              <a:avLst/>
            </a:prstTxWarp>
          </a:bodyPr>
          <a:lstStyle/>
          <a:p>
            <a:pPr algn="ctr"/>
            <a:r>
              <a:rPr lang="ru-RU" altLang="ru-RU" cap="none" smtClean="0">
                <a:ln>
                  <a:noFill/>
                </a:ln>
                <a:latin typeface="Times New Roman" panose="02020603050405020304" pitchFamily="18" charset="0"/>
                <a:cs typeface="Times New Roman" panose="02020603050405020304" pitchFamily="18" charset="0"/>
              </a:rPr>
              <a:t>Piramidanyň umumy haldaky </a:t>
            </a:r>
            <a:r>
              <a:rPr lang="ru-RU" altLang="ru-RU" b="1" cap="none" smtClean="0">
                <a:ln>
                  <a:noFill/>
                </a:ln>
                <a:latin typeface="Times New Roman" panose="02020603050405020304" pitchFamily="18" charset="0"/>
                <a:cs typeface="Times New Roman" panose="02020603050405020304" pitchFamily="18" charset="0"/>
              </a:rPr>
              <a:t>AB</a:t>
            </a:r>
            <a:r>
              <a:rPr lang="ru-RU" altLang="ru-RU" cap="none" smtClean="0">
                <a:ln>
                  <a:noFill/>
                </a:ln>
                <a:latin typeface="Times New Roman" panose="02020603050405020304" pitchFamily="18" charset="0"/>
                <a:cs typeface="Times New Roman" panose="02020603050405020304" pitchFamily="18" charset="0"/>
              </a:rPr>
              <a:t> göni çyzyk bilen kesişmegi</a:t>
            </a:r>
          </a:p>
        </p:txBody>
      </p:sp>
      <p:pic>
        <p:nvPicPr>
          <p:cNvPr id="12291" name="Рисунок 4" descr="C:\Users\User\Desktop\Ismailow B. gollanma\2018-03-24\d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0" y="139700"/>
            <a:ext cx="4338638"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p:spPr>
        <p:txBody>
          <a:bodyPr>
            <a:normAutofit fontScale="90000"/>
          </a:bodyPr>
          <a:lstStyle/>
          <a:p>
            <a:pPr>
              <a:defRPr/>
            </a:pPr>
            <a:r>
              <a:rPr lang="tk-TM" b="1" cap="none" dirty="0" smtClean="0">
                <a:solidFill>
                  <a:schemeClr val="bg1"/>
                </a:solidFill>
                <a:latin typeface="Times New Roman" panose="02020603050405020304" pitchFamily="18" charset="0"/>
                <a:cs typeface="Times New Roman" panose="02020603050405020304" pitchFamily="18" charset="0"/>
              </a:rPr>
              <a:t>13.3. </a:t>
            </a:r>
            <a:r>
              <a:rPr lang="ru-RU" b="1" cap="none" dirty="0" err="1" smtClean="0">
                <a:solidFill>
                  <a:schemeClr val="bg1"/>
                </a:solidFill>
                <a:latin typeface="Times New Roman" panose="02020603050405020304" pitchFamily="18" charset="0"/>
                <a:cs typeface="Times New Roman" panose="02020603050405020304" pitchFamily="18" charset="0"/>
              </a:rPr>
              <a:t>Konusyň</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hususy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haldaky</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tekizlik</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bilen</a:t>
            </a:r>
            <a:r>
              <a:rPr lang="ru-RU" b="1" cap="none" dirty="0" smtClean="0">
                <a:solidFill>
                  <a:schemeClr val="bg1"/>
                </a:solidFill>
                <a:latin typeface="Times New Roman" panose="02020603050405020304" pitchFamily="18" charset="0"/>
                <a:cs typeface="Times New Roman" panose="02020603050405020304" pitchFamily="18" charset="0"/>
              </a:rPr>
              <a:t> </a:t>
            </a:r>
            <a:r>
              <a:rPr lang="ru-RU" b="1" cap="none" dirty="0" err="1" smtClean="0">
                <a:solidFill>
                  <a:schemeClr val="bg1"/>
                </a:solidFill>
                <a:latin typeface="Times New Roman" panose="02020603050405020304" pitchFamily="18" charset="0"/>
                <a:cs typeface="Times New Roman" panose="02020603050405020304" pitchFamily="18" charset="0"/>
              </a:rPr>
              <a:t>kesişmegi</a:t>
            </a:r>
            <a:r>
              <a:rPr lang="ru-RU" b="1" cap="none" dirty="0" smtClean="0">
                <a:solidFill>
                  <a:schemeClr val="bg1"/>
                </a:solidFill>
                <a:latin typeface="Times New Roman" panose="02020603050405020304" pitchFamily="18" charset="0"/>
                <a:cs typeface="Times New Roman" panose="02020603050405020304" pitchFamily="18" charset="0"/>
              </a:rPr>
              <a:t>.</a:t>
            </a:r>
            <a:r>
              <a:rPr lang="ru-RU" cap="none" dirty="0" smtClean="0">
                <a:solidFill>
                  <a:schemeClr val="bg1"/>
                </a:solidFill>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bahalar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boýunça</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tekizliklerde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konusyň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gorizontal</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proýektirleýji</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tekizligiň</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we </a:t>
            </a:r>
            <a:r>
              <a:rPr lang="ru-RU" b="1" cap="none" dirty="0" smtClean="0">
                <a:latin typeface="Times New Roman" panose="02020603050405020304" pitchFamily="18" charset="0"/>
                <a:cs typeface="Times New Roman" panose="02020603050405020304" pitchFamily="18" charset="0"/>
              </a:rPr>
              <a:t>f</a:t>
            </a:r>
            <a:r>
              <a:rPr lang="ru-RU" b="1" cap="none" baseline="-25000" dirty="0"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 </a:t>
            </a:r>
            <a:r>
              <a:rPr lang="ru-RU" cap="none" dirty="0" smtClean="0">
                <a:latin typeface="Times New Roman" panose="02020603050405020304" pitchFamily="18" charset="0"/>
                <a:cs typeface="Times New Roman" panose="02020603050405020304" pitchFamily="18" charset="0"/>
              </a:rPr>
              <a:t> yzlary gurulýar</a:t>
            </a:r>
            <a:r>
              <a:rPr lang="tk-TM" cap="none" dirty="0" smtClean="0">
                <a:latin typeface="Times New Roman" panose="02020603050405020304" pitchFamily="18" charset="0"/>
                <a:cs typeface="Times New Roman" panose="02020603050405020304" pitchFamily="18" charset="0"/>
              </a:rPr>
              <a:t>.</a:t>
            </a:r>
            <a:r>
              <a:rPr lang="ru-RU" cap="none" dirty="0" smtClean="0">
                <a:latin typeface="Times New Roman" panose="02020603050405020304" pitchFamily="18" charset="0"/>
                <a:cs typeface="Times New Roman" panose="02020603050405020304" pitchFamily="18" charset="0"/>
              </a:rPr>
              <a:t/>
            </a:r>
            <a:br>
              <a:rPr lang="ru-RU" cap="none" dirty="0" smtClean="0">
                <a:latin typeface="Times New Roman" panose="02020603050405020304" pitchFamily="18" charset="0"/>
                <a:cs typeface="Times New Roman" panose="02020603050405020304" pitchFamily="18" charset="0"/>
              </a:rPr>
            </a:br>
            <a:r>
              <a:rPr lang="ru-RU" cap="none" dirty="0" err="1" smtClean="0">
                <a:latin typeface="Times New Roman" panose="02020603050405020304" pitchFamily="18" charset="0"/>
                <a:cs typeface="Times New Roman" panose="02020603050405020304" pitchFamily="18" charset="0"/>
              </a:rPr>
              <a:t>Berlen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konusyň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 </a:t>
            </a:r>
            <a:r>
              <a:rPr lang="ru-RU" cap="none" dirty="0" err="1" smtClean="0">
                <a:latin typeface="Times New Roman" panose="02020603050405020304" pitchFamily="18" charset="0"/>
                <a:cs typeface="Times New Roman" panose="02020603050405020304" pitchFamily="18" charset="0"/>
              </a:rPr>
              <a:t>tekizlik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bilen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tekizlikdäki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proýeksiýasy</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tekizligiň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 </a:t>
            </a:r>
            <a:r>
              <a:rPr lang="ru-RU" cap="none" dirty="0" err="1" smtClean="0">
                <a:latin typeface="Times New Roman" panose="02020603050405020304" pitchFamily="18" charset="0"/>
                <a:cs typeface="Times New Roman" panose="02020603050405020304" pitchFamily="18" charset="0"/>
              </a:rPr>
              <a:t>tekizlige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perpendikulýar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ýerleşendigi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sebäpli</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yzyň üstünde ýatýar.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yzyň konusyň esasy bilen kesişýän nokatlary 1' we 2' diýip bellenilýär. </a:t>
            </a:r>
            <a:r>
              <a:rPr lang="ru-RU" cap="none" dirty="0" err="1" smtClean="0">
                <a:latin typeface="Times New Roman" panose="02020603050405020304" pitchFamily="18" charset="0"/>
                <a:cs typeface="Times New Roman" panose="02020603050405020304" pitchFamily="18" charset="0"/>
              </a:rPr>
              <a:t>Baglanyşyk</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çyzyklary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geçirip</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V</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tekizlikde</a:t>
            </a:r>
            <a:r>
              <a:rPr lang="ru-RU" cap="none" dirty="0" smtClean="0">
                <a:latin typeface="Times New Roman" panose="02020603050405020304" pitchFamily="18" charset="0"/>
                <a:cs typeface="Times New Roman" panose="02020603050405020304" pitchFamily="18" charset="0"/>
              </a:rPr>
              <a:t> 1''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2''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tapylýar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Soňra</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H</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tekizlikde</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yza perpendikulýar ýagdaýda konusyň emele getiriji çyzygy geçirilýär. </a:t>
            </a:r>
            <a:r>
              <a:rPr lang="ru-RU" cap="none" dirty="0" err="1" smtClean="0">
                <a:latin typeface="Times New Roman" panose="02020603050405020304" pitchFamily="18" charset="0"/>
                <a:cs typeface="Times New Roman" panose="02020603050405020304" pitchFamily="18" charset="0"/>
              </a:rPr>
              <a:t>Onuň</a:t>
            </a:r>
            <a:r>
              <a:rPr lang="ru-RU"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h</a:t>
            </a:r>
            <a:r>
              <a:rPr lang="ru-RU" b="1" cap="none" baseline="-25000" dirty="0" err="1" smtClean="0">
                <a:latin typeface="Times New Roman" panose="02020603050405020304" pitchFamily="18" charset="0"/>
                <a:cs typeface="Times New Roman" panose="02020603050405020304" pitchFamily="18" charset="0"/>
              </a:rPr>
              <a:t>o</a:t>
            </a:r>
            <a:r>
              <a:rPr lang="ru-RU" b="1" cap="none" dirty="0" smtClean="0">
                <a:latin typeface="Times New Roman" panose="02020603050405020304" pitchFamily="18" charset="0"/>
                <a:cs typeface="Times New Roman" panose="02020603050405020304" pitchFamily="18" charset="0"/>
              </a:rPr>
              <a:t>α</a:t>
            </a:r>
            <a:r>
              <a:rPr lang="ru-RU" cap="none" dirty="0" smtClean="0">
                <a:latin typeface="Times New Roman" panose="02020603050405020304" pitchFamily="18" charset="0"/>
                <a:cs typeface="Times New Roman" panose="02020603050405020304" pitchFamily="18" charset="0"/>
              </a:rPr>
              <a:t>  yz bilen kesişme  nokady 13' we  konusyň esasy bilen kesişme nokady a' diýip bellenilýär. </a:t>
            </a:r>
            <a:r>
              <a:rPr lang="ru-RU" cap="none" dirty="0" err="1" smtClean="0">
                <a:latin typeface="Times New Roman" panose="02020603050405020304" pitchFamily="18" charset="0"/>
                <a:cs typeface="Times New Roman" panose="02020603050405020304" pitchFamily="18" charset="0"/>
              </a:rPr>
              <a:t>Bu</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gözlenýän</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z </a:t>
            </a:r>
            <a:r>
              <a:rPr lang="ru-RU" cap="none" dirty="0" err="1" smtClean="0">
                <a:latin typeface="Times New Roman" panose="02020603050405020304" pitchFamily="18" charset="0"/>
                <a:cs typeface="Times New Roman" panose="02020603050405020304" pitchFamily="18" charset="0"/>
              </a:rPr>
              <a:t>okdaky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iň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ýokarky</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nokadydyr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Tapylan</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1</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2</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we</a:t>
            </a:r>
            <a:r>
              <a:rPr lang="ru-RU" cap="none" dirty="0" smtClean="0">
                <a:latin typeface="Times New Roman" panose="02020603050405020304" pitchFamily="18" charset="0"/>
                <a:cs typeface="Times New Roman" panose="02020603050405020304" pitchFamily="18" charset="0"/>
              </a:rPr>
              <a:t> </a:t>
            </a:r>
            <a:r>
              <a:rPr lang="ru-RU" b="1" cap="none" dirty="0" smtClean="0">
                <a:latin typeface="Times New Roman" panose="02020603050405020304" pitchFamily="18" charset="0"/>
                <a:cs typeface="Times New Roman" panose="02020603050405020304" pitchFamily="18" charset="0"/>
              </a:rPr>
              <a:t>13</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kesişme</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çyzygynyň</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häsiýetli</a:t>
            </a:r>
            <a:r>
              <a:rPr lang="ru-RU" cap="none" dirty="0" smtClean="0">
                <a:latin typeface="Times New Roman" panose="02020603050405020304" pitchFamily="18" charset="0"/>
                <a:cs typeface="Times New Roman" panose="02020603050405020304" pitchFamily="18" charset="0"/>
              </a:rPr>
              <a:t> </a:t>
            </a:r>
            <a:r>
              <a:rPr lang="ru-RU" cap="none" dirty="0" err="1" smtClean="0">
                <a:latin typeface="Times New Roman" panose="02020603050405020304" pitchFamily="18" charset="0"/>
                <a:cs typeface="Times New Roman" panose="02020603050405020304" pitchFamily="18" charset="0"/>
              </a:rPr>
              <a:t>nokatlarydyr</a:t>
            </a:r>
            <a:r>
              <a:rPr lang="ru-RU" cap="none" dirty="0" smtClean="0">
                <a:latin typeface="Times New Roman" panose="02020603050405020304" pitchFamily="18" charset="0"/>
                <a:cs typeface="Times New Roman" panose="02020603050405020304" pitchFamily="18" charset="0"/>
              </a:rPr>
              <a:t>. </a:t>
            </a:r>
            <a:br>
              <a:rPr lang="ru-RU" cap="none" dirty="0" smtClean="0">
                <a:latin typeface="Times New Roman" panose="02020603050405020304" pitchFamily="18" charset="0"/>
                <a:cs typeface="Times New Roman" panose="02020603050405020304" pitchFamily="18" charset="0"/>
              </a:rPr>
            </a:br>
            <a:endParaRPr lang="ru-RU" cap="none"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241300" y="665163"/>
            <a:ext cx="3116263" cy="5518150"/>
          </a:xfrm>
        </p:spPr>
        <p:txBody>
          <a:bodyPr wrap="square" numCol="1" anchorCtr="0" compatLnSpc="1">
            <a:prstTxWarp prst="textNoShape">
              <a:avLst/>
            </a:prstTxWarp>
          </a:bodyPr>
          <a:lstStyle/>
          <a:p>
            <a:pPr algn="ctr"/>
            <a:r>
              <a:rPr lang="ru-RU" altLang="ru-RU" cap="none" smtClean="0">
                <a:ln>
                  <a:noFill/>
                </a:ln>
                <a:latin typeface="Times New Roman" panose="02020603050405020304" pitchFamily="18" charset="0"/>
                <a:cs typeface="Times New Roman" panose="02020603050405020304" pitchFamily="18" charset="0"/>
              </a:rPr>
              <a:t>Konusyň gorizontal proýektirleýji tekizlik bilen kesişmegi</a:t>
            </a:r>
            <a:endParaRPr lang="ru-RU" altLang="ru-RU" sz="3200" cap="none" smtClean="0">
              <a:ln>
                <a:noFill/>
              </a:ln>
              <a:latin typeface="Times New Roman" panose="02020603050405020304" pitchFamily="18" charset="0"/>
              <a:cs typeface="Times New Roman" panose="02020603050405020304" pitchFamily="18" charset="0"/>
            </a:endParaRPr>
          </a:p>
        </p:txBody>
      </p:sp>
      <p:pic>
        <p:nvPicPr>
          <p:cNvPr id="14339" name="Рисунок 3" descr="C:\Users\User\Desktop\Ismailow B. gollanma\2018-03-24\d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69850"/>
            <a:ext cx="6796087"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219</TotalTime>
  <Words>282</Words>
  <Application>Microsoft Office PowerPoint</Application>
  <PresentationFormat>Широкоэкранный</PresentationFormat>
  <Paragraphs>12</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Century Gothic</vt:lpstr>
      <vt:lpstr>Symbol</vt:lpstr>
      <vt:lpstr>Times New Roman</vt:lpstr>
      <vt:lpstr>Wingdings 3</vt:lpstr>
      <vt:lpstr>Сектор</vt:lpstr>
      <vt:lpstr>                         13-nji umumy sapak  tema: Üstleriň hususy haldaky tekizlik we                             göni çyzyk bilen kesişmegi                                                                            Sapagyň meýilnamasy: 1. Köpgranlyklaryň hususy haldaky tekizlik bilen kesişmegi.  2. Köpgranlyklaryň göni çyzyk bilen kesişmegi. 3. Aýlanma üstleriň hususy haldaky tekizlik bilen kesişmegi.   4. Aýlanma üstleriň göni çyzyk bilen kesişmegi.</vt:lpstr>
      <vt:lpstr>Üstleriň tekizlikler bilen kesişmegi</vt:lpstr>
      <vt:lpstr>13.1. Köpgranlyklaryň hususy haldaky tekizlik bilen kesişmegi. Üstler (figuralar) tekizlikler bilen kesişende kesişme çyzygy emele gelýär. Ol çyzyk üste hem-de tekizlige degişli bolýar. Emele gelýän kesişme çyzygyny tapmak  üçin aşakdakylar ýerine ýetirilýär: 1. Berlen üste we tekizlige degişli bolan umumy nokatlar tapylýar; -berlen  üsti we tekizligi kesýän kömekçi  kesiji tekizlik geçirilýär; -kömekçi kesiji tekizligiň berlen üsti we tekizligi kesýän çyzyklary tapylýar; -emele gelen kesişme çyzyklarynyň özara kesişýän nokatlary tapylýar. Tapylan nokatlar üstüň tekizlik bilen kesişme çyzygyna degişli bolan nokatlardyr.  2.Tapylan umumy nokatlar yzygiderlikde birikdirilýär. 3.Emele gelen kesişme çyzygynyň görünýän we görünmeýän bölekleri kesgitlenilýär. </vt:lpstr>
      <vt:lpstr> Piramidanyň hususy haldaky tekizlik bilen kesişmegi. Berlen bahalar boýunça H we V tekizliklerde bäş granly piramidanyň proýeksiýalary hem-de frontal proýektirleýji α tekizligiň hoα we foα yzlary gurulýar. Bu mysalda gözlenýän kesişme çyzygynyň V tekizlikdäki proýeksiýasy foα yzyň üstünde ýatýar. Şonuň üçin foα  yzyň piramidanyň gapyrgalaryny  kesýän nokatlary  1'', 2'', 3'', 4'', we 5'' diýip bellenilýär. Bu nokatlar kesişme çyzygynyň V tekizlikdäki proýeksiýasyny emele getirýän nokatlardyr. Baglanyşyk çyzyklary geçirip, H tekizlikde piramidanyň degişli gapyrgalarynyň üstünde 1', 2', 3', 4' we 5' nokatlar tapylýar. Ýagny, 1' nokat S'A',  2' nokat S'B',3' nokat S'Ç', 4' nokat S'D' we 5' nokat S'E' gapyrgalaryň üstünde tapylýar. Kesişme çyzygynyň nokatlary 1-2-3-4-5-1 yzygiderlikde göni çyzyk arkaly birikdirilýär.  </vt:lpstr>
      <vt:lpstr>Piramidanyň frontal proýektirleýji tekizlik bilen kesişmegi</vt:lpstr>
      <vt:lpstr>13.2. Köpgranlyklaryň göni çyzyklar bilen kesişmegi. Üstler göni çyzyk bilen kesişende kesişme nokatlary emele gelýär we olary  tapmak üçin aşakdakylar ýerine ýetirilýär: 1.Berlen göni çyzygyň üstünden kömekçi tekizlik geçirilýär. 2.Berlen üstüň (figuranyň) geçirilen kömekçi tekizlik bilen kesişme çyzygy gurulýar. 3.Emele gelen kesişme çyzygynyň berlen göni çyzyk bilen kesişýän nokatlary tapylýar. Şol nokatlar hem berlen göni çyzygyň berlen üst bilen kesişme nokatlarydyr.  Bellik: üstleriň göni çyzyk bilen kesişme nokatlary tapylanda, kömekçi tekizliklerden peýdalanman, proýektirlemek usulyny hem ulanmak bolýar. </vt:lpstr>
      <vt:lpstr>Piramidanyň umumy haldaky AB göni çyzyk bilen kesişmegi</vt:lpstr>
      <vt:lpstr>13.3. Konusyň hususy haldaky tekizlik bilen kesişmegi.  Berlen  bahalar boýunça H we V tekizliklerde  konusyň proýeksiýalary we gorizontal proýektirleýji α tekizligiň  hoα  we foα  yzlary gurulýar. Berlen konusyň α tekizlik bilen kesişme çyzygynyň H tekizlikdäki proýeksiýasy α tekizligiň H tekizlige perpendikulýar ýerleşendigi sebäpli, hoα yzyň üstünde ýatýar. Hoα yzyň konusyň esasy bilen kesişýän nokatlary 1' we 2' diýip bellenilýär. Baglanyşyk çyzyklary geçirip, V tekizlikde 1'' we 2'' nokatlar tapylýar. Soňra H tekizlikde hoα yza perpendikulýar ýagdaýda konusyň emele getiriji çyzygy geçirilýär. Onuň hoα  yz bilen kesişme  nokady 13' we  konusyň esasy bilen kesişme nokady a' diýip bellenilýär. Bu nokat gözlenýän kesişme çyzygynyň  z okdaky iň ýokarky nokadydyr. Tapylan 1, 2 we 13 nokatlar kesişme çyzygynyň häsiýetli nokatlarydyr.  </vt:lpstr>
      <vt:lpstr>Konusyň gorizontal proýektirleýji tekizlik bilen kesişmegi</vt:lpstr>
      <vt:lpstr>13.4. Aýlanma üstleriň göni çyzyk bilen kesişmegi  Silindriň umumy haldaky AB göni çyzyk bilen kesişmegi</vt:lpstr>
      <vt:lpstr>Konusyň umumy haldaky AB göni çyzyk bilen kesişmegi</vt:lpstr>
      <vt:lpstr>                                    EDEBIÝATLAR  1. Annaberdiýew E. Inženerçilik çyzgy. – A.: Türkmen döwlet neşirýat  gullugy,  2002.  463 s. 2. Королёв Ю.И. Начертательная геометрия. М. 2010, 256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Myrat H</cp:lastModifiedBy>
  <cp:revision>142</cp:revision>
  <dcterms:created xsi:type="dcterms:W3CDTF">2019-10-28T05:20:33Z</dcterms:created>
  <dcterms:modified xsi:type="dcterms:W3CDTF">2021-09-15T08:27:07Z</dcterms:modified>
</cp:coreProperties>
</file>