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79" r:id="rId6"/>
    <p:sldId id="280" r:id="rId7"/>
    <p:sldId id="291" r:id="rId8"/>
    <p:sldId id="295" r:id="rId9"/>
    <p:sldId id="292" r:id="rId10"/>
    <p:sldId id="260" r:id="rId11"/>
    <p:sldId id="293" r:id="rId12"/>
    <p:sldId id="294" r:id="rId13"/>
    <p:sldId id="263" r:id="rId14"/>
    <p:sldId id="264" r:id="rId15"/>
    <p:sldId id="265" r:id="rId16"/>
    <p:sldId id="299" r:id="rId17"/>
    <p:sldId id="288" r:id="rId18"/>
    <p:sldId id="300"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11.11.2020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11.11.2020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11.11.2020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11.11.2020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11.11.2020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11.11.2020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11.11.2020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11.11.2020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406769"/>
          </a:xfrm>
        </p:spPr>
        <p:txBody>
          <a:bodyPr>
            <a:normAutofit fontScale="90000"/>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ru-RU" sz="4400" b="1" dirty="0" err="1">
                <a:latin typeface="Times New Roman" panose="02020603050405020304" pitchFamily="18" charset="0"/>
                <a:ea typeface="Times New Roman" panose="02020603050405020304" pitchFamily="18" charset="0"/>
              </a:rPr>
              <a:t>Geodeziki</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ölçegler</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barada</a:t>
            </a:r>
            <a:r>
              <a:rPr lang="ru-RU" sz="4400" b="1" dirty="0">
                <a:latin typeface="Times New Roman" panose="02020603050405020304" pitchFamily="18" charset="0"/>
                <a:ea typeface="Times New Roman" panose="02020603050405020304" pitchFamily="18" charset="0"/>
              </a:rPr>
              <a:t> </a:t>
            </a:r>
            <a:r>
              <a:rPr lang="ru-RU" sz="4400" b="1" dirty="0" err="1" smtClean="0">
                <a:latin typeface="Times New Roman" panose="02020603050405020304" pitchFamily="18" charset="0"/>
                <a:ea typeface="Times New Roman" panose="02020603050405020304" pitchFamily="18" charset="0"/>
              </a:rPr>
              <a:t>düşünje</a:t>
            </a:r>
            <a:r>
              <a:rPr lang="tk-TM" sz="4400" b="1" dirty="0" smtClean="0">
                <a:latin typeface="Times New Roman" panose="02020603050405020304" pitchFamily="18" charset="0"/>
                <a:ea typeface="Times New Roman" panose="02020603050405020304" pitchFamily="18" charset="0"/>
              </a:rPr>
              <a:t>.</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62352" y="468974"/>
            <a:ext cx="10855569" cy="5497953"/>
          </a:xfrm>
        </p:spPr>
        <p:txBody>
          <a:bodyPr>
            <a:normAutofit/>
          </a:bodyPr>
          <a:lstStyle/>
          <a:p>
            <a:pPr algn="just">
              <a:spcAft>
                <a:spcPts val="0"/>
              </a:spcAft>
            </a:pPr>
            <a:r>
              <a:rPr lang="tk-TM" dirty="0" smtClean="0"/>
              <a:t>     </a:t>
            </a:r>
            <a:r>
              <a:rPr lang="tk-TM" dirty="0"/>
              <a:t>  </a:t>
            </a:r>
            <a:endParaRPr lang="ru-RU" sz="18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5977217" y="3244334"/>
            <a:ext cx="237566" cy="369332"/>
          </a:xfrm>
          <a:prstGeom prst="rect">
            <a:avLst/>
          </a:prstGeom>
        </p:spPr>
        <p:txBody>
          <a:bodyPr wrap="none">
            <a:spAutoFit/>
          </a:bodyPr>
          <a:lstStyle/>
          <a:p>
            <a:r>
              <a:rPr lang="ru-RU" dirty="0"/>
              <a:t> </a:t>
            </a:r>
          </a:p>
        </p:txBody>
      </p:sp>
      <p:sp>
        <p:nvSpPr>
          <p:cNvPr id="6" name="Rectangle 2"/>
          <p:cNvSpPr>
            <a:spLocks noChangeArrowheads="1"/>
          </p:cNvSpPr>
          <p:nvPr/>
        </p:nvSpPr>
        <p:spPr bwMode="auto">
          <a:xfrm>
            <a:off x="-175847" y="-21003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7" name="Rectangle 3"/>
          <p:cNvSpPr>
            <a:spLocks noChangeArrowheads="1"/>
          </p:cNvSpPr>
          <p:nvPr/>
        </p:nvSpPr>
        <p:spPr bwMode="auto">
          <a:xfrm>
            <a:off x="-175847" y="47576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ru-RU" altLang="ru-RU" sz="800" b="0" i="0" u="none" strike="noStrike" cap="none" normalizeH="0" baseline="0" smtClean="0">
                <a:ln>
                  <a:noFill/>
                </a:ln>
                <a:solidFill>
                  <a:schemeClr val="tx1"/>
                </a:solidFill>
                <a:effectLst/>
                <a:latin typeface="Arial" panose="020B0604020202020204" pitchFamily="34" charset="0"/>
              </a:rPr>
              <a:t>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pic>
        <p:nvPicPr>
          <p:cNvPr id="3" name="Рисунок 2"/>
          <p:cNvPicPr>
            <a:picLocks noChangeAspect="1"/>
          </p:cNvPicPr>
          <p:nvPr/>
        </p:nvPicPr>
        <p:blipFill>
          <a:blip r:embed="rId2"/>
          <a:stretch>
            <a:fillRect/>
          </a:stretch>
        </p:blipFill>
        <p:spPr>
          <a:xfrm>
            <a:off x="3877407" y="395654"/>
            <a:ext cx="3420207" cy="2597091"/>
          </a:xfrm>
          <a:prstGeom prst="rect">
            <a:avLst/>
          </a:prstGeom>
        </p:spPr>
      </p:pic>
      <p:pic>
        <p:nvPicPr>
          <p:cNvPr id="4" name="Рисунок 3"/>
          <p:cNvPicPr>
            <a:picLocks noChangeAspect="1"/>
          </p:cNvPicPr>
          <p:nvPr/>
        </p:nvPicPr>
        <p:blipFill>
          <a:blip r:embed="rId3"/>
          <a:stretch>
            <a:fillRect/>
          </a:stretch>
        </p:blipFill>
        <p:spPr>
          <a:xfrm>
            <a:off x="4440116" y="3141235"/>
            <a:ext cx="2189284" cy="683419"/>
          </a:xfrm>
          <a:prstGeom prst="rect">
            <a:avLst/>
          </a:prstGeom>
        </p:spPr>
      </p:pic>
      <p:sp>
        <p:nvSpPr>
          <p:cNvPr id="8" name="Прямоугольник 7"/>
          <p:cNvSpPr/>
          <p:nvPr/>
        </p:nvSpPr>
        <p:spPr>
          <a:xfrm>
            <a:off x="1336431" y="4260998"/>
            <a:ext cx="10181490" cy="2092881"/>
          </a:xfrm>
          <a:prstGeom prst="rect">
            <a:avLst/>
          </a:prstGeom>
        </p:spPr>
        <p:txBody>
          <a:bodyPr wrap="square">
            <a:spAutoFit/>
          </a:bodyPr>
          <a:lstStyle/>
          <a:p>
            <a:pPr algn="just"/>
            <a:r>
              <a:rPr lang="tk-TM" dirty="0" smtClean="0"/>
              <a:t>     </a:t>
            </a:r>
            <a:r>
              <a:rPr lang="en-US" sz="2800" dirty="0" err="1" smtClean="0"/>
              <a:t>Geodeziki</a:t>
            </a:r>
            <a:r>
              <a:rPr lang="en-US" sz="2800" dirty="0" smtClean="0"/>
              <a:t> </a:t>
            </a:r>
            <a:r>
              <a:rPr lang="en-US" sz="2800" dirty="0" err="1"/>
              <a:t>ölçegleriň</a:t>
            </a:r>
            <a:r>
              <a:rPr lang="en-US" sz="2800" dirty="0"/>
              <a:t> </a:t>
            </a:r>
            <a:r>
              <a:rPr lang="en-US" sz="2800" dirty="0" err="1"/>
              <a:t>takyklygy</a:t>
            </a:r>
            <a:r>
              <a:rPr lang="en-US" sz="2800" dirty="0"/>
              <a:t> </a:t>
            </a:r>
            <a:r>
              <a:rPr lang="en-US" sz="2800" dirty="0" err="1"/>
              <a:t>ulanylýan</a:t>
            </a:r>
            <a:r>
              <a:rPr lang="en-US" sz="2800" dirty="0"/>
              <a:t> </a:t>
            </a:r>
            <a:r>
              <a:rPr lang="en-US" sz="2800" dirty="0" err="1"/>
              <a:t>geodeziki</a:t>
            </a:r>
            <a:r>
              <a:rPr lang="en-US" sz="2800" dirty="0"/>
              <a:t> </a:t>
            </a:r>
            <a:r>
              <a:rPr lang="en-US" sz="2800" dirty="0" err="1"/>
              <a:t>gurallaryň</a:t>
            </a:r>
            <a:r>
              <a:rPr lang="en-US" sz="2800" dirty="0"/>
              <a:t> </a:t>
            </a:r>
            <a:r>
              <a:rPr lang="en-US" sz="2800" dirty="0" err="1"/>
              <a:t>takyklygyna</a:t>
            </a:r>
            <a:r>
              <a:rPr lang="en-US" sz="2800" dirty="0"/>
              <a:t>, </a:t>
            </a:r>
            <a:r>
              <a:rPr lang="en-US" sz="2800" dirty="0" err="1"/>
              <a:t>ölçemegiň</a:t>
            </a:r>
            <a:r>
              <a:rPr lang="en-US" sz="2800" dirty="0"/>
              <a:t> </a:t>
            </a:r>
            <a:r>
              <a:rPr lang="en-US" sz="2800" dirty="0" err="1"/>
              <a:t>usulyna</a:t>
            </a:r>
            <a:r>
              <a:rPr lang="en-US" sz="2800" dirty="0"/>
              <a:t>, </a:t>
            </a:r>
            <a:r>
              <a:rPr lang="en-US" sz="2800" dirty="0" err="1"/>
              <a:t>olaryň</a:t>
            </a:r>
            <a:r>
              <a:rPr lang="en-US" sz="2800" dirty="0"/>
              <a:t> </a:t>
            </a:r>
            <a:r>
              <a:rPr lang="en-US" sz="2800" dirty="0" err="1"/>
              <a:t>sanyna</a:t>
            </a:r>
            <a:r>
              <a:rPr lang="en-US" sz="2800" dirty="0"/>
              <a:t>, </a:t>
            </a:r>
            <a:r>
              <a:rPr lang="en-US" sz="2800" dirty="0" err="1"/>
              <a:t>ölçegiñ</a:t>
            </a:r>
            <a:r>
              <a:rPr lang="en-US" sz="2800" dirty="0"/>
              <a:t> </a:t>
            </a:r>
            <a:r>
              <a:rPr lang="en-US" sz="2800" dirty="0" err="1"/>
              <a:t>geçirilişine</a:t>
            </a:r>
            <a:r>
              <a:rPr lang="en-US" sz="2800" dirty="0"/>
              <a:t> we </a:t>
            </a:r>
            <a:r>
              <a:rPr lang="en-US" sz="2800" dirty="0" err="1"/>
              <a:t>hünärmeniñ</a:t>
            </a:r>
            <a:r>
              <a:rPr lang="en-US" sz="2800" dirty="0"/>
              <a:t> </a:t>
            </a:r>
            <a:r>
              <a:rPr lang="en-US" sz="2800" dirty="0" err="1"/>
              <a:t>tejribesine</a:t>
            </a:r>
            <a:r>
              <a:rPr lang="en-US" sz="2800" dirty="0"/>
              <a:t> </a:t>
            </a:r>
            <a:r>
              <a:rPr lang="en-US" sz="2800" dirty="0" err="1"/>
              <a:t>baglydyr</a:t>
            </a:r>
            <a:r>
              <a:rPr lang="en-US" sz="2800" dirty="0"/>
              <a:t>.  </a:t>
            </a:r>
            <a:r>
              <a:rPr lang="en-US" sz="2800" dirty="0" err="1"/>
              <a:t>Takyklygy</a:t>
            </a:r>
            <a:r>
              <a:rPr lang="en-US" sz="2800" dirty="0"/>
              <a:t> </a:t>
            </a:r>
            <a:r>
              <a:rPr lang="en-US" sz="2800" dirty="0" err="1"/>
              <a:t>boýunça</a:t>
            </a:r>
            <a:r>
              <a:rPr lang="en-US" sz="2800" dirty="0"/>
              <a:t> </a:t>
            </a:r>
            <a:r>
              <a:rPr lang="en-US" sz="2800" dirty="0" err="1"/>
              <a:t>ölçegler</a:t>
            </a:r>
            <a:r>
              <a:rPr lang="en-US" sz="2800" dirty="0"/>
              <a:t>: </a:t>
            </a:r>
            <a:r>
              <a:rPr lang="en-US" sz="2800" dirty="0" err="1"/>
              <a:t>deň</a:t>
            </a:r>
            <a:r>
              <a:rPr lang="en-US" sz="2800" dirty="0"/>
              <a:t> we </a:t>
            </a:r>
            <a:r>
              <a:rPr lang="en-US" sz="2800" dirty="0" err="1"/>
              <a:t>deň</a:t>
            </a:r>
            <a:r>
              <a:rPr lang="en-US" sz="2800" dirty="0"/>
              <a:t> </a:t>
            </a:r>
            <a:r>
              <a:rPr lang="en-US" sz="2800" dirty="0" err="1"/>
              <a:t>däl</a:t>
            </a:r>
            <a:r>
              <a:rPr lang="en-US" sz="2800" dirty="0"/>
              <a:t> </a:t>
            </a:r>
            <a:r>
              <a:rPr lang="en-US" sz="2800" dirty="0" err="1"/>
              <a:t>takyklyklara</a:t>
            </a:r>
            <a:r>
              <a:rPr lang="en-US" sz="2800" dirty="0"/>
              <a:t> </a:t>
            </a:r>
            <a:r>
              <a:rPr lang="en-US" sz="2800" dirty="0" err="1"/>
              <a:t>bölünýärler</a:t>
            </a:r>
            <a:r>
              <a:rPr lang="en-US" sz="2800" dirty="0"/>
              <a:t>.</a:t>
            </a:r>
          </a:p>
          <a:p>
            <a:r>
              <a:rPr lang="en-US" dirty="0"/>
              <a:t>                </a:t>
            </a: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88789"/>
          </a:xfrm>
        </p:spPr>
        <p:txBody>
          <a:bodyPr>
            <a:normAutofit fontScale="90000"/>
          </a:bodyPr>
          <a:lstStyle/>
          <a:p>
            <a:endParaRPr lang="ru-RU" dirty="0"/>
          </a:p>
        </p:txBody>
      </p:sp>
      <p:sp>
        <p:nvSpPr>
          <p:cNvPr id="3" name="Объект 2"/>
          <p:cNvSpPr>
            <a:spLocks noGrp="1"/>
          </p:cNvSpPr>
          <p:nvPr>
            <p:ph idx="1"/>
          </p:nvPr>
        </p:nvSpPr>
        <p:spPr>
          <a:xfrm>
            <a:off x="838199" y="782515"/>
            <a:ext cx="10908323" cy="5591908"/>
          </a:xfrm>
        </p:spPr>
        <p:txBody>
          <a:bodyPr>
            <a:normAutofit/>
          </a:bodyPr>
          <a:lstStyle/>
          <a:p>
            <a:pPr marL="0" indent="0" algn="just">
              <a:buNone/>
            </a:pPr>
            <a:r>
              <a:rPr lang="tk-TM" sz="5100" dirty="0" smtClean="0"/>
              <a:t> </a:t>
            </a:r>
            <a:endParaRPr lang="ru-RU" sz="5100" dirty="0"/>
          </a:p>
        </p:txBody>
      </p:sp>
      <p:sp>
        <p:nvSpPr>
          <p:cNvPr id="4" name="Прямоугольник 3"/>
          <p:cNvSpPr/>
          <p:nvPr/>
        </p:nvSpPr>
        <p:spPr>
          <a:xfrm>
            <a:off x="959826" y="670118"/>
            <a:ext cx="10654811" cy="5324535"/>
          </a:xfrm>
          <a:prstGeom prst="rect">
            <a:avLst/>
          </a:prstGeom>
        </p:spPr>
        <p:txBody>
          <a:bodyPr wrap="square">
            <a:spAutoFit/>
          </a:bodyPr>
          <a:lstStyle/>
          <a:p>
            <a:pPr algn="just"/>
            <a:r>
              <a:rPr lang="en-US" sz="3200" dirty="0"/>
              <a:t> </a:t>
            </a:r>
            <a:r>
              <a:rPr lang="tk-TM" sz="3200" dirty="0" smtClean="0"/>
              <a:t>     </a:t>
            </a:r>
            <a:r>
              <a:rPr lang="en-US" sz="2800" b="1" dirty="0" smtClean="0"/>
              <a:t>3</a:t>
            </a:r>
            <a:r>
              <a:rPr lang="en-US" sz="2800" b="1" dirty="0"/>
              <a:t>.</a:t>
            </a:r>
            <a:r>
              <a:rPr lang="en-US" sz="2800" dirty="0"/>
              <a:t> </a:t>
            </a:r>
            <a:r>
              <a:rPr lang="en-US" sz="2800" dirty="0" err="1"/>
              <a:t>Ölçegleriñ</a:t>
            </a:r>
            <a:r>
              <a:rPr lang="en-US" sz="2800" dirty="0"/>
              <a:t> </a:t>
            </a:r>
            <a:r>
              <a:rPr lang="en-US" sz="2800" dirty="0" err="1"/>
              <a:t>haýsy</a:t>
            </a:r>
            <a:r>
              <a:rPr lang="en-US" sz="2800" dirty="0"/>
              <a:t> </a:t>
            </a:r>
            <a:r>
              <a:rPr lang="en-US" sz="2800" dirty="0" err="1"/>
              <a:t>bir</a:t>
            </a:r>
            <a:r>
              <a:rPr lang="en-US" sz="2800" dirty="0"/>
              <a:t> </a:t>
            </a:r>
            <a:r>
              <a:rPr lang="en-US" sz="2800" dirty="0" err="1"/>
              <a:t>şertlerde</a:t>
            </a:r>
            <a:r>
              <a:rPr lang="en-US" sz="2800" dirty="0"/>
              <a:t> </a:t>
            </a:r>
            <a:r>
              <a:rPr lang="en-US" sz="2800" dirty="0" err="1"/>
              <a:t>geçirilýändigine</a:t>
            </a:r>
            <a:r>
              <a:rPr lang="en-US" sz="2800" dirty="0"/>
              <a:t> </a:t>
            </a:r>
            <a:r>
              <a:rPr lang="en-US" sz="2800" dirty="0" err="1"/>
              <a:t>seretmezden</a:t>
            </a:r>
            <a:r>
              <a:rPr lang="en-US" sz="2800" dirty="0"/>
              <a:t>, </a:t>
            </a:r>
            <a:r>
              <a:rPr lang="en-US" sz="2800" dirty="0" err="1"/>
              <a:t>olarda</a:t>
            </a:r>
            <a:r>
              <a:rPr lang="en-US" sz="2800" dirty="0"/>
              <a:t> </a:t>
            </a:r>
            <a:r>
              <a:rPr lang="en-US" sz="2800" dirty="0" err="1"/>
              <a:t>ýalñyşlyk</a:t>
            </a:r>
            <a:r>
              <a:rPr lang="en-US" sz="2800" dirty="0"/>
              <a:t> </a:t>
            </a:r>
            <a:r>
              <a:rPr lang="en-US" sz="2800" dirty="0" err="1"/>
              <a:t>gutulgysyzdyr</a:t>
            </a:r>
            <a:r>
              <a:rPr lang="en-US" sz="2800" dirty="0"/>
              <a:t>. </a:t>
            </a:r>
            <a:r>
              <a:rPr lang="en-US" sz="2800" dirty="0" err="1"/>
              <a:t>Ýagny</a:t>
            </a:r>
            <a:r>
              <a:rPr lang="en-US" sz="2800" dirty="0"/>
              <a:t> </a:t>
            </a:r>
            <a:r>
              <a:rPr lang="en-US" sz="2800" dirty="0" err="1"/>
              <a:t>ölçenilýän</a:t>
            </a:r>
            <a:r>
              <a:rPr lang="en-US" sz="2800" dirty="0"/>
              <a:t> </a:t>
            </a:r>
            <a:r>
              <a:rPr lang="en-US" sz="2800" dirty="0" err="1"/>
              <a:t>ululygyñ</a:t>
            </a:r>
            <a:r>
              <a:rPr lang="en-US" sz="2800" dirty="0"/>
              <a:t> </a:t>
            </a:r>
            <a:r>
              <a:rPr lang="en-US" sz="2800" dirty="0" err="1"/>
              <a:t>hakyky</a:t>
            </a:r>
            <a:r>
              <a:rPr lang="en-US" sz="2800" dirty="0"/>
              <a:t> </a:t>
            </a:r>
            <a:r>
              <a:rPr lang="en-US" sz="2800" dirty="0" err="1"/>
              <a:t>bahasyndan</a:t>
            </a:r>
            <a:r>
              <a:rPr lang="en-US" sz="2800" dirty="0"/>
              <a:t>, </a:t>
            </a:r>
            <a:r>
              <a:rPr lang="en-US" sz="2800" dirty="0" err="1"/>
              <a:t>ölçegiñ</a:t>
            </a:r>
            <a:r>
              <a:rPr lang="en-US" sz="2800" dirty="0"/>
              <a:t> </a:t>
            </a:r>
            <a:r>
              <a:rPr lang="en-US" sz="2800" dirty="0" err="1"/>
              <a:t>netijesiniň</a:t>
            </a:r>
            <a:r>
              <a:rPr lang="en-US" sz="2800" dirty="0"/>
              <a:t> </a:t>
            </a:r>
            <a:r>
              <a:rPr lang="en-US" sz="2800" dirty="0" err="1"/>
              <a:t>tapawutlanmasy</a:t>
            </a:r>
            <a:r>
              <a:rPr lang="en-US" sz="2800" dirty="0"/>
              <a:t> </a:t>
            </a:r>
            <a:r>
              <a:rPr lang="en-US" sz="2800" dirty="0" err="1"/>
              <a:t>bardyr</a:t>
            </a:r>
            <a:r>
              <a:rPr lang="en-US" sz="2800" dirty="0"/>
              <a:t>. </a:t>
            </a:r>
            <a:r>
              <a:rPr lang="en-US" sz="2800" dirty="0" err="1"/>
              <a:t>Ýalñyşmalar</a:t>
            </a:r>
            <a:r>
              <a:rPr lang="en-US" sz="2800" dirty="0"/>
              <a:t> </a:t>
            </a:r>
            <a:r>
              <a:rPr lang="en-US" sz="2800" dirty="0" err="1"/>
              <a:t>tapawudynyñ</a:t>
            </a:r>
            <a:r>
              <a:rPr lang="en-US" sz="2800" dirty="0"/>
              <a:t> </a:t>
            </a:r>
            <a:r>
              <a:rPr lang="en-US" sz="2800" dirty="0" err="1"/>
              <a:t>esasy</a:t>
            </a:r>
            <a:r>
              <a:rPr lang="en-US" sz="2800" dirty="0"/>
              <a:t> </a:t>
            </a:r>
            <a:r>
              <a:rPr lang="en-US" sz="2800" dirty="0" err="1"/>
              <a:t>sebäpleri</a:t>
            </a:r>
            <a:r>
              <a:rPr lang="en-US" sz="2800" dirty="0"/>
              <a:t> </a:t>
            </a:r>
            <a:r>
              <a:rPr lang="en-US" sz="2800" dirty="0" err="1"/>
              <a:t>tehniki</a:t>
            </a:r>
            <a:r>
              <a:rPr lang="en-US" sz="2800" dirty="0"/>
              <a:t> </a:t>
            </a:r>
            <a:r>
              <a:rPr lang="en-US" sz="2800" dirty="0" err="1"/>
              <a:t>serişdeleriñ</a:t>
            </a:r>
            <a:r>
              <a:rPr lang="en-US" sz="2800" dirty="0"/>
              <a:t> </a:t>
            </a:r>
            <a:r>
              <a:rPr lang="en-US" sz="2800" dirty="0" err="1"/>
              <a:t>kämilligine</a:t>
            </a:r>
            <a:r>
              <a:rPr lang="en-US" sz="2800" dirty="0"/>
              <a:t>, </a:t>
            </a:r>
            <a:r>
              <a:rPr lang="en-US" sz="2800" dirty="0" err="1"/>
              <a:t>ölçegiñ</a:t>
            </a:r>
            <a:r>
              <a:rPr lang="en-US" sz="2800" dirty="0"/>
              <a:t> </a:t>
            </a:r>
            <a:r>
              <a:rPr lang="en-US" sz="2800" dirty="0" err="1"/>
              <a:t>görnüşine</a:t>
            </a:r>
            <a:r>
              <a:rPr lang="en-US" sz="2800" dirty="0"/>
              <a:t>, </a:t>
            </a:r>
            <a:r>
              <a:rPr lang="en-US" sz="2800" dirty="0" err="1"/>
              <a:t>daşky</a:t>
            </a:r>
            <a:r>
              <a:rPr lang="en-US" sz="2800" dirty="0"/>
              <a:t> </a:t>
            </a:r>
            <a:r>
              <a:rPr lang="en-US" sz="2800" dirty="0" err="1"/>
              <a:t>gurşawyñ</a:t>
            </a:r>
            <a:r>
              <a:rPr lang="en-US" sz="2800" dirty="0"/>
              <a:t> </a:t>
            </a:r>
            <a:r>
              <a:rPr lang="en-US" sz="2800" dirty="0" err="1"/>
              <a:t>üýtgemesine</a:t>
            </a:r>
            <a:r>
              <a:rPr lang="en-US" sz="2800" dirty="0"/>
              <a:t>, </a:t>
            </a:r>
            <a:r>
              <a:rPr lang="en-US" sz="2800" dirty="0" err="1"/>
              <a:t>ölçenilýän</a:t>
            </a:r>
            <a:r>
              <a:rPr lang="en-US" sz="2800" dirty="0"/>
              <a:t> </a:t>
            </a:r>
            <a:r>
              <a:rPr lang="en-US" sz="2800" dirty="0" err="1"/>
              <a:t>obýektiñ</a:t>
            </a:r>
            <a:r>
              <a:rPr lang="en-US" sz="2800" dirty="0"/>
              <a:t> </a:t>
            </a:r>
            <a:r>
              <a:rPr lang="en-US" sz="2800" dirty="0" err="1"/>
              <a:t>sanyna</a:t>
            </a:r>
            <a:r>
              <a:rPr lang="en-US" sz="2800" dirty="0"/>
              <a:t>, </a:t>
            </a:r>
            <a:r>
              <a:rPr lang="en-US" sz="2800" dirty="0" err="1"/>
              <a:t>ýerine</a:t>
            </a:r>
            <a:r>
              <a:rPr lang="en-US" sz="2800" dirty="0"/>
              <a:t>  </a:t>
            </a:r>
            <a:r>
              <a:rPr lang="en-US" sz="2800" dirty="0" err="1"/>
              <a:t>ýetirijiniñ</a:t>
            </a:r>
            <a:r>
              <a:rPr lang="en-US" sz="2800" dirty="0"/>
              <a:t> </a:t>
            </a:r>
            <a:r>
              <a:rPr lang="en-US" sz="2800" dirty="0" err="1"/>
              <a:t>hususy</a:t>
            </a:r>
            <a:r>
              <a:rPr lang="en-US" sz="2800" dirty="0"/>
              <a:t> </a:t>
            </a:r>
            <a:r>
              <a:rPr lang="en-US" sz="2800" dirty="0" err="1"/>
              <a:t>aýratynlygyna</a:t>
            </a:r>
            <a:r>
              <a:rPr lang="en-US" sz="2800" dirty="0"/>
              <a:t> we </a:t>
            </a:r>
            <a:r>
              <a:rPr lang="en-US" sz="2800" dirty="0" err="1"/>
              <a:t>bütin</a:t>
            </a:r>
            <a:r>
              <a:rPr lang="en-US" sz="2800" dirty="0"/>
              <a:t> </a:t>
            </a:r>
            <a:r>
              <a:rPr lang="en-US" sz="2800" dirty="0" err="1"/>
              <a:t>ölçegi</a:t>
            </a:r>
            <a:r>
              <a:rPr lang="en-US" sz="2800" dirty="0"/>
              <a:t> </a:t>
            </a:r>
            <a:r>
              <a:rPr lang="en-US" sz="2800" dirty="0" err="1"/>
              <a:t>kesgitleýän</a:t>
            </a:r>
            <a:r>
              <a:rPr lang="en-US" sz="2800" dirty="0"/>
              <a:t> </a:t>
            </a:r>
            <a:r>
              <a:rPr lang="en-US" sz="2800" dirty="0" err="1"/>
              <a:t>beýleki</a:t>
            </a:r>
            <a:r>
              <a:rPr lang="en-US" sz="2800" dirty="0"/>
              <a:t> </a:t>
            </a:r>
            <a:r>
              <a:rPr lang="en-US" sz="2800" dirty="0" err="1"/>
              <a:t>şertlere</a:t>
            </a:r>
            <a:r>
              <a:rPr lang="en-US" sz="2800" dirty="0"/>
              <a:t> </a:t>
            </a:r>
            <a:r>
              <a:rPr lang="en-US" sz="2800" dirty="0" err="1"/>
              <a:t>baglydyr</a:t>
            </a:r>
            <a:r>
              <a:rPr lang="en-US" sz="2800" dirty="0"/>
              <a:t>.</a:t>
            </a:r>
          </a:p>
          <a:p>
            <a:pPr algn="just"/>
            <a:r>
              <a:rPr lang="en-US" sz="2800" dirty="0"/>
              <a:t>          </a:t>
            </a:r>
            <a:r>
              <a:rPr lang="en-US" sz="2800" dirty="0" err="1"/>
              <a:t>Ölçegleriñ</a:t>
            </a:r>
            <a:r>
              <a:rPr lang="en-US" sz="2800" dirty="0"/>
              <a:t> </a:t>
            </a:r>
            <a:r>
              <a:rPr lang="en-US" sz="2800" dirty="0" err="1"/>
              <a:t>netijeleri</a:t>
            </a:r>
            <a:r>
              <a:rPr lang="en-US" sz="2800" dirty="0"/>
              <a:t>, </a:t>
            </a:r>
            <a:r>
              <a:rPr lang="en-US" sz="2800" dirty="0" err="1"/>
              <a:t>düzgün</a:t>
            </a:r>
            <a:r>
              <a:rPr lang="en-US" sz="2800" dirty="0"/>
              <a:t> </a:t>
            </a:r>
            <a:r>
              <a:rPr lang="en-US" sz="2800" dirty="0" err="1"/>
              <a:t>boýunça</a:t>
            </a:r>
            <a:r>
              <a:rPr lang="en-US" sz="2800" dirty="0"/>
              <a:t> </a:t>
            </a:r>
            <a:r>
              <a:rPr lang="en-US" sz="2800" dirty="0" err="1"/>
              <a:t>ölçegiñ</a:t>
            </a:r>
            <a:r>
              <a:rPr lang="en-US" sz="2800" dirty="0"/>
              <a:t> </a:t>
            </a:r>
            <a:r>
              <a:rPr lang="en-US" sz="2800" dirty="0" err="1"/>
              <a:t>hakyky</a:t>
            </a:r>
            <a:r>
              <a:rPr lang="en-US" sz="2800" dirty="0"/>
              <a:t> (</a:t>
            </a:r>
            <a:r>
              <a:rPr lang="ru-RU" sz="2800" dirty="0"/>
              <a:t>Х) </a:t>
            </a:r>
            <a:r>
              <a:rPr lang="en-US" sz="2800" dirty="0" err="1"/>
              <a:t>bahasyndan</a:t>
            </a:r>
            <a:r>
              <a:rPr lang="en-US" sz="2800" dirty="0"/>
              <a:t> </a:t>
            </a:r>
            <a:r>
              <a:rPr lang="en-US" sz="2800" dirty="0" err="1"/>
              <a:t>tapawutlanýar</a:t>
            </a:r>
            <a:r>
              <a:rPr lang="en-US" sz="2800" dirty="0"/>
              <a:t>. </a:t>
            </a:r>
            <a:r>
              <a:rPr lang="en-US" sz="2800" dirty="0" err="1"/>
              <a:t>Ölçegleriñ</a:t>
            </a:r>
            <a:r>
              <a:rPr lang="en-US" sz="2800" dirty="0"/>
              <a:t> </a:t>
            </a:r>
            <a:r>
              <a:rPr lang="en-US" sz="2800" dirty="0" err="1"/>
              <a:t>netijesiniñ</a:t>
            </a:r>
            <a:r>
              <a:rPr lang="en-US" sz="2800" dirty="0"/>
              <a:t> (a) we </a:t>
            </a:r>
            <a:r>
              <a:rPr lang="en-US" sz="2800" dirty="0" err="1"/>
              <a:t>ölçenilýän</a:t>
            </a:r>
            <a:r>
              <a:rPr lang="en-US" sz="2800" dirty="0"/>
              <a:t> </a:t>
            </a:r>
            <a:r>
              <a:rPr lang="en-US" sz="2800" dirty="0" err="1"/>
              <a:t>ululygyň</a:t>
            </a:r>
            <a:r>
              <a:rPr lang="en-US" sz="2800" dirty="0"/>
              <a:t> </a:t>
            </a:r>
            <a:r>
              <a:rPr lang="en-US" sz="2800" dirty="0" err="1"/>
              <a:t>hakyky</a:t>
            </a:r>
            <a:r>
              <a:rPr lang="en-US" sz="2800" dirty="0"/>
              <a:t> </a:t>
            </a:r>
            <a:r>
              <a:rPr lang="en-US" sz="2800" dirty="0" err="1"/>
              <a:t>bahalarynyň</a:t>
            </a:r>
            <a:r>
              <a:rPr lang="en-US" sz="2800" dirty="0"/>
              <a:t> </a:t>
            </a:r>
            <a:r>
              <a:rPr lang="en-US" sz="2800" dirty="0" err="1"/>
              <a:t>arasyndaky</a:t>
            </a:r>
            <a:r>
              <a:rPr lang="en-US" sz="2800" dirty="0"/>
              <a:t>  </a:t>
            </a:r>
            <a:r>
              <a:rPr lang="en-US" sz="2800" dirty="0" err="1"/>
              <a:t>tapawudyna</a:t>
            </a:r>
            <a:r>
              <a:rPr lang="en-US" sz="2800" dirty="0"/>
              <a:t> </a:t>
            </a:r>
            <a:r>
              <a:rPr lang="en-US" sz="2800" dirty="0" err="1"/>
              <a:t>hakyky</a:t>
            </a:r>
            <a:r>
              <a:rPr lang="en-US" sz="2800" dirty="0"/>
              <a:t> </a:t>
            </a:r>
            <a:r>
              <a:rPr lang="en-US" sz="2800" dirty="0" err="1"/>
              <a:t>ýalñyslyk</a:t>
            </a:r>
            <a:r>
              <a:rPr lang="en-US" sz="2800" dirty="0"/>
              <a:t> </a:t>
            </a:r>
            <a:r>
              <a:rPr lang="en-US" sz="2800" dirty="0" err="1"/>
              <a:t>ýa</a:t>
            </a:r>
            <a:r>
              <a:rPr lang="en-US" sz="2800" dirty="0"/>
              <a:t>-da </a:t>
            </a:r>
            <a:r>
              <a:rPr lang="en-US" sz="2800" dirty="0" err="1"/>
              <a:t>absolýut</a:t>
            </a:r>
            <a:r>
              <a:rPr lang="en-US" sz="2800" dirty="0"/>
              <a:t> </a:t>
            </a:r>
            <a:r>
              <a:rPr lang="en-US" sz="2800" dirty="0" err="1"/>
              <a:t>ýalñyşlyk</a:t>
            </a:r>
            <a:r>
              <a:rPr lang="en-US" sz="2800" dirty="0"/>
              <a:t>   </a:t>
            </a:r>
            <a:r>
              <a:rPr lang="en-US" sz="2800" dirty="0" err="1"/>
              <a:t>diýilýär</a:t>
            </a:r>
            <a:r>
              <a:rPr lang="en-US" sz="2800" dirty="0"/>
              <a:t>. </a:t>
            </a:r>
            <a:r>
              <a:rPr lang="en-US" sz="2800" dirty="0" err="1"/>
              <a:t>Absolýut</a:t>
            </a:r>
            <a:r>
              <a:rPr lang="en-US" sz="2800" dirty="0"/>
              <a:t> </a:t>
            </a:r>
            <a:r>
              <a:rPr lang="en-US" sz="2800" dirty="0" err="1"/>
              <a:t>ýalñyşlyk</a:t>
            </a:r>
            <a:r>
              <a:rPr lang="en-US" sz="2800" dirty="0"/>
              <a:t>, </a:t>
            </a:r>
            <a:r>
              <a:rPr lang="en-US" sz="2800" dirty="0" err="1"/>
              <a:t>ölçenilýän</a:t>
            </a:r>
            <a:r>
              <a:rPr lang="en-US" sz="2800" dirty="0"/>
              <a:t> </a:t>
            </a:r>
            <a:r>
              <a:rPr lang="en-US" sz="2800" dirty="0" err="1"/>
              <a:t>ululygyñ</a:t>
            </a:r>
            <a:r>
              <a:rPr lang="en-US" sz="2800" dirty="0"/>
              <a:t> </a:t>
            </a:r>
            <a:r>
              <a:rPr lang="en-US" sz="2800" dirty="0" err="1"/>
              <a:t>birliginde</a:t>
            </a:r>
            <a:r>
              <a:rPr lang="en-US" sz="2800" dirty="0"/>
              <a:t> </a:t>
            </a:r>
            <a:r>
              <a:rPr lang="en-US" sz="2800" dirty="0" err="1"/>
              <a:t>añladylýar</a:t>
            </a:r>
            <a:r>
              <a:rPr lang="en-US" sz="2800" dirty="0"/>
              <a:t> we </a:t>
            </a:r>
            <a:r>
              <a:rPr lang="en-US" sz="2800" dirty="0" err="1"/>
              <a:t>şeýle</a:t>
            </a:r>
            <a:r>
              <a:rPr lang="en-US" sz="2800" dirty="0"/>
              <a:t> formula </a:t>
            </a:r>
            <a:r>
              <a:rPr lang="en-US" sz="2800" dirty="0" err="1"/>
              <a:t>bilen</a:t>
            </a:r>
            <a:r>
              <a:rPr lang="en-US" sz="2800" dirty="0"/>
              <a:t> </a:t>
            </a:r>
            <a:r>
              <a:rPr lang="en-US" sz="2800" dirty="0" err="1"/>
              <a:t>kesgitlenilýär</a:t>
            </a:r>
            <a:r>
              <a:rPr lang="en-US" sz="2800" dirty="0"/>
              <a:t>.</a:t>
            </a:r>
            <a:endParaRPr lang="ru-RU" sz="2800" dirty="0"/>
          </a:p>
        </p:txBody>
      </p:sp>
    </p:spTree>
    <p:extLst>
      <p:ext uri="{BB962C8B-B14F-4D97-AF65-F5344CB8AC3E}">
        <p14:creationId xmlns:p14="http://schemas.microsoft.com/office/powerpoint/2010/main" val="3952517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73429"/>
          </a:xfrm>
        </p:spPr>
        <p:txBody>
          <a:bodyPr>
            <a:normAutofit fontScale="90000"/>
          </a:bodyPr>
          <a:lstStyle/>
          <a:p>
            <a:endParaRPr lang="ru-RU" dirty="0"/>
          </a:p>
        </p:txBody>
      </p:sp>
      <p:sp>
        <p:nvSpPr>
          <p:cNvPr id="3" name="Объект 2"/>
          <p:cNvSpPr>
            <a:spLocks noGrp="1"/>
          </p:cNvSpPr>
          <p:nvPr>
            <p:ph idx="1"/>
          </p:nvPr>
        </p:nvSpPr>
        <p:spPr>
          <a:xfrm>
            <a:off x="1019908" y="2681374"/>
            <a:ext cx="10647484" cy="3187772"/>
          </a:xfrm>
        </p:spPr>
        <p:txBody>
          <a:bodyPr>
            <a:normAutofit/>
          </a:bodyPr>
          <a:lstStyle/>
          <a:p>
            <a:pPr algn="just"/>
            <a:r>
              <a:rPr lang="en-US" sz="3200" dirty="0"/>
              <a:t> </a:t>
            </a:r>
            <a:r>
              <a:rPr lang="tk-TM" sz="3200" dirty="0" smtClean="0"/>
              <a:t>    </a:t>
            </a:r>
            <a:r>
              <a:rPr lang="tk-TM" sz="3200" dirty="0"/>
              <a:t>Otnositel ýalñyşlyk absolýut ýalñyşlygyñ ölçenilýän ululygyñ hakyky bahasyna bolan gatnaşygy bilen kesgitlenýär we drob ýa-da  %  görnüşinde añladylýar.</a:t>
            </a:r>
            <a:endParaRPr lang="ru-RU" sz="3200" dirty="0"/>
          </a:p>
        </p:txBody>
      </p:sp>
      <p:pic>
        <p:nvPicPr>
          <p:cNvPr id="4" name="Рисунок 3"/>
          <p:cNvPicPr>
            <a:picLocks noChangeAspect="1"/>
          </p:cNvPicPr>
          <p:nvPr/>
        </p:nvPicPr>
        <p:blipFill>
          <a:blip r:embed="rId2"/>
          <a:stretch>
            <a:fillRect/>
          </a:stretch>
        </p:blipFill>
        <p:spPr>
          <a:xfrm>
            <a:off x="2470638" y="1151792"/>
            <a:ext cx="10316308" cy="545124"/>
          </a:xfrm>
          <a:prstGeom prst="rect">
            <a:avLst/>
          </a:prstGeom>
        </p:spPr>
      </p:pic>
      <p:sp>
        <p:nvSpPr>
          <p:cNvPr id="5" name="Прямоугольник 4"/>
          <p:cNvSpPr/>
          <p:nvPr/>
        </p:nvSpPr>
        <p:spPr>
          <a:xfrm>
            <a:off x="2338754" y="1819813"/>
            <a:ext cx="9015046" cy="738664"/>
          </a:xfrm>
          <a:prstGeom prst="rect">
            <a:avLst/>
          </a:prstGeom>
        </p:spPr>
        <p:txBody>
          <a:bodyPr wrap="square">
            <a:spAutoFit/>
          </a:bodyPr>
          <a:lstStyle/>
          <a:p>
            <a:r>
              <a:rPr lang="en-US" sz="2400" dirty="0"/>
              <a:t>Bu </a:t>
            </a:r>
            <a:r>
              <a:rPr lang="en-US" sz="2400" dirty="0" err="1"/>
              <a:t>ýer</a:t>
            </a:r>
            <a:r>
              <a:rPr lang="en-US" sz="2400" dirty="0"/>
              <a:t>-de: a-</a:t>
            </a:r>
            <a:r>
              <a:rPr lang="en-US" sz="2400" dirty="0" err="1"/>
              <a:t>ölçenip</a:t>
            </a:r>
            <a:r>
              <a:rPr lang="en-US" sz="2400" dirty="0"/>
              <a:t> </a:t>
            </a:r>
            <a:r>
              <a:rPr lang="en-US" sz="2400" dirty="0" err="1"/>
              <a:t>alnan</a:t>
            </a:r>
            <a:r>
              <a:rPr lang="en-US" sz="2400" dirty="0"/>
              <a:t> </a:t>
            </a:r>
            <a:r>
              <a:rPr lang="en-US" sz="2400" dirty="0" err="1"/>
              <a:t>baha</a:t>
            </a:r>
            <a:r>
              <a:rPr lang="en-US" sz="2400" dirty="0"/>
              <a:t>;  </a:t>
            </a:r>
            <a:r>
              <a:rPr lang="ru-RU" sz="2400" dirty="0"/>
              <a:t>Х- </a:t>
            </a:r>
            <a:r>
              <a:rPr lang="en-US" sz="2400" dirty="0" err="1"/>
              <a:t>ölçenilen</a:t>
            </a:r>
            <a:r>
              <a:rPr lang="en-US" sz="2400" dirty="0"/>
              <a:t> </a:t>
            </a:r>
            <a:r>
              <a:rPr lang="en-US" sz="2400" dirty="0" err="1"/>
              <a:t>ululygyñ</a:t>
            </a:r>
            <a:r>
              <a:rPr lang="en-US" sz="2400" dirty="0"/>
              <a:t> </a:t>
            </a:r>
            <a:r>
              <a:rPr lang="en-US" sz="2400" dirty="0" err="1"/>
              <a:t>hakyky</a:t>
            </a:r>
            <a:r>
              <a:rPr lang="en-US" sz="2400" dirty="0"/>
              <a:t> </a:t>
            </a:r>
            <a:r>
              <a:rPr lang="en-US" sz="2400" dirty="0" err="1"/>
              <a:t>bahasy</a:t>
            </a:r>
            <a:r>
              <a:rPr lang="en-US" sz="2400" dirty="0"/>
              <a:t>.</a:t>
            </a:r>
          </a:p>
          <a:p>
            <a:endParaRPr lang="en-US" dirty="0"/>
          </a:p>
        </p:txBody>
      </p:sp>
      <p:pic>
        <p:nvPicPr>
          <p:cNvPr id="9" name="Рисунок 8"/>
          <p:cNvPicPr>
            <a:picLocks noChangeAspect="1"/>
          </p:cNvPicPr>
          <p:nvPr/>
        </p:nvPicPr>
        <p:blipFill>
          <a:blip r:embed="rId3"/>
          <a:stretch>
            <a:fillRect/>
          </a:stretch>
        </p:blipFill>
        <p:spPr>
          <a:xfrm>
            <a:off x="5222631" y="4275260"/>
            <a:ext cx="1573823" cy="982540"/>
          </a:xfrm>
          <a:prstGeom prst="rect">
            <a:avLst/>
          </a:prstGeom>
        </p:spPr>
      </p:pic>
    </p:spTree>
    <p:extLst>
      <p:ext uri="{BB962C8B-B14F-4D97-AF65-F5344CB8AC3E}">
        <p14:creationId xmlns:p14="http://schemas.microsoft.com/office/powerpoint/2010/main" val="3319213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746" y="360485"/>
            <a:ext cx="10515600" cy="3341077"/>
          </a:xfrm>
        </p:spPr>
        <p:txBody>
          <a:bodyPr>
            <a:normAutofit/>
          </a:bodyPr>
          <a:lstStyle/>
          <a:p>
            <a:pPr algn="just"/>
            <a:r>
              <a:rPr lang="tk-TM" dirty="0" smtClean="0"/>
              <a:t>     </a:t>
            </a:r>
            <a:r>
              <a:rPr lang="en-US" sz="3200" dirty="0" err="1" smtClean="0"/>
              <a:t>Absolýut</a:t>
            </a:r>
            <a:r>
              <a:rPr lang="en-US" sz="3200" dirty="0" smtClean="0"/>
              <a:t> </a:t>
            </a:r>
            <a:r>
              <a:rPr lang="en-US" sz="3200" dirty="0" err="1"/>
              <a:t>ýalñyşlyk</a:t>
            </a:r>
            <a:r>
              <a:rPr lang="en-US" sz="3200" dirty="0"/>
              <a:t>   </a:t>
            </a:r>
            <a:r>
              <a:rPr lang="en-US" sz="3200" dirty="0" err="1"/>
              <a:t>köp</a:t>
            </a:r>
            <a:r>
              <a:rPr lang="en-US" sz="3200" dirty="0"/>
              <a:t> </a:t>
            </a:r>
            <a:r>
              <a:rPr lang="en-US" sz="3200" dirty="0" err="1"/>
              <a:t>faktorlaryñ</a:t>
            </a:r>
            <a:r>
              <a:rPr lang="en-US" sz="3200" dirty="0"/>
              <a:t> </a:t>
            </a:r>
            <a:r>
              <a:rPr lang="en-US" sz="3200" dirty="0" err="1"/>
              <a:t>bilelikdäki</a:t>
            </a:r>
            <a:r>
              <a:rPr lang="en-US" sz="3200" dirty="0"/>
              <a:t> </a:t>
            </a:r>
            <a:r>
              <a:rPr lang="en-US" sz="3200" dirty="0" err="1"/>
              <a:t>täsiriniñ</a:t>
            </a:r>
            <a:r>
              <a:rPr lang="en-US" sz="3200" dirty="0"/>
              <a:t> </a:t>
            </a:r>
            <a:r>
              <a:rPr lang="en-US" sz="3200" dirty="0" err="1"/>
              <a:t>netijesi</a:t>
            </a:r>
            <a:r>
              <a:rPr lang="en-US" sz="3200" dirty="0"/>
              <a:t> </a:t>
            </a:r>
            <a:r>
              <a:rPr lang="en-US" sz="3200" dirty="0" err="1"/>
              <a:t>bolup</a:t>
            </a:r>
            <a:r>
              <a:rPr lang="en-US" sz="3200" dirty="0"/>
              <a:t>, </a:t>
            </a:r>
            <a:r>
              <a:rPr lang="en-US" sz="3200" dirty="0" err="1"/>
              <a:t>olaryñ</a:t>
            </a:r>
            <a:r>
              <a:rPr lang="en-US" sz="3200" dirty="0"/>
              <a:t> her </a:t>
            </a:r>
            <a:r>
              <a:rPr lang="en-US" sz="3200" dirty="0" err="1"/>
              <a:t>biri</a:t>
            </a:r>
            <a:r>
              <a:rPr lang="en-US" sz="3200" dirty="0"/>
              <a:t> </a:t>
            </a:r>
            <a:r>
              <a:rPr lang="en-US" sz="3200" dirty="0" err="1"/>
              <a:t>ululygy</a:t>
            </a:r>
            <a:r>
              <a:rPr lang="en-US" sz="3200" dirty="0"/>
              <a:t> we </a:t>
            </a:r>
            <a:r>
              <a:rPr lang="en-US" sz="3200" dirty="0" err="1"/>
              <a:t>ugry</a:t>
            </a:r>
            <a:r>
              <a:rPr lang="en-US" sz="3200" dirty="0"/>
              <a:t> </a:t>
            </a:r>
            <a:r>
              <a:rPr lang="en-US" sz="3200" dirty="0" err="1"/>
              <a:t>boýunça</a:t>
            </a:r>
            <a:r>
              <a:rPr lang="en-US" sz="3200" dirty="0"/>
              <a:t> </a:t>
            </a:r>
            <a:r>
              <a:rPr lang="en-US" sz="3200" dirty="0" err="1"/>
              <a:t>ölçegiñ</a:t>
            </a:r>
            <a:r>
              <a:rPr lang="en-US" sz="3200" dirty="0"/>
              <a:t> </a:t>
            </a:r>
            <a:r>
              <a:rPr lang="en-US" sz="3200" dirty="0" err="1"/>
              <a:t>ahyrky</a:t>
            </a:r>
            <a:r>
              <a:rPr lang="en-US" sz="3200" dirty="0"/>
              <a:t> </a:t>
            </a:r>
            <a:r>
              <a:rPr lang="en-US" sz="3200" dirty="0" err="1"/>
              <a:t>netijesine</a:t>
            </a:r>
            <a:r>
              <a:rPr lang="en-US" sz="3200" dirty="0"/>
              <a:t>, </a:t>
            </a:r>
            <a:r>
              <a:rPr lang="en-US" sz="3200" dirty="0" err="1"/>
              <a:t>şeýle</a:t>
            </a:r>
            <a:r>
              <a:rPr lang="en-US" sz="3200" dirty="0"/>
              <a:t> hem </a:t>
            </a:r>
            <a:r>
              <a:rPr lang="en-US" sz="3200" dirty="0" err="1"/>
              <a:t>onuñ</a:t>
            </a:r>
            <a:r>
              <a:rPr lang="en-US" sz="3200" dirty="0"/>
              <a:t> </a:t>
            </a:r>
            <a:r>
              <a:rPr lang="en-US" sz="3200" dirty="0" err="1"/>
              <a:t>ýalñyşlygyna</a:t>
            </a:r>
            <a:r>
              <a:rPr lang="en-US" sz="3200" dirty="0"/>
              <a:t> </a:t>
            </a:r>
            <a:r>
              <a:rPr lang="en-US" sz="3200" dirty="0" err="1"/>
              <a:t>täsir</a:t>
            </a:r>
            <a:r>
              <a:rPr lang="en-US" sz="3200" dirty="0"/>
              <a:t> </a:t>
            </a:r>
            <a:r>
              <a:rPr lang="en-US" sz="3200" dirty="0" err="1"/>
              <a:t>edýär</a:t>
            </a:r>
            <a:r>
              <a:rPr lang="en-US" sz="3200" dirty="0"/>
              <a:t>. </a:t>
            </a:r>
            <a:r>
              <a:rPr lang="en-US" sz="3200" dirty="0" err="1"/>
              <a:t>Şonuñ</a:t>
            </a:r>
            <a:r>
              <a:rPr lang="en-US" sz="3200" dirty="0"/>
              <a:t> </a:t>
            </a:r>
            <a:r>
              <a:rPr lang="en-US" sz="3200" dirty="0" err="1"/>
              <a:t>üçin</a:t>
            </a:r>
            <a:r>
              <a:rPr lang="en-US" sz="3200" dirty="0"/>
              <a:t> </a:t>
            </a:r>
            <a:r>
              <a:rPr lang="en-US" sz="3200" dirty="0" err="1"/>
              <a:t>ölçegiň</a:t>
            </a:r>
            <a:r>
              <a:rPr lang="en-US" sz="3200" dirty="0"/>
              <a:t> </a:t>
            </a:r>
            <a:r>
              <a:rPr lang="en-US" sz="3200" dirty="0" err="1"/>
              <a:t>umumy</a:t>
            </a:r>
            <a:r>
              <a:rPr lang="en-US" sz="3200" dirty="0"/>
              <a:t> </a:t>
            </a:r>
            <a:r>
              <a:rPr lang="en-US" sz="3200" dirty="0" err="1"/>
              <a:t>ýalñyşlygy</a:t>
            </a:r>
            <a:r>
              <a:rPr lang="en-US" sz="3200" dirty="0"/>
              <a:t> </a:t>
            </a:r>
            <a:r>
              <a:rPr lang="en-US" sz="3200" dirty="0" err="1"/>
              <a:t>aýratyn</a:t>
            </a:r>
            <a:r>
              <a:rPr lang="en-US" sz="3200" dirty="0"/>
              <a:t> </a:t>
            </a:r>
            <a:r>
              <a:rPr lang="en-US" sz="3200" dirty="0" err="1"/>
              <a:t>elementleriñ</a:t>
            </a:r>
            <a:r>
              <a:rPr lang="en-US" sz="3200" dirty="0"/>
              <a:t> </a:t>
            </a:r>
            <a:r>
              <a:rPr lang="en-US" sz="3200" dirty="0" err="1"/>
              <a:t>bilelikdäki</a:t>
            </a:r>
            <a:r>
              <a:rPr lang="en-US" sz="3200" dirty="0"/>
              <a:t> </a:t>
            </a:r>
            <a:r>
              <a:rPr lang="en-US" sz="3200" dirty="0" err="1"/>
              <a:t>ýalñyşlyklarydyr</a:t>
            </a:r>
            <a:r>
              <a:rPr lang="en-US" sz="3200" dirty="0"/>
              <a:t>, </a:t>
            </a:r>
            <a:r>
              <a:rPr lang="en-US" sz="3200" dirty="0" err="1"/>
              <a:t>ýagny</a:t>
            </a:r>
            <a:r>
              <a:rPr lang="en-US" sz="3200" dirty="0"/>
              <a:t> </a:t>
            </a:r>
            <a:r>
              <a:rPr lang="en-US" sz="3200" dirty="0" err="1"/>
              <a:t>olar</a:t>
            </a:r>
            <a:r>
              <a:rPr lang="en-US" sz="3200" dirty="0"/>
              <a:t> </a:t>
            </a:r>
            <a:r>
              <a:rPr lang="en-US" sz="3200" dirty="0" err="1"/>
              <a:t>öz</a:t>
            </a:r>
            <a:r>
              <a:rPr lang="en-US" sz="3200" dirty="0"/>
              <a:t> </a:t>
            </a:r>
            <a:r>
              <a:rPr lang="en-US" sz="3200" dirty="0" err="1"/>
              <a:t>gelip</a:t>
            </a:r>
            <a:r>
              <a:rPr lang="en-US" sz="3200" dirty="0"/>
              <a:t> </a:t>
            </a:r>
            <a:r>
              <a:rPr lang="en-US" sz="3200" dirty="0" err="1"/>
              <a:t>çykyşlary</a:t>
            </a:r>
            <a:r>
              <a:rPr lang="en-US" sz="3200" dirty="0"/>
              <a:t> </a:t>
            </a:r>
            <a:r>
              <a:rPr lang="en-US" sz="3200" dirty="0" err="1"/>
              <a:t>boýunça</a:t>
            </a:r>
            <a:r>
              <a:rPr lang="en-US" sz="3200" dirty="0"/>
              <a:t> </a:t>
            </a:r>
            <a:r>
              <a:rPr lang="en-US" sz="3200" dirty="0" err="1"/>
              <a:t>gural</a:t>
            </a:r>
            <a:r>
              <a:rPr lang="en-US" sz="3200" dirty="0"/>
              <a:t>, </a:t>
            </a:r>
            <a:r>
              <a:rPr lang="en-US" sz="3200" dirty="0" err="1"/>
              <a:t>hususy</a:t>
            </a:r>
            <a:r>
              <a:rPr lang="en-US" sz="3200" dirty="0"/>
              <a:t>, </a:t>
            </a:r>
            <a:r>
              <a:rPr lang="en-US" sz="3200" dirty="0" err="1"/>
              <a:t>daşky</a:t>
            </a:r>
            <a:r>
              <a:rPr lang="en-US" sz="3200" dirty="0"/>
              <a:t> we </a:t>
            </a:r>
            <a:r>
              <a:rPr lang="en-US" sz="3200" dirty="0" err="1"/>
              <a:t>metodiki</a:t>
            </a:r>
            <a:r>
              <a:rPr lang="en-US" sz="3200" dirty="0"/>
              <a:t> </a:t>
            </a:r>
            <a:r>
              <a:rPr lang="en-US" sz="3200" dirty="0" err="1"/>
              <a:t>ýaly</a:t>
            </a:r>
            <a:r>
              <a:rPr lang="en-US" sz="3200" dirty="0"/>
              <a:t> </a:t>
            </a:r>
            <a:r>
              <a:rPr lang="en-US" sz="3200" dirty="0" err="1"/>
              <a:t>toparlary</a:t>
            </a:r>
            <a:r>
              <a:rPr lang="en-US" sz="3200" dirty="0"/>
              <a:t> </a:t>
            </a:r>
            <a:r>
              <a:rPr lang="en-US" sz="3200" dirty="0" err="1"/>
              <a:t>düzýär</a:t>
            </a:r>
            <a:r>
              <a:rPr lang="en-US" sz="3200" dirty="0"/>
              <a:t> we </a:t>
            </a:r>
            <a:r>
              <a:rPr lang="en-US" sz="3200" dirty="0" err="1"/>
              <a:t>şeýle</a:t>
            </a:r>
            <a:r>
              <a:rPr lang="en-US" sz="3200" dirty="0"/>
              <a:t> formula </a:t>
            </a:r>
            <a:r>
              <a:rPr lang="en-US" sz="3200" dirty="0" err="1"/>
              <a:t>bilen</a:t>
            </a:r>
            <a:r>
              <a:rPr lang="en-US" sz="3200" dirty="0"/>
              <a:t> </a:t>
            </a:r>
            <a:r>
              <a:rPr lang="en-US" sz="3200" dirty="0" err="1"/>
              <a:t>aňladylýar</a:t>
            </a:r>
            <a:r>
              <a:rPr lang="en-US" sz="3200" dirty="0"/>
              <a:t>. </a:t>
            </a:r>
            <a:endParaRPr lang="ru-RU" sz="3200" dirty="0"/>
          </a:p>
        </p:txBody>
      </p:sp>
      <p:pic>
        <p:nvPicPr>
          <p:cNvPr id="3" name="Рисунок 2"/>
          <p:cNvPicPr>
            <a:picLocks noChangeAspect="1"/>
          </p:cNvPicPr>
          <p:nvPr/>
        </p:nvPicPr>
        <p:blipFill>
          <a:blip r:embed="rId2"/>
          <a:stretch>
            <a:fillRect/>
          </a:stretch>
        </p:blipFill>
        <p:spPr>
          <a:xfrm>
            <a:off x="3014296" y="3643218"/>
            <a:ext cx="6145823" cy="902295"/>
          </a:xfrm>
          <a:prstGeom prst="rect">
            <a:avLst/>
          </a:prstGeom>
        </p:spPr>
      </p:pic>
      <p:sp>
        <p:nvSpPr>
          <p:cNvPr id="6" name="Прямоугольник 5"/>
          <p:cNvSpPr/>
          <p:nvPr/>
        </p:nvSpPr>
        <p:spPr>
          <a:xfrm>
            <a:off x="782515" y="4545513"/>
            <a:ext cx="10632832" cy="1200329"/>
          </a:xfrm>
          <a:prstGeom prst="rect">
            <a:avLst/>
          </a:prstGeom>
        </p:spPr>
        <p:txBody>
          <a:bodyPr wrap="square">
            <a:spAutoFit/>
          </a:bodyPr>
          <a:lstStyle/>
          <a:p>
            <a:r>
              <a:rPr lang="en-US" sz="2400" dirty="0"/>
              <a:t>Bu </a:t>
            </a:r>
            <a:r>
              <a:rPr lang="en-US" sz="2400" dirty="0" err="1"/>
              <a:t>ýerde</a:t>
            </a:r>
            <a:r>
              <a:rPr lang="en-US" sz="2400" dirty="0"/>
              <a:t>:</a:t>
            </a:r>
          </a:p>
          <a:p>
            <a:r>
              <a:rPr lang="en-US" sz="2400" dirty="0"/>
              <a:t> </a:t>
            </a:r>
            <a:r>
              <a:rPr lang="en-US" sz="2400" dirty="0" smtClean="0"/>
              <a:t>-</a:t>
            </a:r>
            <a:r>
              <a:rPr lang="tk-TM" sz="2400" dirty="0" smtClean="0"/>
              <a:t> </a:t>
            </a:r>
            <a:r>
              <a:rPr lang="en-US" sz="2400" dirty="0" err="1" smtClean="0"/>
              <a:t>umumy</a:t>
            </a:r>
            <a:r>
              <a:rPr lang="en-US" sz="2400" dirty="0" smtClean="0"/>
              <a:t> </a:t>
            </a:r>
            <a:r>
              <a:rPr lang="en-US" sz="2400" dirty="0" err="1"/>
              <a:t>ýalňyşlygyň</a:t>
            </a:r>
            <a:r>
              <a:rPr lang="en-US" sz="2400" dirty="0"/>
              <a:t> </a:t>
            </a:r>
            <a:r>
              <a:rPr lang="en-US" sz="2400" dirty="0" err="1"/>
              <a:t>bölegi</a:t>
            </a:r>
            <a:r>
              <a:rPr lang="en-US" sz="2400" dirty="0"/>
              <a:t> </a:t>
            </a:r>
            <a:r>
              <a:rPr lang="en-US" sz="2400" dirty="0" err="1"/>
              <a:t>bolup</a:t>
            </a:r>
            <a:r>
              <a:rPr lang="en-US" sz="2400" dirty="0"/>
              <a:t>, </a:t>
            </a:r>
            <a:r>
              <a:rPr lang="en-US" sz="2400" dirty="0" err="1"/>
              <a:t>ölçenilýän</a:t>
            </a:r>
            <a:r>
              <a:rPr lang="en-US" sz="2400" dirty="0"/>
              <a:t> </a:t>
            </a:r>
            <a:r>
              <a:rPr lang="en-US" sz="2400" dirty="0" err="1"/>
              <a:t>obýektiň</a:t>
            </a:r>
            <a:r>
              <a:rPr lang="en-US" sz="2400" dirty="0"/>
              <a:t> </a:t>
            </a:r>
            <a:r>
              <a:rPr lang="en-US" sz="2400" dirty="0" err="1"/>
              <a:t>aýratynlygyna</a:t>
            </a:r>
            <a:r>
              <a:rPr lang="en-US" sz="2400" dirty="0"/>
              <a:t>  </a:t>
            </a:r>
            <a:r>
              <a:rPr lang="en-US" sz="2400" dirty="0" err="1"/>
              <a:t>baglydyr</a:t>
            </a:r>
            <a:r>
              <a:rPr lang="en-US" sz="2400" dirty="0"/>
              <a:t>.</a:t>
            </a:r>
          </a:p>
          <a:p>
            <a:r>
              <a:rPr lang="en-US" sz="2400" dirty="0"/>
              <a:t> </a:t>
            </a:r>
            <a:r>
              <a:rPr lang="tk-TM" sz="2400" dirty="0" smtClean="0"/>
              <a:t> </a:t>
            </a:r>
            <a:r>
              <a:rPr lang="en-US" sz="2400" dirty="0" smtClean="0"/>
              <a:t>-</a:t>
            </a:r>
            <a:r>
              <a:rPr lang="tk-TM" sz="2400" dirty="0" smtClean="0"/>
              <a:t> </a:t>
            </a:r>
            <a:r>
              <a:rPr lang="en-US" sz="2400" dirty="0" err="1" smtClean="0"/>
              <a:t>gural</a:t>
            </a:r>
            <a:r>
              <a:rPr lang="en-US" sz="2400" dirty="0" smtClean="0"/>
              <a:t> </a:t>
            </a:r>
            <a:r>
              <a:rPr lang="en-US" sz="2400" dirty="0" err="1"/>
              <a:t>ýalňyşlygy</a:t>
            </a:r>
            <a:r>
              <a:rPr lang="en-US" sz="2400" dirty="0"/>
              <a:t> </a:t>
            </a:r>
            <a:r>
              <a:rPr lang="en-US" sz="2400" dirty="0" err="1"/>
              <a:t>bolup</a:t>
            </a:r>
            <a:r>
              <a:rPr lang="en-US" sz="2400" dirty="0"/>
              <a:t>, </a:t>
            </a:r>
            <a:r>
              <a:rPr lang="en-US" sz="2400" dirty="0" err="1"/>
              <a:t>tehniki</a:t>
            </a:r>
            <a:r>
              <a:rPr lang="en-US" sz="2400" dirty="0"/>
              <a:t> </a:t>
            </a:r>
            <a:r>
              <a:rPr lang="en-US" sz="2400" dirty="0" err="1"/>
              <a:t>serişdeleriň</a:t>
            </a:r>
            <a:r>
              <a:rPr lang="en-US" sz="2400" dirty="0"/>
              <a:t> </a:t>
            </a:r>
            <a:r>
              <a:rPr lang="en-US" sz="2400" dirty="0" err="1"/>
              <a:t>kämil</a:t>
            </a:r>
            <a:r>
              <a:rPr lang="en-US" sz="2400" dirty="0"/>
              <a:t> </a:t>
            </a:r>
            <a:r>
              <a:rPr lang="en-US" sz="2400" dirty="0" err="1"/>
              <a:t>bolmanlygy</a:t>
            </a:r>
            <a:r>
              <a:rPr lang="en-US" sz="2400" dirty="0"/>
              <a:t> </a:t>
            </a:r>
            <a:r>
              <a:rPr lang="en-US" sz="2400" dirty="0" err="1"/>
              <a:t>sebäpli</a:t>
            </a:r>
            <a:r>
              <a:rPr lang="en-US" sz="2400" dirty="0"/>
              <a:t> </a:t>
            </a:r>
            <a:r>
              <a:rPr lang="en-US" sz="2400" dirty="0" err="1"/>
              <a:t>döreýär</a:t>
            </a:r>
            <a:r>
              <a:rPr lang="en-US" sz="2400" dirty="0"/>
              <a:t>. </a:t>
            </a:r>
          </a:p>
        </p:txBody>
      </p:sp>
      <p:pic>
        <p:nvPicPr>
          <p:cNvPr id="7" name="Рисунок 6"/>
          <p:cNvPicPr>
            <a:picLocks noChangeAspect="1"/>
          </p:cNvPicPr>
          <p:nvPr/>
        </p:nvPicPr>
        <p:blipFill>
          <a:blip r:embed="rId3"/>
          <a:stretch>
            <a:fillRect/>
          </a:stretch>
        </p:blipFill>
        <p:spPr>
          <a:xfrm>
            <a:off x="782515" y="5021867"/>
            <a:ext cx="421993" cy="367818"/>
          </a:xfrm>
          <a:prstGeom prst="rect">
            <a:avLst/>
          </a:prstGeom>
        </p:spPr>
      </p:pic>
      <p:pic>
        <p:nvPicPr>
          <p:cNvPr id="8" name="Рисунок 7"/>
          <p:cNvPicPr>
            <a:picLocks noChangeAspect="1"/>
          </p:cNvPicPr>
          <p:nvPr/>
        </p:nvPicPr>
        <p:blipFill>
          <a:blip r:embed="rId4"/>
          <a:stretch>
            <a:fillRect/>
          </a:stretch>
        </p:blipFill>
        <p:spPr>
          <a:xfrm>
            <a:off x="782515" y="5389685"/>
            <a:ext cx="342857" cy="257143"/>
          </a:xfrm>
          <a:prstGeom prst="rect">
            <a:avLst/>
          </a:prstGeom>
        </p:spPr>
      </p:pic>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4400" y="404447"/>
            <a:ext cx="10796954" cy="5688622"/>
          </a:xfrm>
        </p:spPr>
        <p:txBody>
          <a:bodyPr>
            <a:normAutofit/>
          </a:bodyPr>
          <a:lstStyle/>
          <a:p>
            <a:pPr indent="449580" algn="just">
              <a:spcAft>
                <a:spcPts val="0"/>
              </a:spcAft>
            </a:pPr>
            <a:r>
              <a:rPr lang="ru-RU" sz="3600" b="1" dirty="0">
                <a:solidFill>
                  <a:srgbClr val="000000"/>
                </a:solidFill>
                <a:latin typeface="Times New Roman" panose="02020603050405020304" pitchFamily="18" charset="0"/>
                <a:ea typeface="Times New Roman" panose="02020603050405020304" pitchFamily="18" charset="0"/>
              </a:rPr>
              <a:t> </a:t>
            </a:r>
            <a:r>
              <a:rPr lang="en-US" sz="3600" b="1" dirty="0" smtClean="0">
                <a:solidFill>
                  <a:srgbClr val="000000"/>
                </a:solidFill>
                <a:latin typeface="Times New Roman" panose="02020603050405020304" pitchFamily="18" charset="0"/>
                <a:ea typeface="Times New Roman" panose="02020603050405020304" pitchFamily="18" charset="0"/>
              </a:rPr>
              <a:t>   </a:t>
            </a:r>
            <a:r>
              <a:rPr lang="tk-TM" sz="3600" b="1" dirty="0" smtClean="0">
                <a:solidFill>
                  <a:srgbClr val="000000"/>
                </a:solidFill>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Gural</a:t>
            </a:r>
            <a:r>
              <a:rPr lang="cs-CZ" sz="3600" dirty="0">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ýalňyşlygy</a:t>
            </a:r>
            <a:r>
              <a:rPr lang="cs-CZ" sz="3600" dirty="0">
                <a:latin typeface="Times New Roman" panose="02020603050405020304" pitchFamily="18" charset="0"/>
                <a:ea typeface="Times New Roman" panose="02020603050405020304" pitchFamily="18" charset="0"/>
              </a:rPr>
              <a:t>-gurallaryň konstruksiýasyna we şkala graduirowkasynyñ täsirleri netijesinde ýüze çykýar. Bu ýalñyşlyklar gurallary</a:t>
            </a:r>
            <a:r>
              <a:rPr lang="sq-AL" sz="3600" dirty="0">
                <a:latin typeface="Times New Roman" panose="02020603050405020304" pitchFamily="18" charset="0"/>
                <a:ea typeface="Times New Roman" panose="02020603050405020304" pitchFamily="18" charset="0"/>
              </a:rPr>
              <a:t>ň</a:t>
            </a:r>
            <a:r>
              <a:rPr lang="cs-CZ" sz="3600" dirty="0">
                <a:latin typeface="Times New Roman" panose="02020603050405020304" pitchFamily="18" charset="0"/>
                <a:ea typeface="Times New Roman" panose="02020603050405020304" pitchFamily="18" charset="0"/>
              </a:rPr>
              <a:t> näsazlygy ýa-da könelmegi netijesinde hem  ýüze çykyp biler.</a:t>
            </a:r>
            <a:endParaRPr lang="ru-RU" sz="2000" dirty="0">
              <a:latin typeface="Times New Roman" panose="02020603050405020304" pitchFamily="18" charset="0"/>
              <a:ea typeface="Times New Roman" panose="02020603050405020304" pitchFamily="18" charset="0"/>
            </a:endParaRPr>
          </a:p>
          <a:p>
            <a:pPr algn="just">
              <a:spcAft>
                <a:spcPts val="0"/>
              </a:spcAft>
            </a:pPr>
            <a:r>
              <a:rPr lang="tk-TM" sz="3600" b="1" dirty="0" smtClean="0">
                <a:solidFill>
                  <a:srgbClr val="000000"/>
                </a:solidFill>
                <a:latin typeface="Times New Roman" panose="02020603050405020304" pitchFamily="18" charset="0"/>
                <a:ea typeface="Times New Roman" panose="02020603050405020304" pitchFamily="18" charset="0"/>
              </a:rPr>
              <a:t> </a:t>
            </a:r>
            <a:r>
              <a:rPr lang="ru-RU" sz="3600" b="1" dirty="0" smtClean="0">
                <a:solidFill>
                  <a:srgbClr val="000000"/>
                </a:solidFill>
                <a:latin typeface="Times New Roman" panose="02020603050405020304" pitchFamily="18" charset="0"/>
                <a:ea typeface="Times New Roman" panose="02020603050405020304" pitchFamily="18" charset="0"/>
              </a:rPr>
              <a:t> </a:t>
            </a:r>
            <a:r>
              <a:rPr lang="tk-TM" sz="3600" b="1" dirty="0" smtClean="0">
                <a:solidFill>
                  <a:srgbClr val="000000"/>
                </a:solidFill>
                <a:latin typeface="Times New Roman" panose="02020603050405020304" pitchFamily="18" charset="0"/>
                <a:ea typeface="Times New Roman" panose="02020603050405020304" pitchFamily="18" charset="0"/>
              </a:rPr>
              <a:t>-</a:t>
            </a:r>
            <a:r>
              <a:rPr lang="cs-CZ" sz="3600" dirty="0" smtClean="0">
                <a:latin typeface="Times New Roman" panose="02020603050405020304" pitchFamily="18" charset="0"/>
                <a:ea typeface="Times New Roman" panose="02020603050405020304" pitchFamily="18" charset="0"/>
              </a:rPr>
              <a:t>metodiki </a:t>
            </a:r>
            <a:r>
              <a:rPr lang="cs-CZ" sz="3600" dirty="0">
                <a:latin typeface="Times New Roman" panose="02020603050405020304" pitchFamily="18" charset="0"/>
                <a:ea typeface="Times New Roman" panose="02020603050405020304" pitchFamily="18" charset="0"/>
              </a:rPr>
              <a:t>ýalňyşlyk teoriýa esasynda ölçegi amaly görnüşde ýerne ýetirmegiň netijesinde döreýär. </a:t>
            </a:r>
            <a:endParaRPr lang="ru-RU" sz="2000" dirty="0">
              <a:latin typeface="Times New Roman" panose="02020603050405020304" pitchFamily="18" charset="0"/>
              <a:ea typeface="Times New Roman" panose="02020603050405020304" pitchFamily="18" charset="0"/>
            </a:endParaRPr>
          </a:p>
          <a:p>
            <a:pPr algn="just">
              <a:spcAft>
                <a:spcPts val="0"/>
              </a:spcAft>
            </a:pPr>
            <a:r>
              <a:rPr lang="tk-TM" sz="3600" dirty="0" smtClean="0">
                <a:latin typeface="Times New Roman" panose="02020603050405020304" pitchFamily="18" charset="0"/>
                <a:ea typeface="Times New Roman" panose="02020603050405020304" pitchFamily="18" charset="0"/>
              </a:rPr>
              <a:t>      </a:t>
            </a:r>
            <a:r>
              <a:rPr lang="en-US" sz="3600" b="1" dirty="0" err="1" smtClean="0">
                <a:latin typeface="Times New Roman" panose="02020603050405020304" pitchFamily="18" charset="0"/>
                <a:ea typeface="Times New Roman" panose="02020603050405020304" pitchFamily="18" charset="0"/>
              </a:rPr>
              <a:t>Metodiki</a:t>
            </a:r>
            <a:r>
              <a:rPr lang="en-US" sz="3600" b="1" dirty="0" smtClean="0">
                <a:latin typeface="Times New Roman" panose="02020603050405020304" pitchFamily="18" charset="0"/>
                <a:ea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rPr>
              <a:t>ýalñyşlyklar</a:t>
            </a:r>
            <a:r>
              <a:rPr lang="en-US" sz="3600" b="1" dirty="0">
                <a:latin typeface="Times New Roman" panose="02020603050405020304" pitchFamily="18" charset="0"/>
                <a:ea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ölçeg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şertleriniñ</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üýtgemeleriniñ</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kanuna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laýyklygyny</a:t>
            </a:r>
            <a:r>
              <a:rPr lang="en-US" sz="3600" dirty="0">
                <a:latin typeface="Times New Roman" panose="02020603050405020304" pitchFamily="18" charset="0"/>
                <a:ea typeface="Times New Roman" panose="02020603050405020304" pitchFamily="18" charset="0"/>
              </a:rPr>
              <a:t> we </a:t>
            </a:r>
            <a:r>
              <a:rPr lang="en-US" sz="3600" dirty="0" err="1">
                <a:latin typeface="Times New Roman" panose="02020603050405020304" pitchFamily="18" charset="0"/>
                <a:ea typeface="Times New Roman" panose="02020603050405020304" pitchFamily="18" charset="0"/>
              </a:rPr>
              <a:t>birnäçe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formulalaryñ</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takmynandygyny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göz</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öñünde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tutmazlykdan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ýüze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çykýar</a:t>
            </a:r>
            <a:r>
              <a:rPr lang="en-US" sz="3600" dirty="0">
                <a:latin typeface="Times New Roman" panose="02020603050405020304" pitchFamily="18" charset="0"/>
                <a:ea typeface="Times New Roman" panose="02020603050405020304" pitchFamily="18" charset="0"/>
              </a:rPr>
              <a:t>.</a:t>
            </a:r>
            <a:endParaRPr lang="ru-RU" sz="36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1591407" y="1503485"/>
            <a:ext cx="8897815" cy="461665"/>
          </a:xfrm>
          <a:prstGeom prst="rect">
            <a:avLst/>
          </a:prstGeom>
        </p:spPr>
        <p:txBody>
          <a:bodyPr wrap="square">
            <a:spAutoFit/>
          </a:bodyPr>
          <a:lstStyle/>
          <a:p>
            <a:pPr algn="just">
              <a:spcAft>
                <a:spcPts val="0"/>
              </a:spcAft>
            </a:pPr>
            <a:endParaRPr lang="ru-RU" sz="240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4208" y="3067379"/>
            <a:ext cx="562707" cy="387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5416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97878"/>
            <a:ext cx="10515600" cy="5301760"/>
          </a:xfrm>
        </p:spPr>
        <p:txBody>
          <a:bodyPr/>
          <a:lstStyle/>
          <a:p>
            <a:pPr algn="just">
              <a:spcAft>
                <a:spcPts val="0"/>
              </a:spcAft>
            </a:pPr>
            <a:r>
              <a:rPr lang="en-US" b="1" dirty="0">
                <a:solidFill>
                  <a:srgbClr val="000000"/>
                </a:solidFill>
                <a:latin typeface="Times New Roman" panose="02020603050405020304" pitchFamily="18" charset="0"/>
                <a:ea typeface="Times New Roman" panose="02020603050405020304" pitchFamily="18" charset="0"/>
              </a:rPr>
              <a:t> </a:t>
            </a:r>
            <a:r>
              <a:rPr lang="tk-TM" b="1" dirty="0" smtClean="0">
                <a:solidFill>
                  <a:srgbClr val="000000"/>
                </a:solidFill>
                <a:latin typeface="Times New Roman" panose="02020603050405020304" pitchFamily="18" charset="0"/>
                <a:ea typeface="Times New Roman" panose="02020603050405020304" pitchFamily="18" charset="0"/>
              </a:rPr>
              <a:t>     </a:t>
            </a:r>
            <a:endParaRPr lang="ru-RU" sz="3600" dirty="0"/>
          </a:p>
        </p:txBody>
      </p:sp>
      <p:sp>
        <p:nvSpPr>
          <p:cNvPr id="6" name="Прямоугольник 5"/>
          <p:cNvSpPr/>
          <p:nvPr/>
        </p:nvSpPr>
        <p:spPr>
          <a:xfrm>
            <a:off x="838200" y="870438"/>
            <a:ext cx="10336823" cy="523220"/>
          </a:xfrm>
          <a:prstGeom prst="rect">
            <a:avLst/>
          </a:prstGeom>
        </p:spPr>
        <p:txBody>
          <a:bodyPr wrap="square">
            <a:spAutoFit/>
          </a:bodyPr>
          <a:lstStyle/>
          <a:p>
            <a:pPr algn="just"/>
            <a:r>
              <a:rPr lang="tk-TM" sz="2800" dirty="0" smtClean="0"/>
              <a:t>     </a:t>
            </a:r>
            <a:endParaRPr lang="ru-RU" sz="2800" dirty="0"/>
          </a:p>
        </p:txBody>
      </p:sp>
      <p:pic>
        <p:nvPicPr>
          <p:cNvPr id="3" name="Рисунок 2"/>
          <p:cNvPicPr>
            <a:picLocks noChangeAspect="1"/>
          </p:cNvPicPr>
          <p:nvPr/>
        </p:nvPicPr>
        <p:blipFill>
          <a:blip r:embed="rId2"/>
          <a:stretch>
            <a:fillRect/>
          </a:stretch>
        </p:blipFill>
        <p:spPr>
          <a:xfrm>
            <a:off x="319455" y="360487"/>
            <a:ext cx="11034345" cy="2329850"/>
          </a:xfrm>
          <a:prstGeom prst="rect">
            <a:avLst/>
          </a:prstGeom>
        </p:spPr>
      </p:pic>
      <p:sp>
        <p:nvSpPr>
          <p:cNvPr id="4" name="Прямоугольник 3"/>
          <p:cNvSpPr/>
          <p:nvPr/>
        </p:nvSpPr>
        <p:spPr>
          <a:xfrm>
            <a:off x="1060939" y="3165120"/>
            <a:ext cx="10114084" cy="1938992"/>
          </a:xfrm>
          <a:prstGeom prst="rect">
            <a:avLst/>
          </a:prstGeom>
        </p:spPr>
        <p:txBody>
          <a:bodyPr wrap="square">
            <a:spAutoFit/>
          </a:bodyPr>
          <a:lstStyle/>
          <a:p>
            <a:r>
              <a:rPr lang="en-US" dirty="0"/>
              <a:t> </a:t>
            </a:r>
            <a:r>
              <a:rPr lang="en-US" sz="2400" dirty="0"/>
              <a:t>Bu </a:t>
            </a:r>
            <a:r>
              <a:rPr lang="en-US" sz="2400" dirty="0" err="1"/>
              <a:t>ýalňyşlyklaryň</a:t>
            </a:r>
            <a:r>
              <a:rPr lang="en-US" sz="2400" dirty="0"/>
              <a:t>  her </a:t>
            </a:r>
            <a:r>
              <a:rPr lang="en-US" sz="2400" dirty="0" err="1"/>
              <a:t>biri</a:t>
            </a:r>
            <a:r>
              <a:rPr lang="en-US" sz="2400" dirty="0"/>
              <a:t> </a:t>
            </a:r>
            <a:r>
              <a:rPr lang="en-US" sz="2400" dirty="0" err="1"/>
              <a:t>birnäçe</a:t>
            </a:r>
            <a:r>
              <a:rPr lang="en-US" sz="2400" dirty="0"/>
              <a:t> </a:t>
            </a:r>
            <a:r>
              <a:rPr lang="en-US" sz="2400" dirty="0" err="1"/>
              <a:t>sebäplere</a:t>
            </a:r>
            <a:r>
              <a:rPr lang="en-US" sz="2400" dirty="0"/>
              <a:t> </a:t>
            </a:r>
            <a:r>
              <a:rPr lang="en-US" sz="2400" dirty="0" err="1"/>
              <a:t>görä</a:t>
            </a:r>
            <a:r>
              <a:rPr lang="en-US" sz="2400" dirty="0"/>
              <a:t> </a:t>
            </a:r>
            <a:r>
              <a:rPr lang="en-US" sz="2400" dirty="0" err="1"/>
              <a:t>döreýär</a:t>
            </a:r>
            <a:r>
              <a:rPr lang="en-US" sz="2400" dirty="0"/>
              <a:t> we </a:t>
            </a:r>
            <a:r>
              <a:rPr lang="en-US" sz="2400" dirty="0" err="1"/>
              <a:t>ýüze</a:t>
            </a:r>
            <a:r>
              <a:rPr lang="en-US" sz="2400" dirty="0"/>
              <a:t> </a:t>
            </a:r>
            <a:r>
              <a:rPr lang="en-US" sz="2400" dirty="0" err="1"/>
              <a:t>çykyşy</a:t>
            </a:r>
            <a:r>
              <a:rPr lang="en-US" sz="2400" dirty="0"/>
              <a:t> hem-de </a:t>
            </a:r>
            <a:r>
              <a:rPr lang="en-US" sz="2400" dirty="0" err="1"/>
              <a:t>häsiýetleri</a:t>
            </a:r>
            <a:r>
              <a:rPr lang="en-US" sz="2400" dirty="0"/>
              <a:t> </a:t>
            </a:r>
            <a:r>
              <a:rPr lang="en-US" sz="2400" dirty="0" err="1"/>
              <a:t>boýunça</a:t>
            </a:r>
            <a:r>
              <a:rPr lang="en-US" sz="2400" dirty="0"/>
              <a:t> </a:t>
            </a:r>
            <a:r>
              <a:rPr lang="en-US" sz="2400" dirty="0" err="1"/>
              <a:t>üç</a:t>
            </a:r>
            <a:r>
              <a:rPr lang="en-US" sz="2400" dirty="0"/>
              <a:t> </a:t>
            </a:r>
            <a:r>
              <a:rPr lang="en-US" sz="2400" dirty="0" err="1"/>
              <a:t>topara</a:t>
            </a:r>
            <a:r>
              <a:rPr lang="en-US" sz="2400" dirty="0"/>
              <a:t> </a:t>
            </a:r>
            <a:r>
              <a:rPr lang="en-US" sz="2400" dirty="0" err="1"/>
              <a:t>bölünýärler</a:t>
            </a:r>
            <a:r>
              <a:rPr lang="en-US" sz="2400" dirty="0"/>
              <a:t>.</a:t>
            </a:r>
          </a:p>
          <a:p>
            <a:r>
              <a:rPr lang="en-US" sz="2400" dirty="0"/>
              <a:t>1.Gödek </a:t>
            </a:r>
            <a:r>
              <a:rPr lang="en-US" sz="2400" dirty="0" err="1"/>
              <a:t>ýalñyşlyklar</a:t>
            </a:r>
            <a:r>
              <a:rPr lang="en-US" sz="2400" dirty="0"/>
              <a:t>;  </a:t>
            </a:r>
          </a:p>
          <a:p>
            <a:r>
              <a:rPr lang="en-US" sz="2400" dirty="0"/>
              <a:t>2.Yzygider </a:t>
            </a:r>
            <a:r>
              <a:rPr lang="en-US" sz="2400" dirty="0" err="1"/>
              <a:t>ýalñyşlyklar</a:t>
            </a:r>
            <a:r>
              <a:rPr lang="en-US" sz="2400" dirty="0"/>
              <a:t>;  </a:t>
            </a:r>
          </a:p>
          <a:p>
            <a:r>
              <a:rPr lang="en-US" sz="2400" dirty="0"/>
              <a:t>3.Tötänleýin </a:t>
            </a:r>
            <a:r>
              <a:rPr lang="en-US" sz="2400" dirty="0" err="1"/>
              <a:t>ýalňyşlyklar</a:t>
            </a:r>
            <a:r>
              <a:rPr lang="en-US" sz="2400" dirty="0"/>
              <a:t>. </a:t>
            </a:r>
            <a:endParaRPr lang="ru-RU" sz="2400" dirty="0"/>
          </a:p>
        </p:txBody>
      </p:sp>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52051"/>
          </a:xfrm>
        </p:spPr>
        <p:txBody>
          <a:bodyPr>
            <a:normAutofit fontScale="90000"/>
          </a:bodyPr>
          <a:lstStyle/>
          <a:p>
            <a:endParaRPr lang="ru-RU" dirty="0"/>
          </a:p>
        </p:txBody>
      </p:sp>
      <p:sp>
        <p:nvSpPr>
          <p:cNvPr id="3" name="Объект 2"/>
          <p:cNvSpPr>
            <a:spLocks noGrp="1"/>
          </p:cNvSpPr>
          <p:nvPr>
            <p:ph idx="1"/>
          </p:nvPr>
        </p:nvSpPr>
        <p:spPr>
          <a:xfrm>
            <a:off x="838200" y="1019908"/>
            <a:ext cx="10515600" cy="5055577"/>
          </a:xfrm>
        </p:spPr>
        <p:txBody>
          <a:bodyPr>
            <a:normAutofit/>
          </a:bodyPr>
          <a:lstStyle/>
          <a:p>
            <a:pPr marR="29210" indent="449580" algn="just">
              <a:spcAft>
                <a:spcPts val="0"/>
              </a:spcAft>
            </a:pPr>
            <a:r>
              <a:rPr lang="en-US" b="1" i="1" dirty="0" err="1">
                <a:latin typeface="Times New Roman" panose="02020603050405020304" pitchFamily="18" charset="0"/>
                <a:ea typeface="Times New Roman" panose="02020603050405020304" pitchFamily="18" charset="0"/>
              </a:rPr>
              <a:t>Gödek</a:t>
            </a:r>
            <a:r>
              <a:rPr lang="en-US" b="1" i="1" dirty="0">
                <a:latin typeface="Times New Roman" panose="02020603050405020304" pitchFamily="18" charset="0"/>
                <a:ea typeface="Times New Roman" panose="02020603050405020304" pitchFamily="18" charset="0"/>
              </a:rPr>
              <a:t> </a:t>
            </a:r>
            <a:r>
              <a:rPr lang="en-US" b="1" i="1" dirty="0" err="1">
                <a:latin typeface="Times New Roman" panose="02020603050405020304" pitchFamily="18" charset="0"/>
                <a:ea typeface="Times New Roman" panose="02020603050405020304" pitchFamily="18" charset="0"/>
              </a:rPr>
              <a:t>ýalňyşlyklar</a:t>
            </a:r>
            <a:r>
              <a:rPr lang="en-US"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köp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ýagdaýlarda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ýerine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ýetirjiniň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hüşgär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däldiginiň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netijesinde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ýüze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çykýar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Gödek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ýalňyşlyklar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diýip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berilen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ölçeg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şertlerde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garaşylýan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ýalňyşlykdan</a:t>
            </a:r>
            <a:r>
              <a:rPr lang="en-US" dirty="0">
                <a:latin typeface="Times New Roman" panose="02020603050405020304" pitchFamily="18" charset="0"/>
                <a:ea typeface="Times New Roman" panose="02020603050405020304" pitchFamily="18" charset="0"/>
              </a:rPr>
              <a:t> has </a:t>
            </a:r>
            <a:r>
              <a:rPr lang="en-US" dirty="0" err="1">
                <a:latin typeface="Times New Roman" panose="02020603050405020304" pitchFamily="18" charset="0"/>
                <a:ea typeface="Times New Roman" panose="02020603050405020304" pitchFamily="18" charset="0"/>
              </a:rPr>
              <a:t>köp</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ýalňyşlyk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goýberilen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ýagdaýynda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aýdylýar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Ol</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ýalňyşlyk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ýerne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ýetirijiniň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tehnki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serişdeleriň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nädogrylygyna</a:t>
            </a:r>
            <a:r>
              <a:rPr lang="en-US" dirty="0">
                <a:latin typeface="Times New Roman" panose="02020603050405020304" pitchFamily="18" charset="0"/>
                <a:ea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rPr>
              <a:t>beýleki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näsazlyklara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üns</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bermezligi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a:t>
            </a:r>
            <a:r>
              <a:rPr lang="en-US" dirty="0">
                <a:latin typeface="Times New Roman" panose="02020603050405020304" pitchFamily="18" charset="0"/>
                <a:ea typeface="Times New Roman" panose="02020603050405020304" pitchFamily="18" charset="0"/>
              </a:rPr>
              <a:t>-da </a:t>
            </a:r>
            <a:r>
              <a:rPr lang="en-US" dirty="0" err="1">
                <a:latin typeface="Times New Roman" panose="02020603050405020304" pitchFamily="18" charset="0"/>
                <a:ea typeface="Times New Roman" panose="02020603050405020304" pitchFamily="18" charset="0"/>
              </a:rPr>
              <a:t>ýeterlik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bilim</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derejesiniň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bolmazlygy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sebäpli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döreýär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Gödek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ýalňyşlyklar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ölçegiň</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barlagynda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ýüze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çykarylýar</a:t>
            </a:r>
            <a:r>
              <a:rPr lang="en-US" dirty="0">
                <a:latin typeface="Times New Roman" panose="02020603050405020304" pitchFamily="18" charset="0"/>
                <a:ea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rPr>
              <a:t>soňky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hasaplamalardan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aýrylýar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Şol</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maksat</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bilen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ähli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geodeziýa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ölçegeleri</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barlag</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esasynda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ýerne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ýetirilýär</a:t>
            </a:r>
            <a:r>
              <a:rPr lang="en-US" dirty="0">
                <a:latin typeface="Times New Roman" panose="02020603050405020304" pitchFamily="18" charset="0"/>
                <a:ea typeface="Times New Roman" panose="02020603050405020304" pitchFamily="18" charset="0"/>
              </a:rPr>
              <a:t>. Bu </a:t>
            </a:r>
            <a:r>
              <a:rPr lang="en-US" dirty="0" err="1">
                <a:latin typeface="Times New Roman" panose="02020603050405020304" pitchFamily="18" charset="0"/>
                <a:ea typeface="Times New Roman" panose="02020603050405020304" pitchFamily="18" charset="0"/>
              </a:rPr>
              <a:t>ýalňyşlyklar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gaýtadan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ölçemek</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bilen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ýüze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çykarylýar</a:t>
            </a:r>
            <a:r>
              <a:rPr lang="en-US" dirty="0">
                <a:latin typeface="Times New Roman" panose="02020603050405020304" pitchFamily="18" charset="0"/>
                <a:ea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rPr>
              <a:t>olar</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hakyky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bahalary</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bilen</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çalşyrylýar</a:t>
            </a:r>
            <a:r>
              <a:rPr lang="en-US"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642698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06755" y="-197683"/>
            <a:ext cx="10515600" cy="395366"/>
          </a:xfrm>
        </p:spPr>
        <p:txBody>
          <a:bodyPr>
            <a:normAutofit fontScale="90000"/>
          </a:bodyPr>
          <a:lstStyle/>
          <a:p>
            <a:endParaRPr lang="ru-RU" dirty="0"/>
          </a:p>
        </p:txBody>
      </p:sp>
      <p:sp>
        <p:nvSpPr>
          <p:cNvPr id="4" name="Rectangle 1"/>
          <p:cNvSpPr>
            <a:spLocks noGrp="1" noChangeArrowheads="1"/>
          </p:cNvSpPr>
          <p:nvPr>
            <p:ph idx="1"/>
          </p:nvPr>
        </p:nvSpPr>
        <p:spPr bwMode="auto">
          <a:xfrm>
            <a:off x="646922" y="675884"/>
            <a:ext cx="11243388" cy="4782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81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29210" indent="449580" algn="just">
              <a:spcAft>
                <a:spcPts val="0"/>
              </a:spcAft>
            </a:pPr>
            <a:r>
              <a:rPr lang="tk-TM" sz="2400" b="1" i="1" dirty="0" smtClean="0">
                <a:latin typeface="Times New Roman" panose="02020603050405020304" pitchFamily="18" charset="0"/>
                <a:ea typeface="Times New Roman" panose="02020603050405020304" pitchFamily="18" charset="0"/>
              </a:rPr>
              <a:t>          </a:t>
            </a:r>
            <a:r>
              <a:rPr lang="en-US" sz="2400" b="1" i="1" dirty="0" err="1" smtClean="0">
                <a:latin typeface="Times New Roman" panose="02020603050405020304" pitchFamily="18" charset="0"/>
                <a:ea typeface="Times New Roman" panose="02020603050405020304" pitchFamily="18" charset="0"/>
              </a:rPr>
              <a:t>Yzygider</a:t>
            </a:r>
            <a:r>
              <a:rPr lang="en-US" sz="2400" b="1" i="1" dirty="0" smtClean="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ýalňyşlyklar</a:t>
            </a:r>
            <a:r>
              <a:rPr lang="en-US" sz="2400" dirty="0">
                <a:latin typeface="Times New Roman" panose="02020603050405020304" pitchFamily="18" charset="0"/>
                <a:ea typeface="Times New Roman" panose="02020603050405020304" pitchFamily="18" charset="0"/>
              </a:rPr>
              <a:t> </a:t>
            </a:r>
            <a:r>
              <a:rPr lang="cs-CZ" sz="2400" dirty="0">
                <a:latin typeface="Times New Roman" panose="02020603050405020304" pitchFamily="18" charset="0"/>
                <a:ea typeface="Times New Roman" panose="02020603050405020304" pitchFamily="18" charset="0"/>
              </a:rPr>
              <a:t>–</a:t>
            </a:r>
            <a:r>
              <a:rPr lang="en-US" sz="2400" dirty="0">
                <a:latin typeface="Times New Roman" panose="02020603050405020304" pitchFamily="18" charset="0"/>
                <a:ea typeface="Times New Roman" panose="02020603050405020304" pitchFamily="18" charset="0"/>
              </a:rPr>
              <a:t> her </a:t>
            </a:r>
            <a:r>
              <a:rPr lang="en-US" sz="2400" dirty="0" err="1">
                <a:latin typeface="Times New Roman" panose="02020603050405020304" pitchFamily="18" charset="0"/>
                <a:ea typeface="Times New Roman" panose="02020603050405020304" pitchFamily="18" charset="0"/>
              </a:rPr>
              <a:t>ölçegiň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netijesine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kesgitlenen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kanunlar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boýunça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girýär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köplenç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ölçeg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gurallaryň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nädogry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görkezmesinden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a:t>
            </a:r>
            <a:r>
              <a:rPr lang="en-US" sz="2400" dirty="0">
                <a:latin typeface="Times New Roman" panose="02020603050405020304" pitchFamily="18" charset="0"/>
                <a:ea typeface="Times New Roman" panose="02020603050405020304" pitchFamily="18" charset="0"/>
              </a:rPr>
              <a:t>-da </a:t>
            </a:r>
            <a:r>
              <a:rPr lang="en-US" sz="2400" dirty="0" err="1">
                <a:latin typeface="Times New Roman" panose="02020603050405020304" pitchFamily="18" charset="0"/>
                <a:ea typeface="Times New Roman" panose="02020603050405020304" pitchFamily="18" charset="0"/>
              </a:rPr>
              <a:t>birmeňzeş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daşky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sredanyň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gurşawyň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täsiri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netijesinde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ýüze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çykýar</a:t>
            </a:r>
            <a:r>
              <a:rPr lang="en-US" sz="2400" dirty="0">
                <a:latin typeface="Times New Roman" panose="02020603050405020304" pitchFamily="18" charset="0"/>
                <a:ea typeface="Times New Roman" panose="02020603050405020304" pitchFamily="18" charset="0"/>
              </a:rPr>
              <a:t>.</a:t>
            </a:r>
            <a:endParaRPr lang="ru-RU" sz="1400" dirty="0">
              <a:latin typeface="Times New Roman" panose="02020603050405020304" pitchFamily="18" charset="0"/>
              <a:ea typeface="Times New Roman" panose="02020603050405020304" pitchFamily="18" charset="0"/>
            </a:endParaRPr>
          </a:p>
          <a:p>
            <a:pPr marR="29210" algn="just">
              <a:spcAft>
                <a:spcPts val="0"/>
              </a:spcAft>
            </a:pPr>
            <a:r>
              <a:rPr lang="es-ES" sz="2400" dirty="0">
                <a:latin typeface="Times New Roman" panose="02020603050405020304" pitchFamily="18" charset="0"/>
                <a:ea typeface="Times New Roman" panose="02020603050405020304" pitchFamily="18" charset="0"/>
              </a:rPr>
              <a:t>          </a:t>
            </a:r>
            <a:r>
              <a:rPr lang="es-ES" sz="2400" b="1" i="1" dirty="0">
                <a:latin typeface="Times New Roman" panose="02020603050405020304" pitchFamily="18" charset="0"/>
                <a:ea typeface="Times New Roman" panose="02020603050405020304" pitchFamily="18" charset="0"/>
              </a:rPr>
              <a:t>Tötänleýin ýalňyşlyklar</a:t>
            </a:r>
            <a:r>
              <a:rPr lang="es-ES" sz="2400" dirty="0">
                <a:latin typeface="Times New Roman" panose="02020603050405020304" pitchFamily="18" charset="0"/>
                <a:ea typeface="Times New Roman" panose="02020603050405020304" pitchFamily="18" charset="0"/>
              </a:rPr>
              <a:t> tötänleýin häsiýete eýe bolýarlar we kesgitlenen matematiki kanunlara boýun egmezden ýüze çykýarlar.</a:t>
            </a:r>
            <a:endParaRPr lang="ru-RU" sz="1400" dirty="0">
              <a:latin typeface="Times New Roman" panose="02020603050405020304" pitchFamily="18" charset="0"/>
              <a:ea typeface="Times New Roman" panose="02020603050405020304" pitchFamily="18" charset="0"/>
            </a:endParaRPr>
          </a:p>
          <a:p>
            <a:pPr marR="29210" algn="just">
              <a:spcAft>
                <a:spcPts val="0"/>
              </a:spcAft>
            </a:pPr>
            <a:r>
              <a:rPr lang="es-ES" sz="2400" b="1" dirty="0">
                <a:latin typeface="Times New Roman" panose="02020603050405020304" pitchFamily="18" charset="0"/>
                <a:ea typeface="Times New Roman" panose="02020603050405020304" pitchFamily="18" charset="0"/>
              </a:rPr>
              <a:t>Tötänleýin ýalňyşlyklar</a:t>
            </a:r>
            <a:r>
              <a:rPr lang="es-ES" sz="2400" dirty="0">
                <a:latin typeface="Times New Roman" panose="02020603050405020304" pitchFamily="18" charset="0"/>
                <a:ea typeface="Times New Roman" panose="02020603050405020304" pitchFamily="18" charset="0"/>
              </a:rPr>
              <a:t> näçe uly bolsa olar hatarda şonçada azdyr.</a:t>
            </a:r>
            <a:endParaRPr lang="ru-RU" sz="1400" dirty="0">
              <a:latin typeface="Times New Roman" panose="02020603050405020304" pitchFamily="18" charset="0"/>
              <a:ea typeface="Times New Roman" panose="02020603050405020304" pitchFamily="18" charset="0"/>
            </a:endParaRPr>
          </a:p>
          <a:p>
            <a:pPr marR="29210" algn="just">
              <a:spcAft>
                <a:spcPts val="0"/>
              </a:spcAft>
            </a:pPr>
            <a:r>
              <a:rPr lang="es-ES" sz="2400" b="1" dirty="0">
                <a:latin typeface="Times New Roman" panose="02020603050405020304" pitchFamily="18" charset="0"/>
                <a:ea typeface="Times New Roman" panose="02020603050405020304" pitchFamily="18" charset="0"/>
              </a:rPr>
              <a:t>Tötänleýin ýalňyşlyklar</a:t>
            </a:r>
            <a:r>
              <a:rPr lang="es-ES" sz="2400" dirty="0">
                <a:latin typeface="Times New Roman" panose="02020603050405020304" pitchFamily="18" charset="0"/>
                <a:ea typeface="Times New Roman" panose="02020603050405020304" pitchFamily="18" charset="0"/>
              </a:rPr>
              <a:t> elmydama gutarnykly kiçi sanlardyr.</a:t>
            </a:r>
            <a:endParaRPr lang="ru-RU" sz="1400" dirty="0">
              <a:latin typeface="Times New Roman" panose="02020603050405020304" pitchFamily="18" charset="0"/>
              <a:ea typeface="Times New Roman" panose="02020603050405020304" pitchFamily="18" charset="0"/>
            </a:endParaRPr>
          </a:p>
          <a:p>
            <a:pPr marR="29210" algn="just">
              <a:spcAft>
                <a:spcPts val="0"/>
              </a:spcAft>
            </a:pPr>
            <a:r>
              <a:rPr lang="es-ES" sz="2400" b="1" dirty="0">
                <a:latin typeface="Times New Roman" panose="02020603050405020304" pitchFamily="18" charset="0"/>
                <a:ea typeface="Times New Roman" panose="02020603050405020304" pitchFamily="18" charset="0"/>
              </a:rPr>
              <a:t>Tötänleýin ýalňyşlyklar</a:t>
            </a:r>
            <a:r>
              <a:rPr lang="es-ES" sz="2400" dirty="0">
                <a:latin typeface="Times New Roman" panose="02020603050405020304" pitchFamily="18" charset="0"/>
                <a:ea typeface="Times New Roman" panose="02020603050405020304" pitchFamily="18" charset="0"/>
              </a:rPr>
              <a:t> polojitel we otrisatel ýalňy</a:t>
            </a:r>
            <a:r>
              <a:rPr lang="en-US" sz="2400" dirty="0">
                <a:latin typeface="Times New Roman" panose="02020603050405020304" pitchFamily="18" charset="0"/>
                <a:ea typeface="Times New Roman" panose="02020603050405020304" pitchFamily="18" charset="0"/>
                <a:sym typeface="Times New Roman" panose="02020603050405020304" pitchFamily="18" charset="0"/>
              </a:rPr>
              <a:t></a:t>
            </a:r>
            <a:r>
              <a:rPr lang="es-ES" sz="2400" dirty="0">
                <a:latin typeface="Times New Roman" panose="02020603050405020304" pitchFamily="18" charset="0"/>
                <a:ea typeface="Times New Roman" panose="02020603050405020304" pitchFamily="18" charset="0"/>
              </a:rPr>
              <a:t>lyklar ýaly </a:t>
            </a:r>
            <a:r>
              <a:rPr lang="es-ES" sz="2400" dirty="0" smtClean="0">
                <a:latin typeface="Times New Roman" panose="02020603050405020304" pitchFamily="18" charset="0"/>
                <a:ea typeface="Times New Roman" panose="02020603050405020304" pitchFamily="18" charset="0"/>
              </a:rPr>
              <a:t>tiz-tiz </a:t>
            </a:r>
            <a:r>
              <a:rPr lang="es-ES" sz="2400" dirty="0">
                <a:latin typeface="Times New Roman" panose="02020603050405020304" pitchFamily="18" charset="0"/>
                <a:ea typeface="Times New Roman" panose="02020603050405020304" pitchFamily="18" charset="0"/>
              </a:rPr>
              <a:t>duşýandyrlar. </a:t>
            </a:r>
            <a:endParaRPr lang="ru-RU" sz="1400" dirty="0">
              <a:latin typeface="Times New Roman" panose="02020603050405020304" pitchFamily="18" charset="0"/>
              <a:ea typeface="Times New Roman" panose="02020603050405020304" pitchFamily="18" charset="0"/>
            </a:endParaRPr>
          </a:p>
          <a:p>
            <a:pPr marR="29210" algn="just">
              <a:spcAft>
                <a:spcPts val="0"/>
              </a:spcAft>
            </a:pPr>
            <a:r>
              <a:rPr lang="es-ES" sz="2400" b="1" dirty="0">
                <a:latin typeface="Times New Roman" panose="02020603050405020304" pitchFamily="18" charset="0"/>
                <a:ea typeface="Times New Roman" panose="02020603050405020304" pitchFamily="18" charset="0"/>
              </a:rPr>
              <a:t>Tötänleýin ýalňyşlyklar</a:t>
            </a:r>
            <a:r>
              <a:rPr lang="es-ES" sz="2400" dirty="0">
                <a:latin typeface="Times New Roman" panose="02020603050405020304" pitchFamily="18" charset="0"/>
                <a:ea typeface="Times New Roman" panose="02020603050405020304" pitchFamily="18" charset="0"/>
              </a:rPr>
              <a:t> umumy ýalňyşlygyň bölümi bolup şol bir ululyk gaýtalanyp ölçenende, tötänleýin üýtgeýär. Mysal üçin ölçeg serişdesiniň görkezijileri hasaplananda tempraturanyň üýtgemegi sebäpli ölçegiň netijesini tegeleklemekde döreýär.</a:t>
            </a:r>
            <a:endParaRPr lang="ru-RU" sz="1400" dirty="0">
              <a:latin typeface="Times New Roman" panose="02020603050405020304" pitchFamily="18" charset="0"/>
              <a:ea typeface="Times New Roman" panose="02020603050405020304" pitchFamily="18" charset="0"/>
            </a:endParaRPr>
          </a:p>
          <a:p>
            <a:pPr marL="0" marR="0" lvl="0" indent="381000" algn="just" defTabSz="914400" rtl="0" eaLnBrk="0" fontAlgn="base" latinLnBrk="0" hangingPunct="0">
              <a:lnSpc>
                <a:spcPct val="100000"/>
              </a:lnSpc>
              <a:spcBef>
                <a:spcPct val="0"/>
              </a:spcBef>
              <a:spcAft>
                <a:spcPct val="0"/>
              </a:spcAft>
              <a:buClrTx/>
              <a:buSzTx/>
              <a:buFontTx/>
              <a:buNone/>
              <a:tabLst/>
            </a:pPr>
            <a:endParaRPr kumimoji="0" lang="es-ES" altLang="ru-RU"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85993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22381"/>
          </a:xfrm>
        </p:spPr>
        <p:txBody>
          <a:bodyPr>
            <a:normAutofit fontScale="90000"/>
          </a:bodyPr>
          <a:lstStyle/>
          <a:p>
            <a:endParaRPr lang="ru-RU" dirty="0"/>
          </a:p>
        </p:txBody>
      </p:sp>
      <p:sp>
        <p:nvSpPr>
          <p:cNvPr id="3" name="Объект 2"/>
          <p:cNvSpPr>
            <a:spLocks noGrp="1"/>
          </p:cNvSpPr>
          <p:nvPr>
            <p:ph idx="1"/>
          </p:nvPr>
        </p:nvSpPr>
        <p:spPr>
          <a:xfrm>
            <a:off x="838200" y="1046284"/>
            <a:ext cx="10515600" cy="4791807"/>
          </a:xfrm>
        </p:spPr>
        <p:txBody>
          <a:bodyPr/>
          <a:lstStyle/>
          <a:p>
            <a:pPr marR="29210" indent="449580" algn="just">
              <a:spcAft>
                <a:spcPts val="0"/>
              </a:spcAft>
            </a:pPr>
            <a:r>
              <a:rPr lang="es-ES" dirty="0">
                <a:latin typeface="Times New Roman" panose="02020603050405020304" pitchFamily="18" charset="0"/>
                <a:ea typeface="Times New Roman" panose="02020603050405020304" pitchFamily="18" charset="0"/>
              </a:rPr>
              <a:t>Tötänleýin ýalňyşlyklar öz häsiýetini şol bir ululyk yzygider ölçelende ýüze çykarýar we statistikanyň kanunlaryna boýun bolýar. Şonuň üçin bir ölçegde ýeketäk netije ( </a:t>
            </a:r>
            <a:r>
              <a:rPr lang="es-ES" i="1" dirty="0">
                <a:latin typeface="Times New Roman" panose="02020603050405020304" pitchFamily="18" charset="0"/>
                <a:ea typeface="Times New Roman" panose="02020603050405020304" pitchFamily="18" charset="0"/>
              </a:rPr>
              <a:t>l </a:t>
            </a:r>
            <a:r>
              <a:rPr lang="es-ES" dirty="0">
                <a:latin typeface="Times New Roman" panose="02020603050405020304" pitchFamily="18" charset="0"/>
                <a:ea typeface="Times New Roman" panose="02020603050405020304" pitchFamily="18" charset="0"/>
              </a:rPr>
              <a:t>) we  onuň (</a:t>
            </a:r>
            <a:r>
              <a:rPr lang="en-US" dirty="0">
                <a:latin typeface="Times New Roman" panose="02020603050405020304" pitchFamily="18" charset="0"/>
                <a:ea typeface="Times New Roman" panose="02020603050405020304" pitchFamily="18" charset="0"/>
              </a:rPr>
              <a:t>Δ</a:t>
            </a:r>
            <a:r>
              <a:rPr lang="es-ES" dirty="0">
                <a:latin typeface="Times New Roman" panose="02020603050405020304" pitchFamily="18" charset="0"/>
                <a:ea typeface="Times New Roman" panose="02020603050405020304" pitchFamily="18" charset="0"/>
              </a:rPr>
              <a:t>) gyşarmasy, hakyky (X) bahasy barada doly maglumat bermeýär. Tötänleýin ýalňyşlygyň möçberi hakynda ähli ölçegleriň gyşarmasynyň bitewiligi häsiýetnama berýär. </a:t>
            </a:r>
            <a:r>
              <a:rPr lang="es-ES" dirty="0">
                <a:solidFill>
                  <a:srgbClr val="000000"/>
                </a:solidFill>
                <a:latin typeface="Times New Roman" panose="02020603050405020304" pitchFamily="18" charset="0"/>
                <a:ea typeface="Times New Roman" panose="02020603050405020304" pitchFamily="18" charset="0"/>
              </a:rPr>
              <a:t>Tötänleýin ýalňyşlyk şeýle formula bilen kesgitlenilýär.</a:t>
            </a:r>
            <a:endParaRPr lang="ru-RU" sz="1600" dirty="0">
              <a:latin typeface="Times New Roman" panose="02020603050405020304" pitchFamily="18" charset="0"/>
              <a:ea typeface="Times New Roman" panose="02020603050405020304" pitchFamily="18" charset="0"/>
            </a:endParaRPr>
          </a:p>
          <a:p>
            <a:endParaRPr lang="ru-RU" dirty="0"/>
          </a:p>
        </p:txBody>
      </p:sp>
      <p:pic>
        <p:nvPicPr>
          <p:cNvPr id="6" name="Рисунок 5"/>
          <p:cNvPicPr>
            <a:picLocks noChangeAspect="1"/>
          </p:cNvPicPr>
          <p:nvPr/>
        </p:nvPicPr>
        <p:blipFill>
          <a:blip r:embed="rId2"/>
          <a:stretch>
            <a:fillRect/>
          </a:stretch>
        </p:blipFill>
        <p:spPr>
          <a:xfrm>
            <a:off x="1705708" y="4129462"/>
            <a:ext cx="9451729" cy="1101961"/>
          </a:xfrm>
          <a:prstGeom prst="rect">
            <a:avLst/>
          </a:prstGeom>
        </p:spPr>
      </p:pic>
    </p:spTree>
    <p:extLst>
      <p:ext uri="{BB962C8B-B14F-4D97-AF65-F5344CB8AC3E}">
        <p14:creationId xmlns:p14="http://schemas.microsoft.com/office/powerpoint/2010/main" val="48609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a:spcAft>
                <a:spcPts val="0"/>
              </a:spcAft>
            </a:pPr>
            <a:r>
              <a:rPr lang="tk-TM" sz="3200" b="1" dirty="0" smtClean="0">
                <a:solidFill>
                  <a:srgbClr val="000000"/>
                </a:solidFill>
                <a:latin typeface="Times New Roman" panose="02020603050405020304" pitchFamily="18" charset="0"/>
                <a:ea typeface="Times New Roman" panose="02020603050405020304" pitchFamily="18" charset="0"/>
              </a:rPr>
              <a:t>     </a:t>
            </a:r>
            <a:r>
              <a:rPr lang="ru-RU" sz="3200" b="1" dirty="0" smtClean="0">
                <a:solidFill>
                  <a:srgbClr val="000000"/>
                </a:solidFill>
                <a:latin typeface="Times New Roman" panose="02020603050405020304" pitchFamily="18" charset="0"/>
                <a:ea typeface="Times New Roman" panose="02020603050405020304" pitchFamily="18" charset="0"/>
              </a:rPr>
              <a:t>1</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Geodeziki</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ölçegler</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barada</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umumy</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düşünje</a:t>
            </a:r>
            <a:r>
              <a:rPr lang="ru-RU" sz="3200" b="1" dirty="0">
                <a:solidFill>
                  <a:srgbClr val="000000"/>
                </a:solidFill>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a:spcAft>
                <a:spcPts val="0"/>
              </a:spcAft>
            </a:pPr>
            <a:r>
              <a:rPr lang="ru-RU" sz="3200" b="1" dirty="0">
                <a:solidFill>
                  <a:srgbClr val="000000"/>
                </a:solidFill>
                <a:latin typeface="Times New Roman" panose="02020603050405020304" pitchFamily="18" charset="0"/>
                <a:ea typeface="Times New Roman" panose="02020603050405020304" pitchFamily="18" charset="0"/>
              </a:rPr>
              <a:t>     2. </a:t>
            </a:r>
            <a:r>
              <a:rPr lang="ru-RU" sz="3200" b="1" dirty="0" err="1">
                <a:latin typeface="Times New Roman" panose="02020603050405020304" pitchFamily="18" charset="0"/>
                <a:ea typeface="Times New Roman" panose="02020603050405020304" pitchFamily="18" charset="0"/>
              </a:rPr>
              <a:t>Geodeziki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ölçegleriň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görnüşleri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we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gurluşy</a:t>
            </a:r>
            <a:r>
              <a:rPr lang="ru-RU" sz="3200" b="1"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a:spcAft>
                <a:spcPts val="0"/>
              </a:spcAft>
            </a:pPr>
            <a:r>
              <a:rPr lang="ru-RU" sz="3200" i="1" dirty="0">
                <a:latin typeface="Times New Roman" panose="02020603050405020304" pitchFamily="18" charset="0"/>
                <a:ea typeface="Times New Roman" panose="02020603050405020304" pitchFamily="18" charset="0"/>
              </a:rPr>
              <a:t>     </a:t>
            </a:r>
            <a:r>
              <a:rPr lang="ru-RU" sz="3200" b="1" dirty="0">
                <a:solidFill>
                  <a:srgbClr val="000000"/>
                </a:solidFill>
                <a:latin typeface="Times New Roman" panose="02020603050405020304" pitchFamily="18" charset="0"/>
                <a:ea typeface="Times New Roman" panose="02020603050405020304" pitchFamily="18" charset="0"/>
              </a:rPr>
              <a:t>3. </a:t>
            </a:r>
            <a:r>
              <a:rPr lang="ru-RU" sz="3200" b="1" dirty="0" err="1">
                <a:latin typeface="Times New Roman" panose="02020603050405020304" pitchFamily="18" charset="0"/>
                <a:ea typeface="Times New Roman" panose="02020603050405020304" pitchFamily="18" charset="0"/>
              </a:rPr>
              <a:t>Ölçegleriň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takyklygyna</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baha</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bermek</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we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olardaky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ýalňyşlyklar</a:t>
            </a:r>
            <a:r>
              <a:rPr lang="ru-RU" sz="3200" b="1"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marL="457200" marR="75565" algn="just">
              <a:spcAft>
                <a:spcPts val="0"/>
              </a:spcAft>
            </a:pPr>
            <a:r>
              <a:rPr lang="ru-RU" sz="3200" b="1"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marL="457200" marR="75565" algn="just">
              <a:spcAft>
                <a:spcPts val="0"/>
              </a:spcAft>
            </a:pPr>
            <a:r>
              <a:rPr lang="ru-RU" sz="3200" b="1" dirty="0">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4"/>
            <a:ext cx="10788163" cy="5797003"/>
          </a:xfrm>
        </p:spPr>
        <p:txBody>
          <a:bodyPr>
            <a:normAutofit fontScale="85000" lnSpcReduction="20000"/>
          </a:bodyPr>
          <a:lstStyle/>
          <a:p>
            <a:pPr algn="just">
              <a:spcAft>
                <a:spcPts val="0"/>
              </a:spcAf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b="1"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Geodeziýada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uzynlyk</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ölçeg</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birligi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höküminde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metr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kabul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edilendir</a:t>
            </a:r>
            <a:r>
              <a:rPr lang="en-US" sz="4000" dirty="0">
                <a:latin typeface="Times New Roman" panose="02020603050405020304" pitchFamily="18" charset="0"/>
                <a:ea typeface="Times New Roman" panose="02020603050405020304" pitchFamily="18" charset="0"/>
              </a:rPr>
              <a:t>. 00 </a:t>
            </a:r>
            <a:r>
              <a:rPr lang="en-US" sz="4000" dirty="0" err="1">
                <a:latin typeface="Times New Roman" panose="02020603050405020304" pitchFamily="18" charset="0"/>
                <a:ea typeface="Times New Roman" panose="02020603050405020304" pitchFamily="18" charset="0"/>
              </a:rPr>
              <a:t>temperaturada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uzynlygy</a:t>
            </a:r>
            <a:r>
              <a:rPr lang="en-US" sz="4000" dirty="0">
                <a:latin typeface="Times New Roman" panose="02020603050405020304" pitchFamily="18" charset="0"/>
                <a:ea typeface="Times New Roman" panose="02020603050405020304" pitchFamily="18" charset="0"/>
              </a:rPr>
              <a:t> 1 </a:t>
            </a:r>
            <a:r>
              <a:rPr lang="en-US" sz="4000" dirty="0" err="1">
                <a:latin typeface="Times New Roman" panose="02020603050405020304" pitchFamily="18" charset="0"/>
                <a:ea typeface="Times New Roman" panose="02020603050405020304" pitchFamily="18" charset="0"/>
              </a:rPr>
              <a:t>metre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bolup</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iridi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platinadan</a:t>
            </a:r>
            <a:r>
              <a:rPr lang="en-US" sz="4000" dirty="0">
                <a:latin typeface="Times New Roman" panose="02020603050405020304" pitchFamily="18" charset="0"/>
                <a:ea typeface="Times New Roman" panose="02020603050405020304" pitchFamily="18" charset="0"/>
              </a:rPr>
              <a:t> 1889-njy </a:t>
            </a:r>
            <a:r>
              <a:rPr lang="en-US" sz="4000" dirty="0" err="1">
                <a:latin typeface="Times New Roman" panose="02020603050405020304" pitchFamily="18" charset="0"/>
                <a:ea typeface="Times New Roman" panose="02020603050405020304" pitchFamily="18" charset="0"/>
              </a:rPr>
              <a:t>ỳylda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ýasalan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hasanyń</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birinji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nusgasy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Fransiýada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ölçegleriń</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Halkara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müdürliginde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saklanýar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Sońrak</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onuń</a:t>
            </a:r>
            <a:r>
              <a:rPr lang="en-US" sz="4000" dirty="0">
                <a:latin typeface="Times New Roman" panose="02020603050405020304" pitchFamily="18" charset="0"/>
                <a:ea typeface="Times New Roman" panose="02020603050405020304" pitchFamily="18" charset="0"/>
              </a:rPr>
              <a:t> 34 </a:t>
            </a:r>
            <a:r>
              <a:rPr lang="en-US" sz="4000" dirty="0" err="1">
                <a:latin typeface="Times New Roman" panose="02020603050405020304" pitchFamily="18" charset="0"/>
                <a:ea typeface="Times New Roman" panose="02020603050405020304" pitchFamily="18" charset="0"/>
              </a:rPr>
              <a:t>sany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takyk</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nusgasy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şol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metaldan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ýasalyp</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döwletleriń</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arasynda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bije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atylyp</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paýlanypdyr</a:t>
            </a:r>
            <a:r>
              <a:rPr lang="en-US" sz="4000" dirty="0">
                <a:latin typeface="Times New Roman" panose="02020603050405020304" pitchFamily="18" charset="0"/>
                <a:ea typeface="Times New Roman" panose="02020603050405020304" pitchFamily="18" charset="0"/>
              </a:rPr>
              <a:t>.</a:t>
            </a:r>
          </a:p>
          <a:p>
            <a:pPr algn="just">
              <a:spcAft>
                <a:spcPts val="0"/>
              </a:spcAft>
            </a:pPr>
            <a:r>
              <a:rPr lang="tk-TM" sz="4000" dirty="0" smtClean="0">
                <a:latin typeface="Times New Roman" panose="02020603050405020304" pitchFamily="18" charset="0"/>
                <a:ea typeface="Times New Roman" panose="02020603050405020304" pitchFamily="18" charset="0"/>
              </a:rPr>
              <a:t>      </a:t>
            </a:r>
            <a:r>
              <a:rPr lang="en-US" sz="4000" dirty="0" err="1" smtClean="0">
                <a:latin typeface="Times New Roman" panose="02020603050405020304" pitchFamily="18" charset="0"/>
                <a:ea typeface="Times New Roman" panose="02020603050405020304" pitchFamily="18" charset="0"/>
              </a:rPr>
              <a:t>Burçlaryń</a:t>
            </a:r>
            <a:r>
              <a:rPr lang="en-US" sz="4000" dirty="0" smtClean="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ölçeg</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birligi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hökmünde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göni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burçuń</a:t>
            </a:r>
            <a:r>
              <a:rPr lang="en-US" sz="4000" dirty="0">
                <a:latin typeface="Times New Roman" panose="02020603050405020304" pitchFamily="18" charset="0"/>
                <a:ea typeface="Times New Roman" panose="02020603050405020304" pitchFamily="18" charset="0"/>
              </a:rPr>
              <a:t> 90-dan </a:t>
            </a:r>
            <a:r>
              <a:rPr lang="en-US" sz="4000" dirty="0" err="1">
                <a:latin typeface="Times New Roman" panose="02020603050405020304" pitchFamily="18" charset="0"/>
                <a:ea typeface="Times New Roman" panose="02020603050405020304" pitchFamily="18" charset="0"/>
              </a:rPr>
              <a:t>bir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bölegini</a:t>
            </a:r>
            <a:r>
              <a:rPr lang="en-US" sz="4000" dirty="0">
                <a:latin typeface="Times New Roman" panose="02020603050405020304" pitchFamily="18" charset="0"/>
                <a:ea typeface="Times New Roman" panose="02020603050405020304" pitchFamily="18" charset="0"/>
              </a:rPr>
              <a:t> (1:90) </a:t>
            </a:r>
            <a:r>
              <a:rPr lang="en-US" sz="4000" dirty="0" err="1">
                <a:latin typeface="Times New Roman" panose="02020603050405020304" pitchFamily="18" charset="0"/>
                <a:ea typeface="Times New Roman" panose="02020603050405020304" pitchFamily="18" charset="0"/>
              </a:rPr>
              <a:t>tutýan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gradus</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kabul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edilendir</a:t>
            </a:r>
            <a:r>
              <a:rPr lang="en-US" sz="4000" dirty="0">
                <a:latin typeface="Times New Roman" panose="02020603050405020304" pitchFamily="18" charset="0"/>
                <a:ea typeface="Times New Roman" panose="02020603050405020304" pitchFamily="18" charset="0"/>
              </a:rPr>
              <a:t>. 1 </a:t>
            </a:r>
            <a:r>
              <a:rPr lang="en-US" sz="4000" dirty="0" err="1">
                <a:latin typeface="Times New Roman" panose="02020603050405020304" pitchFamily="18" charset="0"/>
                <a:ea typeface="Times New Roman" panose="02020603050405020304" pitchFamily="18" charset="0"/>
              </a:rPr>
              <a:t>gradus</a:t>
            </a:r>
            <a:r>
              <a:rPr lang="en-US" sz="4000" dirty="0">
                <a:latin typeface="Times New Roman" panose="02020603050405020304" pitchFamily="18" charset="0"/>
                <a:ea typeface="Times New Roman" panose="02020603050405020304" pitchFamily="18" charset="0"/>
              </a:rPr>
              <a:t> 60 </a:t>
            </a:r>
            <a:r>
              <a:rPr lang="en-US" sz="4000" dirty="0" err="1">
                <a:latin typeface="Times New Roman" panose="02020603050405020304" pitchFamily="18" charset="0"/>
                <a:ea typeface="Times New Roman" panose="02020603050405020304" pitchFamily="18" charset="0"/>
              </a:rPr>
              <a:t>minuta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deńdir</a:t>
            </a:r>
            <a:r>
              <a:rPr lang="en-US" sz="4000" dirty="0">
                <a:latin typeface="Times New Roman" panose="02020603050405020304" pitchFamily="18" charset="0"/>
                <a:ea typeface="Times New Roman" panose="02020603050405020304" pitchFamily="18" charset="0"/>
              </a:rPr>
              <a:t> (</a:t>
            </a:r>
            <a:r>
              <a:rPr lang="en-US" sz="4000" dirty="0" smtClean="0">
                <a:latin typeface="Times New Roman" panose="02020603050405020304" pitchFamily="18" charset="0"/>
                <a:ea typeface="Times New Roman" panose="02020603050405020304" pitchFamily="18" charset="0"/>
              </a:rPr>
              <a:t>1° </a:t>
            </a:r>
            <a:r>
              <a:rPr lang="en-US" sz="4000" dirty="0">
                <a:latin typeface="Times New Roman" panose="02020603050405020304" pitchFamily="18" charset="0"/>
                <a:ea typeface="Times New Roman" panose="02020603050405020304" pitchFamily="18" charset="0"/>
              </a:rPr>
              <a:t>= 60′); 1 </a:t>
            </a:r>
            <a:r>
              <a:rPr lang="en-US" sz="4000" dirty="0" err="1">
                <a:latin typeface="Times New Roman" panose="02020603050405020304" pitchFamily="18" charset="0"/>
                <a:ea typeface="Times New Roman" panose="02020603050405020304" pitchFamily="18" charset="0"/>
              </a:rPr>
              <a:t>minut</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öz</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gezeginde</a:t>
            </a:r>
            <a:r>
              <a:rPr lang="en-US" sz="4000" dirty="0">
                <a:latin typeface="Times New Roman" panose="02020603050405020304" pitchFamily="18" charset="0"/>
                <a:ea typeface="Times New Roman" panose="02020603050405020304" pitchFamily="18" charset="0"/>
              </a:rPr>
              <a:t> 60 </a:t>
            </a:r>
            <a:r>
              <a:rPr lang="en-US" sz="4000" dirty="0" err="1">
                <a:latin typeface="Times New Roman" panose="02020603050405020304" pitchFamily="18" charset="0"/>
                <a:ea typeface="Times New Roman" panose="02020603050405020304" pitchFamily="18" charset="0"/>
              </a:rPr>
              <a:t>sekunda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deńdir</a:t>
            </a:r>
            <a:r>
              <a:rPr lang="en-US" sz="4000" dirty="0">
                <a:latin typeface="Times New Roman" panose="02020603050405020304" pitchFamily="18" charset="0"/>
                <a:ea typeface="Times New Roman" panose="02020603050405020304" pitchFamily="18" charset="0"/>
              </a:rPr>
              <a:t> (1′ = 60′′). </a:t>
            </a:r>
            <a:r>
              <a:rPr lang="en-US" sz="4000" dirty="0" err="1">
                <a:latin typeface="Times New Roman" panose="02020603050405020304" pitchFamily="18" charset="0"/>
                <a:ea typeface="Times New Roman" panose="02020603050405020304" pitchFamily="18" charset="0"/>
              </a:rPr>
              <a:t>Daşary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döwletleriń</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käbirlerinde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burçlaryń</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ölçeg</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birligi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hökmünde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göni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burçuń</a:t>
            </a:r>
            <a:r>
              <a:rPr lang="en-US" sz="4000" dirty="0">
                <a:latin typeface="Times New Roman" panose="02020603050405020304" pitchFamily="18" charset="0"/>
                <a:ea typeface="Times New Roman" panose="02020603050405020304" pitchFamily="18" charset="0"/>
              </a:rPr>
              <a:t> 100-den </a:t>
            </a:r>
            <a:r>
              <a:rPr lang="en-US" sz="4000" dirty="0" err="1">
                <a:latin typeface="Times New Roman" panose="02020603050405020304" pitchFamily="18" charset="0"/>
                <a:ea typeface="Times New Roman" panose="02020603050405020304" pitchFamily="18" charset="0"/>
              </a:rPr>
              <a:t>bir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bölegine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deń</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bolan</a:t>
            </a:r>
            <a:r>
              <a:rPr lang="en-US" sz="4000" dirty="0">
                <a:latin typeface="Times New Roman" panose="02020603050405020304" pitchFamily="18" charset="0"/>
                <a:ea typeface="Times New Roman" panose="02020603050405020304" pitchFamily="18" charset="0"/>
              </a:rPr>
              <a:t> (1:100) grad hem </a:t>
            </a:r>
            <a:r>
              <a:rPr lang="en-US" sz="4000" dirty="0" err="1">
                <a:latin typeface="Times New Roman" panose="02020603050405020304" pitchFamily="18" charset="0"/>
                <a:ea typeface="Times New Roman" panose="02020603050405020304" pitchFamily="18" charset="0"/>
              </a:rPr>
              <a:t>ulanylýandyr</a:t>
            </a:r>
            <a:r>
              <a:rPr lang="en-US" sz="4000" dirty="0">
                <a:latin typeface="Times New Roman" panose="02020603050405020304" pitchFamily="18" charset="0"/>
                <a:ea typeface="Times New Roman" panose="02020603050405020304" pitchFamily="18" charset="0"/>
              </a:rPr>
              <a:t>. 1 grad 100 grad </a:t>
            </a:r>
            <a:r>
              <a:rPr lang="en-US" sz="4000" dirty="0" err="1">
                <a:latin typeface="Times New Roman" panose="02020603050405020304" pitchFamily="18" charset="0"/>
                <a:ea typeface="Times New Roman" panose="02020603050405020304" pitchFamily="18" charset="0"/>
              </a:rPr>
              <a:t>minutyna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deńdir</a:t>
            </a:r>
            <a:r>
              <a:rPr lang="en-US" sz="4000" dirty="0">
                <a:latin typeface="Times New Roman" panose="02020603050405020304" pitchFamily="18" charset="0"/>
                <a:ea typeface="Times New Roman" panose="02020603050405020304" pitchFamily="18" charset="0"/>
              </a:rPr>
              <a:t>. 1 grad </a:t>
            </a:r>
            <a:r>
              <a:rPr lang="en-US" sz="4000" dirty="0" err="1">
                <a:latin typeface="Times New Roman" panose="02020603050405020304" pitchFamily="18" charset="0"/>
                <a:ea typeface="Times New Roman" panose="02020603050405020304" pitchFamily="18" charset="0"/>
              </a:rPr>
              <a:t>minuty</a:t>
            </a:r>
            <a:r>
              <a:rPr lang="en-US" sz="4000" dirty="0">
                <a:latin typeface="Times New Roman" panose="02020603050405020304" pitchFamily="18" charset="0"/>
                <a:ea typeface="Times New Roman" panose="02020603050405020304" pitchFamily="18" charset="0"/>
              </a:rPr>
              <a:t> 100 grad </a:t>
            </a:r>
            <a:r>
              <a:rPr lang="en-US" sz="4000" dirty="0" err="1">
                <a:latin typeface="Times New Roman" panose="02020603050405020304" pitchFamily="18" charset="0"/>
                <a:ea typeface="Times New Roman" panose="02020603050405020304" pitchFamily="18" charset="0"/>
              </a:rPr>
              <a:t>sekuntyna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bölünýändir</a:t>
            </a:r>
            <a:r>
              <a:rPr lang="en-US" sz="4000" dirty="0">
                <a:latin typeface="Times New Roman" panose="02020603050405020304" pitchFamily="18" charset="0"/>
                <a:ea typeface="Times New Roman" panose="02020603050405020304" pitchFamily="18" charset="0"/>
              </a:rPr>
              <a:t>.</a:t>
            </a:r>
          </a:p>
          <a:p>
            <a:pPr algn="just">
              <a:spcAft>
                <a:spcPts val="0"/>
              </a:spcAft>
            </a:pP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51692"/>
            <a:ext cx="10999175" cy="6207371"/>
          </a:xfrm>
        </p:spPr>
        <p:txBody>
          <a:bodyPr>
            <a:noAutofit/>
          </a:bodyPr>
          <a:lstStyle/>
          <a:p>
            <a:pPr algn="just">
              <a:lnSpc>
                <a:spcPct val="100000"/>
              </a:lnSpc>
            </a:pPr>
            <a:r>
              <a:rPr lang="tk-TM" sz="3200" dirty="0" smtClean="0"/>
              <a:t>        </a:t>
            </a:r>
            <a:r>
              <a:rPr lang="en-US" dirty="0" err="1"/>
              <a:t>Meýdan</a:t>
            </a:r>
            <a:r>
              <a:rPr lang="en-US" dirty="0"/>
              <a:t> </a:t>
            </a:r>
            <a:r>
              <a:rPr lang="en-US" dirty="0" err="1"/>
              <a:t>ölçeginiń</a:t>
            </a:r>
            <a:r>
              <a:rPr lang="en-US" dirty="0"/>
              <a:t> </a:t>
            </a:r>
            <a:r>
              <a:rPr lang="en-US" dirty="0" err="1"/>
              <a:t>birligi</a:t>
            </a:r>
            <a:r>
              <a:rPr lang="en-US" dirty="0"/>
              <a:t> </a:t>
            </a:r>
            <a:r>
              <a:rPr lang="en-US" dirty="0" err="1"/>
              <a:t>bolup</a:t>
            </a:r>
            <a:r>
              <a:rPr lang="en-US" dirty="0"/>
              <a:t>, </a:t>
            </a:r>
            <a:r>
              <a:rPr lang="en-US" dirty="0" err="1"/>
              <a:t>gektar</a:t>
            </a:r>
            <a:r>
              <a:rPr lang="en-US" dirty="0"/>
              <a:t> </a:t>
            </a:r>
            <a:r>
              <a:rPr lang="en-US" dirty="0" err="1"/>
              <a:t>hyzmat</a:t>
            </a:r>
            <a:r>
              <a:rPr lang="en-US" dirty="0"/>
              <a:t> </a:t>
            </a:r>
            <a:r>
              <a:rPr lang="en-US" dirty="0" err="1"/>
              <a:t>edýändir</a:t>
            </a:r>
            <a:r>
              <a:rPr lang="en-US" dirty="0"/>
              <a:t> we </a:t>
            </a:r>
            <a:r>
              <a:rPr lang="en-US" dirty="0" err="1"/>
              <a:t>ol</a:t>
            </a:r>
            <a:r>
              <a:rPr lang="en-US" dirty="0"/>
              <a:t> 10000 m2 </a:t>
            </a:r>
            <a:r>
              <a:rPr lang="en-US" dirty="0" err="1"/>
              <a:t>deńdir</a:t>
            </a:r>
            <a:r>
              <a:rPr lang="en-US" dirty="0"/>
              <a:t>. </a:t>
            </a:r>
            <a:r>
              <a:rPr lang="en-US" dirty="0" err="1"/>
              <a:t>Kiçiräk</a:t>
            </a:r>
            <a:r>
              <a:rPr lang="en-US" dirty="0"/>
              <a:t> </a:t>
            </a:r>
            <a:r>
              <a:rPr lang="en-US" dirty="0" err="1"/>
              <a:t>ýer</a:t>
            </a:r>
            <a:r>
              <a:rPr lang="en-US" dirty="0"/>
              <a:t> </a:t>
            </a:r>
            <a:r>
              <a:rPr lang="en-US" dirty="0" err="1"/>
              <a:t>bölekleriniń</a:t>
            </a:r>
            <a:r>
              <a:rPr lang="en-US" dirty="0"/>
              <a:t> </a:t>
            </a:r>
            <a:r>
              <a:rPr lang="en-US" dirty="0" err="1"/>
              <a:t>meýdanyny</a:t>
            </a:r>
            <a:r>
              <a:rPr lang="en-US" dirty="0"/>
              <a:t> </a:t>
            </a:r>
            <a:r>
              <a:rPr lang="en-US" dirty="0" err="1"/>
              <a:t>metr</a:t>
            </a:r>
            <a:r>
              <a:rPr lang="en-US" dirty="0"/>
              <a:t> </a:t>
            </a:r>
            <a:r>
              <a:rPr lang="en-US" dirty="0" err="1"/>
              <a:t>kwadratlarda</a:t>
            </a:r>
            <a:r>
              <a:rPr lang="en-US" dirty="0"/>
              <a:t>, </a:t>
            </a:r>
            <a:r>
              <a:rPr lang="en-US" dirty="0" err="1"/>
              <a:t>örän</a:t>
            </a:r>
            <a:r>
              <a:rPr lang="en-US" dirty="0"/>
              <a:t> </a:t>
            </a:r>
            <a:r>
              <a:rPr lang="en-US" dirty="0" err="1"/>
              <a:t>ulularyny</a:t>
            </a:r>
            <a:r>
              <a:rPr lang="en-US" dirty="0"/>
              <a:t> </a:t>
            </a:r>
            <a:r>
              <a:rPr lang="en-US" dirty="0" err="1"/>
              <a:t>bolsa</a:t>
            </a:r>
            <a:r>
              <a:rPr lang="en-US" dirty="0"/>
              <a:t>, </a:t>
            </a:r>
            <a:r>
              <a:rPr lang="en-US" dirty="0" err="1"/>
              <a:t>kilometr</a:t>
            </a:r>
            <a:r>
              <a:rPr lang="en-US" dirty="0"/>
              <a:t> </a:t>
            </a:r>
            <a:r>
              <a:rPr lang="en-US" dirty="0" err="1"/>
              <a:t>kwadratlarda</a:t>
            </a:r>
            <a:r>
              <a:rPr lang="en-US" dirty="0"/>
              <a:t> </a:t>
            </a:r>
            <a:r>
              <a:rPr lang="en-US" dirty="0" err="1"/>
              <a:t>ölçeỳärler</a:t>
            </a:r>
            <a:r>
              <a:rPr lang="en-US" dirty="0"/>
              <a:t> (1 km2 = 100 </a:t>
            </a:r>
            <a:r>
              <a:rPr lang="en-US" dirty="0" err="1"/>
              <a:t>ga</a:t>
            </a:r>
            <a:r>
              <a:rPr lang="en-US" dirty="0"/>
              <a:t>).</a:t>
            </a:r>
          </a:p>
          <a:p>
            <a:pPr algn="just">
              <a:lnSpc>
                <a:spcPct val="100000"/>
              </a:lnSpc>
            </a:pPr>
            <a:r>
              <a:rPr lang="en-US" dirty="0"/>
              <a:t>       </a:t>
            </a:r>
            <a:r>
              <a:rPr lang="en-US" dirty="0" err="1"/>
              <a:t>Markşeydriýa</a:t>
            </a:r>
            <a:r>
              <a:rPr lang="en-US" dirty="0"/>
              <a:t> </a:t>
            </a:r>
            <a:r>
              <a:rPr lang="en-US" dirty="0" err="1"/>
              <a:t>ylmy</a:t>
            </a:r>
            <a:r>
              <a:rPr lang="en-US" dirty="0"/>
              <a:t> we </a:t>
            </a:r>
            <a:r>
              <a:rPr lang="en-US" dirty="0" err="1"/>
              <a:t>amaly</a:t>
            </a:r>
            <a:r>
              <a:rPr lang="en-US" dirty="0"/>
              <a:t> </a:t>
            </a:r>
            <a:r>
              <a:rPr lang="en-US" dirty="0" err="1"/>
              <a:t>meseleleri</a:t>
            </a:r>
            <a:r>
              <a:rPr lang="en-US" dirty="0"/>
              <a:t> </a:t>
            </a:r>
            <a:r>
              <a:rPr lang="en-US" dirty="0" err="1"/>
              <a:t>çözmekde</a:t>
            </a:r>
            <a:r>
              <a:rPr lang="en-US" dirty="0"/>
              <a:t> </a:t>
            </a:r>
            <a:r>
              <a:rPr lang="en-US" dirty="0" err="1"/>
              <a:t>ölçegleri</a:t>
            </a:r>
            <a:r>
              <a:rPr lang="en-US" dirty="0"/>
              <a:t> </a:t>
            </a:r>
            <a:r>
              <a:rPr lang="en-US" dirty="0" err="1"/>
              <a:t>geçirmek</a:t>
            </a:r>
            <a:r>
              <a:rPr lang="en-US" dirty="0"/>
              <a:t> we </a:t>
            </a:r>
            <a:r>
              <a:rPr lang="en-US" dirty="0" err="1"/>
              <a:t>ýer</a:t>
            </a:r>
            <a:r>
              <a:rPr lang="en-US" dirty="0"/>
              <a:t> </a:t>
            </a:r>
            <a:r>
              <a:rPr lang="en-US" dirty="0" err="1"/>
              <a:t>üstünde</a:t>
            </a:r>
            <a:r>
              <a:rPr lang="en-US" dirty="0"/>
              <a:t> </a:t>
            </a:r>
            <a:r>
              <a:rPr lang="en-US" dirty="0" err="1"/>
              <a:t>ýa</a:t>
            </a:r>
            <a:r>
              <a:rPr lang="en-US" dirty="0"/>
              <a:t>-da plan, </a:t>
            </a:r>
            <a:r>
              <a:rPr lang="en-US" dirty="0" err="1"/>
              <a:t>karta</a:t>
            </a:r>
            <a:r>
              <a:rPr lang="en-US" dirty="0"/>
              <a:t> </a:t>
            </a:r>
            <a:r>
              <a:rPr lang="en-US" dirty="0" err="1"/>
              <a:t>materiallarynda</a:t>
            </a:r>
            <a:r>
              <a:rPr lang="en-US" dirty="0"/>
              <a:t> </a:t>
            </a:r>
            <a:r>
              <a:rPr lang="en-US" dirty="0" err="1"/>
              <a:t>dürli</a:t>
            </a:r>
            <a:r>
              <a:rPr lang="en-US" dirty="0"/>
              <a:t> </a:t>
            </a:r>
            <a:r>
              <a:rPr lang="en-US" dirty="0" err="1"/>
              <a:t>geometriki</a:t>
            </a:r>
            <a:r>
              <a:rPr lang="en-US" dirty="0"/>
              <a:t> </a:t>
            </a:r>
            <a:r>
              <a:rPr lang="en-US" dirty="0" err="1"/>
              <a:t>görnüşleri</a:t>
            </a:r>
            <a:r>
              <a:rPr lang="en-US" dirty="0"/>
              <a:t> </a:t>
            </a:r>
            <a:r>
              <a:rPr lang="en-US" dirty="0" err="1"/>
              <a:t>gurmak</a:t>
            </a:r>
            <a:r>
              <a:rPr lang="en-US" dirty="0"/>
              <a:t> </a:t>
            </a:r>
            <a:r>
              <a:rPr lang="en-US" dirty="0" err="1"/>
              <a:t>bilen</a:t>
            </a:r>
            <a:r>
              <a:rPr lang="en-US" dirty="0"/>
              <a:t> </a:t>
            </a:r>
            <a:r>
              <a:rPr lang="en-US" dirty="0" err="1"/>
              <a:t>baglydyr</a:t>
            </a:r>
            <a:r>
              <a:rPr lang="en-US" dirty="0"/>
              <a:t>. </a:t>
            </a:r>
            <a:r>
              <a:rPr lang="en-US" dirty="0" err="1"/>
              <a:t>Ölçeglerde</a:t>
            </a:r>
            <a:r>
              <a:rPr lang="en-US" dirty="0"/>
              <a:t> </a:t>
            </a:r>
            <a:r>
              <a:rPr lang="en-US" dirty="0" err="1"/>
              <a:t>aýratyn</a:t>
            </a:r>
            <a:r>
              <a:rPr lang="en-US" dirty="0"/>
              <a:t> </a:t>
            </a:r>
            <a:r>
              <a:rPr lang="en-US" dirty="0" err="1"/>
              <a:t>fiziki</a:t>
            </a:r>
            <a:r>
              <a:rPr lang="en-US" dirty="0"/>
              <a:t> </a:t>
            </a:r>
            <a:r>
              <a:rPr lang="en-US" dirty="0" err="1"/>
              <a:t>ululyklaryñ</a:t>
            </a:r>
            <a:r>
              <a:rPr lang="en-US" dirty="0"/>
              <a:t> </a:t>
            </a:r>
            <a:r>
              <a:rPr lang="en-US" dirty="0" err="1"/>
              <a:t>möçberleri</a:t>
            </a:r>
            <a:r>
              <a:rPr lang="en-US" dirty="0"/>
              <a:t> </a:t>
            </a:r>
            <a:r>
              <a:rPr lang="en-US" dirty="0" err="1"/>
              <a:t>kesgitlenilýär</a:t>
            </a:r>
            <a:r>
              <a:rPr lang="en-US" dirty="0"/>
              <a:t> (</a:t>
            </a:r>
            <a:r>
              <a:rPr lang="en-US" dirty="0" err="1"/>
              <a:t>çyzygyñ</a:t>
            </a:r>
            <a:r>
              <a:rPr lang="en-US" dirty="0"/>
              <a:t> </a:t>
            </a:r>
            <a:r>
              <a:rPr lang="en-US" dirty="0" err="1"/>
              <a:t>uzynlygy</a:t>
            </a:r>
            <a:r>
              <a:rPr lang="en-US" dirty="0"/>
              <a:t>, </a:t>
            </a:r>
            <a:r>
              <a:rPr lang="en-US" dirty="0" err="1"/>
              <a:t>ugurlaryñ</a:t>
            </a:r>
            <a:r>
              <a:rPr lang="en-US" dirty="0"/>
              <a:t> </a:t>
            </a:r>
            <a:r>
              <a:rPr lang="en-US" dirty="0" err="1"/>
              <a:t>arasyndaky</a:t>
            </a:r>
            <a:r>
              <a:rPr lang="en-US" dirty="0"/>
              <a:t> </a:t>
            </a:r>
            <a:r>
              <a:rPr lang="en-US" dirty="0" err="1"/>
              <a:t>burçlar</a:t>
            </a:r>
            <a:r>
              <a:rPr lang="en-US" dirty="0"/>
              <a:t> we </a:t>
            </a:r>
            <a:r>
              <a:rPr lang="en-US" dirty="0" err="1"/>
              <a:t>başgalar</a:t>
            </a:r>
            <a:r>
              <a:rPr lang="en-US" dirty="0"/>
              <a:t>), we </a:t>
            </a:r>
            <a:r>
              <a:rPr lang="en-US" dirty="0" err="1"/>
              <a:t>olar</a:t>
            </a:r>
            <a:r>
              <a:rPr lang="en-US" dirty="0"/>
              <a:t> </a:t>
            </a:r>
            <a:r>
              <a:rPr lang="en-US" dirty="0" err="1"/>
              <a:t>kabul</a:t>
            </a:r>
            <a:r>
              <a:rPr lang="en-US" dirty="0"/>
              <a:t> </a:t>
            </a:r>
            <a:r>
              <a:rPr lang="en-US" dirty="0" err="1"/>
              <a:t>edilen</a:t>
            </a:r>
            <a:r>
              <a:rPr lang="en-US" dirty="0"/>
              <a:t> </a:t>
            </a:r>
            <a:r>
              <a:rPr lang="en-US" dirty="0" err="1"/>
              <a:t>birlikde</a:t>
            </a:r>
            <a:r>
              <a:rPr lang="en-US" dirty="0"/>
              <a:t> </a:t>
            </a:r>
            <a:r>
              <a:rPr lang="en-US" dirty="0" err="1"/>
              <a:t>sanlar</a:t>
            </a:r>
            <a:r>
              <a:rPr lang="en-US" dirty="0"/>
              <a:t> </a:t>
            </a:r>
            <a:r>
              <a:rPr lang="en-US" dirty="0" err="1"/>
              <a:t>görnüşinde</a:t>
            </a:r>
            <a:r>
              <a:rPr lang="en-US" dirty="0"/>
              <a:t> </a:t>
            </a:r>
            <a:r>
              <a:rPr lang="en-US" dirty="0" err="1"/>
              <a:t>añladylýar</a:t>
            </a:r>
            <a:r>
              <a:rPr lang="en-US" dirty="0"/>
              <a:t>, </a:t>
            </a:r>
            <a:r>
              <a:rPr lang="en-US" dirty="0" err="1"/>
              <a:t>olara</a:t>
            </a:r>
            <a:r>
              <a:rPr lang="en-US" dirty="0"/>
              <a:t> </a:t>
            </a:r>
            <a:r>
              <a:rPr lang="en-US" dirty="0" err="1"/>
              <a:t>fiziki</a:t>
            </a:r>
            <a:r>
              <a:rPr lang="en-US" dirty="0"/>
              <a:t> </a:t>
            </a:r>
            <a:r>
              <a:rPr lang="en-US" dirty="0" err="1"/>
              <a:t>ululyklaryñ</a:t>
            </a:r>
            <a:r>
              <a:rPr lang="en-US" dirty="0"/>
              <a:t> </a:t>
            </a:r>
            <a:r>
              <a:rPr lang="en-US" dirty="0" err="1"/>
              <a:t>bahasy</a:t>
            </a:r>
            <a:r>
              <a:rPr lang="en-US" dirty="0"/>
              <a:t> </a:t>
            </a:r>
            <a:r>
              <a:rPr lang="en-US" dirty="0" err="1"/>
              <a:t>ýa</a:t>
            </a:r>
            <a:r>
              <a:rPr lang="en-US" dirty="0"/>
              <a:t>-da </a:t>
            </a:r>
            <a:r>
              <a:rPr lang="en-US" dirty="0" err="1"/>
              <a:t>ölçegiñ</a:t>
            </a:r>
            <a:r>
              <a:rPr lang="en-US" dirty="0"/>
              <a:t> </a:t>
            </a:r>
            <a:r>
              <a:rPr lang="en-US" dirty="0" err="1"/>
              <a:t>netijesi</a:t>
            </a:r>
            <a:r>
              <a:rPr lang="en-US" dirty="0"/>
              <a:t> </a:t>
            </a:r>
            <a:r>
              <a:rPr lang="en-US" dirty="0" err="1"/>
              <a:t>diýilýär</a:t>
            </a:r>
            <a:r>
              <a:rPr lang="en-US" dirty="0"/>
              <a:t>. </a:t>
            </a:r>
          </a:p>
          <a:p>
            <a:pPr marR="29210" indent="449580" algn="just">
              <a:lnSpc>
                <a:spcPct val="100000"/>
              </a:lnSpc>
              <a:spcAft>
                <a:spcPts val="0"/>
              </a:spcAft>
            </a:pPr>
            <a:r>
              <a:rPr lang="cs-CZ" dirty="0">
                <a:latin typeface="Times New Roman" panose="02020603050405020304" pitchFamily="18" charset="0"/>
                <a:ea typeface="Times New Roman" panose="02020603050405020304" pitchFamily="18" charset="0"/>
              </a:rPr>
              <a:t>Dürli ýerlerde, dürli ölçeg serişdeleri bilen geçirilen markşeydriýa ölçegleri, talap edilýän takyklygy berjaý etmelidir. Markşeydriýa ölçeg esbaplary bilen ölçegler geçirilende, ölçeg birlikleriň etalony maksimal derejede takyklygy saklamalydyr. </a:t>
            </a:r>
            <a:endParaRPr lang="ru-RU" dirty="0">
              <a:latin typeface="Times New Roman" panose="02020603050405020304" pitchFamily="18" charset="0"/>
              <a:ea typeface="Times New Roman" panose="02020603050405020304" pitchFamily="18" charset="0"/>
            </a:endParaRPr>
          </a:p>
          <a:p>
            <a:pPr algn="just">
              <a:lnSpc>
                <a:spcPct val="115000"/>
              </a:lnSpc>
            </a:pPr>
            <a:endParaRPr lang="ru-RU" sz="3200"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315317"/>
          </a:xfrm>
        </p:spPr>
        <p:txBody>
          <a:bodyPr>
            <a:normAutofit fontScale="85000" lnSpcReduction="20000"/>
          </a:bodyPr>
          <a:lstStyle/>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marR="29210" indent="449580" algn="just">
              <a:spcAft>
                <a:spcPts val="0"/>
              </a:spcAft>
            </a:pPr>
            <a:r>
              <a:rPr lang="tk-TM" dirty="0" smtClean="0">
                <a:latin typeface="Times New Roman" panose="02020603050405020304" pitchFamily="18" charset="0"/>
                <a:ea typeface="Times New Roman" panose="02020603050405020304" pitchFamily="18" charset="0"/>
              </a:rPr>
              <a:t> </a:t>
            </a:r>
            <a:r>
              <a:rPr lang="sq-AL" sz="3200" dirty="0">
                <a:latin typeface="Times New Roman" panose="02020603050405020304" pitchFamily="18" charset="0"/>
                <a:ea typeface="Times New Roman" panose="02020603050405020304" pitchFamily="18" charset="0"/>
              </a:rPr>
              <a:t> Inženerçilik-markşeydriýa işlerinde esasan iki fiziki ululyk ulanylýar. Olar burçlary we uzaklygy ölçemekdir. Şu iki fiziki ululygyň üsti bilen soňra beýleki ölçegler we hasaplamalar geçirilýär. Olar meýdanlary ölçemek, belentligi ölçemek, göwrümi we möçberi ölçemek we ş.m.</a:t>
            </a:r>
          </a:p>
          <a:p>
            <a:pPr marR="29210" indent="449580" algn="just">
              <a:spcAft>
                <a:spcPts val="0"/>
              </a:spcAft>
            </a:pPr>
            <a:r>
              <a:rPr lang="sq-AL" sz="3200" b="1" dirty="0">
                <a:latin typeface="Times New Roman" panose="02020603050405020304" pitchFamily="18" charset="0"/>
                <a:ea typeface="Times New Roman" panose="02020603050405020304" pitchFamily="18" charset="0"/>
              </a:rPr>
              <a:t>Geodeziki uzunlyk diýip </a:t>
            </a:r>
            <a:r>
              <a:rPr lang="sq-AL" sz="3200" dirty="0">
                <a:latin typeface="Times New Roman" panose="02020603050405020304" pitchFamily="18" charset="0"/>
                <a:ea typeface="Times New Roman" panose="02020603050405020304" pitchFamily="18" charset="0"/>
              </a:rPr>
              <a:t>-gorizontal ýa-da ýapgyt bolan göni aralyga, şeýle hem belentlige ýa-da beýiklige aýdylýar.</a:t>
            </a:r>
          </a:p>
          <a:p>
            <a:pPr marR="29210" indent="449580" algn="just">
              <a:spcAft>
                <a:spcPts val="0"/>
              </a:spcAft>
            </a:pPr>
            <a:r>
              <a:rPr lang="sq-AL" sz="3200" dirty="0">
                <a:latin typeface="Times New Roman" panose="02020603050405020304" pitchFamily="18" charset="0"/>
                <a:ea typeface="Times New Roman" panose="02020603050405020304" pitchFamily="18" charset="0"/>
              </a:rPr>
              <a:t>Desgalaryň ölçegleri geometriki görnüşi boýunça uzynlygy, giňligi, beýikligi, radiusy, diametri we ş.m. fiziki ölçegleri bilen tapawutlandyrylýar.</a:t>
            </a:r>
          </a:p>
          <a:p>
            <a:pPr marR="29210" indent="449580" algn="just">
              <a:spcAft>
                <a:spcPts val="0"/>
              </a:spcAft>
            </a:pPr>
            <a:r>
              <a:rPr lang="sq-AL" sz="3200" b="1" dirty="0">
                <a:latin typeface="Times New Roman" panose="02020603050405020304" pitchFamily="18" charset="0"/>
                <a:ea typeface="Times New Roman" panose="02020603050405020304" pitchFamily="18" charset="0"/>
              </a:rPr>
              <a:t>Burç diýip </a:t>
            </a:r>
            <a:r>
              <a:rPr lang="sq-AL" sz="3200" dirty="0">
                <a:latin typeface="Times New Roman" panose="02020603050405020304" pitchFamily="18" charset="0"/>
                <a:ea typeface="Times New Roman" panose="02020603050405020304" pitchFamily="18" charset="0"/>
              </a:rPr>
              <a:t>– nokadyň  depesinden çykýan başlangyç we ahyrky söhleleriň arasyndaky öwrüme aýdylýar. Möçberi bire deň diýip kabul edilen fiziki ululyga, şol  ululygyň ölçeg birligi diýilýär. </a:t>
            </a:r>
          </a:p>
          <a:p>
            <a:pPr marR="29210" indent="449580" algn="just">
              <a:spcAft>
                <a:spcPts val="0"/>
              </a:spcAft>
            </a:pPr>
            <a:r>
              <a:rPr lang="sq-AL" sz="3200" dirty="0">
                <a:latin typeface="Times New Roman" panose="02020603050405020304" pitchFamily="18" charset="0"/>
                <a:ea typeface="Times New Roman" panose="02020603050405020304" pitchFamily="18" charset="0"/>
              </a:rPr>
              <a:t>Uzynlyk ölçeg birligi höküminde metr  (m) kabul edilendir. </a:t>
            </a:r>
          </a:p>
          <a:p>
            <a:pPr marR="29210" indent="449580" algn="just">
              <a:spcAft>
                <a:spcPts val="0"/>
              </a:spcAft>
            </a:pPr>
            <a:r>
              <a:rPr lang="sq-AL" sz="3200" dirty="0">
                <a:latin typeface="Times New Roman" panose="02020603050405020304" pitchFamily="18" charset="0"/>
                <a:ea typeface="Times New Roman" panose="02020603050405020304" pitchFamily="18" charset="0"/>
              </a:rPr>
              <a:t>Tekiz burçuň ölçeg birligi diýip radian kabul edilýär. </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659424"/>
            <a:ext cx="10758854" cy="5517539"/>
          </a:xfrm>
        </p:spPr>
        <p:txBody>
          <a:bodyPr>
            <a:normAutofit fontScale="85000" lnSpcReduction="20000"/>
          </a:bodyPr>
          <a:lstStyle/>
          <a:p>
            <a:pPr marR="29210" algn="just">
              <a:spcAft>
                <a:spcPts val="0"/>
              </a:spcAft>
            </a:pPr>
            <a:r>
              <a:rPr lang="sq-AL" dirty="0"/>
              <a:t> </a:t>
            </a:r>
            <a:r>
              <a:rPr lang="ru-RU" sz="3600" b="1" dirty="0">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Radian diýip</a:t>
            </a:r>
            <a:r>
              <a:rPr lang="ru-RU" sz="3600" b="1" dirty="0">
                <a:latin typeface="Times New Roman" panose="02020603050405020304" pitchFamily="18" charset="0"/>
                <a:ea typeface="Times New Roman" panose="02020603050405020304" pitchFamily="18" charset="0"/>
              </a:rPr>
              <a:t>-</a:t>
            </a:r>
            <a:r>
              <a:rPr lang="cs-CZ" sz="3600" dirty="0">
                <a:latin typeface="Times New Roman" panose="02020603050405020304" pitchFamily="18" charset="0"/>
                <a:ea typeface="Times New Roman" panose="02020603050405020304" pitchFamily="18" charset="0"/>
              </a:rPr>
              <a:t> uzynlygy töweregiň radiýusyna deň bolan dugadan gaýdýan iki radiýusyň arasyndaky öwrüm burça aýdylýar    (1 radian=57</a:t>
            </a:r>
            <a:r>
              <a:rPr lang="cs-CZ" sz="3600" baseline="30000" dirty="0">
                <a:latin typeface="Times New Roman" panose="02020603050405020304" pitchFamily="18" charset="0"/>
                <a:ea typeface="Times New Roman" panose="02020603050405020304" pitchFamily="18" charset="0"/>
              </a:rPr>
              <a:t>0</a:t>
            </a:r>
            <a:r>
              <a:rPr lang="cs-CZ" sz="3600" dirty="0">
                <a:latin typeface="Times New Roman" panose="02020603050405020304" pitchFamily="18" charset="0"/>
                <a:ea typeface="Times New Roman" panose="02020603050405020304" pitchFamily="18" charset="0"/>
              </a:rPr>
              <a:t>,3=3438</a:t>
            </a:r>
            <a:r>
              <a:rPr lang="cs-CZ" sz="3600" baseline="30000" dirty="0">
                <a:latin typeface="Times New Roman" panose="02020603050405020304" pitchFamily="18" charset="0"/>
                <a:ea typeface="Times New Roman" panose="02020603050405020304" pitchFamily="18" charset="0"/>
              </a:rPr>
              <a:t>/</a:t>
            </a:r>
            <a:r>
              <a:rPr lang="cs-CZ" sz="3600" dirty="0">
                <a:latin typeface="Times New Roman" panose="02020603050405020304" pitchFamily="18" charset="0"/>
                <a:ea typeface="Times New Roman" panose="02020603050405020304" pitchFamily="18" charset="0"/>
              </a:rPr>
              <a:t>=206280</a:t>
            </a:r>
            <a:r>
              <a:rPr lang="cs-CZ" sz="3600" baseline="30000" dirty="0">
                <a:latin typeface="Times New Roman" panose="02020603050405020304" pitchFamily="18" charset="0"/>
                <a:ea typeface="Times New Roman" panose="02020603050405020304" pitchFamily="18" charset="0"/>
              </a:rPr>
              <a:t>//</a:t>
            </a:r>
            <a:r>
              <a:rPr lang="cs-CZ" sz="3600" dirty="0">
                <a:latin typeface="Times New Roman" panose="02020603050405020304" pitchFamily="18" charset="0"/>
                <a:ea typeface="Times New Roman" panose="02020603050405020304" pitchFamily="18" charset="0"/>
              </a:rPr>
              <a:t>). </a:t>
            </a:r>
            <a:endParaRPr lang="ru-RU" sz="2000" dirty="0">
              <a:latin typeface="Times New Roman" panose="02020603050405020304" pitchFamily="18" charset="0"/>
              <a:ea typeface="Times New Roman" panose="02020603050405020304" pitchFamily="18" charset="0"/>
            </a:endParaRPr>
          </a:p>
          <a:p>
            <a:pPr marR="29210" algn="just">
              <a:spcAft>
                <a:spcPts val="0"/>
              </a:spcAft>
            </a:pPr>
            <a:r>
              <a:rPr lang="cs-CZ" sz="3600" dirty="0">
                <a:latin typeface="Times New Roman" panose="02020603050405020304" pitchFamily="18" charset="0"/>
                <a:ea typeface="Times New Roman" panose="02020603050405020304" pitchFamily="18" charset="0"/>
              </a:rPr>
              <a:t>Ölçeg esbaplary ölçeg serişdeleri bolup fiziki ululygy berilen möçberde almaga niýetlenendir. Bu ölçeg serişdelere çyzgyçlar, ölçeg lentalary, planimetrler, dalnomerler, niwelirler, elektron taheometrler we </a:t>
            </a:r>
            <a:r>
              <a:rPr lang="en-US" sz="3600" dirty="0">
                <a:latin typeface="Times New Roman" panose="02020603050405020304" pitchFamily="18" charset="0"/>
                <a:ea typeface="Times New Roman" panose="02020603050405020304" pitchFamily="18" charset="0"/>
                <a:sym typeface="Times New Roman" panose="02020603050405020304" pitchFamily="18" charset="0"/>
              </a:rPr>
              <a:t></a:t>
            </a:r>
            <a:r>
              <a:rPr lang="cs-CZ" sz="3600" dirty="0">
                <a:latin typeface="Times New Roman" panose="02020603050405020304" pitchFamily="18" charset="0"/>
                <a:ea typeface="Times New Roman" panose="02020603050405020304" pitchFamily="18" charset="0"/>
              </a:rPr>
              <a:t>.m. degişlidirler. </a:t>
            </a:r>
            <a:endParaRPr lang="ru-RU" sz="2000" dirty="0">
              <a:latin typeface="Times New Roman" panose="02020603050405020304" pitchFamily="18" charset="0"/>
              <a:ea typeface="Times New Roman" panose="02020603050405020304" pitchFamily="18" charset="0"/>
            </a:endParaRPr>
          </a:p>
          <a:p>
            <a:pPr marR="29210" algn="just">
              <a:spcAft>
                <a:spcPts val="0"/>
              </a:spcAft>
            </a:pPr>
            <a:r>
              <a:rPr lang="cs-CZ" sz="3600" b="1" i="1" dirty="0">
                <a:latin typeface="Times New Roman" panose="02020603050405020304" pitchFamily="18" charset="0"/>
                <a:ea typeface="Times New Roman" panose="02020603050405020304" pitchFamily="18" charset="0"/>
              </a:rPr>
              <a:t> </a:t>
            </a:r>
            <a:r>
              <a:rPr lang="ru-RU" sz="3600" b="1" i="1" dirty="0">
                <a:latin typeface="Times New Roman" panose="02020603050405020304" pitchFamily="18" charset="0"/>
                <a:ea typeface="Times New Roman" panose="02020603050405020304" pitchFamily="18" charset="0"/>
              </a:rPr>
              <a:t>      </a:t>
            </a:r>
            <a:r>
              <a:rPr lang="cs-CZ" sz="3600" b="1" i="1" dirty="0">
                <a:latin typeface="Times New Roman" panose="02020603050405020304" pitchFamily="18" charset="0"/>
                <a:ea typeface="Times New Roman" panose="02020603050405020304" pitchFamily="18" charset="0"/>
              </a:rPr>
              <a:t>Ölçegleriň bir bitewiligini üpjün etmek</a:t>
            </a:r>
            <a:r>
              <a:rPr lang="cs-CZ" sz="3600" dirty="0">
                <a:latin typeface="Times New Roman" panose="02020603050405020304" pitchFamily="18" charset="0"/>
                <a:ea typeface="Times New Roman" panose="02020603050405020304" pitchFamily="18" charset="0"/>
              </a:rPr>
              <a:t> üçin döwlet tarapyndan standart boýunça biri-biri bilen baglanyşykly düzgünnamalar, normatiwler (çäknamalar), talaplar toplumy işläp düzülýär. Bu düzgünnamalar boýunça ölçegleriň geçiriliş usullaryny we takyklygyny üpjün etmegiň ýollary kesgitlenýär, we ölçeg serişdeleriniň takyklygyna gözegçilik edilýär. </a:t>
            </a:r>
            <a:r>
              <a:rPr lang="es-ES" sz="3600" dirty="0">
                <a:latin typeface="Times New Roman" panose="02020603050405020304" pitchFamily="18" charset="0"/>
                <a:ea typeface="Times New Roman" panose="02020603050405020304" pitchFamily="18" charset="0"/>
              </a:rPr>
              <a:t>Bu barlaglary metrologiýa boýunça döwlet edarasy tarapyndan ýerine ýetirýär.</a:t>
            </a:r>
            <a:endParaRPr lang="ru-RU" sz="3500" dirty="0"/>
          </a:p>
        </p:txBody>
      </p:sp>
      <p:sp>
        <p:nvSpPr>
          <p:cNvPr id="5" name="Прямоугольник 4"/>
          <p:cNvSpPr/>
          <p:nvPr/>
        </p:nvSpPr>
        <p:spPr>
          <a:xfrm>
            <a:off x="5958775" y="3275112"/>
            <a:ext cx="274434" cy="523220"/>
          </a:xfrm>
          <a:prstGeom prst="rect">
            <a:avLst/>
          </a:prstGeom>
        </p:spPr>
        <p:txBody>
          <a:bodyPr wrap="none">
            <a:spAutoFit/>
          </a:bodyPr>
          <a:lstStyle/>
          <a:p>
            <a:pPr algn="ctr">
              <a:spcAft>
                <a:spcPts val="0"/>
              </a:spcAft>
            </a:pPr>
            <a:r>
              <a:rPr lang="en-US" sz="2800" b="1" dirty="0" smtClean="0">
                <a:latin typeface="Times New Roman" panose="02020603050405020304" pitchFamily="18" charset="0"/>
                <a:ea typeface="Times New Roman" panose="02020603050405020304" pitchFamily="18" charset="0"/>
              </a:rPr>
              <a:t>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23960"/>
            <a:ext cx="10515600" cy="707537"/>
          </a:xfrm>
        </p:spPr>
        <p:txBody>
          <a:bodyPr/>
          <a:lstStyle/>
          <a:p>
            <a:endParaRPr lang="ru-RU" dirty="0"/>
          </a:p>
        </p:txBody>
      </p:sp>
      <p:sp>
        <p:nvSpPr>
          <p:cNvPr id="3" name="Объект 2"/>
          <p:cNvSpPr>
            <a:spLocks noGrp="1"/>
          </p:cNvSpPr>
          <p:nvPr>
            <p:ph idx="1"/>
          </p:nvPr>
        </p:nvSpPr>
        <p:spPr>
          <a:xfrm>
            <a:off x="838200" y="659423"/>
            <a:ext cx="10515600" cy="5644662"/>
          </a:xfrm>
        </p:spPr>
        <p:txBody>
          <a:bodyPr>
            <a:normAutofit/>
          </a:bodyPr>
          <a:lstStyle/>
          <a:p>
            <a:pPr indent="457200" algn="just">
              <a:spcAft>
                <a:spcPts val="0"/>
              </a:spcAft>
            </a:pPr>
            <a:r>
              <a:rPr lang="tk-TM" b="1" dirty="0" smtClean="0">
                <a:latin typeface="Times New Roman" panose="02020603050405020304" pitchFamily="18" charset="0"/>
                <a:ea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rPr>
              <a:t> </a:t>
            </a:r>
            <a:r>
              <a:rPr lang="ru-RU" b="1" dirty="0">
                <a:latin typeface="Times New Roman" panose="02020603050405020304" pitchFamily="18" charset="0"/>
                <a:ea typeface="Times New Roman" panose="02020603050405020304" pitchFamily="18" charset="0"/>
              </a:rPr>
              <a:t>2. </a:t>
            </a:r>
            <a:r>
              <a:rPr lang="es-ES" b="1" dirty="0">
                <a:latin typeface="Times New Roman" panose="02020603050405020304" pitchFamily="18" charset="0"/>
                <a:ea typeface="Times New Roman" panose="02020603050405020304" pitchFamily="18" charset="0"/>
              </a:rPr>
              <a:t>Geodeziki ölçegler</a:t>
            </a:r>
            <a:r>
              <a:rPr lang="es-ES" dirty="0">
                <a:latin typeface="Times New Roman" panose="02020603050405020304" pitchFamily="18" charset="0"/>
                <a:ea typeface="Times New Roman" panose="02020603050405020304" pitchFamily="18" charset="0"/>
              </a:rPr>
              <a:t> tehniki serişdeleriñ kömegi bilen gerek bolan fiziki ululyklary tapmakdan durýandyr. Belli bolşy ýaly geodeziýada ölçenilen obýektiň ölçenişine baglylykda ölçegler esasanam çyzyklary we burçlary, şeýle hem fiziki  ululyklary ölçemek ýaly toparlara bölünýärler. </a:t>
            </a:r>
            <a:endParaRPr lang="ru-RU" dirty="0">
              <a:latin typeface="Times New Roman" panose="02020603050405020304" pitchFamily="18" charset="0"/>
              <a:ea typeface="Times New Roman" panose="02020603050405020304" pitchFamily="18" charset="0"/>
            </a:endParaRPr>
          </a:p>
          <a:p>
            <a:pPr marR="29210" indent="449580" algn="just">
              <a:spcAft>
                <a:spcPts val="0"/>
              </a:spcAft>
            </a:pPr>
            <a:r>
              <a:rPr lang="es-ES" b="1" i="1" dirty="0">
                <a:latin typeface="Times New Roman" panose="02020603050405020304" pitchFamily="18" charset="0"/>
                <a:ea typeface="Times New Roman" panose="02020603050405020304" pitchFamily="18" charset="0"/>
              </a:rPr>
              <a:t>Çyzykly ölçeglere</a:t>
            </a:r>
            <a:r>
              <a:rPr lang="es-ES" dirty="0">
                <a:latin typeface="Times New Roman" panose="02020603050405020304" pitchFamily="18" charset="0"/>
                <a:ea typeface="Times New Roman" panose="02020603050405020304" pitchFamily="18" charset="0"/>
              </a:rPr>
              <a:t>- triangulýasiýa torlarynda  bazisiň uzynlygyny, poligonometriýada çyzygyň uzynlygyny we başga çyzykly elementleriň   uzynlygynyň ölçegleri  degişlidir.</a:t>
            </a:r>
            <a:endParaRPr lang="ru-RU" sz="1600" dirty="0">
              <a:latin typeface="Times New Roman" panose="02020603050405020304" pitchFamily="18" charset="0"/>
              <a:ea typeface="Times New Roman" panose="02020603050405020304" pitchFamily="18" charset="0"/>
            </a:endParaRPr>
          </a:p>
          <a:p>
            <a:pPr marR="29210" indent="449580" algn="just">
              <a:spcAft>
                <a:spcPts val="0"/>
              </a:spcAft>
            </a:pPr>
            <a:r>
              <a:rPr lang="es-ES" b="1" i="1" dirty="0">
                <a:latin typeface="Times New Roman" panose="02020603050405020304" pitchFamily="18" charset="0"/>
                <a:ea typeface="Times New Roman" panose="02020603050405020304" pitchFamily="18" charset="0"/>
              </a:rPr>
              <a:t>Burç ölçeglerine</a:t>
            </a:r>
            <a:r>
              <a:rPr lang="es-ES" b="1"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 </a:t>
            </a:r>
            <a:r>
              <a:rPr lang="es-ES" dirty="0">
                <a:latin typeface="Times New Roman" panose="02020603050405020304" pitchFamily="18" charset="0"/>
                <a:ea typeface="Times New Roman" panose="02020603050405020304" pitchFamily="18" charset="0"/>
              </a:rPr>
              <a:t>gorizontal we wertikal burçlary ölçemek degişlidir. </a:t>
            </a:r>
            <a:endParaRPr lang="ru-RU" sz="1600" dirty="0">
              <a:latin typeface="Times New Roman" panose="02020603050405020304" pitchFamily="18" charset="0"/>
              <a:ea typeface="Times New Roman" panose="02020603050405020304" pitchFamily="18" charset="0"/>
            </a:endParaRPr>
          </a:p>
          <a:p>
            <a:pPr marR="29210" indent="449580" algn="just">
              <a:spcAft>
                <a:spcPts val="0"/>
              </a:spcAft>
            </a:pPr>
            <a:r>
              <a:rPr lang="cs-CZ" b="1" i="1" dirty="0">
                <a:latin typeface="Times New Roman" panose="02020603050405020304" pitchFamily="18" charset="0"/>
                <a:ea typeface="Times New Roman" panose="02020603050405020304" pitchFamily="18" charset="0"/>
              </a:rPr>
              <a:t>Fiziki ululyklaryň ölçegleri</a:t>
            </a:r>
            <a:r>
              <a:rPr lang="cs-CZ" b="1"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 howanyň temperaturasyny, basyşyny, çyglylygyny ölçemek degişlidir.</a:t>
            </a:r>
            <a:endParaRPr lang="ru-RU" sz="1600" dirty="0">
              <a:latin typeface="Times New Roman" panose="02020603050405020304" pitchFamily="18" charset="0"/>
              <a:ea typeface="Times New Roman" panose="02020603050405020304" pitchFamily="18" charset="0"/>
            </a:endParaRPr>
          </a:p>
          <a:p>
            <a:pPr algn="just">
              <a:spcAft>
                <a:spcPts val="0"/>
              </a:spcAft>
            </a:pPr>
            <a:endParaRPr lang="ru-RU" dirty="0"/>
          </a:p>
        </p:txBody>
      </p:sp>
    </p:spTree>
    <p:extLst>
      <p:ext uri="{BB962C8B-B14F-4D97-AF65-F5344CB8AC3E}">
        <p14:creationId xmlns:p14="http://schemas.microsoft.com/office/powerpoint/2010/main" val="157265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45990"/>
          </a:xfrm>
        </p:spPr>
        <p:txBody>
          <a:bodyPr>
            <a:normAutofit fontScale="90000"/>
          </a:bodyPr>
          <a:lstStyle/>
          <a:p>
            <a:endParaRPr lang="ru-RU" dirty="0"/>
          </a:p>
        </p:txBody>
      </p:sp>
      <p:sp>
        <p:nvSpPr>
          <p:cNvPr id="3" name="Объект 2"/>
          <p:cNvSpPr>
            <a:spLocks noGrp="1"/>
          </p:cNvSpPr>
          <p:nvPr>
            <p:ph idx="1"/>
          </p:nvPr>
        </p:nvSpPr>
        <p:spPr/>
        <p:txBody>
          <a:bodyPr/>
          <a:lstStyle/>
          <a:p>
            <a:r>
              <a:rPr lang="tk-TM" sz="3200" dirty="0" smtClean="0"/>
              <a:t>   </a:t>
            </a:r>
            <a:endParaRPr lang="ru-RU" dirty="0"/>
          </a:p>
        </p:txBody>
      </p:sp>
      <p:sp>
        <p:nvSpPr>
          <p:cNvPr id="7" name="Прямоугольник 6"/>
          <p:cNvSpPr/>
          <p:nvPr/>
        </p:nvSpPr>
        <p:spPr>
          <a:xfrm>
            <a:off x="899746" y="1613238"/>
            <a:ext cx="11005038" cy="3539430"/>
          </a:xfrm>
          <a:prstGeom prst="rect">
            <a:avLst/>
          </a:prstGeom>
        </p:spPr>
        <p:txBody>
          <a:bodyPr wrap="square">
            <a:spAutoFit/>
          </a:bodyPr>
          <a:lstStyle/>
          <a:p>
            <a:pPr algn="just"/>
            <a:r>
              <a:rPr lang="en-US" sz="3200" dirty="0" err="1"/>
              <a:t>Islendik</a:t>
            </a:r>
            <a:r>
              <a:rPr lang="en-US" sz="3200" dirty="0"/>
              <a:t> </a:t>
            </a:r>
            <a:r>
              <a:rPr lang="en-US" sz="3200" dirty="0" err="1"/>
              <a:t>ululygy</a:t>
            </a:r>
            <a:r>
              <a:rPr lang="en-US" sz="3200" dirty="0"/>
              <a:t> </a:t>
            </a:r>
            <a:r>
              <a:rPr lang="en-US" sz="3200" dirty="0" err="1"/>
              <a:t>ölçemek</a:t>
            </a:r>
            <a:r>
              <a:rPr lang="en-US" sz="3200" dirty="0"/>
              <a:t> </a:t>
            </a:r>
            <a:r>
              <a:rPr lang="en-US" sz="3200" dirty="0" err="1"/>
              <a:t>şu</a:t>
            </a:r>
            <a:r>
              <a:rPr lang="en-US" sz="3200" dirty="0"/>
              <a:t>  </a:t>
            </a:r>
            <a:r>
              <a:rPr lang="en-US" sz="3200" dirty="0" err="1"/>
              <a:t>aşakdakylardan</a:t>
            </a:r>
            <a:r>
              <a:rPr lang="en-US" sz="3200" dirty="0"/>
              <a:t>  </a:t>
            </a:r>
            <a:r>
              <a:rPr lang="en-US" sz="3200" dirty="0" err="1"/>
              <a:t>ybaratdyr</a:t>
            </a:r>
            <a:r>
              <a:rPr lang="en-US" sz="3200" dirty="0"/>
              <a:t>:</a:t>
            </a:r>
          </a:p>
          <a:p>
            <a:pPr algn="just"/>
            <a:r>
              <a:rPr lang="tk-TM" sz="3200" dirty="0" smtClean="0"/>
              <a:t>     </a:t>
            </a:r>
            <a:r>
              <a:rPr lang="en-US" sz="3200" dirty="0" smtClean="0"/>
              <a:t>1</a:t>
            </a:r>
            <a:r>
              <a:rPr lang="en-US" sz="3200" dirty="0"/>
              <a:t>. </a:t>
            </a:r>
            <a:r>
              <a:rPr lang="en-US" sz="3200" dirty="0" err="1"/>
              <a:t>Ölçenilýän</a:t>
            </a:r>
            <a:r>
              <a:rPr lang="en-US" sz="3200" dirty="0"/>
              <a:t> </a:t>
            </a:r>
            <a:r>
              <a:rPr lang="en-US" sz="3200" dirty="0" err="1"/>
              <a:t>ululygyň</a:t>
            </a:r>
            <a:r>
              <a:rPr lang="en-US" sz="3200" dirty="0"/>
              <a:t> </a:t>
            </a:r>
            <a:r>
              <a:rPr lang="en-US" sz="3200" dirty="0" err="1"/>
              <a:t>ölçeniş</a:t>
            </a:r>
            <a:r>
              <a:rPr lang="en-US" sz="3200" dirty="0"/>
              <a:t>  </a:t>
            </a:r>
            <a:r>
              <a:rPr lang="en-US" sz="3200" dirty="0" err="1"/>
              <a:t>usulyna</a:t>
            </a:r>
            <a:r>
              <a:rPr lang="en-US" sz="3200" dirty="0"/>
              <a:t> </a:t>
            </a:r>
            <a:r>
              <a:rPr lang="en-US" sz="3200" dirty="0" err="1"/>
              <a:t>baglylykda</a:t>
            </a:r>
            <a:r>
              <a:rPr lang="en-US" sz="3200" dirty="0"/>
              <a:t> </a:t>
            </a:r>
            <a:r>
              <a:rPr lang="tk-TM" sz="3200" dirty="0" smtClean="0"/>
              <a:t>                    </a:t>
            </a:r>
            <a:r>
              <a:rPr lang="en-US" sz="3200" dirty="0" err="1" smtClean="0"/>
              <a:t>gönüden</a:t>
            </a:r>
            <a:r>
              <a:rPr lang="en-US" sz="3200" dirty="0" smtClean="0"/>
              <a:t> </a:t>
            </a:r>
            <a:r>
              <a:rPr lang="en-US" sz="3200" dirty="0"/>
              <a:t>– </a:t>
            </a:r>
            <a:r>
              <a:rPr lang="en-US" sz="3200" dirty="0" err="1"/>
              <a:t>göni</a:t>
            </a:r>
            <a:r>
              <a:rPr lang="en-US" sz="3200" dirty="0"/>
              <a:t> we </a:t>
            </a:r>
            <a:r>
              <a:rPr lang="en-US" sz="3200" dirty="0" err="1"/>
              <a:t>gytaklaýyn</a:t>
            </a:r>
            <a:r>
              <a:rPr lang="en-US" sz="3200" dirty="0"/>
              <a:t> </a:t>
            </a:r>
            <a:r>
              <a:rPr lang="en-US" sz="3200" dirty="0" err="1"/>
              <a:t>ölçemek</a:t>
            </a:r>
            <a:r>
              <a:rPr lang="en-US" sz="3200" dirty="0"/>
              <a:t>.</a:t>
            </a:r>
          </a:p>
          <a:p>
            <a:pPr algn="just"/>
            <a:r>
              <a:rPr lang="tk-TM" sz="3200" dirty="0" smtClean="0"/>
              <a:t>    </a:t>
            </a:r>
            <a:r>
              <a:rPr lang="en-US" sz="3200" dirty="0" smtClean="0"/>
              <a:t>2</a:t>
            </a:r>
            <a:r>
              <a:rPr lang="en-US" sz="3200" dirty="0"/>
              <a:t>. </a:t>
            </a:r>
            <a:r>
              <a:rPr lang="en-US" sz="3200" dirty="0" err="1"/>
              <a:t>Şol</a:t>
            </a:r>
            <a:r>
              <a:rPr lang="en-US" sz="3200" dirty="0"/>
              <a:t> </a:t>
            </a:r>
            <a:r>
              <a:rPr lang="en-US" sz="3200" dirty="0" err="1"/>
              <a:t>bir</a:t>
            </a:r>
            <a:r>
              <a:rPr lang="en-US" sz="3200" dirty="0"/>
              <a:t> </a:t>
            </a:r>
            <a:r>
              <a:rPr lang="en-US" sz="3200" dirty="0" err="1"/>
              <a:t>ululygyň</a:t>
            </a:r>
            <a:r>
              <a:rPr lang="en-US" sz="3200" dirty="0"/>
              <a:t> </a:t>
            </a:r>
            <a:r>
              <a:rPr lang="en-US" sz="3200" dirty="0" err="1"/>
              <a:t>ölçeniş</a:t>
            </a:r>
            <a:r>
              <a:rPr lang="en-US" sz="3200" dirty="0"/>
              <a:t> </a:t>
            </a:r>
            <a:r>
              <a:rPr lang="en-US" sz="3200" dirty="0" err="1"/>
              <a:t>sanyna</a:t>
            </a:r>
            <a:r>
              <a:rPr lang="en-US" sz="3200" dirty="0"/>
              <a:t> </a:t>
            </a:r>
            <a:r>
              <a:rPr lang="en-US" sz="3200" dirty="0" err="1"/>
              <a:t>baglylykda</a:t>
            </a:r>
            <a:r>
              <a:rPr lang="en-US" sz="3200" dirty="0"/>
              <a:t> </a:t>
            </a:r>
            <a:r>
              <a:rPr lang="en-US" sz="3200" dirty="0" err="1"/>
              <a:t>zerur</a:t>
            </a:r>
            <a:r>
              <a:rPr lang="en-US" sz="3200" dirty="0"/>
              <a:t> we </a:t>
            </a:r>
            <a:r>
              <a:rPr lang="en-US" sz="3200" dirty="0" err="1"/>
              <a:t>artykmaç</a:t>
            </a:r>
            <a:r>
              <a:rPr lang="en-US" sz="3200" dirty="0"/>
              <a:t> </a:t>
            </a:r>
            <a:r>
              <a:rPr lang="en-US" sz="3200" dirty="0" err="1"/>
              <a:t>ölçegleri</a:t>
            </a:r>
            <a:r>
              <a:rPr lang="en-US" sz="3200" dirty="0"/>
              <a:t> </a:t>
            </a:r>
            <a:r>
              <a:rPr lang="en-US" sz="3200" dirty="0" err="1"/>
              <a:t>geçirmek</a:t>
            </a:r>
            <a:r>
              <a:rPr lang="en-US" sz="3200" dirty="0"/>
              <a:t>.</a:t>
            </a:r>
          </a:p>
          <a:p>
            <a:pPr algn="just"/>
            <a:r>
              <a:rPr lang="en-US" sz="3200" dirty="0"/>
              <a:t>  </a:t>
            </a:r>
            <a:r>
              <a:rPr lang="tk-TM" sz="3200" dirty="0" smtClean="0"/>
              <a:t>  </a:t>
            </a:r>
            <a:r>
              <a:rPr lang="en-US" sz="3200" dirty="0" smtClean="0"/>
              <a:t>3</a:t>
            </a:r>
            <a:r>
              <a:rPr lang="en-US" sz="3200" dirty="0"/>
              <a:t>. </a:t>
            </a:r>
            <a:r>
              <a:rPr lang="en-US" sz="3200" dirty="0" err="1"/>
              <a:t>Ölçemegiň</a:t>
            </a:r>
            <a:r>
              <a:rPr lang="en-US" sz="3200" dirty="0"/>
              <a:t> </a:t>
            </a:r>
            <a:r>
              <a:rPr lang="en-US" sz="3200" dirty="0" err="1"/>
              <a:t>şertiniň</a:t>
            </a:r>
            <a:r>
              <a:rPr lang="en-US" sz="3200" dirty="0"/>
              <a:t> </a:t>
            </a:r>
            <a:r>
              <a:rPr lang="en-US" sz="3200" dirty="0" err="1"/>
              <a:t>hemişelikdigine</a:t>
            </a:r>
            <a:r>
              <a:rPr lang="en-US" sz="3200" dirty="0"/>
              <a:t> </a:t>
            </a:r>
            <a:r>
              <a:rPr lang="en-US" sz="3200" dirty="0" err="1"/>
              <a:t>baglylykda</a:t>
            </a:r>
            <a:r>
              <a:rPr lang="en-US" sz="3200" dirty="0"/>
              <a:t> </a:t>
            </a:r>
            <a:r>
              <a:rPr lang="en-US" sz="3200" dirty="0" err="1"/>
              <a:t>ölçegiň</a:t>
            </a:r>
            <a:r>
              <a:rPr lang="en-US" sz="3200" dirty="0"/>
              <a:t> </a:t>
            </a:r>
            <a:r>
              <a:rPr lang="en-US" sz="3200" dirty="0" err="1"/>
              <a:t>takyklygy</a:t>
            </a:r>
            <a:r>
              <a:rPr lang="en-US" sz="3200" dirty="0"/>
              <a:t>- </a:t>
            </a:r>
            <a:r>
              <a:rPr lang="en-US" sz="3200" dirty="0" err="1"/>
              <a:t>deň</a:t>
            </a:r>
            <a:r>
              <a:rPr lang="en-US" sz="3200" dirty="0"/>
              <a:t> </a:t>
            </a:r>
            <a:r>
              <a:rPr lang="en-US" sz="3200" dirty="0" err="1"/>
              <a:t>takykly</a:t>
            </a:r>
            <a:r>
              <a:rPr lang="en-US" sz="3200" dirty="0"/>
              <a:t> we </a:t>
            </a:r>
            <a:r>
              <a:rPr lang="en-US" sz="3200" dirty="0" err="1"/>
              <a:t>deň</a:t>
            </a:r>
            <a:r>
              <a:rPr lang="en-US" sz="3200" dirty="0"/>
              <a:t> </a:t>
            </a:r>
            <a:r>
              <a:rPr lang="en-US" sz="3200" dirty="0" err="1"/>
              <a:t>däl</a:t>
            </a:r>
            <a:r>
              <a:rPr lang="en-US" sz="3200" dirty="0"/>
              <a:t> </a:t>
            </a:r>
            <a:r>
              <a:rPr lang="en-US" sz="3200" dirty="0" err="1"/>
              <a:t>takykly</a:t>
            </a:r>
            <a:r>
              <a:rPr lang="en-US" sz="3200" dirty="0"/>
              <a:t> </a:t>
            </a:r>
            <a:r>
              <a:rPr lang="en-US" sz="3200" dirty="0" err="1"/>
              <a:t>bolup</a:t>
            </a:r>
            <a:r>
              <a:rPr lang="en-US" sz="3200" dirty="0"/>
              <a:t> </a:t>
            </a:r>
            <a:r>
              <a:rPr lang="en-US" sz="3200" dirty="0" err="1"/>
              <a:t>bilýärler</a:t>
            </a:r>
            <a:r>
              <a:rPr lang="en-US" sz="3200" dirty="0"/>
              <a:t>.</a:t>
            </a:r>
          </a:p>
        </p:txBody>
      </p:sp>
    </p:spTree>
    <p:extLst>
      <p:ext uri="{BB962C8B-B14F-4D97-AF65-F5344CB8AC3E}">
        <p14:creationId xmlns:p14="http://schemas.microsoft.com/office/powerpoint/2010/main" val="722490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746" y="-88674"/>
            <a:ext cx="10515600" cy="758630"/>
          </a:xfrm>
        </p:spPr>
        <p:txBody>
          <a:bodyPr/>
          <a:lstStyle/>
          <a:p>
            <a:endParaRPr lang="ru-RU" dirty="0"/>
          </a:p>
        </p:txBody>
      </p:sp>
      <p:sp>
        <p:nvSpPr>
          <p:cNvPr id="5" name="Прямоугольник 4"/>
          <p:cNvSpPr/>
          <p:nvPr/>
        </p:nvSpPr>
        <p:spPr>
          <a:xfrm>
            <a:off x="5958772" y="3275112"/>
            <a:ext cx="274434" cy="954107"/>
          </a:xfrm>
          <a:prstGeom prst="rect">
            <a:avLst/>
          </a:prstGeom>
        </p:spPr>
        <p:txBody>
          <a:bodyPr wrap="none">
            <a:spAutoFit/>
          </a:bodyPr>
          <a:lstStyle/>
          <a:p>
            <a:pPr algn="ctr">
              <a:spcAft>
                <a:spcPts val="0"/>
              </a:spcAft>
            </a:pPr>
            <a:endParaRPr lang="en-US" sz="1400" b="1" dirty="0" smtClean="0">
              <a:latin typeface="Times New Roman" panose="02020603050405020304" pitchFamily="18" charset="0"/>
              <a:ea typeface="Times New Roman" panose="02020603050405020304" pitchFamily="18" charset="0"/>
            </a:endParaRPr>
          </a:p>
          <a:p>
            <a:pPr algn="ctr">
              <a:spcAft>
                <a:spcPts val="0"/>
              </a:spcAft>
            </a:pPr>
            <a:endParaRPr lang="en-US" sz="1400" b="1" dirty="0">
              <a:latin typeface="Times New Roman" panose="02020603050405020304" pitchFamily="18" charset="0"/>
              <a:ea typeface="Times New Roman" panose="02020603050405020304" pitchFamily="18" charset="0"/>
            </a:endParaRPr>
          </a:p>
          <a:p>
            <a:pPr algn="ctr">
              <a:spcAft>
                <a:spcPts val="0"/>
              </a:spcAft>
            </a:pPr>
            <a:r>
              <a:rPr lang="en-US" sz="2800" b="1" dirty="0" smtClean="0">
                <a:latin typeface="Times New Roman" panose="02020603050405020304" pitchFamily="18" charset="0"/>
                <a:ea typeface="Times New Roman" panose="02020603050405020304" pitchFamily="18" charset="0"/>
              </a:rPr>
              <a:t> </a:t>
            </a:r>
            <a:endParaRPr lang="ru-RU" sz="2800" dirty="0">
              <a:effectLst/>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838200" y="832920"/>
            <a:ext cx="10577146" cy="5513560"/>
          </a:xfrm>
        </p:spPr>
        <p:txBody>
          <a:bodyPr>
            <a:normAutofit fontScale="85000" lnSpcReduction="20000"/>
          </a:bodyPr>
          <a:lstStyle/>
          <a:p>
            <a:pPr marR="29210" algn="just">
              <a:spcAft>
                <a:spcPts val="0"/>
              </a:spcAft>
            </a:pPr>
            <a:r>
              <a:rPr lang="tk-TM" dirty="0"/>
              <a:t>        </a:t>
            </a:r>
            <a:r>
              <a:rPr lang="ru-RU" sz="3200" b="1" dirty="0">
                <a:latin typeface="Times New Roman" panose="02020603050405020304" pitchFamily="18" charset="0"/>
                <a:ea typeface="Times New Roman" panose="02020603050405020304" pitchFamily="18" charset="0"/>
              </a:rPr>
              <a:t> </a:t>
            </a:r>
            <a:r>
              <a:rPr lang="tk-TM" sz="3200" b="1" dirty="0" smtClean="0">
                <a:latin typeface="Times New Roman" panose="02020603050405020304" pitchFamily="18" charset="0"/>
                <a:ea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rPr>
              <a:t>Gönüden-göni</a:t>
            </a:r>
            <a:r>
              <a:rPr lang="cs-CZ" sz="3200" dirty="0" smtClean="0">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rPr>
              <a:t>ölçegleriň takyklygy - ulanylýan geodeziki gurala, ölçegleriň usulyna, daşky şertleriň ýagdaýyna we ýerine ýetirijiniň tejribesine baglydyr.</a:t>
            </a:r>
            <a:endParaRPr lang="ru-RU" sz="1800" dirty="0">
              <a:latin typeface="Times New Roman" panose="02020603050405020304" pitchFamily="18" charset="0"/>
              <a:ea typeface="Times New Roman" panose="02020603050405020304" pitchFamily="18" charset="0"/>
            </a:endParaRPr>
          </a:p>
          <a:p>
            <a:pPr marR="29210" algn="just">
              <a:spcAft>
                <a:spcPts val="0"/>
              </a:spcAft>
            </a:pPr>
            <a:r>
              <a:rPr lang="cs-CZ" sz="3200"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Gytaklaýyn ölçegiň</a:t>
            </a:r>
            <a:r>
              <a:rPr lang="cs-CZ" sz="3200" dirty="0">
                <a:latin typeface="Times New Roman" panose="02020603050405020304" pitchFamily="18" charset="0"/>
                <a:ea typeface="Times New Roman" panose="02020603050405020304" pitchFamily="18" charset="0"/>
              </a:rPr>
              <a:t> takyklygy, gönüden-göni ölçegleriň ululygynyň bahasyna hem-de kesgitlenýän ölçeg ululygynyň arasyndaky baglanşygy kesgitleýän funksiýanyň görnüşine baglydyr. Inženerçilik geodeziýasynda we topografiýada ulanylýan ölçeg gurallaryň takyklygy esasy üç topara, ýagny ýokary takykly, takyk we tehniki takykly toparlara bölünýärler. </a:t>
            </a:r>
            <a:r>
              <a:rPr lang="cs-CZ" sz="3200" b="1" i="1" dirty="0">
                <a:latin typeface="Times New Roman" panose="02020603050405020304" pitchFamily="18" charset="0"/>
                <a:ea typeface="Times New Roman" panose="02020603050405020304" pitchFamily="18" charset="0"/>
              </a:rPr>
              <a:t>Gytaklaýyn</a:t>
            </a:r>
            <a:r>
              <a:rPr lang="cs-CZ" sz="3200" b="1" dirty="0">
                <a:latin typeface="Times New Roman" panose="02020603050405020304" pitchFamily="18" charset="0"/>
                <a:ea typeface="Times New Roman" panose="02020603050405020304" pitchFamily="18" charset="0"/>
              </a:rPr>
              <a:t> ölçegler</a:t>
            </a:r>
            <a:r>
              <a:rPr lang="cs-CZ" sz="3200" dirty="0">
                <a:latin typeface="Times New Roman" panose="02020603050405020304" pitchFamily="18" charset="0"/>
                <a:ea typeface="Times New Roman" panose="02020603050405020304" pitchFamily="18" charset="0"/>
              </a:rPr>
              <a:t> haýsy hem bolsa bir ululygy, başga bir ululygy ölçemek we formulalar boýunça hasaplamak ýoly bilen alynan ölçeglerdir. </a:t>
            </a:r>
            <a:endParaRPr lang="ru-RU" sz="1800" dirty="0">
              <a:latin typeface="Times New Roman" panose="02020603050405020304" pitchFamily="18" charset="0"/>
              <a:ea typeface="Times New Roman" panose="02020603050405020304" pitchFamily="18" charset="0"/>
            </a:endParaRPr>
          </a:p>
          <a:p>
            <a:pPr marR="29210" algn="just">
              <a:spcAft>
                <a:spcPts val="0"/>
              </a:spcAft>
            </a:pPr>
            <a:r>
              <a:rPr lang="ru-RU" sz="3200" dirty="0">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rPr>
              <a:t>Tekiz üçburçlygyň alty sany elementlerini tapmak üçin onuň üç sany elementlerini, ýagny  iki sany burçynyñ bahasyny we bir tarapynyň uzynlygyny, ýa-da iki tarapynyň uzynlygyny we olaryň arasyndaky burçyñ bahasyny bilmek ýeterlikdir. Gerek bolan elementler esasy zerur bolan ölçegleriň sanlaryna degişlidir.</a:t>
            </a:r>
            <a:endParaRPr lang="ru-RU" sz="3000" dirty="0"/>
          </a:p>
        </p:txBody>
      </p:sp>
    </p:spTree>
    <p:extLst>
      <p:ext uri="{BB962C8B-B14F-4D97-AF65-F5344CB8AC3E}">
        <p14:creationId xmlns:p14="http://schemas.microsoft.com/office/powerpoint/2010/main" val="251956359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1182</Words>
  <Application>Microsoft Office PowerPoint</Application>
  <PresentationFormat>Широкоэкранный</PresentationFormat>
  <Paragraphs>69</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Calibri Light</vt:lpstr>
      <vt:lpstr>Times New Roman</vt:lpstr>
      <vt:lpstr>Тема Office</vt:lpstr>
      <vt:lpstr>Tema:Geodeziki ölçegler barada düşünje.</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50</cp:revision>
  <dcterms:created xsi:type="dcterms:W3CDTF">2019-02-11T16:56:33Z</dcterms:created>
  <dcterms:modified xsi:type="dcterms:W3CDTF">2020-11-11T13:34:42Z</dcterms:modified>
</cp:coreProperties>
</file>