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6"/>
  </p:notesMasterIdLst>
  <p:sldIdLst>
    <p:sldId id="256" r:id="rId2"/>
    <p:sldId id="258" r:id="rId3"/>
    <p:sldId id="259" r:id="rId4"/>
    <p:sldId id="257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4EE16-8376-454D-A530-E4F50D6922FD}" type="datetimeFigureOut">
              <a:rPr lang="ru-RU" smtClean="0"/>
              <a:t>06.01.2021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9E536C-834E-456C-82AB-6D4EBFBDD1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901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9E536C-834E-456C-82AB-6D4EBFBDD1C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129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C2DE8-EFAB-484F-B6EB-FA476470F98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208FD-2C4B-4BBC-8744-DB77870565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224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C2DE8-EFAB-484F-B6EB-FA476470F98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208FD-2C4B-4BBC-8744-DB77870565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6801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C2DE8-EFAB-484F-B6EB-FA476470F98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208FD-2C4B-4BBC-8744-DB77870565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18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C2DE8-EFAB-484F-B6EB-FA476470F98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208FD-2C4B-4BBC-8744-DB77870565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813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C2DE8-EFAB-484F-B6EB-FA476470F98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208FD-2C4B-4BBC-8744-DB77870565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1069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C2DE8-EFAB-484F-B6EB-FA476470F98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208FD-2C4B-4BBC-8744-DB77870565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83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C2DE8-EFAB-484F-B6EB-FA476470F98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208FD-2C4B-4BBC-8744-DB77870565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70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C2DE8-EFAB-484F-B6EB-FA476470F98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208FD-2C4B-4BBC-8744-DB77870565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9155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C2DE8-EFAB-484F-B6EB-FA476470F98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208FD-2C4B-4BBC-8744-DB77870565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244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C2DE8-EFAB-484F-B6EB-FA476470F98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208FD-2C4B-4BBC-8744-DB77870565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7189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C2DE8-EFAB-484F-B6EB-FA476470F98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208FD-2C4B-4BBC-8744-DB77870565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07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C2DE8-EFAB-484F-B6EB-FA476470F986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06.01.2021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4208FD-2C4B-4BBC-8744-DB778705651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880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553915"/>
            <a:ext cx="12192000" cy="807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 9: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Gurluşyk</a:t>
            </a: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maşynlaryň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mehanizimleri</a:t>
            </a: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hasaplamagyň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usullary</a:t>
            </a:r>
            <a:r>
              <a:rPr lang="ru-RU" sz="4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Maşynlar</a:t>
            </a: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mehanizimleriň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işleýiş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kadalary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Ýük</a:t>
            </a: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göteriji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mehanizimler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mehanizimleri</a:t>
            </a:r>
            <a:r>
              <a:rPr lang="ru-RU" sz="4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4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hasaplamagyň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usullary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4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sz="4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4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48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Netije</a:t>
            </a:r>
            <a:r>
              <a:rPr lang="ru-RU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1941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192000" cy="6857999"/>
              </a:xfrm>
            </p:spPr>
            <p:txBody>
              <a:bodyPr>
                <a:normAutofit fontScale="90000"/>
              </a:bodyPr>
              <a:lstStyle/>
              <a:p>
                <a:pPr marL="449580">
                  <a:lnSpc>
                    <a:spcPct val="107000"/>
                  </a:lnSpc>
                  <a:spcAft>
                    <a:spcPts val="0"/>
                  </a:spcAft>
                  <a:tabLst>
                    <a:tab pos="3547745" algn="ctr"/>
                  </a:tabLst>
                </a:pPr>
                <a:r>
                  <a:rPr lang="tk-TM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Menanizmiň iş kadalary:</a:t>
                </a:r>
                <a:br>
                  <a:rPr lang="tk-TM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4000" b="1" u="sng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Ýeňil</a:t>
                </a:r>
                <a:r>
                  <a:rPr lang="ru-RU" sz="4000" b="1" u="sng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b="1" u="sng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iş</a:t>
                </a:r>
                <a:r>
                  <a:rPr lang="ru-RU" sz="4000" b="1" u="sng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b="1" u="sng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kadasy</a:t>
                </a:r>
                <a:r>
                  <a:rPr lang="ru-RU" sz="4000" b="1" u="sng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tk-TM" sz="40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işde</a:t>
                </a:r>
                <a:r>
                  <a:rPr lang="ru-RU" sz="4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bolýan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uly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arakesmeler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nominal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agramlar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bilen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seýrek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işlemekligi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kiçi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tizligi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bir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sagatda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işletmetmek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sany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60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çenli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bolan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we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daşky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gurşawyň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temperaturasy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e>
                      <m:sup>
                        <m:r>
                          <a:rPr lang="ru-RU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tk-TM" sz="4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ru-RU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köp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bolmadyk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ýagdaýynda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alynýar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ru-RU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/>
                </a:r>
                <a:br>
                  <a:rPr lang="ru-RU" sz="4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ru-RU" sz="4000" b="1" u="sng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Ortaça</a:t>
                </a:r>
                <a:r>
                  <a:rPr lang="ru-RU" sz="4000" b="1" u="sng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b="1" u="sng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iş</a:t>
                </a:r>
                <a:r>
                  <a:rPr lang="ru-RU" sz="4000" b="1" u="sng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b="1" u="sng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kadasy</a:t>
                </a:r>
                <a:r>
                  <a:rPr lang="tk-TM" sz="4000" b="1" u="sng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tk-TM" sz="4000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her</a:t>
                </a:r>
                <a:r>
                  <a:rPr lang="ru-RU" sz="4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hili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agramlykdaky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ýükler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bilen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işlemeklik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hereketiniň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orta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tizligi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bir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sagatda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işletmeklik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sany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120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çenli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bolan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her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işletmekligiň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dowamlylygy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ortaça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ru-RU" sz="4000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25%)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we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daşky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gurşawyň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temperaturasy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ru-RU" sz="40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tk-TM" sz="4000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ru-RU" sz="40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köp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bolmadyk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ýagdaýynda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4000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alynýar</a:t>
                </a:r>
                <a:r>
                  <a:rPr lang="ru-RU" sz="40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192000" cy="6857999"/>
              </a:xfrm>
              <a:blipFill>
                <a:blip r:embed="rId2"/>
                <a:stretch>
                  <a:fillRect r="-11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733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0"/>
                <a:ext cx="12192000" cy="6857999"/>
              </a:xfrm>
            </p:spPr>
            <p:txBody>
              <a:bodyPr>
                <a:normAutofit fontScale="90000"/>
              </a:bodyPr>
              <a:lstStyle/>
              <a:p>
                <a:pPr marL="449580">
                  <a:lnSpc>
                    <a:spcPct val="107000"/>
                  </a:lnSpc>
                  <a:spcAft>
                    <a:spcPts val="0"/>
                  </a:spcAft>
                  <a:tabLst>
                    <a:tab pos="3547745" algn="ctr"/>
                  </a:tabLst>
                </a:pPr>
                <a:r>
                  <a:rPr lang="ru-RU" b="1" u="sng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Agyr</a:t>
                </a:r>
                <a:r>
                  <a:rPr lang="ru-RU" b="1" u="sng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b="1" u="sng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iş</a:t>
                </a:r>
                <a:r>
                  <a:rPr lang="ru-RU" b="1" u="sng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b="1" u="sng" dirty="0" err="1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kadasy</a:t>
                </a:r>
                <a:r>
                  <a:rPr lang="ru-RU" b="1" u="sng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tk-TM" b="1" dirty="0" smtClean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nominala</a:t>
                </a:r>
                <a:r>
                  <a:rPr lang="ru-RU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golaý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agramly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ýükler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bilen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işlemeklik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ýokary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tizlikde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bir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sagatda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işlemek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sany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240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çenli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bolan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her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işletmekliginiň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dowamlylygy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otnositel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ru-RU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40%)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we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daşky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gurşawyň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temperaturasy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25</m:t>
                        </m:r>
                      </m:e>
                      <m:sup>
                        <m:r>
                          <a:rPr lang="ru-RU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tk-TM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ru-RU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ýokary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bolmadyk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ýagdaýynda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alynýar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ru-RU" sz="3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/>
                </a:r>
                <a:br>
                  <a:rPr lang="ru-RU" sz="3600" dirty="0"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ru-RU" b="1" u="sng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Örän</a:t>
                </a:r>
                <a:r>
                  <a:rPr lang="ru-RU" b="1" u="sng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b="1" u="sng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agyr</a:t>
                </a:r>
                <a:r>
                  <a:rPr lang="ru-RU" b="1" u="sng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b="1" u="sng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iş</a:t>
                </a:r>
                <a:r>
                  <a:rPr lang="ru-RU" b="1" u="sng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b="1" u="sng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kadasy</a:t>
                </a:r>
                <a:r>
                  <a:rPr lang="ru-RU" b="1" u="sng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-</a:t>
                </a:r>
                <a:r>
                  <a:rPr lang="ru-RU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nominal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agramly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ýükler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bilen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işlemeklik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bir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sagatda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işlemeklik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sany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300-600-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çenli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bolan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her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işletmekliginiň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dowamlylygy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40-60%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we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daşky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gurşawyň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temperaturasy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  <m:sup>
                        <m:r>
                          <a:rPr lang="ru-RU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0</m:t>
                        </m:r>
                      </m:sup>
                    </m:sSup>
                    <m:r>
                      <a:rPr lang="tk-TM" b="0" i="1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ru-RU" i="1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çäklerinde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bolan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ýagdaýynda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alynýar</a:t>
                </a:r>
                <a:r>
                  <a:rPr lang="ru-RU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0"/>
                <a:ext cx="12192000" cy="6857999"/>
              </a:xfrm>
              <a:blipFill>
                <a:blip r:embed="rId2"/>
                <a:stretch>
                  <a:fillRect r="-1750" b="-16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32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076444"/>
              </p:ext>
            </p:extLst>
          </p:nvPr>
        </p:nvGraphicFramePr>
        <p:xfrm>
          <a:off x="378066" y="237392"/>
          <a:ext cx="11491548" cy="6121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2887">
                  <a:extLst>
                    <a:ext uri="{9D8B030D-6E8A-4147-A177-3AD203B41FA5}">
                      <a16:colId xmlns:a16="http://schemas.microsoft.com/office/drawing/2014/main" val="2797876887"/>
                    </a:ext>
                  </a:extLst>
                </a:gridCol>
                <a:gridCol w="2872887">
                  <a:extLst>
                    <a:ext uri="{9D8B030D-6E8A-4147-A177-3AD203B41FA5}">
                      <a16:colId xmlns:a16="http://schemas.microsoft.com/office/drawing/2014/main" val="1609016903"/>
                    </a:ext>
                  </a:extLst>
                </a:gridCol>
                <a:gridCol w="2872887">
                  <a:extLst>
                    <a:ext uri="{9D8B030D-6E8A-4147-A177-3AD203B41FA5}">
                      <a16:colId xmlns:a16="http://schemas.microsoft.com/office/drawing/2014/main" val="3865494434"/>
                    </a:ext>
                  </a:extLst>
                </a:gridCol>
                <a:gridCol w="2872887">
                  <a:extLst>
                    <a:ext uri="{9D8B030D-6E8A-4147-A177-3AD203B41FA5}">
                      <a16:colId xmlns:a16="http://schemas.microsoft.com/office/drawing/2014/main" val="518715970"/>
                    </a:ext>
                  </a:extLst>
                </a:gridCol>
              </a:tblGrid>
              <a:tr h="761163">
                <a:tc rowSpan="3">
                  <a:txBody>
                    <a:bodyPr/>
                    <a:lstStyle/>
                    <a:p>
                      <a:pPr algn="ctr"/>
                      <a:r>
                        <a:rPr lang="tk-TM" sz="3600" dirty="0" smtClean="0">
                          <a:latin typeface="+mn-lt"/>
                          <a:cs typeface="Times New Roman" panose="02020603050405020304" pitchFamily="18" charset="0"/>
                        </a:rPr>
                        <a:t>Mehanizmiň iş kadasy</a:t>
                      </a:r>
                      <a:endParaRPr lang="ru-RU" sz="36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k-TM" sz="3600" dirty="0" smtClean="0"/>
                        <a:t>Mehanizmiň ortaça (rugsat edilen) ulanylyşy</a:t>
                      </a:r>
                      <a:endParaRPr lang="ru-RU" sz="3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872859"/>
                  </a:ext>
                </a:extLst>
              </a:tr>
              <a:tr h="7611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k-TM" sz="3600" dirty="0" smtClean="0">
                          <a:latin typeface="+mn-lt"/>
                          <a:cs typeface="Times New Roman" panose="02020603050405020304" pitchFamily="18" charset="0"/>
                        </a:rPr>
                        <a:t>Ýük göterijiligi</a:t>
                      </a:r>
                      <a:r>
                        <a:rPr lang="tk-TM" sz="3600" baseline="0" dirty="0" smtClean="0">
                          <a:latin typeface="+mn-lt"/>
                          <a:cs typeface="Times New Roman" panose="02020603050405020304" pitchFamily="18" charset="0"/>
                        </a:rPr>
                        <a:t>  boýunça, k</a:t>
                      </a:r>
                      <a:r>
                        <a:rPr lang="tk-TM" sz="2400" baseline="0" dirty="0" smtClean="0">
                          <a:latin typeface="+mn-lt"/>
                          <a:cs typeface="Times New Roman" panose="02020603050405020304" pitchFamily="18" charset="0"/>
                        </a:rPr>
                        <a:t>ý.g.</a:t>
                      </a:r>
                      <a:endParaRPr lang="ru-RU" sz="24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k-TM" sz="3600" dirty="0" smtClean="0"/>
                        <a:t>Wagt boýunça</a:t>
                      </a:r>
                      <a:endParaRPr lang="ru-RU" sz="3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883662"/>
                  </a:ext>
                </a:extLst>
              </a:tr>
              <a:tr h="13502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k-TM" sz="3200" dirty="0" smtClean="0"/>
                        <a:t>Ýylyň dowamynda, k</a:t>
                      </a:r>
                      <a:r>
                        <a:rPr lang="tk-TM" sz="2000" dirty="0" smtClean="0"/>
                        <a:t>ýy</a:t>
                      </a:r>
                      <a:r>
                        <a:rPr lang="tk-TM" sz="1800" dirty="0" smtClean="0"/>
                        <a:t>l. 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k-TM" sz="2800" dirty="0" smtClean="0"/>
                        <a:t>Bir gije-gündiziň dowamynda, </a:t>
                      </a:r>
                      <a:r>
                        <a:rPr lang="tk-TM" sz="3200" dirty="0" smtClean="0"/>
                        <a:t>k</a:t>
                      </a:r>
                      <a:r>
                        <a:rPr lang="tk-TM" sz="1800" dirty="0" smtClean="0"/>
                        <a:t>sut.</a:t>
                      </a:r>
                      <a:endParaRPr lang="ru-RU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6726579"/>
                  </a:ext>
                </a:extLst>
              </a:tr>
              <a:tr h="761163">
                <a:tc>
                  <a:txBody>
                    <a:bodyPr/>
                    <a:lstStyle/>
                    <a:p>
                      <a:pPr algn="ctr"/>
                      <a:r>
                        <a:rPr lang="tk-TM" sz="3600" dirty="0" smtClean="0"/>
                        <a:t>Ýe.</a:t>
                      </a:r>
                      <a:endParaRPr lang="ru-RU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k-TM" sz="2800" dirty="0" smtClean="0"/>
                        <a:t>0,25-1</a:t>
                      </a:r>
                      <a:endParaRPr lang="ru-RU" sz="28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k-TM" sz="2800" dirty="0" smtClean="0"/>
                        <a:t>Yzygider bolmadyk seýrek iş</a:t>
                      </a:r>
                      <a:endParaRPr lang="ru-RU" sz="2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146761"/>
                  </a:ext>
                </a:extLst>
              </a:tr>
              <a:tr h="761163">
                <a:tc>
                  <a:txBody>
                    <a:bodyPr/>
                    <a:lstStyle/>
                    <a:p>
                      <a:pPr algn="ctr"/>
                      <a:r>
                        <a:rPr lang="tk-TM" sz="3600" dirty="0" smtClean="0"/>
                        <a:t>O.</a:t>
                      </a:r>
                      <a:endParaRPr lang="ru-RU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k-TM" sz="2800" dirty="0" smtClean="0"/>
                        <a:t>0,75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k-TM" sz="2800" dirty="0" smtClean="0"/>
                        <a:t>0,5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k-TM" sz="2800" dirty="0" smtClean="0"/>
                        <a:t>0,33</a:t>
                      </a:r>
                      <a:endParaRPr lang="ru-RU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8552121"/>
                  </a:ext>
                </a:extLst>
              </a:tr>
              <a:tr h="761163">
                <a:tc>
                  <a:txBody>
                    <a:bodyPr/>
                    <a:lstStyle/>
                    <a:p>
                      <a:pPr algn="ctr"/>
                      <a:r>
                        <a:rPr lang="tk-TM" sz="3600" dirty="0" smtClean="0"/>
                        <a:t>A.</a:t>
                      </a:r>
                      <a:endParaRPr lang="ru-RU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k-TM" sz="2800" dirty="0" smtClean="0"/>
                        <a:t>0,75-1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k-TM" sz="2800" dirty="0" smtClean="0"/>
                        <a:t>1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k-TM" sz="2800" dirty="0" smtClean="0"/>
                        <a:t>0,33</a:t>
                      </a:r>
                      <a:endParaRPr lang="ru-RU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64305072"/>
                  </a:ext>
                </a:extLst>
              </a:tr>
              <a:tr h="761163">
                <a:tc>
                  <a:txBody>
                    <a:bodyPr/>
                    <a:lstStyle/>
                    <a:p>
                      <a:pPr algn="ctr"/>
                      <a:r>
                        <a:rPr lang="tk-TM" sz="3600" dirty="0" smtClean="0"/>
                        <a:t>ÖA.</a:t>
                      </a:r>
                      <a:endParaRPr lang="ru-RU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k-TM" sz="2800" dirty="0" smtClean="0"/>
                        <a:t>1,0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k-TM" sz="2800" dirty="0" smtClean="0"/>
                        <a:t>1</a:t>
                      </a:r>
                      <a:endParaRPr lang="ru-RU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k-TM" sz="2800" dirty="0" smtClean="0"/>
                        <a:t>1</a:t>
                      </a:r>
                      <a:endParaRPr lang="ru-RU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884818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102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</TotalTime>
  <Words>93</Words>
  <Application>Microsoft Office PowerPoint</Application>
  <PresentationFormat>Широкоэкранный</PresentationFormat>
  <Paragraphs>25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Cambria Math</vt:lpstr>
      <vt:lpstr>Times New Roman</vt:lpstr>
      <vt:lpstr>Тема Office</vt:lpstr>
      <vt:lpstr>Tema 9: Gurluşyk maşynlaryň esasy              mehanizimleri we olary hasaplamagyň              usullary  1. Maşynlar we mehanizimleriň  işleýiş       kadalary.  2. Ýük göteriji mehanizimler.  3. Esasy mehanizimleri  hasaplamagyň      usullary.      Netije.</vt:lpstr>
      <vt:lpstr>Menanizmiň iş kadalary: Ýeňil iş kadasy- işde bolýan uly arakesmeler, nominal agramlar bilen seýrek işlemekligi, kiçi tizligi, bir sagatda işletmetmek sany 60 çenli bolan we daşky gurşawyň temperaturasy 〖25〗^0 S köp bolmadyk ýagdaýynda alynýar. Ortaça iş kadasy- her hili agramlykdaky ýükler bilen işlemeklik, hereketiniň orta tizligi, bir sagatda işletmeklik sany 120 çenli bolan, her işletmekligiň dowamlylygy ortaça (25%) we daşky gurşawyň temperaturasy 25^0 S köp bolmadyk ýagdaýynda alynýar.</vt:lpstr>
      <vt:lpstr>Agyr iş kadasy- nominala golaý agramly ýükler bilen işlemeklik, ýokary tizlikde bir sagatda işlemek sany 240 çenli bolan, her işletmekliginiň dowamlylygy otnositel (40%) we daşky gurşawyň temperaturasy 〖25〗^0 S ýokary bolmadyk ýagdaýynda alynýar. Örän agyr iş kadasy- nominal agramly ýükler bilen işlemeklik, bir sagatda işlemeklik sany 300-600- çenli bolan, her işletmekliginiň dowamlylygy 40-60% we daşky gurşawyň temperaturasy 45^0 S çäklerinde bolan ýagdaýynda alynýar.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9: Gurluşyk maşynlaryň esasy              mehanizimleri we olary hasaplamagyň              usullary  1. Maşynlar we mehanizimleriň  işleýiş       kadalary.  2. Ýük göteriji mehanizimler.  3. Esasy mehanizimleri  hasaplamagyň      usullary.      Netije.</dc:title>
  <dc:creator>Lenovo</dc:creator>
  <cp:lastModifiedBy>Lenovo</cp:lastModifiedBy>
  <cp:revision>11</cp:revision>
  <dcterms:created xsi:type="dcterms:W3CDTF">2021-01-05T06:23:51Z</dcterms:created>
  <dcterms:modified xsi:type="dcterms:W3CDTF">2021-01-06T08:21:16Z</dcterms:modified>
</cp:coreProperties>
</file>