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</p:sldMasterIdLst>
  <p:sldIdLst>
    <p:sldId id="256" r:id="rId3"/>
    <p:sldId id="257" r:id="rId4"/>
    <p:sldId id="259" r:id="rId5"/>
    <p:sldId id="284" r:id="rId6"/>
    <p:sldId id="285" r:id="rId7"/>
    <p:sldId id="268" r:id="rId8"/>
    <p:sldId id="279" r:id="rId9"/>
    <p:sldId id="280" r:id="rId10"/>
    <p:sldId id="283" r:id="rId11"/>
    <p:sldId id="286" r:id="rId12"/>
    <p:sldId id="281" r:id="rId13"/>
    <p:sldId id="282" r:id="rId14"/>
    <p:sldId id="263" r:id="rId15"/>
    <p:sldId id="264" r:id="rId16"/>
    <p:sldId id="265" r:id="rId17"/>
    <p:sldId id="266" r:id="rId18"/>
    <p:sldId id="271" r:id="rId19"/>
    <p:sldId id="274" r:id="rId20"/>
    <p:sldId id="288" r:id="rId21"/>
    <p:sldId id="275" r:id="rId22"/>
    <p:sldId id="276" r:id="rId23"/>
    <p:sldId id="277" r:id="rId24"/>
    <p:sldId id="278" r:id="rId25"/>
    <p:sldId id="272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>
      <p:cViewPr varScale="1">
        <p:scale>
          <a:sx n="63" d="100"/>
          <a:sy n="63" d="100"/>
        </p:scale>
        <p:origin x="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33DD-DBC2-411F-B401-671F2E1D4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0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01EB-F466-4F7C-B722-234E52B27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18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276F-B986-4DF0-9772-1B65EE982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4A2C-0198-499A-8394-7DB7D4BD27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0977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46D1-791B-4320-BE00-93530D245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012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04A21-6E72-4941-B3BC-F79C4F428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970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CB41-072D-425B-A7F6-BA5D73303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60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6E71-D253-4704-B655-539C10704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421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2F317-7B14-4552-A58B-7A777C297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19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10CC-987A-4F95-8714-A02E01E84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773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E0CF-3AA7-42B3-A6F9-0AF1D3DED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45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FA65-CE47-48C9-8664-A3B2CE84A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52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4B61-C039-46AD-ACDC-AB352AB0A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431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986F-2B34-4D8C-8C3D-EF6E15D78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417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26F6-CB33-4D47-A23F-EFC986BEF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988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A2E7-F294-4D1F-807A-021300E5E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062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D11F-9A34-46E3-95C1-DD895EBE9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31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15C3-D3C9-4DDD-A21C-AC4DE28D7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29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0FE9-2822-4F0B-9EB8-8F1E5B7CA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72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E121-E4F9-413F-A10D-01C00C614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3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497D-771C-4FDD-8916-2909663EB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5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934E-1518-4318-9F94-7C69514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0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6A5A-513E-4291-9D65-45153E1C4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1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AF49-2543-4FA7-ABE8-25243C810D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53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D54D-2342-4AED-AD03-493FA5A24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59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55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5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613EEA-54B1-44C7-B8F8-8763B1159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27B306F-8F7A-42FC-900A-546B00615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6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k-TM" altLang="ru-RU" sz="6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eodolit kartalaşdyrmasy (</a:t>
            </a:r>
            <a:r>
              <a:rPr lang="ru-RU" altLang="ru-RU" sz="6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şekillendirme</a:t>
            </a:r>
            <a:r>
              <a:rPr lang="tk-TM" altLang="ru-RU" sz="6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si). Taheometriki kartalaşdyrma</a:t>
            </a:r>
            <a:endParaRPr lang="ru-RU" altLang="ru-RU" sz="6000" b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747125" cy="6049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2" descr="C:\Users\Третьякова\Desktop\leica-theodolite-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Третьякова\Desktop\leica-theodolite-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ретьякова\Desktop\thXYRST4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47513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Teodolitli </a:t>
            </a:r>
            <a:r>
              <a:rPr lang="tk-TM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kartalaşdyrma</a:t>
            </a:r>
            <a:endParaRPr lang="ru-RU" altLang="ru-RU" sz="4800" b="1" smtClean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1" name="Picture 32" descr="98_1(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1557338"/>
            <a:ext cx="4168775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5" descr="28(16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3887787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en-US" altLang="ru-RU" sz="54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54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iwelirli </a:t>
            </a:r>
            <a:r>
              <a:rPr lang="tk-TM" altLang="ru-RU" sz="54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kartalaşdyrma</a:t>
            </a:r>
            <a:endParaRPr lang="ru-RU" altLang="ru-RU" sz="5400" b="1" smtClean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5" name="Picture 11" descr="91(4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771650"/>
            <a:ext cx="2465388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12" descr="91_1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232025"/>
            <a:ext cx="5148263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aheometrli </a:t>
            </a:r>
            <a:r>
              <a:rPr lang="tk-TM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kartalaşdyrma</a:t>
            </a:r>
            <a:endParaRPr lang="ru-RU" altLang="ru-RU" sz="4800" b="1" smtClean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9" name="Picture 11" descr="69_1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240087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2" descr="87_1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662113"/>
            <a:ext cx="4457700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Menzulaly </a:t>
            </a:r>
            <a:r>
              <a:rPr lang="tk-TM" altLang="ru-RU" sz="4800" b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kartalaşdyrma</a:t>
            </a:r>
            <a:endParaRPr lang="ru-RU" altLang="ru-RU" sz="4800" b="1" smtClean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3" name="i-main-pic" descr="Картинка 43 из 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2420938"/>
            <a:ext cx="4102100" cy="286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i-main-pic" descr="Картинка 15 из 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435225"/>
            <a:ext cx="4464050" cy="287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413" y="263525"/>
            <a:ext cx="8964612" cy="4751388"/>
          </a:xfrm>
        </p:spPr>
        <p:txBody>
          <a:bodyPr/>
          <a:lstStyle/>
          <a:p>
            <a:pPr indent="719138">
              <a:defRPr/>
            </a:pPr>
            <a:r>
              <a:rPr lang="tk-TM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Teodolit </a:t>
            </a:r>
            <a:r>
              <a:rPr lang="tk-TM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(kese, planly) kartalaşdyrmasy </a:t>
            </a:r>
            <a:r>
              <a:rPr lang="tk-TM" sz="32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teodolitiň we uzynlyk ölçeýji gurallaryň (lenta, ruletka) ýa-da uzaklyk ölçeýji abzallaryň  kömegi </a:t>
            </a:r>
            <a:r>
              <a:rPr lang="tk-TM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 </a:t>
            </a:r>
            <a:r>
              <a:rPr lang="tk-TM" sz="32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ölçenilýär. </a:t>
            </a:r>
            <a:br>
              <a:rPr lang="tk-TM" sz="32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Ölçeg işlerini geçirmegiň şertlerine baglylykda teodolit ýörelgeleri 1:3000, 1:2000, 1:1000 aňryçäk otnositel ýalňyşlyk bilen geçirilýär (</a:t>
            </a:r>
            <a:r>
              <a:rPr lang="tk-TM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1-nji tabl. seret)</a:t>
            </a:r>
            <a:r>
              <a:rPr lang="tk-TM" sz="32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tk-TM" sz="3200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tk-TM" sz="3200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95288" y="0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Teodolit kartalaşdyrmasy</a:t>
            </a:r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7583" y="3931260"/>
          <a:ext cx="813690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17216741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88060640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3982452275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3364693563"/>
                    </a:ext>
                  </a:extLst>
                </a:gridCol>
              </a:tblGrid>
              <a:tr h="396240">
                <a:tc rowSpan="3">
                  <a:txBody>
                    <a:bodyPr/>
                    <a:lstStyle/>
                    <a:p>
                      <a:r>
                        <a:rPr lang="tk-TM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Planyň masştaby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2"/>
                      <a:stretch>
                        <a:fillRect l="-33433" t="-1538" r="-399" b="-707692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13299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1:3000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1:2000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1:1000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7546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tk-TM" sz="2000" dirty="0" smtClean="0"/>
                        <a:t>Başlangyç punktlaryň arasyndaky ýörelgeleriň ygtyýar barlaen</a:t>
                      </a:r>
                      <a:r>
                        <a:rPr lang="tk-TM" sz="2000" baseline="0" dirty="0" smtClean="0"/>
                        <a:t> uzynlyklary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3651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1:5000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6,0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4,0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2,0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522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1:2000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3,0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1,0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29985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1:1000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0,6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4514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1:500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0,9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0,6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sz="2000" dirty="0" smtClean="0"/>
                        <a:t>0,3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13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66713"/>
          </a:xfrm>
        </p:spPr>
        <p:txBody>
          <a:bodyPr/>
          <a:lstStyle/>
          <a:p>
            <a:pPr algn="ctr">
              <a:defRPr/>
            </a:pPr>
            <a:r>
              <a:rPr lang="tk-TM" sz="3200" b="1" dirty="0" smtClean="0">
                <a:solidFill>
                  <a:schemeClr val="accent1">
                    <a:lumMod val="25000"/>
                  </a:schemeClr>
                </a:solidFill>
              </a:rPr>
              <a:t>Teodolit kartalaşdyrmasy</a:t>
            </a: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388" y="971550"/>
            <a:ext cx="8856662" cy="5697538"/>
          </a:xfrm>
        </p:spPr>
        <p:txBody>
          <a:bodyPr/>
          <a:lstStyle/>
          <a:p>
            <a:pPr>
              <a:defRPr/>
            </a:pPr>
            <a:r>
              <a:rPr lang="tk-TM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Situasiýanyň t</a:t>
            </a:r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eodolit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kartalaşdyrmasy şu usullar bilen ýerine ýetirilýär: </a:t>
            </a:r>
            <a:r>
              <a:rPr lang="tk-TM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burçly we çyzykly kesişmeler, polýar koordinatalar, aýlanyp çykmak, perpendikulýarlar, birugurly we kombinirlenen usullar bilen. </a:t>
            </a:r>
            <a:r>
              <a:rPr lang="en-US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k-TM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buFont typeface="Wingdings" panose="05000000000000000000" pitchFamily="2" charset="2"/>
              <a:buNone/>
              <a:defRPr/>
            </a:pPr>
            <a:r>
              <a:rPr lang="tk-TM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Göniden-göni çyzyk ölçemeleri üçin ýaramsyz ýerler üçin peýdalanylýar. Ölçenilen piketleri plana grafiki ýa-da Ýunguň formulalary boýunça deslapdan hasaplanan koordinatalar boýunça geçirýärler. Bu usul adanyň ornuny kesgitlemek üçin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Прямоугольник 44"/>
          <p:cNvSpPr>
            <a:spLocks noChangeArrowheads="1"/>
          </p:cNvSpPr>
          <p:nvPr/>
        </p:nvSpPr>
        <p:spPr bwMode="auto">
          <a:xfrm>
            <a:off x="1763713" y="3429000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sz="2800" b="1">
                <a:solidFill>
                  <a:srgbClr val="00B050"/>
                </a:solidFill>
              </a:rPr>
              <a:t>Burçly kesişmeler usuly</a:t>
            </a:r>
            <a:endParaRPr lang="ru-RU" altLang="ru-RU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44463"/>
          </a:xfrm>
        </p:spPr>
        <p:txBody>
          <a:bodyPr/>
          <a:lstStyle/>
          <a:p>
            <a:r>
              <a:rPr lang="tk-TM" altLang="ru-RU" sz="3600" b="1" smtClean="0">
                <a:solidFill>
                  <a:srgbClr val="00B050"/>
                </a:solidFill>
              </a:rPr>
              <a:t>Burçly kesişmeler we aýlanyp çykmak usullary</a:t>
            </a:r>
            <a:r>
              <a:rPr lang="ru-RU" altLang="ru-RU" sz="3600" smtClean="0">
                <a:solidFill>
                  <a:srgbClr val="00B050"/>
                </a:solidFill>
              </a:rPr>
              <a:t/>
            </a:r>
            <a:br>
              <a:rPr lang="ru-RU" altLang="ru-RU" sz="3600" smtClean="0">
                <a:solidFill>
                  <a:srgbClr val="00B050"/>
                </a:solidFill>
              </a:rPr>
            </a:br>
            <a:endParaRPr lang="ru-RU" alt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96963"/>
            <a:ext cx="9063037" cy="57610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peýdalanylan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ж</a:t>
            </a: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nokatlar)- 1-nji surat. Aýlanyp çykmak usuly bilen kartalaşdyrma geçirmek üçin kölüň daş-töwereginde, AB başlangyç geodeziki esasa baglanan, ýapyk teodolit ýörelgesi geçirilen.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k-T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buFont typeface="Wingdings" panose="05000000000000000000" pitchFamily="2" charset="2"/>
              <a:buNone/>
              <a:defRPr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1-nji suratda kölüň kenarynda ýerleşýän, </a:t>
            </a:r>
            <a:r>
              <a:rPr lang="tk-TM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nokadyň orny çyzykly kesişmeler usuly bilen alnan.</a:t>
            </a:r>
          </a:p>
          <a:p>
            <a:pPr marL="0" indent="630238">
              <a:buFont typeface="Wingdings" panose="05000000000000000000" pitchFamily="2" charset="2"/>
              <a:buNone/>
              <a:defRPr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2-nji suratda şu usul bilen jaýyň </a:t>
            </a:r>
            <a:r>
              <a:rPr lang="tk-TM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nokatlarynyň orunlary alnan. Adatça çyzykly kesişmeler usuly arkaly alnan nokatlary degişli aralyklar boýunça plana geçirýärler.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647700" y="30130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sz="3600" b="1">
                <a:solidFill>
                  <a:srgbClr val="00B050"/>
                </a:solidFill>
              </a:rPr>
              <a:t>Çyzykly kesişmeler usuly</a:t>
            </a:r>
            <a:endParaRPr lang="ru-RU" altLang="ru-RU" sz="36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576263"/>
          </a:xfrm>
        </p:spPr>
        <p:txBody>
          <a:bodyPr/>
          <a:lstStyle/>
          <a:p>
            <a:pPr eaLnBrk="1" hangingPunct="1"/>
            <a:r>
              <a:rPr lang="tk-TM" altLang="ru-RU" sz="4000" b="1" smtClean="0">
                <a:solidFill>
                  <a:schemeClr val="bg2"/>
                </a:solidFill>
                <a:latin typeface="Constantia" panose="02030602050306030303" pitchFamily="18" charset="0"/>
              </a:rPr>
              <a:t>Meýilnama</a:t>
            </a:r>
            <a:endParaRPr lang="ru-RU" altLang="ru-RU" sz="4000" b="1" smtClean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81125"/>
            <a:ext cx="8785225" cy="50006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>Trigonometriki niwelirleme we onuň kömegi bilen beýgelmeleri kesgitlemek.</a:t>
            </a:r>
            <a:endParaRPr lang="en-US" altLang="ru-RU" b="1" smtClean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>Taheometriki kartalaşdyrma, onuň niýetlenişi we ulanylýan abzallar. </a:t>
            </a:r>
            <a:endParaRPr lang="en-US" altLang="ru-RU" b="1" smtClean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>Taheometriki kartalaşdyrmanyň ýerine ýetirilişi</a:t>
            </a:r>
            <a:r>
              <a:rPr lang="en-US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  <a:endParaRPr lang="tk-TM" altLang="ru-RU" b="1" smtClean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>Ulanylýan elektron taheometrler</a:t>
            </a:r>
            <a:endParaRPr lang="en-US" altLang="ru-RU" b="1" smtClean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ru-RU" smtClean="0"/>
          </a:p>
        </p:txBody>
      </p:sp>
      <p:sp>
        <p:nvSpPr>
          <p:cNvPr id="24579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0013"/>
            <a:ext cx="88201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351837" cy="46815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892968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6250"/>
            <a:ext cx="96821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124075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3-nji surat.</a:t>
            </a:r>
            <a:r>
              <a:rPr lang="tk-TM" altLang="ru-RU" sz="1800" b="1">
                <a:solidFill>
                  <a:srgbClr val="00B050"/>
                </a:solidFill>
              </a:rPr>
              <a:t> </a:t>
            </a:r>
            <a:r>
              <a:rPr lang="tk-TM" altLang="ru-RU" sz="1800" b="1"/>
              <a:t>Polýar koordinatalar usuly</a:t>
            </a:r>
            <a:endParaRPr lang="ru-RU" altLang="ru-RU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79388" y="509588"/>
            <a:ext cx="8713787" cy="6400800"/>
          </a:xfrm>
        </p:spPr>
        <p:txBody>
          <a:bodyPr/>
          <a:lstStyle/>
          <a:p>
            <a:r>
              <a:rPr lang="tk-TM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Çyzykly kesişmeler usulyny</a:t>
            </a:r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göni görüş ýolunda ýerleşen, teodolit ýörelgesiniň nokatlaryndan we çyzygyndan golaýda ýerleşen nokatlary kartalaşdyrmakda ulanýarlar. 1-nji suratda şunuň ýaly edilip şol bir wagtda burçly kesişmeler usulyny ulanmak bilen, we</a:t>
            </a:r>
            <a:r>
              <a:rPr lang="ru-RU" altLang="ru-RU" b="1" smtClean="0"/>
              <a:t> </a:t>
            </a:r>
            <a:r>
              <a:rPr lang="ru-RU" altLang="ru-RU" b="1" smtClean="0">
                <a:solidFill>
                  <a:srgbClr val="FF0000"/>
                </a:solidFill>
              </a:rPr>
              <a:t>з</a:t>
            </a:r>
            <a:r>
              <a:rPr lang="ru-RU" altLang="ru-RU" b="1" smtClean="0"/>
              <a:t> </a:t>
            </a:r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 alynan. 2-nji suratda görkezilen usul desganyň </a:t>
            </a:r>
            <a:r>
              <a:rPr lang="tk-TM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  <a:r>
              <a:rPr lang="tk-TM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nokatlaryny kartalaşdyrmak üçin peýdalanylan. kese burçuň we kese aralygyň ululygy boýunça grafiki ýa-da kartalaşdyrma esasynyň nokatlaryndan göni geodeziki meseleri çözmekden hasaplanan koordinatalar boýunça plana nokatlary  geçirýärler.</a:t>
            </a:r>
            <a:endParaRPr lang="ru-RU" alt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403350" y="188913"/>
            <a:ext cx="533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b="1">
                <a:solidFill>
                  <a:srgbClr val="00B050"/>
                </a:solidFill>
              </a:rPr>
              <a:t>Polýar koordinatalar usuly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57200"/>
            <a:ext cx="9432925" cy="450850"/>
          </a:xfrm>
        </p:spPr>
        <p:txBody>
          <a:bodyPr/>
          <a:lstStyle/>
          <a:p>
            <a:pPr algn="ctr">
              <a:defRPr/>
            </a:pPr>
            <a:r>
              <a:rPr lang="tk-TM" sz="3200" b="1" dirty="0" smtClean="0">
                <a:solidFill>
                  <a:schemeClr val="accent1">
                    <a:lumMod val="25000"/>
                  </a:schemeClr>
                </a:solidFill>
              </a:rPr>
              <a:t>Trigonometriki niwelirleme</a:t>
            </a: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81075"/>
            <a:ext cx="8893175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1813">
              <a:defRPr/>
            </a:pPr>
            <a:r>
              <a:rPr lang="tk-TM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 B nokatlaryň aralaryndaky beýgelmäni ýapgyt nyşana okunyň kömegi bilen kesgitlemeklik mümkin, ýagny trigonometriki niwelirleme usulyny peýdalanmaklyk mümkin (4-nji surat).</a:t>
            </a:r>
          </a:p>
          <a:p>
            <a:pPr indent="531813">
              <a:defRPr/>
            </a:pPr>
            <a:r>
              <a:rPr lang="tk-TM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nokatda teodoliti, B nokatda reýkany oturtýarlar. Ruletka ýa-da reýka bilen teodolitiň beýikligini ölçeýärler. Teodolitiň dik tegelegini peýdalanyp, dürbini haýsydyr bir reýka nokadyna nyşanlananda, onuň nyşana okunyň ýapgytlyk burçuny kesgitleýärler. Bu nokatdan reýkanyň dabanyna çenli bolan aralyga </a:t>
            </a:r>
            <a:r>
              <a:rPr lang="tk-TM" alt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nyşanlama beýikligi </a:t>
            </a:r>
            <a:r>
              <a:rPr lang="tk-TM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diýilýär. AB çyzygyň uzynlygyny lenta ýa-da uzaklyk ölçeýji bilen ölçeýärler.</a:t>
            </a:r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r>
              <a:rPr lang="tk-TM" altLang="ru-RU" sz="2800" smtClean="0"/>
              <a:t>4-nji surat. Trigonametriki niwelirleme</a:t>
            </a:r>
            <a:endParaRPr lang="ru-RU" altLang="ru-RU" sz="2800" smtClean="0"/>
          </a:p>
        </p:txBody>
      </p:sp>
      <p:pic>
        <p:nvPicPr>
          <p:cNvPr id="29699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938213"/>
            <a:ext cx="7997825" cy="3282950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algn="ctr"/>
            <a:r>
              <a:rPr lang="tk-TM" altLang="ru-RU" sz="2800" b="1" smtClean="0"/>
              <a:t>Trigonometriki niwelirleme (dowamy)</a:t>
            </a:r>
            <a:endParaRPr lang="ru-RU" altLang="ru-RU" sz="2800" b="1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6264275"/>
          </a:xfrm>
        </p:spPr>
        <p:txBody>
          <a:bodyPr/>
          <a:lstStyle/>
          <a:p>
            <a:r>
              <a:rPr lang="tk-TM" altLang="ru-RU" smtClean="0"/>
              <a:t>4-nji suratdan alarys:</a:t>
            </a:r>
          </a:p>
          <a:p>
            <a:endParaRPr lang="tk-TM" altLang="ru-RU" smtClean="0"/>
          </a:p>
          <a:p>
            <a:endParaRPr lang="tk-TM" altLang="ru-RU" smtClean="0"/>
          </a:p>
          <a:p>
            <a:endParaRPr lang="tk-TM" altLang="ru-RU" smtClean="0"/>
          </a:p>
          <a:p>
            <a:endParaRPr lang="tk-TM" altLang="ru-RU" smtClean="0"/>
          </a:p>
          <a:p>
            <a:endParaRPr lang="tk-TM" altLang="ru-RU" smtClean="0"/>
          </a:p>
          <a:p>
            <a:endParaRPr lang="tk-TM" altLang="ru-RU" smtClean="0"/>
          </a:p>
          <a:p>
            <a:r>
              <a:rPr lang="tk-TM" altLang="ru-RU" smtClean="0"/>
              <a:t>Eger-de aralyk lenta bilen ölçenen bolsa, onda AB çyzygyň kese aralygy </a:t>
            </a:r>
          </a:p>
          <a:p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9712" y="1484784"/>
            <a:ext cx="4027124" cy="3538116"/>
          </a:xfrm>
          <a:prstGeom prst="rect">
            <a:avLst/>
          </a:prstGeom>
        </p:spPr>
      </p:pic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5435600" y="3357563"/>
            <a:ext cx="370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sz="2800"/>
              <a:t>     bolýandygy üçin</a:t>
            </a:r>
            <a:endParaRPr lang="ru-RU" altLang="ru-RU" sz="2800"/>
          </a:p>
        </p:txBody>
      </p:sp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5691188" y="4240213"/>
            <a:ext cx="291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 sz="2800"/>
              <a:t>   bolar.</a:t>
            </a:r>
            <a:endParaRPr lang="ru-RU" altLang="ru-RU" sz="2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00192" y="5646988"/>
            <a:ext cx="2440002" cy="5903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9388" y="457200"/>
            <a:ext cx="8856662" cy="668338"/>
          </a:xfrm>
        </p:spPr>
        <p:txBody>
          <a:bodyPr/>
          <a:lstStyle/>
          <a:p>
            <a:pPr algn="ctr"/>
            <a:r>
              <a:rPr lang="tk-TM" altLang="ru-RU" sz="32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kartalaşdyrma, onuň niýetlenişi we ulanylýan abzallar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85738" y="1241425"/>
            <a:ext cx="8858250" cy="5616575"/>
          </a:xfrm>
        </p:spPr>
        <p:txBody>
          <a:bodyPr/>
          <a:lstStyle/>
          <a:p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kartalaşdyrma- bu kombinirlenen kartalaşdyrma bolup, onuň barşynda nokatlaryň plandaky we belentligi boýunça orunlaryny birbada kesgitleýärler, ol bolsa ýeriň üstüniň topografiki planyny şobada almaga mümkinçilik berýär. </a:t>
            </a:r>
            <a:r>
              <a:rPr lang="tk-TM" alt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Taheometriýa</a:t>
            </a:r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sözi çalt ölçemekligi aňladýar.</a:t>
            </a:r>
          </a:p>
          <a:p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Nokatlaryň orunlaryny kartalaşdyrma punktlaryna görä kesgitleýärler: plandaky ornuny polýar usuly bilen, beýikligi boýunça trigonometriki niwelirlemeden. Polýar aralyklaryň uzynlyklary we piket (reýka) nokatlarynyň gürlügi (olaryň arasyndaky aralyklary) topo-geodeziki işleriň gözükdirmesinde kadalaşdyrylýar.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49263" y="188913"/>
            <a:ext cx="8229600" cy="703262"/>
          </a:xfrm>
        </p:spPr>
        <p:txBody>
          <a:bodyPr/>
          <a:lstStyle/>
          <a:p>
            <a:pPr algn="ctr"/>
            <a:r>
              <a:rPr lang="tk-TM" alt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kartalaşdyrma, onuň niýetlenişi we ulanylýan abzallar (dowamy)</a:t>
            </a: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964612" cy="6769100"/>
          </a:xfrm>
        </p:spPr>
        <p:txBody>
          <a:bodyPr/>
          <a:lstStyle/>
          <a:p>
            <a:pPr marL="0" indent="533400">
              <a:defRPr/>
            </a:pPr>
            <a:r>
              <a:rPr lang="tk-TM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</a:t>
            </a: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kartalaşdyrma ýerine ýetirilende, kese we dik burçlary, çyzyklaryň uzynlyklaryny we beýgelmäni ölçemeklik üçin niýetlenen,</a:t>
            </a:r>
            <a:r>
              <a:rPr lang="tk-TM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</a:t>
            </a:r>
            <a:r>
              <a:rPr lang="tk-TM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atlandyrylýan geodeziki abzaly peýdalanýarlar. Dik tegelegi, aralyklary ölçemek üçin enjamy we limbi ugrukdyrmak üçin bussoly bolan teodolit, </a:t>
            </a:r>
            <a:r>
              <a:rPr lang="tk-TM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teodolit-taheometrlere </a:t>
            </a: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 bolýar. Häzirki wagtda elektron teodolitler giňden peýdalanylýar.</a:t>
            </a:r>
          </a:p>
          <a:p>
            <a:pPr algn="ctr">
              <a:defRPr/>
            </a:pP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kartalaşdyrmanyň ýerine ýetirilişi</a:t>
            </a:r>
          </a:p>
          <a:p>
            <a:pPr marL="0" indent="533400">
              <a:defRPr/>
            </a:pP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 esasynyň punktlaryndan ýerine ýetirilýär, olara </a:t>
            </a:r>
            <a:r>
              <a:rPr lang="tk-TM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duralgalar</a:t>
            </a:r>
            <a:r>
              <a:rPr lang="tk-TM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diýilýär. Köplenç kartalaşdyrma esasy hökmünde teodolit-belentlik ýörelgelerini peýdalanýarlar. </a:t>
            </a:r>
          </a:p>
          <a:p>
            <a:pPr marL="0" indent="533400">
              <a:defRPr/>
            </a:pPr>
            <a:endParaRPr lang="ru-RU" sz="28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396413" cy="668338"/>
          </a:xfrm>
        </p:spPr>
        <p:txBody>
          <a:bodyPr/>
          <a:lstStyle/>
          <a:p>
            <a:pPr algn="ctr"/>
            <a:r>
              <a:rPr lang="tk-TM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kartalaşdyrmanyň ýerine ýetirilişi (dowamy)</a:t>
            </a:r>
            <a:endParaRPr lang="ru-RU" altLang="ru-RU" sz="320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5689600"/>
          </a:xfrm>
        </p:spPr>
        <p:txBody>
          <a:bodyPr/>
          <a:lstStyle/>
          <a:p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Situasiýanyň we relýefiň häsiýetli nokatlaryna </a:t>
            </a:r>
            <a:r>
              <a:rPr lang="tk-TM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reýka nokatlary</a:t>
            </a:r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ýa-da </a:t>
            </a:r>
            <a:r>
              <a:rPr lang="tk-TM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piketler</a:t>
            </a:r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diýilýär. Reýka nokatlaryny ýeriň üstünde berkidmeýärler.</a:t>
            </a:r>
          </a:p>
          <a:p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Kartalaşdyrma torunyň nokatlaryň plandaky ornuny kesgitlemek üçin kese burçlary we taraplaryň uzynlyklaryny öllçeýärler. Uzynlyklary ýer ölçeýji lentalar ýa-da ruletkalar bilen göni we ters ugurlarda 1:2000 takyklykda ölçeýärler.</a:t>
            </a:r>
          </a:p>
          <a:p>
            <a:r>
              <a:rPr lang="tk-TM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Nokatlaryň belentliklerini trigonometriki niwelirlemeden kesgitleýärler. Ýapgytlyk burçlaryny dik tegelegiň iki ýagdaýynda göni we ters ugurlarda ölçeýärler. Beýgelmeleriň aratapawudynyň her 100 metre 4 sm geçmegine ygtyýar berilmeýär.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351837" cy="55435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Topografik</a:t>
            </a:r>
            <a: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 kartalaşdyrma</a:t>
            </a:r>
            <a:r>
              <a:rPr lang="ru-RU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 (şekillendirme</a:t>
            </a:r>
            <a: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)</a:t>
            </a:r>
            <a:r>
              <a:rPr lang="ru-RU" altLang="ru-RU" sz="3600" b="1" smtClean="0">
                <a:latin typeface="Constantia" panose="02030602050306030303" pitchFamily="18" charset="0"/>
              </a:rPr>
              <a:t> – </a:t>
            </a:r>
            <a:r>
              <a:rPr lang="en-US" altLang="ru-RU" sz="3600" smtClean="0">
                <a:latin typeface="Constantia" panose="02030602050306030303" pitchFamily="18" charset="0"/>
              </a:rPr>
              <a:t>bu </a:t>
            </a:r>
            <a:r>
              <a:rPr lang="ru-RU" altLang="ru-RU" sz="3600" smtClean="0">
                <a:latin typeface="Constantia" panose="02030602050306030303" pitchFamily="18" charset="0"/>
              </a:rPr>
              <a:t>topografik</a:t>
            </a:r>
            <a:r>
              <a:rPr lang="tk-TM" altLang="ru-RU" sz="3600" smtClean="0">
                <a:latin typeface="Constantia" panose="02030602050306030303" pitchFamily="18" charset="0"/>
              </a:rPr>
              <a:t>i</a:t>
            </a:r>
            <a:r>
              <a:rPr lang="ru-RU" altLang="ru-RU" sz="3600" smtClean="0">
                <a:latin typeface="Constantia" panose="02030602050306030303" pitchFamily="18" charset="0"/>
              </a:rPr>
              <a:t> karta</a:t>
            </a:r>
            <a:r>
              <a:rPr lang="en-US" altLang="ru-RU" sz="3600" smtClean="0">
                <a:latin typeface="Constantia" panose="02030602050306030303" pitchFamily="18" charset="0"/>
              </a:rPr>
              <a:t>lary</a:t>
            </a:r>
            <a:r>
              <a:rPr lang="ru-RU" altLang="ru-RU" sz="3600" smtClean="0">
                <a:latin typeface="Constantia" panose="02030602050306030303" pitchFamily="18" charset="0"/>
              </a:rPr>
              <a:t>, plan</a:t>
            </a:r>
            <a:r>
              <a:rPr lang="en-US" altLang="ru-RU" sz="3600" smtClean="0">
                <a:latin typeface="Constantia" panose="02030602050306030303" pitchFamily="18" charset="0"/>
              </a:rPr>
              <a:t>lar</a:t>
            </a:r>
            <a:r>
              <a:rPr lang="ru-RU" altLang="ru-RU" sz="3600" smtClean="0">
                <a:latin typeface="Constantia" panose="02030602050306030303" pitchFamily="18" charset="0"/>
              </a:rPr>
              <a:t>y ýa-da profili </a:t>
            </a:r>
            <a:r>
              <a:rPr lang="en-US" altLang="ru-RU" sz="3600" smtClean="0">
                <a:latin typeface="Constantia" panose="02030602050306030303" pitchFamily="18" charset="0"/>
              </a:rPr>
              <a:t>d</a:t>
            </a:r>
            <a:r>
              <a:rPr lang="tk-TM" altLang="ru-RU" sz="3600" smtClean="0">
                <a:latin typeface="Constantia" panose="02030602050306030303" pitchFamily="18" charset="0"/>
              </a:rPr>
              <a:t>ü</a:t>
            </a:r>
            <a:r>
              <a:rPr lang="en-US" altLang="ru-RU" sz="3600" smtClean="0">
                <a:latin typeface="Constantia" panose="02030602050306030303" pitchFamily="18" charset="0"/>
              </a:rPr>
              <a:t>zmek </a:t>
            </a:r>
            <a:r>
              <a:rPr lang="ru-RU" altLang="ru-RU" sz="3600" smtClean="0">
                <a:latin typeface="Constantia" panose="02030602050306030303" pitchFamily="18" charset="0"/>
              </a:rPr>
              <a:t>üçin </a:t>
            </a:r>
            <a:r>
              <a:rPr lang="tk-TM" altLang="ru-RU" sz="3600" smtClean="0">
                <a:latin typeface="Constantia" panose="02030602050306030303" pitchFamily="18" charset="0"/>
              </a:rPr>
              <a:t>ýerüsti bölekde </a:t>
            </a:r>
            <a:r>
              <a:rPr lang="ru-RU" altLang="ru-RU" sz="3600" smtClean="0">
                <a:latin typeface="Constantia" panose="02030602050306030303" pitchFamily="18" charset="0"/>
              </a:rPr>
              <a:t>ýerine ýetirilýän</a:t>
            </a:r>
            <a:r>
              <a:rPr lang="tk-TM" altLang="ru-RU" sz="3600" smtClean="0">
                <a:latin typeface="Constantia" panose="02030602050306030303" pitchFamily="18" charset="0"/>
              </a:rPr>
              <a:t> geodeziki</a:t>
            </a:r>
            <a:r>
              <a:rPr lang="ru-RU" altLang="ru-RU" sz="3600" smtClean="0">
                <a:latin typeface="Constantia" panose="02030602050306030303" pitchFamily="18" charset="0"/>
              </a:rPr>
              <a:t> işleriň</a:t>
            </a:r>
            <a:r>
              <a:rPr lang="tk-TM" altLang="ru-RU" sz="3600" smtClean="0">
                <a:latin typeface="Constantia" panose="02030602050306030303" pitchFamily="18" charset="0"/>
              </a:rPr>
              <a:t> (ölçemeleriň)</a:t>
            </a:r>
            <a:r>
              <a:rPr lang="ru-RU" altLang="ru-RU" sz="3600" smtClean="0">
                <a:latin typeface="Constantia" panose="02030602050306030303" pitchFamily="18" charset="0"/>
              </a:rPr>
              <a:t> toplumy</a:t>
            </a:r>
            <a:r>
              <a:rPr lang="tk-TM" altLang="ru-RU" sz="3600" smtClean="0">
                <a:latin typeface="Constantia" panose="02030602050306030303" pitchFamily="18" charset="0"/>
              </a:rPr>
              <a:t>. Iri masştably (1:500, 1:1000, 1:2000, 1:5000) we ownuk masştably (1:10 000, 1:25 000 we ondan ownuk)</a:t>
            </a:r>
            <a:r>
              <a:rPr lang="ru-RU" altLang="ru-RU" sz="3600" smtClean="0">
                <a:latin typeface="Constantia" panose="02030602050306030303" pitchFamily="18" charset="0"/>
              </a:rPr>
              <a:t> </a:t>
            </a:r>
            <a:r>
              <a:rPr lang="tk-TM" altLang="ru-RU" sz="3600" smtClean="0">
                <a:latin typeface="Constantia" panose="02030602050306030303" pitchFamily="18" charset="0"/>
              </a:rPr>
              <a:t>topografiki planlary gurmak üçin ýerine ýetirilýän ölçemeleri tapawutlandyrýarlar</a:t>
            </a:r>
            <a:endParaRPr lang="ru-RU" altLang="ru-RU" sz="3600" smtClean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15900" y="549275"/>
            <a:ext cx="8712200" cy="738188"/>
          </a:xfrm>
        </p:spPr>
        <p:txBody>
          <a:bodyPr/>
          <a:lstStyle/>
          <a:p>
            <a:pPr algn="ctr"/>
            <a:r>
              <a:rPr lang="tk-TM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Taheometriki kartalaşdyrmanyň ýerine ýetirilişi (dowamy)</a:t>
            </a:r>
            <a:endParaRPr lang="ru-RU" altLang="ru-RU" sz="3200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15900" y="1412875"/>
            <a:ext cx="8712200" cy="5616575"/>
          </a:xfrm>
        </p:spPr>
        <p:txBody>
          <a:bodyPr/>
          <a:lstStyle/>
          <a:p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Duralgada taheometriki kartalaşdyrma işlerini şu yzygiderlilikde ýerine ýetirýärler:</a:t>
            </a:r>
          </a:p>
          <a:p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Teodoliti ýörelgänioň nokadynyň üstünde işçi ýagdaýa getirýärler (abzaly merkezleşdirýärler we kese ýagdaýa getirýärler), abzalyň </a:t>
            </a:r>
            <a:r>
              <a:rPr lang="tk-TM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beýikligini ölçeýärler, ony reýkada belleýärler we žurnala ýazýarlar.</a:t>
            </a:r>
          </a:p>
          <a:p>
            <a:r>
              <a:rPr lang="tk-TM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“S” sag tegelekde görüş dürbüsini üstünde reýka duran, ýörelgäniň goňşy nokadyna (yzky ýa-da öňdäki nokada) gönükdirýärler we dik tegelekden hasap alýarlar. Soňra dürbini zenitden aýlaýarlar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38" y="333375"/>
            <a:ext cx="8856662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limbi ýörelgäniň tarapyna ugrukdyrýarlar, ýagny kese tegelekde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hasaby goýýarlar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alidadany berkidýärler we, limbi aýlap, görüş dürbüsini reýka gönükdirýärler. Soňra dik tegelekden  “Ç” çep tegelek ýagdaýda hasap alýarlar we (NO) noluň ornuny hasaplaýarlar. Hasaby we NO bahasyny žurnala ýazýarlar.</a:t>
            </a:r>
          </a:p>
          <a:p>
            <a:pPr indent="898525">
              <a:defRPr/>
            </a:pP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Ondan soňra duralgada jikme-jikligi (situasiýanyň we relýefiň häsiýetli nokatlaryny) kartalaşdyrmaga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girişýärler.</a:t>
            </a:r>
          </a:p>
          <a:p>
            <a:pPr indent="898525">
              <a:defRPr/>
            </a:pP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Reýka nokatlaryna reýkany goýýarlar. Çep “Ç” tegelekde we ugrukdyrylan limbde, alidadany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404664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aýlamak bilen görüş dürbüsini reýka nokatlaryna yzygiderlilikde nyşanlaýarlar, uzaklyk ölçeýji sapaklardan, kese we dik tegeleklerden hasaplary alýarlar we olary žurnala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ýazýarlar.Görüş dürbüsiniň ortaky ştrihini, reýkada bellenen abzalyň beýikligine nyşanlaýarlar. Eger-de abzalyň beýikligi reýkada päsgelçilikler sebäpli görünmese, onda reýkadaky islendik hasaba (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köplenç metrlere ýa-da ýarym metrlere deň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bölünýän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hasaplara, mysal üçin 2, 2,5 m ýa-da 3 m) gönükdirýärler. </a:t>
            </a:r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nyşanlama belentligini žurnala ýazýarlar.</a:t>
            </a:r>
          </a:p>
          <a:p>
            <a:pPr indent="533400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Kartalaşdyrma işleri duralgada tamamlananyndan soňra görüş dürbüsini täzeden, öň teodolit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94720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404664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ugrukdyrylan, ýörelgäniň nokadyna gönükdirýärler we kese tegelekden hasap alýarlar.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 alnan hasabyň arasyndaky aratapawut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5′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geçmeli däldir.</a:t>
            </a:r>
          </a:p>
          <a:p>
            <a:pPr indent="533400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Reýka nokatlary kartalaşdyrma çägini deňölçegli örtmelidir. Duralgadan reýka nokatlaryna çenli aralyklar taheometriki kartalaşdyrma boýunça gözükdirmesinde görekezilen ygtyýar berlen ululyklardan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geçmeli däldir.</a:t>
            </a:r>
          </a:p>
          <a:p>
            <a:pPr indent="533400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bir duralgada žurnal doldurmak bilen birlikde abris- shematiki çyzgy düzülmelir. Bu çyzgyda reýka nokatlarynyň orunlary, olaryň tertip sanlary goýulmak bilen şekillendirilmelidir, ýerüsti konturlar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31629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40466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geçirilmelidir, relýefiň şekili görkezilmelidir we oba hojalyk obýektleri bellenmelidir (5-nji surat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7" y="1619250"/>
            <a:ext cx="5016773" cy="51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31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Elektron </a:t>
            </a:r>
            <a:r>
              <a:rPr lang="tk-TM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taheometrler</a:t>
            </a:r>
          </a:p>
          <a:p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Elektron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taheometri diýlende teodolit bilen ýagtylyk</a:t>
            </a:r>
            <a:b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Uzaklykölçeýjisiniň birleşdirilmegi netesinde alnan gurluşa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düşünilýär. Häzirki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zaman elektron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taheometrleriniň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esasy birleşdirijisi (uzeli)</a:t>
            </a:r>
            <a:r>
              <a:rPr lang="tk-TM" sz="3200" dirty="0"/>
              <a:t>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 mikroEHM alynýar. Onuň kömegi bilen ölçeg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işini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awtomatlaşdyrmak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goýlan düzme programmanyň esasynda dürli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 geodeziki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 çözmek bolar. Programmalaryň sanynyň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artmagy,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taheometriň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işleýiş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diapazonyny we onuň ulanylyş ýaýlymyny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artdyrýar, şeýle-de işleýiş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takyklygyny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ýokarlandyrýar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(7.9-njy surat). Registrirleýji</a:t>
            </a:r>
            <a:b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(hasaba alyş) gurluşlaryň bolmagy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taheometrlerde</a:t>
            </a:r>
            <a:r>
              <a:rPr lang="tk-TM" dirty="0"/>
              <a:t/>
            </a:r>
            <a:br>
              <a:rPr lang="tk-T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6842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awtomatlaşdyrylan geodeziki toplumlary: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taheometr-maglumatlary registrirleýji – özgerdiji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EHM-grafogurujy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 ahyrky önümi – topografiki plany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awtomatiki režimde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almaga mümkinçilik berýär. Bu ýagdaýda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gözegçiniň, operatoryň hasaplaýjynyň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kartografyň işleri bilen bagly ýüze çykýan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ýalňyşlyklar azalýar. </a:t>
            </a:r>
          </a:p>
          <a:p>
            <a:pPr indent="533400"/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taheometrler gurluşy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kodly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teodolit bilen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topografiki uzaklykölçeýjisiniň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korpusda birleşdirilen görnüşidir. Şular ýaly</a:t>
            </a:r>
            <a:b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abzallar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ölçenilýän ululyklary sanly tabloda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indikasiýalamagy üpjün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edýär we ölçegiň netijelerini awtomatiki ýagdaýynda huşly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kartada hasaba alýar. </a:t>
            </a:r>
            <a:r>
              <a:rPr lang="tk-TM" dirty="0"/>
              <a:t/>
            </a:r>
            <a:br>
              <a:rPr lang="tk-TM" dirty="0"/>
            </a:br>
            <a:r>
              <a:rPr lang="tk-TM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0252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404664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Şular ýaly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abzallara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k-TM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2Ta5 (Rossiýa), </a:t>
            </a:r>
            <a:r>
              <a:rPr lang="tk-TM" sz="3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TC1600 (Şweýsariýa</a:t>
            </a:r>
            <a:r>
              <a:rPr lang="tk-TM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), SET3 (Ýaponiýa), Trimble 3600 (ABŞ)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we beýlekileri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goşmak bolar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Olaryň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deňeşdirende uly bolmadyk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agramlary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we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ölçegleri bardyr. Ondan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başga-da, iýmit çeşmesini az harçlaýar. Emma muňa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seretmezden ölçeglerde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hasaplamalarda uly göwrümli işleri ýerine ýetirýär.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Olarda geodeziki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işleri geçirmek üçin köpsanly programma serişdeleri ulanylýar.</a:t>
            </a:r>
            <a:r>
              <a:rPr lang="tk-TM" sz="3200" dirty="0"/>
              <a:t> </a:t>
            </a:r>
            <a:r>
              <a:rPr lang="tk-TM" dirty="0"/>
              <a:t/>
            </a:r>
            <a:br>
              <a:rPr lang="tk-T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3405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6406889" cy="511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556792"/>
            <a:ext cx="45053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448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33928"/>
            <a:ext cx="8064896" cy="73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08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66675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Topografik</a:t>
            </a:r>
            <a: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 kartalaşdyrma barada umumy düşünje</a:t>
            </a:r>
            <a:b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</a:br>
            <a: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/>
            </a:r>
            <a:b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</a:br>
            <a:endParaRPr lang="ru-RU" altLang="ru-RU" sz="3200" smtClean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00025" y="1314450"/>
            <a:ext cx="87645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191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Constantia" panose="02030602050306030303" pitchFamily="18" charset="0"/>
              </a:rPr>
              <a:t>Topografik</a:t>
            </a:r>
            <a:r>
              <a:rPr lang="tk-TM" altLang="ru-RU">
                <a:latin typeface="Constantia" panose="02030602050306030303" pitchFamily="18" charset="0"/>
              </a:rPr>
              <a:t> kartalaşdyrmada ýerüsti bölegiň situasiýasynyň ähli elementleri, bar bolan gurluşlaryň, abadanlaşdyryşyň, ýerasty we ýerüsti torlaryň elementleri, şeýle hem, ýerüsti relýef ölçenilmäge we şekillendirilmäge degişlidir.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k-TM" altLang="ru-RU">
                <a:latin typeface="Constantia" panose="02030602050306030303" pitchFamily="18" charset="0"/>
              </a:rPr>
              <a:t>Topografiki kartalaşdyrmany, orunlary kabul edilen koordinatalar ulgamynda belli bolan, ýerüsti nokatlardan ýerine ýetirýärler. Döwlet we inženerçilik-geodeziki torlaryň daýanç punktlary, şeýle punktlar bolup hyzmat edýärler.</a:t>
            </a:r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5613" cy="145891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Topografik</a:t>
            </a:r>
            <a:r>
              <a:rPr lang="tk-TM" altLang="ru-RU" sz="3600" b="1" smtClean="0">
                <a:solidFill>
                  <a:schemeClr val="bg2"/>
                </a:solidFill>
                <a:latin typeface="Constantia" panose="02030602050306030303" pitchFamily="18" charset="0"/>
              </a:rPr>
              <a:t> kartalaşdyrma barada umumy düşünje (dowamy)</a:t>
            </a:r>
            <a: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  <a:t/>
            </a:r>
            <a:br>
              <a:rPr lang="tk-TM" altLang="ru-RU" b="1" smtClean="0">
                <a:solidFill>
                  <a:schemeClr val="bg2"/>
                </a:solidFill>
                <a:latin typeface="Constantia" panose="02030602050306030303" pitchFamily="18" charset="0"/>
              </a:rPr>
            </a:br>
            <a:endParaRPr lang="ru-RU" altLang="ru-RU" smtClean="0"/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400013"/>
            <a:ext cx="8964488" cy="6001643"/>
          </a:xfrm>
          <a:prstGeom prst="rect">
            <a:avLst/>
          </a:prstGeom>
          <a:blipFill>
            <a:blip r:embed="rId2"/>
            <a:stretch>
              <a:fillRect l="-1700" t="-1321" r="-142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115888"/>
            <a:ext cx="8229600" cy="1052512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err="1">
                <a:solidFill>
                  <a:schemeClr val="bg2"/>
                </a:solidFill>
                <a:latin typeface="Constantia" panose="02030602050306030303" pitchFamily="18" charset="0"/>
              </a:rPr>
              <a:t>Topografik</a:t>
            </a:r>
            <a:r>
              <a:rPr lang="tk-TM" altLang="ru-RU" sz="3200" b="1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tk-TM" altLang="ru-RU" sz="32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kartalaşdyrmanyň</a:t>
            </a:r>
            <a:r>
              <a:rPr lang="ru-RU" altLang="ru-RU" sz="32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tk-TM" altLang="ru-RU" sz="32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g</a:t>
            </a:r>
            <a:r>
              <a:rPr lang="tk-TM" sz="3200" b="1" dirty="0" smtClean="0">
                <a:solidFill>
                  <a:schemeClr val="accent1">
                    <a:lumMod val="25000"/>
                  </a:schemeClr>
                </a:solidFill>
              </a:rPr>
              <a:t>örnüşleri:</a:t>
            </a: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1096963"/>
            <a:ext cx="8496300" cy="5761037"/>
          </a:xfrm>
        </p:spPr>
        <p:txBody>
          <a:bodyPr/>
          <a:lstStyle/>
          <a:p>
            <a:r>
              <a:rPr lang="ru-RU" altLang="ru-RU" sz="2800" smtClean="0"/>
              <a:t>Teodolitli </a:t>
            </a:r>
          </a:p>
          <a:p>
            <a:r>
              <a:rPr lang="ru-RU" altLang="ru-RU" sz="2800" smtClean="0"/>
              <a:t>Wertikal (niwelirleme)</a:t>
            </a:r>
          </a:p>
          <a:p>
            <a:r>
              <a:rPr lang="ru-RU" altLang="ru-RU" sz="2800" smtClean="0"/>
              <a:t>Gorizontal</a:t>
            </a:r>
          </a:p>
          <a:p>
            <a:r>
              <a:rPr lang="ru-RU" altLang="ru-RU" sz="2800" smtClean="0"/>
              <a:t>Taheometrli</a:t>
            </a:r>
          </a:p>
          <a:p>
            <a:r>
              <a:rPr lang="ru-RU" altLang="ru-RU" sz="2800" smtClean="0"/>
              <a:t>Aero we kosmos fototopografik</a:t>
            </a:r>
            <a:r>
              <a:rPr lang="tk-TM" altLang="ru-RU" sz="2800" smtClean="0"/>
              <a:t>i</a:t>
            </a:r>
            <a:endParaRPr lang="ru-RU" altLang="ru-RU" sz="2800" smtClean="0"/>
          </a:p>
          <a:p>
            <a:r>
              <a:rPr lang="ru-RU" altLang="ru-RU" sz="2800" smtClean="0"/>
              <a:t>Ýerüsti stereofoto (fototeodolit)</a:t>
            </a:r>
          </a:p>
          <a:p>
            <a:r>
              <a:rPr lang="ru-RU" altLang="ru-RU" sz="2800" smtClean="0"/>
              <a:t>Menzulaly</a:t>
            </a:r>
          </a:p>
          <a:p>
            <a:r>
              <a:rPr lang="ru-RU" altLang="ru-RU" sz="2800" smtClean="0"/>
              <a:t>Kombinirlenen</a:t>
            </a:r>
          </a:p>
          <a:p>
            <a:r>
              <a:rPr lang="ru-RU" altLang="ru-RU" sz="2800" smtClean="0"/>
              <a:t>Skanerli </a:t>
            </a:r>
          </a:p>
          <a:p>
            <a:r>
              <a:rPr lang="ru-RU" altLang="ru-RU" sz="2800" smtClean="0"/>
              <a:t>Instrumental </a:t>
            </a:r>
            <a:r>
              <a:rPr lang="tk-TM" altLang="ru-RU" sz="2800" smtClean="0"/>
              <a:t>kartalaşdyr</a:t>
            </a:r>
            <a:r>
              <a:rPr lang="ru-RU" altLang="ru-RU" sz="2800" smtClean="0"/>
              <a:t>mak we başgalar</a:t>
            </a:r>
            <a:r>
              <a:rPr lang="en-US" altLang="ru-RU" sz="2800" smtClean="0"/>
              <a:t>.</a:t>
            </a:r>
            <a:endParaRPr lang="ru-RU" altLang="ru-RU" sz="2800" smtClean="0"/>
          </a:p>
          <a:p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450850"/>
          </a:xfrm>
        </p:spPr>
        <p:txBody>
          <a:bodyPr/>
          <a:lstStyle/>
          <a:p>
            <a:r>
              <a:rPr lang="en-US" altLang="ru-RU" sz="36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k-TM" altLang="ru-RU" sz="36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eodolit kartalaşdyrmasy</a:t>
            </a:r>
            <a:endParaRPr lang="ru-RU" altLang="ru-RU" sz="3600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0825" y="715963"/>
            <a:ext cx="8642350" cy="5305425"/>
          </a:xfrm>
        </p:spPr>
        <p:txBody>
          <a:bodyPr/>
          <a:lstStyle/>
          <a:p>
            <a:pPr indent="-323850"/>
            <a:r>
              <a:rPr lang="en-US" altLang="ru-RU" b="1" u="sng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k-TM" altLang="ru-RU" b="1" u="sng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eodolit kartalaşdyrmasy </a:t>
            </a:r>
            <a:r>
              <a:rPr lang="tk-TM" altLang="ru-RU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tk-TM" alt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ýer üsti bölegiň sudurly (konturly) planyny (relýefiň belentlik häsiýetnamalaryny görkezmezden) almak üçin, teodolitiň kömegi bilen ýerine ýetirilýän, kese geodeziki ölçemeler.</a:t>
            </a:r>
          </a:p>
          <a:p>
            <a:pPr indent="-323850"/>
            <a:r>
              <a:rPr lang="tk-TM" altLang="ru-RU" smtClean="0">
                <a:latin typeface="Calibri" panose="020F0502020204030204" pitchFamily="34" charset="0"/>
              </a:rPr>
              <a:t>Adatça düzlük ýerlerde, ilatly nokatlarda, demirýol halkalarynda, gurlan ülüşlerde we başgalarda ulanylýar. </a:t>
            </a:r>
            <a:r>
              <a:rPr lang="tk-TM" altLang="ru-RU" u="sng" smtClean="0">
                <a:solidFill>
                  <a:srgbClr val="FF0000"/>
                </a:solidFill>
                <a:latin typeface="Calibri" panose="020F0502020204030204" pitchFamily="34" charset="0"/>
              </a:rPr>
              <a:t>Şu tapgyrlardan durýar: </a:t>
            </a:r>
            <a:r>
              <a:rPr lang="tk-TM" altLang="ru-RU" smtClean="0">
                <a:latin typeface="Calibri" panose="020F0502020204030204" pitchFamily="34" charset="0"/>
              </a:rPr>
              <a:t>taýýarlyk işleri (ülüşe serediş rekognossirowka geçirmek, teodolit ýörelgesiniň depelerini bellemek we berkitmek), teodolit ýörelgesinde burç we çyzyk ölçemeleri geçirmek, situasiýany</a:t>
            </a:r>
            <a:endParaRPr lang="ru-RU" altLang="ru-RU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288925"/>
          </a:xfrm>
        </p:spPr>
        <p:txBody>
          <a:bodyPr/>
          <a:lstStyle/>
          <a:p>
            <a:r>
              <a:rPr lang="en-US" altLang="ru-RU" sz="3200" b="1" smtClean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k-TM" altLang="ru-RU" sz="3200" b="1" smtClean="0">
                <a:ea typeface="Calibri" panose="020F0502020204030204" pitchFamily="34" charset="0"/>
                <a:cs typeface="Arial" panose="020B0604020202020204" pitchFamily="34" charset="0"/>
              </a:rPr>
              <a:t>eodolit kartalaşdyrmasy (dowamy)</a:t>
            </a:r>
            <a:endParaRPr lang="ru-RU" altLang="ru-RU" sz="320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0825" y="908050"/>
            <a:ext cx="8785225" cy="5949950"/>
          </a:xfrm>
          <a:blipFill>
            <a:blip r:embed="rId2"/>
            <a:stretch>
              <a:fillRect l="-1735" t="-1332" r="-118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750" y="549275"/>
            <a:ext cx="8229600" cy="647700"/>
          </a:xfrm>
        </p:spPr>
        <p:txBody>
          <a:bodyPr/>
          <a:lstStyle/>
          <a:p>
            <a:r>
              <a:rPr lang="en-US" altLang="ru-RU" sz="3200" b="1" smtClean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k-TM" altLang="ru-RU" sz="3200" b="1" smtClean="0">
                <a:ea typeface="Calibri" panose="020F0502020204030204" pitchFamily="34" charset="0"/>
                <a:cs typeface="Arial" panose="020B0604020202020204" pitchFamily="34" charset="0"/>
              </a:rPr>
              <a:t>eodolit kartalaşdyrmasy (dowamy)</a:t>
            </a:r>
            <a:endParaRPr lang="ru-RU" altLang="ru-RU" sz="320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12200" cy="53990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tk-TM" altLang="ru-RU" smtClean="0"/>
              <a:t>çyzygyndan ýerine ýetirilýär. Teodolit ýörelgesi triangulýasiýanyň, poligonometriýanyň daýanç punktlarynyň aralygynda geçirilýär ýa-da ýapyk poligon (köpburçluk) görnüşinde döredilýär. Adatça teodolit ýörelgesinde burçlary ölçemegiň ýalňyşlygy 1′-dan; taraplaryňky bolsa olaryň uzynlyklarynyň 1:2000 böleginden geçmeýär</a:t>
            </a:r>
            <a:endParaRPr lang="ru-RU" altLang="ru-RU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2378</TotalTime>
  <Words>1441</Words>
  <Application>Microsoft Office PowerPoint</Application>
  <PresentationFormat>Экран (4:3)</PresentationFormat>
  <Paragraphs>115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Constantia</vt:lpstr>
      <vt:lpstr>Times New Roman</vt:lpstr>
      <vt:lpstr>Wingdings</vt:lpstr>
      <vt:lpstr>Вершина горы</vt:lpstr>
      <vt:lpstr>Пиксел</vt:lpstr>
      <vt:lpstr>Teodolit kartalaşdyrmasy (şekillendirmesi). Taheometriki kartalaşdyrma</vt:lpstr>
      <vt:lpstr>Meýilnama</vt:lpstr>
      <vt:lpstr>Topografik kartalaşdyrma (şekillendirme) – bu topografiki kartalary, planlary ýa-da profili düzmek üçin ýerüsti bölekde ýerine ýetirilýän geodeziki işleriň (ölçemeleriň) toplumy. Iri masştably (1:500, 1:1000, 1:2000, 1:5000) we ownuk masştably (1:10 000, 1:25 000 we ondan ownuk) topografiki planlary gurmak üçin ýerine ýetirilýän ölçemeleri tapawutlandyrýarlar</vt:lpstr>
      <vt:lpstr>Topografik kartalaşdyrma barada umumy düşünje  </vt:lpstr>
      <vt:lpstr>Topografik kartalaşdyrma barada umumy düşünje (dowamy) </vt:lpstr>
      <vt:lpstr>Topografik kartalaşdyrmanyň görnüşleri:</vt:lpstr>
      <vt:lpstr>Teodolit kartalaşdyrmasy</vt:lpstr>
      <vt:lpstr>Teodolit kartalaşdyrmasy (dowamy)</vt:lpstr>
      <vt:lpstr>Teodolit kartalaşdyrmasy (dowamy)</vt:lpstr>
      <vt:lpstr>Презентация PowerPoint</vt:lpstr>
      <vt:lpstr>Презентация PowerPoint</vt:lpstr>
      <vt:lpstr>Презентация PowerPoint</vt:lpstr>
      <vt:lpstr>Teodolitli kartalaşdyrma</vt:lpstr>
      <vt:lpstr>Niwelirli kartalaşdyrma</vt:lpstr>
      <vt:lpstr>Taheometrli kartalaşdyrma</vt:lpstr>
      <vt:lpstr>Menzulaly kartalaşdyrma</vt:lpstr>
      <vt:lpstr>Teodolit (kese, planly) kartalaşdyrmasy teodolitiň we uzynlyk ölçeýji gurallaryň (lenta, ruletka) ýa-da uzaklyk ölçeýji abzallaryň  kömegi bilen ölçenilýär.         Ölçeg işlerini geçirmegiň şertlerine baglylykda teodolit ýörelgeleri 1:3000, 1:2000, 1:1000 aňryçäk otnositel ýalňyşlyk bilen geçirilýär (1-nji tabl. seret).  </vt:lpstr>
      <vt:lpstr>Teodolit kartalaşdyrmasy</vt:lpstr>
      <vt:lpstr>Burçly kesişmeler we aýlanyp çykmak usullary </vt:lpstr>
      <vt:lpstr>Презентация PowerPoint</vt:lpstr>
      <vt:lpstr>Презентация PowerPoint</vt:lpstr>
      <vt:lpstr>Презентация PowerPoint</vt:lpstr>
      <vt:lpstr>Презентация PowerPoint</vt:lpstr>
      <vt:lpstr>Trigonometriki niwelirleme</vt:lpstr>
      <vt:lpstr>4-nji surat. Trigonametriki niwelirleme</vt:lpstr>
      <vt:lpstr>Trigonometriki niwelirleme (dowamy)</vt:lpstr>
      <vt:lpstr>Taheometriki kartalaşdyrma, onuň niýetlenişi we ulanylýan abzallar</vt:lpstr>
      <vt:lpstr>Taheometriki kartalaşdyrma, onuň niýetlenişi we ulanylýan abzallar (dowamy)</vt:lpstr>
      <vt:lpstr>Taheometriki kartalaşdyrmanyň ýerine ýetirilişi (dowamy)</vt:lpstr>
      <vt:lpstr>Taheometriki kartalaşdyrmanyň ýerine ýetirilişi (dowamy)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Топографические съемки</dc:title>
  <dc:creator>zeml-69</dc:creator>
  <cp:lastModifiedBy>Aşyrow Deňizguly - mugallym</cp:lastModifiedBy>
  <cp:revision>104</cp:revision>
  <dcterms:created xsi:type="dcterms:W3CDTF">2012-03-13T11:46:37Z</dcterms:created>
  <dcterms:modified xsi:type="dcterms:W3CDTF">2021-05-15T06:52:48Z</dcterms:modified>
</cp:coreProperties>
</file>