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0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6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72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8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3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6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65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7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CC09E-787C-4F04-B269-2C020683EF07}" type="datetimeFigureOut">
              <a:rPr lang="ru-RU" smtClean="0"/>
              <a:t>25.11.2019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FD00E-407B-4B97-957E-286E30BC3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4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743" y="275771"/>
            <a:ext cx="11538856" cy="866094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Hemişelik toguň </a:t>
            </a:r>
            <a:r>
              <a:rPr lang="hr-HR" b="1" dirty="0" smtClean="0">
                <a:solidFill>
                  <a:srgbClr val="FF0000"/>
                </a:solidFill>
              </a:rPr>
              <a:t>tahogeneratorlary</a:t>
            </a:r>
            <a:r>
              <a:rPr lang="tk-TM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743" y="1141865"/>
            <a:ext cx="11538856" cy="2145620"/>
          </a:xfrm>
        </p:spPr>
        <p:txBody>
          <a:bodyPr>
            <a:noAutofit/>
          </a:bodyPr>
          <a:lstStyle/>
          <a:p>
            <a:r>
              <a:rPr lang="tk-TM" sz="3600" dirty="0" smtClean="0">
                <a:solidFill>
                  <a:srgbClr val="7030A0"/>
                </a:solidFill>
              </a:rPr>
              <a:t>Meýilnama</a:t>
            </a:r>
          </a:p>
          <a:p>
            <a:r>
              <a:rPr lang="tk-TM" sz="3600" dirty="0" smtClean="0">
                <a:solidFill>
                  <a:srgbClr val="7030A0"/>
                </a:solidFill>
              </a:rPr>
              <a:t>1.</a:t>
            </a:r>
            <a:r>
              <a:rPr lang="hr-HR" sz="3600" b="1" i="1" dirty="0">
                <a:solidFill>
                  <a:srgbClr val="7030A0"/>
                </a:solidFill>
              </a:rPr>
              <a:t> Hemişelik toguň kebşirleýji generatorlary</a:t>
            </a:r>
            <a:endParaRPr lang="ru-RU" sz="3600" dirty="0">
              <a:solidFill>
                <a:srgbClr val="7030A0"/>
              </a:solidFill>
            </a:endParaRPr>
          </a:p>
          <a:p>
            <a:r>
              <a:rPr lang="tk-TM" sz="3600" dirty="0" smtClean="0">
                <a:solidFill>
                  <a:srgbClr val="7030A0"/>
                </a:solidFill>
              </a:rPr>
              <a:t>            2</a:t>
            </a:r>
            <a:r>
              <a:rPr lang="tk-TM" sz="3600" b="1" dirty="0" smtClean="0">
                <a:solidFill>
                  <a:srgbClr val="7030A0"/>
                </a:solidFill>
              </a:rPr>
              <a:t>.</a:t>
            </a:r>
            <a:r>
              <a:rPr lang="hr-HR" sz="3600" b="1" i="1" dirty="0" smtClean="0">
                <a:solidFill>
                  <a:srgbClr val="7030A0"/>
                </a:solidFill>
              </a:rPr>
              <a:t>Hemişelik </a:t>
            </a:r>
            <a:r>
              <a:rPr lang="hr-HR" sz="3600" b="1" i="1" dirty="0">
                <a:solidFill>
                  <a:srgbClr val="7030A0"/>
                </a:solidFill>
              </a:rPr>
              <a:t>toguň elektromaşynly güýçlendirijileri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479" y="3048000"/>
            <a:ext cx="5742377" cy="383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2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r>
              <a:rPr lang="hr-HR" sz="3600" dirty="0"/>
              <a:t>2.164-nji surat.  Iki polýusly hemişelik toguň elektromaşynly güýçlendirijisiniň elektrik shemasy.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20" y="0"/>
            <a:ext cx="4872037" cy="516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5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Dwigatelleriň ýa-da işçi mehanizmleriň tizliklerini ölçemek üçin onuň aýlaw ýygylygyny elektrik signalyna (naprýaženiýä) özgertmek zerurlygy ýüze çykýar. Şeýle maksatlar üçin </a:t>
            </a:r>
            <a:r>
              <a:rPr lang="hr-HR" sz="4000" dirty="0">
                <a:solidFill>
                  <a:srgbClr val="C00000"/>
                </a:solidFill>
              </a:rPr>
              <a:t>tahogenerator</a:t>
            </a:r>
            <a:r>
              <a:rPr lang="hr-HR" sz="4000" dirty="0">
                <a:solidFill>
                  <a:srgbClr val="7030A0"/>
                </a:solidFill>
              </a:rPr>
              <a:t> diýlip atlandyrylýan ýörite niýetlenen elektrik maşyny ulanylýar. Hemişelik toguň tahogeneratory öz konstruksiýasy boýunça hemişelik toguň generatoryndan hiç-hili tapawutlanmaýan pes kuwwatly elektrik maşyndyr. Tahogeneratoryň oky tizligi ölçenilýän dwigateliň ýa-da işçi mehanizmiň okuna birikdirilýär. </a:t>
            </a:r>
            <a:endParaRPr lang="ru-RU" sz="4000" dirty="0">
              <a:solidFill>
                <a:srgbClr val="7030A0"/>
              </a:solidFill>
            </a:endParaRPr>
          </a:p>
          <a:p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74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7030A0"/>
                </a:solidFill>
              </a:rPr>
              <a:t>Tahogeneratoryň esasy häsiýetnamasy onuň çykyşyndaky naprýaženiýäniň aýlaw ýygylygyna bolan </a:t>
            </a:r>
            <a:r>
              <a:rPr lang="hr-HR" sz="3600" i="1" dirty="0"/>
              <a:t>U</a:t>
            </a:r>
            <a:r>
              <a:rPr lang="hr-HR" sz="3600" i="1" baseline="-25000" dirty="0"/>
              <a:t>gen</a:t>
            </a:r>
            <a:r>
              <a:rPr lang="hr-HR" sz="3600" i="1" dirty="0"/>
              <a:t>=f(n) </a:t>
            </a:r>
            <a:r>
              <a:rPr lang="hr-HR" sz="3600" dirty="0">
                <a:solidFill>
                  <a:srgbClr val="7030A0"/>
                </a:solidFill>
              </a:rPr>
              <a:t>baglanyşygydyr. Bu baglanyşygyň göni çyzykly bolmagy praktikanyň esasy talaby bolup durýar. </a:t>
            </a:r>
            <a:r>
              <a:rPr lang="hr-HR" sz="3600" i="1" dirty="0"/>
              <a:t>U</a:t>
            </a:r>
            <a:r>
              <a:rPr lang="hr-HR" sz="3600" i="1" baseline="-25000" dirty="0"/>
              <a:t>gen</a:t>
            </a:r>
            <a:r>
              <a:rPr lang="hr-HR" sz="3600" i="1" dirty="0"/>
              <a:t>=f(n)</a:t>
            </a:r>
            <a:r>
              <a:rPr lang="hr-HR" sz="3600" dirty="0"/>
              <a:t> </a:t>
            </a:r>
            <a:r>
              <a:rPr lang="hr-HR" sz="3600" dirty="0">
                <a:solidFill>
                  <a:srgbClr val="7030A0"/>
                </a:solidFill>
              </a:rPr>
              <a:t>baglanyşygyň aňlatmasy aşakdaky deňlemeden alynýar</a:t>
            </a:r>
            <a:r>
              <a:rPr lang="hr-HR" sz="3600" dirty="0" smtClean="0">
                <a:solidFill>
                  <a:srgbClr val="7030A0"/>
                </a:solidFill>
              </a:rPr>
              <a:t>.</a:t>
            </a:r>
            <a:endParaRPr lang="tk-TM" sz="3600" dirty="0" smtClean="0">
              <a:solidFill>
                <a:srgbClr val="7030A0"/>
              </a:solidFill>
            </a:endParaRPr>
          </a:p>
          <a:p>
            <a:endParaRPr lang="tk-TM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r-HR" sz="3600" dirty="0" smtClean="0">
                <a:solidFill>
                  <a:srgbClr val="7030A0"/>
                </a:solidFill>
              </a:rPr>
              <a:t> </a:t>
            </a:r>
            <a:endParaRPr lang="tk-TM" sz="3600" dirty="0" smtClean="0">
              <a:solidFill>
                <a:srgbClr val="7030A0"/>
              </a:solidFill>
            </a:endParaRPr>
          </a:p>
          <a:p>
            <a:r>
              <a:rPr lang="hr-HR" sz="3600" i="1" dirty="0" smtClean="0"/>
              <a:t>E=сФn</a:t>
            </a:r>
            <a:r>
              <a:rPr lang="hr-HR" sz="3600" dirty="0" smtClean="0"/>
              <a:t> </a:t>
            </a:r>
            <a:r>
              <a:rPr lang="hr-HR" sz="3600" dirty="0"/>
              <a:t>we </a:t>
            </a:r>
            <a:r>
              <a:rPr lang="hr-HR" sz="3600" i="1" dirty="0"/>
              <a:t>I</a:t>
            </a:r>
            <a:r>
              <a:rPr lang="hr-HR" sz="3600" i="1" baseline="-25000" dirty="0"/>
              <a:t>ýa</a:t>
            </a:r>
            <a:r>
              <a:rPr lang="hr-HR" sz="3600" i="1" dirty="0"/>
              <a:t>=U</a:t>
            </a:r>
            <a:r>
              <a:rPr lang="hr-HR" sz="3600" i="1" baseline="-25000" dirty="0"/>
              <a:t>gen</a:t>
            </a:r>
            <a:r>
              <a:rPr lang="hr-HR" sz="3600" i="1" dirty="0"/>
              <a:t>/R</a:t>
            </a:r>
            <a:r>
              <a:rPr lang="hr-HR" sz="3600" i="1" baseline="-25000" dirty="0"/>
              <a:t>ý.g</a:t>
            </a:r>
            <a:r>
              <a:rPr lang="hr-HR" sz="3600" dirty="0"/>
              <a:t> </a:t>
            </a:r>
            <a:r>
              <a:rPr lang="hr-HR" sz="3600" dirty="0">
                <a:solidFill>
                  <a:srgbClr val="7030A0"/>
                </a:solidFill>
              </a:rPr>
              <a:t>baglanyşygyklary hasaba alyp, käbir öwrülişiklerden soňra alarys: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3964"/>
              </p:ext>
            </p:extLst>
          </p:nvPr>
        </p:nvGraphicFramePr>
        <p:xfrm>
          <a:off x="2904270" y="2645683"/>
          <a:ext cx="5686775" cy="91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3" imgW="1600200" imgH="254000" progId="Equation.DSMT4">
                  <p:embed/>
                </p:oleObj>
              </mc:Choice>
              <mc:Fallback>
                <p:oleObj name="Equation" r:id="rId3" imgW="16002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270" y="2645683"/>
                        <a:ext cx="5686775" cy="913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798769"/>
              </p:ext>
            </p:extLst>
          </p:nvPr>
        </p:nvGraphicFramePr>
        <p:xfrm>
          <a:off x="2627085" y="4938940"/>
          <a:ext cx="5123543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5" imgW="1866090" imgH="672808" progId="Equation.DSMT4">
                  <p:embed/>
                </p:oleObj>
              </mc:Choice>
              <mc:Fallback>
                <p:oleObj name="Equation" r:id="rId5" imgW="1866090" imgH="67280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085" y="4938940"/>
                        <a:ext cx="5123543" cy="180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008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7030A0"/>
                </a:solidFill>
              </a:rPr>
              <a:t>Kollektor bilen şotganyň arasyndaky naprýaženiýe peselmesini hasaba almasak, ýagny </a:t>
            </a:r>
            <a:r>
              <a:rPr lang="hr-HR" sz="4000" dirty="0"/>
              <a:t>Δ</a:t>
            </a:r>
            <a:r>
              <a:rPr lang="hr-HR" sz="4000" i="1" dirty="0"/>
              <a:t>U</a:t>
            </a:r>
            <a:r>
              <a:rPr lang="hr-HR" sz="4000" i="1" baseline="-25000" dirty="0"/>
              <a:t>s</a:t>
            </a:r>
            <a:r>
              <a:rPr lang="hr-HR" sz="4000" i="1" dirty="0"/>
              <a:t>=</a:t>
            </a:r>
            <a:r>
              <a:rPr lang="hr-HR" sz="4000" dirty="0"/>
              <a:t>0</a:t>
            </a:r>
            <a:r>
              <a:rPr lang="hr-HR" sz="4000" dirty="0">
                <a:solidFill>
                  <a:srgbClr val="7030A0"/>
                </a:solidFill>
              </a:rPr>
              <a:t> diýip kabul etsek</a:t>
            </a:r>
            <a:r>
              <a:rPr lang="hr-HR" sz="4000" dirty="0" smtClean="0">
                <a:solidFill>
                  <a:srgbClr val="7030A0"/>
                </a:solidFill>
              </a:rPr>
              <a:t>:</a:t>
            </a:r>
            <a:endParaRPr lang="tk-TM" sz="4000" dirty="0" smtClean="0">
              <a:solidFill>
                <a:srgbClr val="7030A0"/>
              </a:solidFill>
            </a:endParaRPr>
          </a:p>
          <a:p>
            <a:endParaRPr lang="tk-TM" sz="4000" dirty="0">
              <a:solidFill>
                <a:srgbClr val="7030A0"/>
              </a:solidFill>
            </a:endParaRPr>
          </a:p>
          <a:p>
            <a:endParaRPr lang="tk-TM" sz="4000" dirty="0" smtClean="0">
              <a:solidFill>
                <a:srgbClr val="7030A0"/>
              </a:solidFill>
            </a:endParaRPr>
          </a:p>
          <a:p>
            <a:endParaRPr lang="tk-TM" sz="4000" dirty="0" smtClean="0">
              <a:solidFill>
                <a:srgbClr val="7030A0"/>
              </a:solidFill>
            </a:endParaRPr>
          </a:p>
          <a:p>
            <a:r>
              <a:rPr lang="en-US" sz="4000" dirty="0" smtClean="0">
                <a:solidFill>
                  <a:srgbClr val="7030A0"/>
                </a:solidFill>
              </a:rPr>
              <a:t>Bu </a:t>
            </a:r>
            <a:r>
              <a:rPr lang="tk-TM" sz="4000" dirty="0" smtClean="0">
                <a:solidFill>
                  <a:srgbClr val="7030A0"/>
                </a:solidFill>
              </a:rPr>
              <a:t>aňlatmada</a:t>
            </a:r>
            <a:r>
              <a:rPr lang="en-US" sz="4000" dirty="0" smtClean="0">
                <a:solidFill>
                  <a:srgbClr val="7030A0"/>
                </a:solidFill>
              </a:rPr>
              <a:t>  </a:t>
            </a:r>
            <a:r>
              <a:rPr lang="tk-TM" sz="4000" dirty="0" smtClean="0">
                <a:solidFill>
                  <a:srgbClr val="7030A0"/>
                </a:solidFill>
              </a:rPr>
              <a:t>                       tahogeneratoryň </a:t>
            </a:r>
            <a:r>
              <a:rPr lang="tk-TM" sz="4000" dirty="0" smtClean="0"/>
              <a:t>U</a:t>
            </a:r>
            <a:r>
              <a:rPr lang="tk-TM" sz="3200" dirty="0" smtClean="0"/>
              <a:t>gen</a:t>
            </a:r>
            <a:r>
              <a:rPr lang="en-US" sz="4000" dirty="0" smtClean="0"/>
              <a:t>=f(n) </a:t>
            </a:r>
            <a:endParaRPr lang="tk-TM" sz="4000" dirty="0" smtClean="0"/>
          </a:p>
          <a:p>
            <a:pPr marL="0" indent="0">
              <a:buNone/>
            </a:pPr>
            <a:r>
              <a:rPr lang="tk-TM" sz="4000" dirty="0">
                <a:solidFill>
                  <a:srgbClr val="7030A0"/>
                </a:solidFill>
              </a:rPr>
              <a:t> </a:t>
            </a:r>
            <a:r>
              <a:rPr lang="tk-TM" sz="4000" dirty="0" smtClean="0">
                <a:solidFill>
                  <a:srgbClr val="7030A0"/>
                </a:solidFill>
              </a:rPr>
              <a:t>  </a:t>
            </a:r>
          </a:p>
          <a:p>
            <a:pPr marL="0" indent="0">
              <a:buNone/>
            </a:pPr>
            <a:r>
              <a:rPr lang="tk-TM" sz="4000" dirty="0" smtClean="0">
                <a:solidFill>
                  <a:srgbClr val="7030A0"/>
                </a:solidFill>
              </a:rPr>
              <a:t>baglanyşygynyň ýapgytlygyny (eňňitligini) görkezýän     koeffisiýent.</a:t>
            </a:r>
            <a:endParaRPr lang="tk-TM" sz="4000" dirty="0">
              <a:solidFill>
                <a:srgbClr val="7030A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23560"/>
              </p:ext>
            </p:extLst>
          </p:nvPr>
        </p:nvGraphicFramePr>
        <p:xfrm>
          <a:off x="2162628" y="1016001"/>
          <a:ext cx="4392005" cy="1991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3" imgW="1485900" imgH="673100" progId="Equation.DSMT4">
                  <p:embed/>
                </p:oleObj>
              </mc:Choice>
              <mc:Fallback>
                <p:oleObj name="Equation" r:id="rId3" imgW="1485900" imgH="673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628" y="1016001"/>
                        <a:ext cx="4392005" cy="19914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762027"/>
              </p:ext>
            </p:extLst>
          </p:nvPr>
        </p:nvGraphicFramePr>
        <p:xfrm>
          <a:off x="3436972" y="3484516"/>
          <a:ext cx="2325200" cy="146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5" imgW="888614" imgH="672808" progId="Equation.DSMT4">
                  <p:embed/>
                </p:oleObj>
              </mc:Choice>
              <mc:Fallback>
                <p:oleObj name="Equation" r:id="rId5" imgW="888614" imgH="67280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972" y="3484516"/>
                        <a:ext cx="2325200" cy="1468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96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514" y="0"/>
            <a:ext cx="10515600" cy="55154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  <a:tabLst>
                <a:tab pos="342900" algn="l"/>
                <a:tab pos="457200" algn="l"/>
                <a:tab pos="571500" algn="l"/>
              </a:tabLst>
            </a:pPr>
            <a:r>
              <a:rPr lang="hr-HR" sz="40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Hemişelik toguň kebşirleýji generatorlary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7029"/>
            <a:ext cx="12192000" cy="6306457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</a:rPr>
              <a:t>Metallary elektrik usuly arkaly kebşirlemek üçin niýetlenen generatoryň daşky häsiýetnamasynyň eňňitaşaklygyna gaýdýan häsiýetiniň bolmagy zerurdyr. Şeýle häsiýetnamaly generatoryň elektrik shemasy 2.163-nji suratda görkezilendir.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Generatoryň esasy aýratynlyklarynyň biri, onuň oýandyryş sistemasynyň polýuslary ölçegleri özara deň bolmadyk iki sany bölege bölünendir. Polýuslaryň </a:t>
            </a:r>
            <a:r>
              <a:rPr lang="hr-HR" sz="3600" i="1" dirty="0"/>
              <a:t>N</a:t>
            </a:r>
            <a:r>
              <a:rPr lang="hr-HR" sz="3600" i="1" baseline="-25000" dirty="0"/>
              <a:t>1</a:t>
            </a:r>
            <a:r>
              <a:rPr lang="hr-HR" sz="3600" dirty="0"/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1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bölekleriniň diametrleri uly, beýleki </a:t>
            </a:r>
            <a:r>
              <a:rPr lang="hr-HR" sz="3600" i="1" dirty="0"/>
              <a:t>N</a:t>
            </a:r>
            <a:r>
              <a:rPr lang="hr-HR" sz="3600" i="1" baseline="-25000" dirty="0"/>
              <a:t>2</a:t>
            </a:r>
            <a:r>
              <a:rPr lang="hr-HR" sz="3600" dirty="0"/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2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bölekleriniň diametrleri bolsa kiçi edilip taýýarlanylýar. Ulanylyş döwründe serdeçnikleri uly diametrli </a:t>
            </a:r>
            <a:r>
              <a:rPr lang="hr-HR" sz="3600" i="1" dirty="0"/>
              <a:t>N</a:t>
            </a:r>
            <a:r>
              <a:rPr lang="hr-HR" sz="3600" i="1" baseline="-25000" dirty="0"/>
              <a:t>1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1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 polýuslarynda magnit induksiýasynyň doýgun däl ýagdaýynda serdeçnikleri kiçi diametrli </a:t>
            </a:r>
            <a:r>
              <a:rPr lang="hr-HR" sz="3600" i="1" dirty="0"/>
              <a:t>N</a:t>
            </a:r>
            <a:r>
              <a:rPr lang="hr-HR" sz="3600" i="1" baseline="-25000" dirty="0"/>
              <a:t>2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2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polýuslary magnit induksiýasynyň doýgun ýagdaýynda bolar ýaly edilip </a:t>
            </a:r>
            <a:r>
              <a:rPr lang="hr-HR" sz="3200" dirty="0">
                <a:solidFill>
                  <a:schemeClr val="accent2">
                    <a:lumMod val="75000"/>
                  </a:schemeClr>
                </a:solidFill>
              </a:rPr>
              <a:t>taýýarlanylýar.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78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0004"/>
            <a:ext cx="12192000" cy="6858000"/>
          </a:xfrm>
        </p:spPr>
        <p:txBody>
          <a:bodyPr>
            <a:noAutofit/>
          </a:bodyPr>
          <a:lstStyle/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endParaRPr lang="tk-TM" dirty="0"/>
          </a:p>
          <a:p>
            <a:endParaRPr lang="tk-TM" dirty="0" smtClean="0"/>
          </a:p>
          <a:p>
            <a:pPr marL="0" indent="0">
              <a:buNone/>
            </a:pPr>
            <a:r>
              <a:rPr lang="tk-TM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2.163-nji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surat. Kebşirleýji generatoryň elektrik shemasy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tk-TM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r-HR" sz="3200" dirty="0" smtClean="0">
                <a:solidFill>
                  <a:schemeClr val="accent2">
                    <a:lumMod val="75000"/>
                  </a:schemeClr>
                </a:solidFill>
              </a:rPr>
              <a:t>Oýandyryjy sistemanyň sarymlarynyň bir ujy esasy çotgalaryň birine, onuň beýleki ujy bolsa geometrik neýtralda ýerleşen esasy çotgalaryň aralygyndaky çotga birikdirilýär. Ýakoryň üstünden tok geçende onuň döredýän magnit akymynyň 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(ýakoryň reaksiýasy) ugry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k-TM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80000">
            <a:off x="3116476" y="69958"/>
            <a:ext cx="4088556" cy="454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514"/>
            <a:ext cx="12192000" cy="685800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Ýakoryň üstünden tok geçende onuň döredýän magnit akymynyň </a:t>
            </a:r>
            <a:r>
              <a:rPr lang="hr-HR" sz="3600" dirty="0" smtClean="0">
                <a:solidFill>
                  <a:schemeClr val="accent2">
                    <a:lumMod val="75000"/>
                  </a:schemeClr>
                </a:solidFill>
              </a:rPr>
              <a:t>ugry</a:t>
            </a:r>
            <a:r>
              <a:rPr lang="tk-TM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oýandyryjy sistemanyň </a:t>
            </a:r>
            <a:r>
              <a:rPr lang="hr-HR" sz="3600" i="1" dirty="0"/>
              <a:t>N</a:t>
            </a:r>
            <a:r>
              <a:rPr lang="hr-HR" sz="3600" i="1" baseline="-25000" dirty="0"/>
              <a:t>1</a:t>
            </a:r>
            <a:r>
              <a:rPr lang="hr-HR" sz="3600" dirty="0"/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1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polýuslarynyň döredýän magnit akymlarynyň tersine, </a:t>
            </a:r>
            <a:r>
              <a:rPr lang="hr-HR" sz="3600" i="1" dirty="0"/>
              <a:t>N</a:t>
            </a:r>
            <a:r>
              <a:rPr lang="hr-HR" sz="3600" i="1" baseline="-25000" dirty="0"/>
              <a:t>2</a:t>
            </a:r>
            <a:r>
              <a:rPr lang="hr-HR" sz="3600" dirty="0"/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2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polýuslaryň döredýän magnit akymlarynyň bolsa ugruna tarap hereket eder ýaly edilip taýýarlanylýar. Netijede, ýakoryň döredýän magnit akymy </a:t>
            </a:r>
            <a:r>
              <a:rPr lang="hr-HR" sz="3600" i="1" dirty="0"/>
              <a:t>N</a:t>
            </a:r>
            <a:r>
              <a:rPr lang="hr-HR" sz="3600" i="1" baseline="-25000" dirty="0"/>
              <a:t>1</a:t>
            </a:r>
            <a:r>
              <a:rPr lang="hr-HR" sz="3600" dirty="0"/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1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polýuslaryň döredýän magnit akymlaryny kompensirleýär. </a:t>
            </a:r>
            <a:r>
              <a:rPr lang="hr-HR" sz="3600" i="1" dirty="0"/>
              <a:t>N</a:t>
            </a:r>
            <a:r>
              <a:rPr lang="hr-HR" sz="3600" i="1" baseline="-25000" dirty="0"/>
              <a:t>2</a:t>
            </a:r>
            <a:r>
              <a:rPr lang="hr-HR" sz="3600" dirty="0"/>
              <a:t> we </a:t>
            </a:r>
            <a:r>
              <a:rPr lang="hr-HR" sz="3600" i="1" dirty="0"/>
              <a:t>S</a:t>
            </a:r>
            <a:r>
              <a:rPr lang="hr-HR" sz="3600" i="1" baseline="-25000" dirty="0"/>
              <a:t>2</a:t>
            </a:r>
            <a:r>
              <a:rPr lang="hr-HR" sz="3600" dirty="0"/>
              <a:t> </a:t>
            </a:r>
            <a:r>
              <a:rPr lang="hr-HR" sz="3600" dirty="0">
                <a:solidFill>
                  <a:schemeClr val="accent2">
                    <a:lumMod val="75000"/>
                  </a:schemeClr>
                </a:solidFill>
              </a:rPr>
              <a:t>polýuslaryň magnit taýdan doýgunlygy sebäpli, ýakoryň magnit akymynyň täsirinde olaryň magnit akymlary üýtgemeýärler. Bu hadysa bolsa öz gezeginde ýakoryň togunyň ululygy ýokarlananda generatoryň çykyşyndaky naprýaženiýäniň örän çalt peselmegine getirýär</a:t>
            </a:r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25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3143"/>
          </a:xfrm>
        </p:spPr>
        <p:txBody>
          <a:bodyPr>
            <a:normAutofit/>
          </a:bodyPr>
          <a:lstStyle/>
          <a:p>
            <a:r>
              <a:rPr lang="hr-HR" sz="3600" b="1" i="1" dirty="0">
                <a:solidFill>
                  <a:schemeClr val="accent1">
                    <a:lumMod val="75000"/>
                  </a:schemeClr>
                </a:solidFill>
              </a:rPr>
              <a:t>Hemişelik toguň elektromaşynly </a:t>
            </a:r>
            <a:r>
              <a:rPr lang="hr-HR" sz="3600" b="1" i="1" dirty="0" smtClean="0">
                <a:solidFill>
                  <a:schemeClr val="accent1">
                    <a:lumMod val="75000"/>
                  </a:schemeClr>
                </a:solidFill>
              </a:rPr>
              <a:t>güýçlendirijileri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3142"/>
            <a:ext cx="12192000" cy="6204857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Elektromaşynly güýçlendirijiler hemişelik toguň generatorynyň aýratyn görnüşleriniň biridir. Elektromaşynly güýçlendirijiler awtomatiki sazlanylyş sistemalarynda giňden ulanylýar. Olar uly kuwwatlary pes kuwwatlary sarp edip dolandyrmak üçin niýetlenendir. Ýakordan alynýan </a:t>
            </a:r>
            <a:r>
              <a:rPr lang="hr-HR" sz="4000" i="1" dirty="0"/>
              <a:t>P</a:t>
            </a:r>
            <a:r>
              <a:rPr lang="hr-HR" sz="4000" i="1" baseline="-25000" dirty="0"/>
              <a:t>çyk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 çykyş kuwwatyň oýandyryjy saryma berilýän </a:t>
            </a:r>
            <a:r>
              <a:rPr lang="hr-HR" sz="4000" i="1" dirty="0"/>
              <a:t>P</a:t>
            </a:r>
            <a:r>
              <a:rPr lang="hr-HR" sz="4000" i="1" baseline="-25000" dirty="0"/>
              <a:t>gir</a:t>
            </a:r>
            <a:r>
              <a:rPr lang="hr-HR" sz="4000" dirty="0">
                <a:solidFill>
                  <a:schemeClr val="accent1">
                    <a:lumMod val="75000"/>
                  </a:schemeClr>
                </a:solidFill>
              </a:rPr>
              <a:t> giriş kuwwatyna bolan gatnaşygyna elektromaşynly güýçlendirijiniň güýçlendiriş koeffisiýenti diýilýär: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66378"/>
              </p:ext>
            </p:extLst>
          </p:nvPr>
        </p:nvGraphicFramePr>
        <p:xfrm>
          <a:off x="3947885" y="5103035"/>
          <a:ext cx="2148115" cy="1619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3" imgW="622030" imgH="469696" progId="Equation.DSMT4">
                  <p:embed/>
                </p:oleObj>
              </mc:Choice>
              <mc:Fallback>
                <p:oleObj name="Equation" r:id="rId3" imgW="622030" imgH="46969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885" y="5103035"/>
                        <a:ext cx="2148115" cy="1619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1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tk-TM" sz="4000" dirty="0" smtClean="0">
                <a:solidFill>
                  <a:srgbClr val="0070C0"/>
                </a:solidFill>
              </a:rPr>
              <a:t>Ýönekeý elektromaşynly güýçlendirijiler hökmünde adaty baglanşyksyz oýandyrylýan hemişelik toguň generatory peýdalanylýar. Emma, bu güýçlendirijiniň güýçlendiriş koeffisiýenti uly däldir we onuň ululygy </a:t>
            </a:r>
            <a:r>
              <a:rPr lang="tk-TM" sz="4000" dirty="0" smtClean="0"/>
              <a:t>K</a:t>
            </a:r>
            <a:r>
              <a:rPr lang="tk-TM" sz="3200" dirty="0" smtClean="0"/>
              <a:t>g</a:t>
            </a:r>
            <a:r>
              <a:rPr lang="tk-TM" sz="4000" dirty="0" smtClean="0"/>
              <a:t>=30÷100 </a:t>
            </a:r>
            <a:r>
              <a:rPr lang="tk-TM" sz="4000" dirty="0" smtClean="0">
                <a:solidFill>
                  <a:srgbClr val="0070C0"/>
                </a:solidFill>
              </a:rPr>
              <a:t>aralykda bolýar. Awtomatiki sazlanylyşyň takyklygyny ýokarlandyrmak üçin güýçlendiriş koeffisiýenti </a:t>
            </a:r>
            <a:r>
              <a:rPr lang="tk-TM" sz="4000" dirty="0" smtClean="0"/>
              <a:t>K</a:t>
            </a:r>
            <a:r>
              <a:rPr lang="tk-TM" sz="3200" dirty="0" smtClean="0"/>
              <a:t>g</a:t>
            </a:r>
            <a:r>
              <a:rPr lang="tk-TM" sz="4000" dirty="0" smtClean="0"/>
              <a:t>=103÷105</a:t>
            </a:r>
            <a:r>
              <a:rPr lang="tk-TM" sz="4000" dirty="0" smtClean="0">
                <a:solidFill>
                  <a:srgbClr val="0070C0"/>
                </a:solidFill>
              </a:rPr>
              <a:t> deň bolan ýörite elektrik maşynlary ulanylýar. Häzirki döwürde kese meýdanly elektromaşynly güýçlendirijiler has giňden peýdalanylýar. Bu güýçlendirijiler iki polýusly hemişelik toguň generatory görnüşinde taýýarlanylýar.</a:t>
            </a:r>
            <a:endParaRPr lang="tk-TM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504</Words>
  <Application>Microsoft Office PowerPoint</Application>
  <PresentationFormat>Широкоэкранный</PresentationFormat>
  <Paragraphs>44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Equation</vt:lpstr>
      <vt:lpstr>Hemişelik toguň tahogeneratorlary.</vt:lpstr>
      <vt:lpstr>Презентация PowerPoint</vt:lpstr>
      <vt:lpstr>Презентация PowerPoint</vt:lpstr>
      <vt:lpstr>Презентация PowerPoint</vt:lpstr>
      <vt:lpstr>Hemişelik toguň kebşirleýji generatorlary</vt:lpstr>
      <vt:lpstr>Презентация PowerPoint</vt:lpstr>
      <vt:lpstr>Презентация PowerPoint</vt:lpstr>
      <vt:lpstr>Hemişelik toguň elektromaşynly güýçlendirijileri.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Hemişelik toguň tahogeneratorlary</dc:title>
  <dc:creator>Lenovo</dc:creator>
  <cp:lastModifiedBy>Lenovo</cp:lastModifiedBy>
  <cp:revision>25</cp:revision>
  <dcterms:created xsi:type="dcterms:W3CDTF">2019-11-22T03:56:03Z</dcterms:created>
  <dcterms:modified xsi:type="dcterms:W3CDTF">2019-11-25T10:16:44Z</dcterms:modified>
</cp:coreProperties>
</file>