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0" r:id="rId5"/>
    <p:sldId id="258" r:id="rId6"/>
    <p:sldId id="279" r:id="rId7"/>
    <p:sldId id="280" r:id="rId8"/>
    <p:sldId id="298" r:id="rId9"/>
    <p:sldId id="299" r:id="rId10"/>
    <p:sldId id="300" r:id="rId11"/>
    <p:sldId id="311" r:id="rId12"/>
    <p:sldId id="312" r:id="rId13"/>
    <p:sldId id="313" r:id="rId14"/>
    <p:sldId id="323" r:id="rId15"/>
    <p:sldId id="325" r:id="rId16"/>
    <p:sldId id="324" r:id="rId17"/>
    <p:sldId id="326" r:id="rId18"/>
    <p:sldId id="260" r:id="rId19"/>
    <p:sldId id="262" r:id="rId20"/>
    <p:sldId id="316" r:id="rId21"/>
    <p:sldId id="263" r:id="rId22"/>
    <p:sldId id="315" r:id="rId23"/>
    <p:sldId id="305" r:id="rId24"/>
    <p:sldId id="317"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06.09.2019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06.09.2019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06.09.2019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06.09.2019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06.09.2019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06.09.2019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06.09.2019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06.09.2019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06.09.2019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06.09.2019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06.09.2019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06.09.2019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3490546"/>
          </a:xfrm>
        </p:spPr>
        <p:txBody>
          <a:bodyPr>
            <a:normAutofit fontScale="90000"/>
          </a:bodyPr>
          <a:lstStyle/>
          <a:p>
            <a:pPr>
              <a:lnSpc>
                <a:spcPct val="115000"/>
              </a:lnSpc>
              <a:spcAft>
                <a:spcPts val="1000"/>
              </a:spcAft>
            </a:pPr>
            <a:r>
              <a:rPr lang="tk-TM" sz="8000"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8000"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8000" dirty="0">
                <a:latin typeface="Times New Roman" panose="02020603050405020304" pitchFamily="18" charset="0"/>
                <a:ea typeface="Times New Roman" panose="02020603050405020304" pitchFamily="18" charset="0"/>
                <a:cs typeface="Times New Roman" panose="02020603050405020304" pitchFamily="18" charset="0"/>
              </a:rPr>
              <a:t/>
            </a:r>
            <a:br>
              <a:rPr lang="tk-TM" sz="8000" dirty="0">
                <a:latin typeface="Times New Roman" panose="02020603050405020304" pitchFamily="18" charset="0"/>
                <a:ea typeface="Times New Roman" panose="02020603050405020304" pitchFamily="18" charset="0"/>
                <a:cs typeface="Times New Roman" panose="02020603050405020304" pitchFamily="18" charset="0"/>
              </a:rPr>
            </a:br>
            <a:r>
              <a:rPr lang="tk-TM" sz="8000"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8000"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8000" dirty="0">
                <a:latin typeface="Times New Roman" panose="02020603050405020304" pitchFamily="18" charset="0"/>
                <a:ea typeface="Times New Roman" panose="02020603050405020304" pitchFamily="18" charset="0"/>
                <a:cs typeface="Times New Roman" panose="02020603050405020304" pitchFamily="18" charset="0"/>
              </a:rPr>
              <a:t/>
            </a:r>
            <a:br>
              <a:rPr lang="tk-TM" sz="8000" dirty="0">
                <a:latin typeface="Times New Roman" panose="02020603050405020304" pitchFamily="18" charset="0"/>
                <a:ea typeface="Times New Roman" panose="02020603050405020304" pitchFamily="18" charset="0"/>
                <a:cs typeface="Times New Roman" panose="02020603050405020304" pitchFamily="18" charset="0"/>
              </a:rPr>
            </a:br>
            <a:r>
              <a:rPr lang="tk-TM" sz="80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en-US" sz="8000" b="1" dirty="0" err="1">
                <a:latin typeface="Times New Roman" panose="02020603050405020304" pitchFamily="18" charset="0"/>
                <a:ea typeface="Times New Roman" panose="02020603050405020304" pitchFamily="18" charset="0"/>
              </a:rPr>
              <a:t>Ýeriň</a:t>
            </a:r>
            <a:r>
              <a:rPr lang="en-US" sz="8000" b="1" dirty="0">
                <a:latin typeface="Times New Roman" panose="02020603050405020304" pitchFamily="18" charset="0"/>
                <a:ea typeface="Times New Roman" panose="02020603050405020304" pitchFamily="18" charset="0"/>
              </a:rPr>
              <a:t> </a:t>
            </a:r>
            <a:r>
              <a:rPr lang="en-US" sz="8000" b="1" dirty="0" err="1">
                <a:latin typeface="Times New Roman" panose="02020603050405020304" pitchFamily="18" charset="0"/>
                <a:ea typeface="Times New Roman" panose="02020603050405020304" pitchFamily="18" charset="0"/>
              </a:rPr>
              <a:t>şekili</a:t>
            </a:r>
            <a:r>
              <a:rPr lang="en-US" sz="8000" b="1" dirty="0">
                <a:latin typeface="Times New Roman" panose="02020603050405020304" pitchFamily="18" charset="0"/>
                <a:ea typeface="Times New Roman" panose="02020603050405020304" pitchFamily="18" charset="0"/>
              </a:rPr>
              <a:t> we </a:t>
            </a:r>
            <a:r>
              <a:rPr lang="en-US" sz="8000" b="1" dirty="0" err="1">
                <a:latin typeface="Times New Roman" panose="02020603050405020304" pitchFamily="18" charset="0"/>
                <a:ea typeface="Times New Roman" panose="02020603050405020304" pitchFamily="18" charset="0"/>
              </a:rPr>
              <a:t>ölçegleri</a:t>
            </a:r>
            <a:r>
              <a:rPr lang="en-US" sz="8000" b="1" dirty="0">
                <a:latin typeface="Times New Roman" panose="02020603050405020304" pitchFamily="18" charset="0"/>
                <a:ea typeface="Times New Roman" panose="02020603050405020304" pitchFamily="18" charset="0"/>
              </a:rPr>
              <a:t> </a:t>
            </a:r>
            <a:r>
              <a:rPr lang="en-US" sz="8000" b="1" dirty="0" err="1">
                <a:latin typeface="Times New Roman" panose="02020603050405020304" pitchFamily="18" charset="0"/>
                <a:ea typeface="Times New Roman" panose="02020603050405020304" pitchFamily="18" charset="0"/>
              </a:rPr>
              <a:t>baradaky</a:t>
            </a:r>
            <a:r>
              <a:rPr lang="en-US" sz="8000" b="1" dirty="0">
                <a:latin typeface="Times New Roman" panose="02020603050405020304" pitchFamily="18" charset="0"/>
                <a:ea typeface="Times New Roman" panose="02020603050405020304" pitchFamily="18" charset="0"/>
              </a:rPr>
              <a:t> </a:t>
            </a:r>
            <a:r>
              <a:rPr lang="en-US" sz="8000" b="1" dirty="0" err="1">
                <a:latin typeface="Times New Roman" panose="02020603050405020304" pitchFamily="18" charset="0"/>
                <a:ea typeface="Times New Roman" panose="02020603050405020304" pitchFamily="18" charset="0"/>
              </a:rPr>
              <a:t>maglumatlar</a:t>
            </a:r>
            <a:r>
              <a:rPr lang="tk-TM" sz="8000" b="1" dirty="0" smtClean="0">
                <a:latin typeface="Times New Roman" panose="02020603050405020304" pitchFamily="18" charset="0"/>
                <a:ea typeface="Times New Roman" panose="02020603050405020304" pitchFamily="18" charset="0"/>
              </a:rPr>
              <a:t>.</a:t>
            </a:r>
            <a:endParaRPr lang="ru-RU" sz="8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313"/>
          </a:xfrm>
        </p:spPr>
        <p:txBody>
          <a:bodyPr>
            <a:normAutofit fontScale="90000"/>
          </a:bodyPr>
          <a:lstStyle/>
          <a:p>
            <a:endParaRPr lang="ru-RU" dirty="0"/>
          </a:p>
        </p:txBody>
      </p:sp>
      <p:sp>
        <p:nvSpPr>
          <p:cNvPr id="6" name="Объект 5"/>
          <p:cNvSpPr>
            <a:spLocks noGrp="1"/>
          </p:cNvSpPr>
          <p:nvPr>
            <p:ph idx="1"/>
          </p:nvPr>
        </p:nvSpPr>
        <p:spPr>
          <a:xfrm>
            <a:off x="838200" y="1090246"/>
            <a:ext cx="10776438" cy="5086717"/>
          </a:xfrm>
        </p:spPr>
        <p:txBody>
          <a:bodyPr>
            <a:normAutofit/>
          </a:bodyPr>
          <a:lstStyle/>
          <a:p>
            <a:pPr indent="449580" algn="just">
              <a:spcAft>
                <a:spcPts val="0"/>
              </a:spcAft>
            </a:pPr>
            <a:r>
              <a:rPr lang="tk-TM" dirty="0" smtClean="0">
                <a:latin typeface="Times New Roman" panose="02020603050405020304" pitchFamily="18" charset="0"/>
                <a:cs typeface="Times New Roman" panose="02020603050405020304" pitchFamily="18" charset="0"/>
              </a:rPr>
              <a:t> </a:t>
            </a:r>
            <a:r>
              <a:rPr lang="tk-TM" sz="3600" b="1" dirty="0">
                <a:latin typeface="Times New Roman" panose="02020603050405020304" pitchFamily="18" charset="0"/>
                <a:cs typeface="Times New Roman" panose="02020603050405020304" pitchFamily="18" charset="0"/>
              </a:rPr>
              <a:t>Normal çyzyk</a:t>
            </a:r>
            <a:r>
              <a:rPr lang="tk-TM" sz="3600" dirty="0">
                <a:latin typeface="Times New Roman" panose="02020603050405020304" pitchFamily="18" charset="0"/>
                <a:cs typeface="Times New Roman" panose="02020603050405020304" pitchFamily="18" charset="0"/>
              </a:rPr>
              <a:t>-Ýer ellipsoidiniň  üstindäki   islendik nokatdan onuň üstüni perpendikulýar kesip geçmek bilen emele gelýär. Geodeziki ölçegleri geçirmek üçin kesgitlenen koordinatlar sistemasy bolan ýer ellipsoidine referens-ellipsoid diýilýär. Her bir döwletde topografo-geodeziki işleri </a:t>
            </a:r>
            <a:r>
              <a:rPr lang="tk-TM" sz="3600" dirty="0" smtClean="0">
                <a:latin typeface="Times New Roman" panose="02020603050405020304" pitchFamily="18" charset="0"/>
                <a:cs typeface="Times New Roman" panose="02020603050405020304" pitchFamily="18" charset="0"/>
              </a:rPr>
              <a:t>geçirmek üçin </a:t>
            </a:r>
            <a:r>
              <a:rPr lang="tk-TM" sz="3600" dirty="0">
                <a:latin typeface="Times New Roman" panose="02020603050405020304" pitchFamily="18" charset="0"/>
                <a:cs typeface="Times New Roman" panose="02020603050405020304" pitchFamily="18" charset="0"/>
              </a:rPr>
              <a:t>belli </a:t>
            </a:r>
            <a:r>
              <a:rPr lang="tk-TM" sz="3600" dirty="0" smtClean="0">
                <a:latin typeface="Times New Roman" panose="02020603050405020304" pitchFamily="18" charset="0"/>
                <a:cs typeface="Times New Roman" panose="02020603050405020304" pitchFamily="18" charset="0"/>
              </a:rPr>
              <a:t>ululykdaky Ýer </a:t>
            </a:r>
            <a:r>
              <a:rPr lang="tk-TM" sz="3600" dirty="0">
                <a:latin typeface="Times New Roman" panose="02020603050405020304" pitchFamily="18" charset="0"/>
                <a:cs typeface="Times New Roman" panose="02020603050405020304" pitchFamily="18" charset="0"/>
              </a:rPr>
              <a:t>ellipsoidi kabul edilendir. Garaşsyz,baky Bitarap Türkmenistan diýarymyzyň territoriýasy üçin görnükli rus alymy F. N. Krasowskiniň referens-ellipsoidi alnandyr.</a:t>
            </a:r>
            <a:endParaRPr lang="ru-RU" sz="3600" dirty="0"/>
          </a:p>
        </p:txBody>
      </p:sp>
    </p:spTree>
    <p:extLst>
      <p:ext uri="{BB962C8B-B14F-4D97-AF65-F5344CB8AC3E}">
        <p14:creationId xmlns:p14="http://schemas.microsoft.com/office/powerpoint/2010/main" val="2287256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6123" y="683069"/>
            <a:ext cx="10515600" cy="320675"/>
          </a:xfrm>
        </p:spPr>
        <p:txBody>
          <a:bodyPr>
            <a:normAutofit fontScale="90000"/>
          </a:bodyPr>
          <a:lstStyle/>
          <a:p>
            <a:r>
              <a:rPr lang="en-US" b="1" dirty="0"/>
              <a:t>1.3-nji </a:t>
            </a:r>
            <a:r>
              <a:rPr lang="en-US" b="1" dirty="0" err="1"/>
              <a:t>surat</a:t>
            </a:r>
            <a:r>
              <a:rPr lang="en-US" b="1" dirty="0"/>
              <a:t>. Ýer </a:t>
            </a:r>
            <a:r>
              <a:rPr lang="en-US" b="1" dirty="0" smtClean="0"/>
              <a:t>ellipsoid</a:t>
            </a:r>
            <a:r>
              <a:rPr lang="tk-TM" b="1" dirty="0" smtClean="0"/>
              <a:t>i</a:t>
            </a:r>
            <a:r>
              <a:rPr lang="en-US" b="1" dirty="0" smtClean="0"/>
              <a:t> </a:t>
            </a:r>
            <a:r>
              <a:rPr lang="en-US" b="1" dirty="0"/>
              <a:t>we </a:t>
            </a:r>
            <a:r>
              <a:rPr lang="en-US" b="1" dirty="0" err="1"/>
              <a:t>onuň</a:t>
            </a:r>
            <a:r>
              <a:rPr lang="en-US" b="1" dirty="0"/>
              <a:t> </a:t>
            </a:r>
            <a:r>
              <a:rPr lang="en-US" b="1" dirty="0" err="1"/>
              <a:t>elementleri</a:t>
            </a:r>
            <a:r>
              <a:rPr lang="en-US" b="1" dirty="0"/>
              <a:t>. </a:t>
            </a:r>
            <a:endParaRPr lang="ru-RU" b="1" dirty="0"/>
          </a:p>
        </p:txBody>
      </p:sp>
      <p:sp>
        <p:nvSpPr>
          <p:cNvPr id="5" name="Прямоугольник 4"/>
          <p:cNvSpPr/>
          <p:nvPr/>
        </p:nvSpPr>
        <p:spPr>
          <a:xfrm>
            <a:off x="3048000" y="4931313"/>
            <a:ext cx="6096000" cy="984885"/>
          </a:xfrm>
          <a:prstGeom prst="rect">
            <a:avLst/>
          </a:prstGeom>
        </p:spPr>
        <p:txBody>
          <a:bodyPr>
            <a:spAutoFit/>
          </a:bodyPr>
          <a:lstStyle/>
          <a:p>
            <a:pPr algn="ctr">
              <a:spcBef>
                <a:spcPts val="1200"/>
              </a:spcBef>
              <a:spcAft>
                <a:spcPts val="1200"/>
              </a:spcAft>
            </a:pPr>
            <a:r>
              <a:rPr lang="en-US" sz="2400" b="1" dirty="0" smtClean="0">
                <a:latin typeface="Times New Roman" panose="02020603050405020304" pitchFamily="18" charset="0"/>
                <a:ea typeface="Times New Roman" panose="02020603050405020304" pitchFamily="18" charset="0"/>
              </a:rPr>
              <a:t>                 </a:t>
            </a:r>
            <a:endParaRPr lang="ru-RU" sz="2400" dirty="0">
              <a:latin typeface="Times New Roman" panose="02020603050405020304" pitchFamily="18" charset="0"/>
              <a:ea typeface="Times New Roman" panose="02020603050405020304" pitchFamily="18" charset="0"/>
            </a:endParaRPr>
          </a:p>
          <a:p>
            <a:pPr algn="just">
              <a:spcAft>
                <a:spcPts val="0"/>
              </a:spcAft>
            </a:pPr>
            <a:r>
              <a:rPr lang="ru-RU" sz="2400" b="1" dirty="0">
                <a:latin typeface="Times New Roman" panose="02020603050405020304" pitchFamily="18" charset="0"/>
                <a:ea typeface="Times New Roman" panose="02020603050405020304" pitchFamily="18" charset="0"/>
              </a:rPr>
              <a:t> </a:t>
            </a:r>
            <a:endParaRPr lang="ru-RU" sz="2400" dirty="0">
              <a:effectLst/>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732692" y="1670539"/>
            <a:ext cx="10515600" cy="4431323"/>
          </a:xfrm>
        </p:spPr>
        <p:txBody>
          <a:bodyPr>
            <a:normAutofit/>
          </a:bodyPr>
          <a:lstStyle/>
          <a:p>
            <a:pPr algn="just"/>
            <a:endParaRPr lang="ru-RU" dirty="0"/>
          </a:p>
        </p:txBody>
      </p:sp>
      <p:pic>
        <p:nvPicPr>
          <p:cNvPr id="4" name="Рисунок 3"/>
          <p:cNvPicPr>
            <a:picLocks noChangeAspect="1"/>
          </p:cNvPicPr>
          <p:nvPr/>
        </p:nvPicPr>
        <p:blipFill>
          <a:blip r:embed="rId2"/>
          <a:stretch>
            <a:fillRect/>
          </a:stretch>
        </p:blipFill>
        <p:spPr>
          <a:xfrm>
            <a:off x="3913064" y="1907932"/>
            <a:ext cx="4668227" cy="3560884"/>
          </a:xfrm>
          <a:prstGeom prst="rect">
            <a:avLst/>
          </a:prstGeom>
        </p:spPr>
      </p:pic>
    </p:spTree>
    <p:extLst>
      <p:ext uri="{BB962C8B-B14F-4D97-AF65-F5344CB8AC3E}">
        <p14:creationId xmlns:p14="http://schemas.microsoft.com/office/powerpoint/2010/main" val="227531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62707"/>
            <a:ext cx="10515600" cy="2409093"/>
          </a:xfrm>
        </p:spPr>
        <p:txBody>
          <a:bodyPr>
            <a:normAutofit/>
          </a:bodyPr>
          <a:lstStyle/>
          <a:p>
            <a:pPr algn="just"/>
            <a:r>
              <a:rPr lang="tk-TM" sz="2700" dirty="0" smtClean="0"/>
              <a:t>      </a:t>
            </a:r>
            <a:r>
              <a:rPr lang="en-US" sz="2700" dirty="0" smtClean="0"/>
              <a:t>Ýer </a:t>
            </a:r>
            <a:r>
              <a:rPr lang="en-US" sz="2700" dirty="0" err="1"/>
              <a:t>ellipsoidiniň</a:t>
            </a:r>
            <a:r>
              <a:rPr lang="en-US" sz="2700" dirty="0"/>
              <a:t> </a:t>
            </a:r>
            <a:r>
              <a:rPr lang="en-US" sz="2700" dirty="0" err="1"/>
              <a:t>ululygy</a:t>
            </a:r>
            <a:r>
              <a:rPr lang="en-US" sz="2700" dirty="0"/>
              <a:t> </a:t>
            </a:r>
            <a:r>
              <a:rPr lang="en-US" sz="2700" dirty="0" err="1"/>
              <a:t>onun</a:t>
            </a:r>
            <a:r>
              <a:rPr lang="en-US" sz="2700" dirty="0"/>
              <a:t> </a:t>
            </a:r>
            <a:r>
              <a:rPr lang="en-US" sz="2700" dirty="0" err="1"/>
              <a:t>elementleri</a:t>
            </a:r>
            <a:r>
              <a:rPr lang="en-US" sz="2700" dirty="0"/>
              <a:t> </a:t>
            </a:r>
            <a:r>
              <a:rPr lang="en-US" sz="2700" dirty="0" err="1"/>
              <a:t>bilen</a:t>
            </a:r>
            <a:r>
              <a:rPr lang="en-US" sz="2700" dirty="0"/>
              <a:t> </a:t>
            </a:r>
            <a:r>
              <a:rPr lang="en-US" sz="2700" dirty="0" err="1"/>
              <a:t>kesgitlenilýär</a:t>
            </a:r>
            <a:r>
              <a:rPr lang="en-US" sz="2700" dirty="0"/>
              <a:t>. Bu </a:t>
            </a:r>
            <a:r>
              <a:rPr lang="en-US" sz="2700" dirty="0" err="1"/>
              <a:t>elementler</a:t>
            </a:r>
            <a:r>
              <a:rPr lang="en-US" sz="2700" dirty="0"/>
              <a:t> </a:t>
            </a:r>
            <a:r>
              <a:rPr lang="en-US" sz="2700" dirty="0" err="1"/>
              <a:t>ellipsoidiň</a:t>
            </a:r>
            <a:r>
              <a:rPr lang="en-US" sz="2700" dirty="0"/>
              <a:t> </a:t>
            </a:r>
            <a:r>
              <a:rPr lang="en-US" sz="2700" dirty="0" err="1"/>
              <a:t>uly</a:t>
            </a:r>
            <a:r>
              <a:rPr lang="en-US" sz="2700" dirty="0"/>
              <a:t> (a) we </a:t>
            </a:r>
            <a:r>
              <a:rPr lang="en-US" sz="2700" dirty="0" err="1"/>
              <a:t>kiçi</a:t>
            </a:r>
            <a:r>
              <a:rPr lang="en-US" sz="2700" dirty="0"/>
              <a:t> </a:t>
            </a:r>
            <a:r>
              <a:rPr lang="en-US" sz="2700" dirty="0" err="1" smtClean="0"/>
              <a:t>ýarym</a:t>
            </a:r>
            <a:r>
              <a:rPr lang="tk-TM" sz="2700" dirty="0" smtClean="0"/>
              <a:t> </a:t>
            </a:r>
            <a:r>
              <a:rPr lang="en-US" sz="2700" dirty="0" smtClean="0"/>
              <a:t>(</a:t>
            </a:r>
            <a:r>
              <a:rPr lang="en-US" sz="2700" dirty="0"/>
              <a:t>b) </a:t>
            </a:r>
            <a:r>
              <a:rPr lang="en-US" sz="2700" dirty="0" err="1"/>
              <a:t>oklary</a:t>
            </a:r>
            <a:r>
              <a:rPr lang="en-US" sz="2700" dirty="0"/>
              <a:t> </a:t>
            </a:r>
            <a:r>
              <a:rPr lang="en-US" sz="2700" dirty="0" err="1"/>
              <a:t>bolup</a:t>
            </a:r>
            <a:r>
              <a:rPr lang="en-US" sz="2700" dirty="0"/>
              <a:t> </a:t>
            </a:r>
            <a:r>
              <a:rPr lang="en-US" sz="2700" dirty="0" err="1"/>
              <a:t>durýar</a:t>
            </a:r>
            <a:r>
              <a:rPr lang="en-US" sz="2700" dirty="0"/>
              <a:t>. </a:t>
            </a:r>
            <a:r>
              <a:rPr lang="en-US" sz="2700" dirty="0" err="1"/>
              <a:t>Şu</a:t>
            </a:r>
            <a:r>
              <a:rPr lang="en-US" sz="2700" dirty="0"/>
              <a:t> </a:t>
            </a:r>
            <a:r>
              <a:rPr lang="en-US" sz="2700" dirty="0" err="1"/>
              <a:t>ululyklara</a:t>
            </a:r>
            <a:r>
              <a:rPr lang="en-US" sz="2700" dirty="0"/>
              <a:t> </a:t>
            </a:r>
            <a:r>
              <a:rPr lang="en-US" sz="2700" dirty="0" err="1"/>
              <a:t>baglylykda</a:t>
            </a:r>
            <a:r>
              <a:rPr lang="en-US" sz="2700" dirty="0"/>
              <a:t> </a:t>
            </a:r>
            <a:r>
              <a:rPr lang="en-US" sz="2700" dirty="0" err="1"/>
              <a:t>ýer</a:t>
            </a:r>
            <a:r>
              <a:rPr lang="en-US" sz="2700" dirty="0"/>
              <a:t> </a:t>
            </a:r>
            <a:r>
              <a:rPr lang="en-US" sz="2700" dirty="0" err="1"/>
              <a:t>elipsoidiniň</a:t>
            </a:r>
            <a:r>
              <a:rPr lang="en-US" sz="2700" dirty="0"/>
              <a:t> </a:t>
            </a:r>
            <a:r>
              <a:rPr lang="en-US" sz="2700" dirty="0" err="1"/>
              <a:t>otnositel</a:t>
            </a:r>
            <a:r>
              <a:rPr lang="en-US" sz="2700" dirty="0"/>
              <a:t> </a:t>
            </a:r>
            <a:r>
              <a:rPr lang="en-US" sz="2700" dirty="0" err="1"/>
              <a:t>gysylma</a:t>
            </a:r>
            <a:r>
              <a:rPr lang="en-US" sz="2700" dirty="0"/>
              <a:t> </a:t>
            </a:r>
            <a:r>
              <a:rPr lang="en-US" sz="2700" dirty="0" err="1"/>
              <a:t>koefisiýenti</a:t>
            </a:r>
            <a:r>
              <a:rPr lang="en-US" sz="2700" dirty="0"/>
              <a:t> </a:t>
            </a:r>
            <a:r>
              <a:rPr lang="en-US" sz="2700" dirty="0" smtClean="0"/>
              <a:t>(</a:t>
            </a:r>
            <a:r>
              <a:rPr lang="ru-RU" sz="2800" dirty="0">
                <a:solidFill>
                  <a:srgbClr val="000000"/>
                </a:solidFill>
                <a:latin typeface="Symbol" panose="05050102010706020507" pitchFamily="18" charset="2"/>
                <a:ea typeface="Times New Roman" panose="02020603050405020304" pitchFamily="18" charset="0"/>
                <a:cs typeface="Symbol" panose="05050102010706020507" pitchFamily="18" charset="2"/>
              </a:rPr>
              <a:t>a</a:t>
            </a:r>
            <a:r>
              <a:rPr lang="en-US" sz="2700" dirty="0" smtClean="0"/>
              <a:t>) </a:t>
            </a:r>
            <a:r>
              <a:rPr lang="en-US" sz="2700" dirty="0" err="1"/>
              <a:t>hasaplanylýar</a:t>
            </a:r>
            <a:r>
              <a:rPr lang="en-US" sz="2700" dirty="0"/>
              <a:t> (1.3-nji </a:t>
            </a:r>
            <a:r>
              <a:rPr lang="en-US" sz="2700" dirty="0" err="1"/>
              <a:t>surat</a:t>
            </a:r>
            <a:r>
              <a:rPr lang="en-US" sz="2700" dirty="0"/>
              <a:t>). </a:t>
            </a:r>
            <a:r>
              <a:rPr lang="en-US" sz="2700" dirty="0" err="1"/>
              <a:t>Ol</a:t>
            </a:r>
            <a:r>
              <a:rPr lang="en-US" sz="2700" dirty="0"/>
              <a:t>  </a:t>
            </a:r>
            <a:r>
              <a:rPr lang="en-US" sz="2700" dirty="0" err="1"/>
              <a:t>aşakdaky</a:t>
            </a:r>
            <a:r>
              <a:rPr lang="en-US" sz="2700" dirty="0"/>
              <a:t> </a:t>
            </a:r>
            <a:r>
              <a:rPr lang="en-US" sz="2700" dirty="0" err="1"/>
              <a:t>ýaly</a:t>
            </a:r>
            <a:r>
              <a:rPr lang="en-US" sz="2700" dirty="0"/>
              <a:t> </a:t>
            </a:r>
            <a:r>
              <a:rPr lang="en-US" sz="2700" dirty="0" err="1"/>
              <a:t>berilýär</a:t>
            </a:r>
            <a:r>
              <a:rPr lang="en-US" sz="2700" dirty="0"/>
              <a:t>:</a:t>
            </a:r>
            <a:endParaRPr lang="ru-RU" sz="2700" dirty="0"/>
          </a:p>
        </p:txBody>
      </p:sp>
      <p:pic>
        <p:nvPicPr>
          <p:cNvPr id="4" name="Объект 3"/>
          <p:cNvPicPr>
            <a:picLocks noGrp="1" noChangeAspect="1"/>
          </p:cNvPicPr>
          <p:nvPr>
            <p:ph idx="1"/>
          </p:nvPr>
        </p:nvPicPr>
        <p:blipFill>
          <a:blip r:embed="rId2"/>
          <a:stretch>
            <a:fillRect/>
          </a:stretch>
        </p:blipFill>
        <p:spPr>
          <a:xfrm>
            <a:off x="4422532" y="3226777"/>
            <a:ext cx="3455376" cy="2198077"/>
          </a:xfrm>
          <a:prstGeom prst="rect">
            <a:avLst/>
          </a:prstGeom>
        </p:spPr>
      </p:pic>
    </p:spTree>
    <p:extLst>
      <p:ext uri="{BB962C8B-B14F-4D97-AF65-F5344CB8AC3E}">
        <p14:creationId xmlns:p14="http://schemas.microsoft.com/office/powerpoint/2010/main" val="2419281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22898"/>
          </a:xfrm>
        </p:spPr>
        <p:txBody>
          <a:bodyPr>
            <a:normAutofit fontScale="90000"/>
          </a:bodyPr>
          <a:lstStyle/>
          <a:p>
            <a:endParaRPr lang="ru-RU" dirty="0"/>
          </a:p>
        </p:txBody>
      </p:sp>
      <p:sp>
        <p:nvSpPr>
          <p:cNvPr id="3" name="Объект 2"/>
          <p:cNvSpPr>
            <a:spLocks noGrp="1"/>
          </p:cNvSpPr>
          <p:nvPr>
            <p:ph idx="1"/>
          </p:nvPr>
        </p:nvSpPr>
        <p:spPr>
          <a:xfrm>
            <a:off x="838200" y="1151792"/>
            <a:ext cx="10515600" cy="5025171"/>
          </a:xfrm>
        </p:spPr>
        <p:txBody>
          <a:bodyPr>
            <a:normAutofit/>
          </a:bodyPr>
          <a:lstStyle/>
          <a:p>
            <a:pPr algn="just"/>
            <a:r>
              <a:rPr lang="ru-RU" dirty="0" smtClean="0"/>
              <a:t>    </a:t>
            </a:r>
            <a:r>
              <a:rPr lang="en-US" sz="3200" dirty="0"/>
              <a:t>Ýer </a:t>
            </a:r>
            <a:r>
              <a:rPr lang="en-US" sz="3200" dirty="0" err="1"/>
              <a:t>ellipsoidiniň</a:t>
            </a:r>
            <a:r>
              <a:rPr lang="en-US" sz="3200" dirty="0"/>
              <a:t> </a:t>
            </a:r>
            <a:r>
              <a:rPr lang="en-US" sz="3200" dirty="0" err="1"/>
              <a:t>elementleri</a:t>
            </a:r>
            <a:r>
              <a:rPr lang="en-US" sz="3200" dirty="0"/>
              <a:t> </a:t>
            </a:r>
            <a:r>
              <a:rPr lang="en-US" sz="3200" dirty="0" err="1"/>
              <a:t>gradus</a:t>
            </a:r>
            <a:r>
              <a:rPr lang="en-US" sz="3200" dirty="0"/>
              <a:t> </a:t>
            </a:r>
            <a:r>
              <a:rPr lang="en-US" sz="3200" dirty="0" err="1"/>
              <a:t>ölçeg</a:t>
            </a:r>
            <a:r>
              <a:rPr lang="en-US" sz="3200" dirty="0"/>
              <a:t> </a:t>
            </a:r>
            <a:r>
              <a:rPr lang="en-US" sz="3200" dirty="0" err="1"/>
              <a:t>netijelerine</a:t>
            </a:r>
            <a:r>
              <a:rPr lang="en-US" sz="3200" dirty="0"/>
              <a:t> </a:t>
            </a:r>
            <a:r>
              <a:rPr lang="en-US" sz="3200" dirty="0" err="1"/>
              <a:t>esaslanýar</a:t>
            </a:r>
            <a:r>
              <a:rPr lang="en-US" sz="3200" dirty="0"/>
              <a:t> we </a:t>
            </a:r>
            <a:r>
              <a:rPr lang="en-US" sz="3200" dirty="0" err="1"/>
              <a:t>hasaplanyp</a:t>
            </a:r>
            <a:r>
              <a:rPr lang="en-US" sz="3200" dirty="0"/>
              <a:t> </a:t>
            </a:r>
            <a:r>
              <a:rPr lang="en-US" sz="3200" dirty="0" err="1"/>
              <a:t>çykarylýar</a:t>
            </a:r>
            <a:r>
              <a:rPr lang="en-US" sz="3200" dirty="0"/>
              <a:t>. </a:t>
            </a:r>
            <a:r>
              <a:rPr lang="en-US" sz="3200" dirty="0" err="1"/>
              <a:t>Birnäçe</a:t>
            </a:r>
            <a:r>
              <a:rPr lang="en-US" sz="3200" dirty="0"/>
              <a:t> </a:t>
            </a:r>
            <a:r>
              <a:rPr lang="en-US" sz="3200" dirty="0" err="1"/>
              <a:t>ýurtlarda</a:t>
            </a:r>
            <a:r>
              <a:rPr lang="en-US" sz="3200" dirty="0"/>
              <a:t> </a:t>
            </a:r>
            <a:r>
              <a:rPr lang="en-US" sz="3200" dirty="0" err="1"/>
              <a:t>alymlar</a:t>
            </a:r>
            <a:r>
              <a:rPr lang="en-US" sz="3200" dirty="0"/>
              <a:t> Ýer </a:t>
            </a:r>
            <a:r>
              <a:rPr lang="en-US" sz="3200" dirty="0" err="1"/>
              <a:t>ellipsoidiniň</a:t>
            </a:r>
            <a:r>
              <a:rPr lang="en-US" sz="3200" dirty="0"/>
              <a:t> </a:t>
            </a:r>
            <a:r>
              <a:rPr lang="en-US" sz="3200" dirty="0" err="1"/>
              <a:t>elementlerini</a:t>
            </a:r>
            <a:r>
              <a:rPr lang="en-US" sz="3200" dirty="0"/>
              <a:t> </a:t>
            </a:r>
            <a:r>
              <a:rPr lang="en-US" sz="3200" dirty="0" err="1"/>
              <a:t>hasaplap</a:t>
            </a:r>
            <a:r>
              <a:rPr lang="en-US" sz="3200" dirty="0"/>
              <a:t> </a:t>
            </a:r>
            <a:r>
              <a:rPr lang="en-US" sz="3200" dirty="0" err="1"/>
              <a:t>çykarypdyrlar</a:t>
            </a:r>
            <a:r>
              <a:rPr lang="en-US" sz="3200" dirty="0"/>
              <a:t>. </a:t>
            </a:r>
            <a:r>
              <a:rPr lang="en-US" sz="3200" dirty="0" err="1"/>
              <a:t>Fransuz</a:t>
            </a:r>
            <a:r>
              <a:rPr lang="en-US" sz="3200" dirty="0"/>
              <a:t> </a:t>
            </a:r>
            <a:r>
              <a:rPr lang="en-US" sz="3200" dirty="0" err="1"/>
              <a:t>alymy</a:t>
            </a:r>
            <a:r>
              <a:rPr lang="en-US" sz="3200" dirty="0"/>
              <a:t> </a:t>
            </a:r>
            <a:r>
              <a:rPr lang="en-US" sz="3200" dirty="0" err="1"/>
              <a:t>Delambryň</a:t>
            </a:r>
            <a:r>
              <a:rPr lang="en-US" sz="3200" dirty="0"/>
              <a:t> </a:t>
            </a:r>
            <a:r>
              <a:rPr lang="en-US" sz="3200" dirty="0" err="1"/>
              <a:t>hasaplap</a:t>
            </a:r>
            <a:r>
              <a:rPr lang="en-US" sz="3200" dirty="0"/>
              <a:t> </a:t>
            </a:r>
            <a:r>
              <a:rPr lang="en-US" sz="3200" dirty="0" err="1"/>
              <a:t>çykaran</a:t>
            </a:r>
            <a:r>
              <a:rPr lang="en-US" sz="3200" dirty="0"/>
              <a:t> Ýer </a:t>
            </a:r>
            <a:r>
              <a:rPr lang="en-US" sz="3200" dirty="0" err="1"/>
              <a:t>ellipsoidiniň</a:t>
            </a:r>
            <a:r>
              <a:rPr lang="en-US" sz="3200" dirty="0"/>
              <a:t> </a:t>
            </a:r>
            <a:r>
              <a:rPr lang="en-US" sz="3200" dirty="0" err="1"/>
              <a:t>bahalary</a:t>
            </a:r>
            <a:r>
              <a:rPr lang="en-US" sz="3200" dirty="0"/>
              <a:t> </a:t>
            </a:r>
            <a:r>
              <a:rPr lang="en-US" sz="3200" dirty="0" err="1"/>
              <a:t>häzirki</a:t>
            </a:r>
            <a:r>
              <a:rPr lang="en-US" sz="3200" dirty="0"/>
              <a:t> </a:t>
            </a:r>
            <a:r>
              <a:rPr lang="en-US" sz="3200" dirty="0" err="1"/>
              <a:t>wagtda</a:t>
            </a:r>
            <a:r>
              <a:rPr lang="en-US" sz="3200" dirty="0"/>
              <a:t> </a:t>
            </a:r>
            <a:r>
              <a:rPr lang="en-US" sz="3200" dirty="0" err="1"/>
              <a:t>taryhy</a:t>
            </a:r>
            <a:r>
              <a:rPr lang="en-US" sz="3200" dirty="0"/>
              <a:t> </a:t>
            </a:r>
            <a:r>
              <a:rPr lang="en-US" sz="3200" dirty="0" err="1"/>
              <a:t>ähmiýete</a:t>
            </a:r>
            <a:r>
              <a:rPr lang="en-US" sz="3200" dirty="0"/>
              <a:t> </a:t>
            </a:r>
            <a:r>
              <a:rPr lang="en-US" sz="3200" dirty="0" err="1"/>
              <a:t>eýedir</a:t>
            </a:r>
            <a:r>
              <a:rPr lang="en-US" sz="3200" dirty="0"/>
              <a:t>. </a:t>
            </a:r>
            <a:r>
              <a:rPr lang="en-US" sz="3200" dirty="0" err="1"/>
              <a:t>Delambr</a:t>
            </a:r>
            <a:r>
              <a:rPr lang="en-US" sz="3200" dirty="0"/>
              <a:t> Ýer </a:t>
            </a:r>
            <a:r>
              <a:rPr lang="en-US" sz="3200" dirty="0" err="1"/>
              <a:t>ellipsoidiniň</a:t>
            </a:r>
            <a:r>
              <a:rPr lang="en-US" sz="3200" dirty="0"/>
              <a:t> </a:t>
            </a:r>
            <a:r>
              <a:rPr lang="en-US" sz="3200" dirty="0" err="1"/>
              <a:t>elementlerini</a:t>
            </a:r>
            <a:r>
              <a:rPr lang="en-US" sz="3200" dirty="0"/>
              <a:t> </a:t>
            </a:r>
            <a:r>
              <a:rPr lang="en-US" sz="3200" dirty="0" err="1"/>
              <a:t>kesgitlemek</a:t>
            </a:r>
            <a:r>
              <a:rPr lang="en-US" sz="3200" dirty="0"/>
              <a:t> </a:t>
            </a:r>
            <a:r>
              <a:rPr lang="en-US" sz="3200" dirty="0" err="1"/>
              <a:t>bilen</a:t>
            </a:r>
            <a:r>
              <a:rPr lang="en-US" sz="3200" dirty="0"/>
              <a:t> </a:t>
            </a:r>
            <a:r>
              <a:rPr lang="en-US" sz="3200" dirty="0" err="1"/>
              <a:t>uzynlyk</a:t>
            </a:r>
            <a:r>
              <a:rPr lang="en-US" sz="3200" dirty="0"/>
              <a:t> </a:t>
            </a:r>
            <a:r>
              <a:rPr lang="en-US" sz="3200" dirty="0" err="1"/>
              <a:t>ölçeg</a:t>
            </a:r>
            <a:r>
              <a:rPr lang="en-US" sz="3200" dirty="0"/>
              <a:t> </a:t>
            </a:r>
            <a:r>
              <a:rPr lang="en-US" sz="3200" dirty="0" err="1"/>
              <a:t>birligi</a:t>
            </a:r>
            <a:r>
              <a:rPr lang="en-US" sz="3200" dirty="0"/>
              <a:t> </a:t>
            </a:r>
            <a:r>
              <a:rPr lang="en-US" sz="3200" dirty="0" err="1"/>
              <a:t>bolan</a:t>
            </a:r>
            <a:r>
              <a:rPr lang="en-US" sz="3200" dirty="0"/>
              <a:t> - </a:t>
            </a:r>
            <a:r>
              <a:rPr lang="en-US" sz="3200" dirty="0" err="1"/>
              <a:t>metriň</a:t>
            </a:r>
            <a:r>
              <a:rPr lang="en-US" sz="3200" dirty="0"/>
              <a:t> </a:t>
            </a:r>
            <a:r>
              <a:rPr lang="en-US" sz="3200" dirty="0" err="1"/>
              <a:t>bahasyny</a:t>
            </a:r>
            <a:r>
              <a:rPr lang="en-US" sz="3200" dirty="0"/>
              <a:t> </a:t>
            </a:r>
            <a:r>
              <a:rPr lang="en-US" sz="3200" dirty="0" err="1"/>
              <a:t>hasaplap</a:t>
            </a:r>
            <a:r>
              <a:rPr lang="en-US" sz="3200" dirty="0"/>
              <a:t> </a:t>
            </a:r>
            <a:r>
              <a:rPr lang="en-US" sz="3200" dirty="0" err="1"/>
              <a:t>çykarýar</a:t>
            </a:r>
            <a:r>
              <a:rPr lang="en-US" sz="3200" dirty="0"/>
              <a:t>. </a:t>
            </a:r>
            <a:r>
              <a:rPr lang="en-US" sz="3200" dirty="0" err="1"/>
              <a:t>Delambryň</a:t>
            </a:r>
            <a:r>
              <a:rPr lang="en-US" sz="3200" dirty="0"/>
              <a:t> </a:t>
            </a:r>
            <a:r>
              <a:rPr lang="en-US" sz="3200" dirty="0" err="1"/>
              <a:t>ellipsoidinde</a:t>
            </a:r>
            <a:r>
              <a:rPr lang="en-US" sz="3200" dirty="0"/>
              <a:t> </a:t>
            </a:r>
            <a:r>
              <a:rPr lang="en-US" sz="3200" dirty="0" err="1"/>
              <a:t>ekwatordan</a:t>
            </a:r>
            <a:r>
              <a:rPr lang="en-US" sz="3200" dirty="0"/>
              <a:t> </a:t>
            </a:r>
            <a:r>
              <a:rPr lang="en-US" sz="3200" dirty="0" err="1"/>
              <a:t>polýuslara</a:t>
            </a:r>
            <a:r>
              <a:rPr lang="en-US" sz="3200" dirty="0"/>
              <a:t> </a:t>
            </a:r>
            <a:r>
              <a:rPr lang="en-US" sz="3200" dirty="0" err="1"/>
              <a:t>çenli</a:t>
            </a:r>
            <a:r>
              <a:rPr lang="en-US" sz="3200" dirty="0"/>
              <a:t> </a:t>
            </a:r>
            <a:r>
              <a:rPr lang="en-US" sz="3200" dirty="0" err="1"/>
              <a:t>aralyk</a:t>
            </a:r>
            <a:r>
              <a:rPr lang="en-US" sz="3200" dirty="0"/>
              <a:t> 10000 </a:t>
            </a:r>
            <a:r>
              <a:rPr lang="en-US" sz="3200" dirty="0" err="1"/>
              <a:t>kilometre</a:t>
            </a:r>
            <a:r>
              <a:rPr lang="en-US" sz="3200" dirty="0"/>
              <a:t> </a:t>
            </a:r>
            <a:r>
              <a:rPr lang="en-US" sz="3200" dirty="0" err="1"/>
              <a:t>deňdir</a:t>
            </a:r>
            <a:r>
              <a:rPr lang="en-US" sz="3200" dirty="0"/>
              <a:t>. </a:t>
            </a:r>
            <a:r>
              <a:rPr lang="en-US" sz="3200" dirty="0" err="1"/>
              <a:t>Çünki</a:t>
            </a:r>
            <a:r>
              <a:rPr lang="en-US" sz="3200" dirty="0"/>
              <a:t> </a:t>
            </a:r>
            <a:r>
              <a:rPr lang="en-US" sz="3200" dirty="0" err="1"/>
              <a:t>munda</a:t>
            </a:r>
            <a:r>
              <a:rPr lang="en-US" sz="3200" dirty="0"/>
              <a:t> </a:t>
            </a:r>
            <a:r>
              <a:rPr lang="en-US" sz="3200" dirty="0" err="1"/>
              <a:t>çärýek</a:t>
            </a:r>
            <a:r>
              <a:rPr lang="en-US" sz="3200" dirty="0"/>
              <a:t> </a:t>
            </a:r>
            <a:r>
              <a:rPr lang="en-US" sz="3200" dirty="0" err="1"/>
              <a:t>meridianyň</a:t>
            </a:r>
            <a:r>
              <a:rPr lang="en-US" sz="3200" dirty="0"/>
              <a:t> 10000000 </a:t>
            </a:r>
            <a:r>
              <a:rPr lang="en-US" sz="3200" dirty="0" err="1"/>
              <a:t>bir</a:t>
            </a:r>
            <a:r>
              <a:rPr lang="en-US" sz="3200" dirty="0"/>
              <a:t> </a:t>
            </a:r>
            <a:r>
              <a:rPr lang="en-US" sz="3200" dirty="0" err="1"/>
              <a:t>bölegi</a:t>
            </a:r>
            <a:r>
              <a:rPr lang="en-US" sz="3200" dirty="0"/>
              <a:t> (1/10000000) 1 </a:t>
            </a:r>
            <a:r>
              <a:rPr lang="en-US" sz="3200" dirty="0" err="1"/>
              <a:t>metre</a:t>
            </a:r>
            <a:r>
              <a:rPr lang="en-US" sz="3200" dirty="0"/>
              <a:t> </a:t>
            </a:r>
            <a:r>
              <a:rPr lang="en-US" sz="3200" dirty="0" err="1"/>
              <a:t>deň</a:t>
            </a:r>
            <a:r>
              <a:rPr lang="en-US" sz="3200" dirty="0"/>
              <a:t> </a:t>
            </a:r>
            <a:r>
              <a:rPr lang="en-US" sz="3200" dirty="0" err="1"/>
              <a:t>diýlip</a:t>
            </a:r>
            <a:r>
              <a:rPr lang="en-US" sz="3200" dirty="0"/>
              <a:t> </a:t>
            </a:r>
            <a:r>
              <a:rPr lang="en-US" sz="3200" dirty="0" err="1"/>
              <a:t>kabul</a:t>
            </a:r>
            <a:r>
              <a:rPr lang="en-US" sz="3200" dirty="0"/>
              <a:t> </a:t>
            </a:r>
            <a:r>
              <a:rPr lang="en-US" sz="3200" dirty="0" err="1"/>
              <a:t>edilýar</a:t>
            </a:r>
            <a:r>
              <a:rPr lang="en-US" sz="3200" dirty="0"/>
              <a:t>. </a:t>
            </a:r>
            <a:endParaRPr lang="ru-RU" sz="3200" dirty="0"/>
          </a:p>
        </p:txBody>
      </p:sp>
    </p:spTree>
    <p:extLst>
      <p:ext uri="{BB962C8B-B14F-4D97-AF65-F5344CB8AC3E}">
        <p14:creationId xmlns:p14="http://schemas.microsoft.com/office/powerpoint/2010/main" val="1478147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606669"/>
            <a:ext cx="10515600" cy="2945422"/>
          </a:xfrm>
        </p:spPr>
        <p:txBody>
          <a:bodyPr>
            <a:noAutofit/>
          </a:bodyPr>
          <a:lstStyle/>
          <a:p>
            <a:pPr algn="just"/>
            <a:r>
              <a:rPr lang="tk-TM" sz="2400" dirty="0" smtClean="0"/>
              <a:t>       </a:t>
            </a:r>
            <a:r>
              <a:rPr lang="en-US" sz="2400" dirty="0" smtClean="0"/>
              <a:t>1946-njy </a:t>
            </a:r>
            <a:r>
              <a:rPr lang="en-US" sz="2400" dirty="0" err="1"/>
              <a:t>ýyla</a:t>
            </a:r>
            <a:r>
              <a:rPr lang="en-US" sz="2400" dirty="0"/>
              <a:t> </a:t>
            </a:r>
            <a:r>
              <a:rPr lang="en-US" sz="2400" dirty="0" err="1"/>
              <a:t>çenli</a:t>
            </a:r>
            <a:r>
              <a:rPr lang="en-US" sz="2400" dirty="0"/>
              <a:t> </a:t>
            </a:r>
            <a:r>
              <a:rPr lang="en-US" sz="2400" dirty="0" err="1"/>
              <a:t>Garaşsyz</a:t>
            </a:r>
            <a:r>
              <a:rPr lang="en-US" sz="2400" dirty="0"/>
              <a:t> </a:t>
            </a:r>
            <a:r>
              <a:rPr lang="en-US" sz="2400" dirty="0" err="1"/>
              <a:t>Döwletleriň</a:t>
            </a:r>
            <a:r>
              <a:rPr lang="en-US" sz="2400" dirty="0"/>
              <a:t> </a:t>
            </a:r>
            <a:r>
              <a:rPr lang="en-US" sz="2400" dirty="0" err="1"/>
              <a:t>Arkalaşygy</a:t>
            </a:r>
            <a:r>
              <a:rPr lang="en-US" sz="2400" dirty="0"/>
              <a:t> (DGA) </a:t>
            </a:r>
            <a:r>
              <a:rPr lang="en-US" sz="2400" dirty="0" err="1"/>
              <a:t>ýurtlarynyň</a:t>
            </a:r>
            <a:r>
              <a:rPr lang="en-US" sz="2400" dirty="0"/>
              <a:t> </a:t>
            </a:r>
            <a:r>
              <a:rPr lang="en-US" sz="2400" dirty="0" err="1"/>
              <a:t>territoriýasynda</a:t>
            </a:r>
            <a:r>
              <a:rPr lang="en-US" sz="2400" dirty="0"/>
              <a:t> </a:t>
            </a:r>
            <a:r>
              <a:rPr lang="en-US" sz="2400" dirty="0" err="1"/>
              <a:t>topogrofo-geodeziki</a:t>
            </a:r>
            <a:r>
              <a:rPr lang="en-US" sz="2400" dirty="0"/>
              <a:t> </a:t>
            </a:r>
            <a:r>
              <a:rPr lang="en-US" sz="2400" dirty="0" err="1"/>
              <a:t>işlerini</a:t>
            </a:r>
            <a:r>
              <a:rPr lang="en-US" sz="2400" dirty="0"/>
              <a:t> </a:t>
            </a:r>
            <a:r>
              <a:rPr lang="en-US" sz="2400" dirty="0" err="1"/>
              <a:t>geçirende</a:t>
            </a:r>
            <a:r>
              <a:rPr lang="en-US" sz="2400" dirty="0"/>
              <a:t> </a:t>
            </a:r>
            <a:r>
              <a:rPr lang="en-US" sz="2400" dirty="0" err="1"/>
              <a:t>nemes</a:t>
            </a:r>
            <a:r>
              <a:rPr lang="en-US" sz="2400" dirty="0"/>
              <a:t> astronomy F. W. </a:t>
            </a:r>
            <a:r>
              <a:rPr lang="en-US" sz="2400" dirty="0" err="1"/>
              <a:t>Besseliň</a:t>
            </a:r>
            <a:r>
              <a:rPr lang="en-US" sz="2400" dirty="0"/>
              <a:t> (1794-1846-njy </a:t>
            </a:r>
            <a:r>
              <a:rPr lang="en-US" sz="2400" dirty="0" err="1"/>
              <a:t>ýý</a:t>
            </a:r>
            <a:r>
              <a:rPr lang="en-US" sz="2400" dirty="0"/>
              <a:t>.) </a:t>
            </a:r>
            <a:r>
              <a:rPr lang="en-US" sz="2400" dirty="0" err="1"/>
              <a:t>hasaplap</a:t>
            </a:r>
            <a:r>
              <a:rPr lang="en-US" sz="2400" dirty="0"/>
              <a:t> </a:t>
            </a:r>
            <a:r>
              <a:rPr lang="en-US" sz="2400" dirty="0" err="1"/>
              <a:t>çykaran</a:t>
            </a:r>
            <a:r>
              <a:rPr lang="en-US" sz="2400" dirty="0"/>
              <a:t> Ýer </a:t>
            </a:r>
            <a:r>
              <a:rPr lang="en-US" sz="2400" dirty="0" err="1"/>
              <a:t>ellipsoidiniň</a:t>
            </a:r>
            <a:r>
              <a:rPr lang="en-US" sz="2400" dirty="0"/>
              <a:t> </a:t>
            </a:r>
            <a:r>
              <a:rPr lang="en-US" sz="2400" dirty="0" err="1"/>
              <a:t>ululyklaryndan</a:t>
            </a:r>
            <a:r>
              <a:rPr lang="en-US" sz="2400" dirty="0"/>
              <a:t> </a:t>
            </a:r>
            <a:r>
              <a:rPr lang="en-US" sz="2400" dirty="0" err="1"/>
              <a:t>peýdalanypdyrlar</a:t>
            </a:r>
            <a:r>
              <a:rPr lang="en-US" sz="2400" dirty="0"/>
              <a:t>. </a:t>
            </a:r>
            <a:r>
              <a:rPr lang="en-US" sz="2400" dirty="0" err="1"/>
              <a:t>Öňki</a:t>
            </a:r>
            <a:r>
              <a:rPr lang="en-US" sz="2400" dirty="0"/>
              <a:t> </a:t>
            </a:r>
            <a:r>
              <a:rPr lang="en-US" sz="2400" dirty="0" err="1"/>
              <a:t>sowet</a:t>
            </a:r>
            <a:r>
              <a:rPr lang="en-US" sz="2400" dirty="0"/>
              <a:t> </a:t>
            </a:r>
            <a:r>
              <a:rPr lang="en-US" sz="2400" dirty="0" err="1"/>
              <a:t>alymlary</a:t>
            </a:r>
            <a:r>
              <a:rPr lang="en-US" sz="2400" dirty="0"/>
              <a:t>, </a:t>
            </a:r>
            <a:r>
              <a:rPr lang="en-US" sz="2400" dirty="0" err="1"/>
              <a:t>nemes</a:t>
            </a:r>
            <a:r>
              <a:rPr lang="en-US" sz="2400" dirty="0"/>
              <a:t> astronomy F. W. </a:t>
            </a:r>
            <a:r>
              <a:rPr lang="en-US" sz="2400" dirty="0" err="1"/>
              <a:t>Besseliň</a:t>
            </a:r>
            <a:r>
              <a:rPr lang="en-US" sz="2400" dirty="0"/>
              <a:t> </a:t>
            </a:r>
            <a:r>
              <a:rPr lang="en-US" sz="2400" dirty="0" err="1"/>
              <a:t>ellipsoidiniň</a:t>
            </a:r>
            <a:r>
              <a:rPr lang="en-US" sz="2400" dirty="0"/>
              <a:t> </a:t>
            </a:r>
            <a:r>
              <a:rPr lang="en-US" sz="2400" dirty="0" err="1"/>
              <a:t>geoidiň</a:t>
            </a:r>
            <a:r>
              <a:rPr lang="en-US" sz="2400" dirty="0"/>
              <a:t> </a:t>
            </a:r>
            <a:r>
              <a:rPr lang="en-US" sz="2400" dirty="0" err="1"/>
              <a:t>ölçeglerinden</a:t>
            </a:r>
            <a:r>
              <a:rPr lang="en-US" sz="2400" dirty="0"/>
              <a:t> </a:t>
            </a:r>
            <a:r>
              <a:rPr lang="en-US" sz="2400" dirty="0" err="1"/>
              <a:t>biraz</a:t>
            </a:r>
            <a:r>
              <a:rPr lang="en-US" sz="2400" dirty="0"/>
              <a:t> </a:t>
            </a:r>
            <a:r>
              <a:rPr lang="en-US" sz="2400" dirty="0" err="1"/>
              <a:t>tapawut</a:t>
            </a:r>
            <a:r>
              <a:rPr lang="en-US" sz="2400" dirty="0"/>
              <a:t> </a:t>
            </a:r>
            <a:r>
              <a:rPr lang="en-US" sz="2400" dirty="0" err="1"/>
              <a:t>edýändigini</a:t>
            </a:r>
            <a:r>
              <a:rPr lang="en-US" sz="2400" dirty="0"/>
              <a:t> </a:t>
            </a:r>
            <a:r>
              <a:rPr lang="en-US" sz="2400" dirty="0" err="1"/>
              <a:t>kesgitleýärler</a:t>
            </a:r>
            <a:r>
              <a:rPr lang="en-US" sz="2400" dirty="0"/>
              <a:t>.  </a:t>
            </a:r>
            <a:r>
              <a:rPr lang="en-US" sz="2400" dirty="0" err="1"/>
              <a:t>Dürli</a:t>
            </a:r>
            <a:r>
              <a:rPr lang="en-US" sz="2400" dirty="0"/>
              <a:t> </a:t>
            </a:r>
            <a:r>
              <a:rPr lang="en-US" sz="2400" dirty="0" err="1"/>
              <a:t>ýurtlaryň</a:t>
            </a:r>
            <a:r>
              <a:rPr lang="en-US" sz="2400" dirty="0"/>
              <a:t> </a:t>
            </a:r>
            <a:r>
              <a:rPr lang="en-US" sz="2400" dirty="0" err="1"/>
              <a:t>alymlarynyň</a:t>
            </a:r>
            <a:r>
              <a:rPr lang="en-US" sz="2400" dirty="0"/>
              <a:t> </a:t>
            </a:r>
            <a:r>
              <a:rPr lang="en-US" sz="2400" dirty="0" err="1"/>
              <a:t>kesgitlän</a:t>
            </a:r>
            <a:r>
              <a:rPr lang="en-US" sz="2400" dirty="0"/>
              <a:t> Ýer </a:t>
            </a:r>
            <a:r>
              <a:rPr lang="en-US" sz="2400" dirty="0" err="1"/>
              <a:t>ellipsoidiniň</a:t>
            </a:r>
            <a:r>
              <a:rPr lang="en-US" sz="2400" dirty="0"/>
              <a:t> </a:t>
            </a:r>
            <a:r>
              <a:rPr lang="en-US" sz="2400" dirty="0" err="1"/>
              <a:t>ölçegleri</a:t>
            </a:r>
            <a:r>
              <a:rPr lang="en-US" sz="2400" dirty="0"/>
              <a:t> 1.1, 1.2 - </a:t>
            </a:r>
            <a:r>
              <a:rPr lang="en-US" sz="2400" dirty="0" err="1"/>
              <a:t>nji</a:t>
            </a:r>
            <a:r>
              <a:rPr lang="en-US" sz="2400" dirty="0"/>
              <a:t> </a:t>
            </a:r>
            <a:r>
              <a:rPr lang="en-US" sz="2400" dirty="0" err="1"/>
              <a:t>tablisalarda</a:t>
            </a:r>
            <a:r>
              <a:rPr lang="en-US" sz="2400" dirty="0"/>
              <a:t> </a:t>
            </a:r>
            <a:r>
              <a:rPr lang="en-US" sz="2400" dirty="0" err="1"/>
              <a:t>berlendir</a:t>
            </a:r>
            <a:r>
              <a:rPr lang="en-US" sz="2400" dirty="0"/>
              <a:t>. </a:t>
            </a:r>
            <a:r>
              <a:rPr lang="tk-TM" sz="2400" dirty="0" smtClean="0"/>
              <a:t>         </a:t>
            </a:r>
            <a:r>
              <a:rPr lang="en-US" sz="2400" dirty="0" smtClean="0"/>
              <a:t>F</a:t>
            </a:r>
            <a:r>
              <a:rPr lang="en-US" sz="2400" dirty="0"/>
              <a:t>. N. </a:t>
            </a:r>
            <a:r>
              <a:rPr lang="en-US" sz="2400" dirty="0" err="1"/>
              <a:t>Krasowskiniň</a:t>
            </a:r>
            <a:r>
              <a:rPr lang="en-US" sz="2400" dirty="0"/>
              <a:t> Ýer </a:t>
            </a:r>
            <a:r>
              <a:rPr lang="en-US" sz="2400" dirty="0" err="1"/>
              <a:t>ellipsoidiniň</a:t>
            </a:r>
            <a:r>
              <a:rPr lang="en-US" sz="2400" dirty="0"/>
              <a:t> </a:t>
            </a:r>
            <a:r>
              <a:rPr lang="en-US" sz="2400" dirty="0" err="1"/>
              <a:t>ölçegleri</a:t>
            </a:r>
            <a:r>
              <a:rPr lang="en-US" sz="2400" dirty="0"/>
              <a:t> </a:t>
            </a:r>
            <a:r>
              <a:rPr lang="en-US" sz="2400" dirty="0" err="1"/>
              <a:t>aşakdakylar</a:t>
            </a:r>
            <a:r>
              <a:rPr lang="en-US" sz="2400" dirty="0"/>
              <a:t> </a:t>
            </a:r>
            <a:r>
              <a:rPr lang="en-US" sz="2400" dirty="0" err="1"/>
              <a:t>ýalydyr</a:t>
            </a:r>
            <a:r>
              <a:rPr lang="en-US" sz="2400" dirty="0"/>
              <a:t>, </a:t>
            </a:r>
            <a:r>
              <a:rPr lang="en-US" sz="2400" dirty="0" err="1"/>
              <a:t>ýagny</a:t>
            </a:r>
            <a:r>
              <a:rPr lang="en-US" sz="2400" dirty="0"/>
              <a:t> a=6378245 m, b=6356863 m </a:t>
            </a:r>
            <a:r>
              <a:rPr lang="en-US" sz="2400" dirty="0" err="1"/>
              <a:t>bolsa</a:t>
            </a:r>
            <a:r>
              <a:rPr lang="en-US" sz="2400" dirty="0"/>
              <a:t>, </a:t>
            </a:r>
            <a:r>
              <a:rPr lang="en-US" sz="2400" dirty="0" err="1"/>
              <a:t>onda</a:t>
            </a:r>
            <a:r>
              <a:rPr lang="en-US" sz="2400" dirty="0"/>
              <a:t> </a:t>
            </a:r>
            <a:r>
              <a:rPr lang="en-US" sz="2400" dirty="0" err="1"/>
              <a:t>ýer</a:t>
            </a:r>
            <a:r>
              <a:rPr lang="en-US" sz="2400" dirty="0"/>
              <a:t> </a:t>
            </a:r>
            <a:r>
              <a:rPr lang="en-US" sz="2400" dirty="0" err="1"/>
              <a:t>ellipsoidiniň</a:t>
            </a:r>
            <a:r>
              <a:rPr lang="en-US" sz="2400" dirty="0"/>
              <a:t> </a:t>
            </a:r>
            <a:r>
              <a:rPr lang="en-US" sz="2400" dirty="0" err="1"/>
              <a:t>otnositel</a:t>
            </a:r>
            <a:r>
              <a:rPr lang="en-US" sz="2400" dirty="0"/>
              <a:t> </a:t>
            </a:r>
            <a:r>
              <a:rPr lang="en-US" sz="2400" dirty="0" err="1"/>
              <a:t>gysylmagy</a:t>
            </a:r>
            <a:r>
              <a:rPr lang="en-US" sz="2400" dirty="0"/>
              <a:t>:</a:t>
            </a:r>
            <a:endParaRPr lang="ru-RU" sz="2400" dirty="0"/>
          </a:p>
        </p:txBody>
      </p:sp>
      <p:pic>
        <p:nvPicPr>
          <p:cNvPr id="4" name="Объект 3"/>
          <p:cNvPicPr>
            <a:picLocks noGrp="1" noChangeAspect="1"/>
          </p:cNvPicPr>
          <p:nvPr>
            <p:ph idx="1"/>
          </p:nvPr>
        </p:nvPicPr>
        <p:blipFill>
          <a:blip r:embed="rId2"/>
          <a:stretch>
            <a:fillRect/>
          </a:stretch>
        </p:blipFill>
        <p:spPr>
          <a:xfrm>
            <a:off x="838200" y="3824654"/>
            <a:ext cx="11113476" cy="2145324"/>
          </a:xfrm>
          <a:prstGeom prst="rect">
            <a:avLst/>
          </a:prstGeom>
        </p:spPr>
      </p:pic>
    </p:spTree>
    <p:extLst>
      <p:ext uri="{BB962C8B-B14F-4D97-AF65-F5344CB8AC3E}">
        <p14:creationId xmlns:p14="http://schemas.microsoft.com/office/powerpoint/2010/main" val="2328677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72367"/>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1705708" y="1257301"/>
            <a:ext cx="9047284" cy="5310554"/>
          </a:xfrm>
          <a:prstGeom prst="rect">
            <a:avLst/>
          </a:prstGeom>
        </p:spPr>
      </p:pic>
    </p:spTree>
    <p:extLst>
      <p:ext uri="{BB962C8B-B14F-4D97-AF65-F5344CB8AC3E}">
        <p14:creationId xmlns:p14="http://schemas.microsoft.com/office/powerpoint/2010/main" val="1296443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439621"/>
          </a:xfrm>
        </p:spPr>
        <p:txBody>
          <a:bodyPr>
            <a:normAutofit/>
          </a:bodyPr>
          <a:lstStyle/>
          <a:p>
            <a:pPr algn="just"/>
            <a:r>
              <a:rPr lang="tk-TM" sz="2400" dirty="0" smtClean="0"/>
              <a:t>       </a:t>
            </a:r>
            <a:r>
              <a:rPr lang="en-US" sz="2400" dirty="0" err="1" smtClean="0"/>
              <a:t>Özüniň</a:t>
            </a:r>
            <a:r>
              <a:rPr lang="en-US" sz="2400" dirty="0" smtClean="0"/>
              <a:t> </a:t>
            </a:r>
            <a:r>
              <a:rPr lang="en-US" sz="2400" dirty="0" err="1"/>
              <a:t>parametrleri</a:t>
            </a:r>
            <a:r>
              <a:rPr lang="en-US" sz="2400" dirty="0"/>
              <a:t> </a:t>
            </a:r>
            <a:r>
              <a:rPr lang="en-US" sz="2400" dirty="0" err="1"/>
              <a:t>boýunça</a:t>
            </a:r>
            <a:r>
              <a:rPr lang="en-US" sz="2400" dirty="0"/>
              <a:t> global </a:t>
            </a:r>
            <a:r>
              <a:rPr lang="en-US" sz="2400" dirty="0" err="1"/>
              <a:t>kartografiki</a:t>
            </a:r>
            <a:r>
              <a:rPr lang="en-US" sz="2400" dirty="0"/>
              <a:t> – </a:t>
            </a:r>
            <a:r>
              <a:rPr lang="en-US" sz="2400" dirty="0" err="1"/>
              <a:t>geodeziki</a:t>
            </a:r>
            <a:r>
              <a:rPr lang="en-US" sz="2400" dirty="0"/>
              <a:t> </a:t>
            </a:r>
            <a:r>
              <a:rPr lang="en-US" sz="2400" dirty="0" err="1"/>
              <a:t>meseleleri</a:t>
            </a:r>
            <a:r>
              <a:rPr lang="en-US" sz="2400" dirty="0"/>
              <a:t> </a:t>
            </a:r>
            <a:r>
              <a:rPr lang="en-US" sz="2400" dirty="0" err="1"/>
              <a:t>çözmäge</a:t>
            </a:r>
            <a:r>
              <a:rPr lang="en-US" sz="2400" dirty="0"/>
              <a:t> has </a:t>
            </a:r>
            <a:r>
              <a:rPr lang="en-US" sz="2400" dirty="0" err="1"/>
              <a:t>ýakyn</a:t>
            </a:r>
            <a:r>
              <a:rPr lang="en-US" sz="2400" dirty="0"/>
              <a:t> </a:t>
            </a:r>
            <a:r>
              <a:rPr lang="en-US" sz="2400" dirty="0" err="1"/>
              <a:t>ellipsoidi</a:t>
            </a:r>
            <a:r>
              <a:rPr lang="en-US" sz="2400" dirty="0"/>
              <a:t> </a:t>
            </a:r>
            <a:r>
              <a:rPr lang="en-US" sz="2400" dirty="0" err="1"/>
              <a:t>hökmünde</a:t>
            </a:r>
            <a:r>
              <a:rPr lang="en-US" sz="2400" dirty="0"/>
              <a:t> </a:t>
            </a:r>
            <a:r>
              <a:rPr lang="en-US" sz="2400" dirty="0" err="1"/>
              <a:t>umumyýer</a:t>
            </a:r>
            <a:r>
              <a:rPr lang="en-US" sz="2400" dirty="0"/>
              <a:t> </a:t>
            </a:r>
            <a:r>
              <a:rPr lang="en-US" sz="2400" dirty="0" err="1"/>
              <a:t>ellipsoidi</a:t>
            </a:r>
            <a:r>
              <a:rPr lang="en-US" sz="2400" dirty="0"/>
              <a:t> we </a:t>
            </a:r>
            <a:r>
              <a:rPr lang="en-US" sz="2400" dirty="0" err="1"/>
              <a:t>aýratyn</a:t>
            </a:r>
            <a:r>
              <a:rPr lang="en-US" sz="2400" dirty="0"/>
              <a:t> </a:t>
            </a:r>
            <a:r>
              <a:rPr lang="en-US" sz="2400" dirty="0" err="1"/>
              <a:t>sebitler</a:t>
            </a:r>
            <a:r>
              <a:rPr lang="en-US" sz="2400" dirty="0"/>
              <a:t> we </a:t>
            </a:r>
            <a:r>
              <a:rPr lang="en-US" sz="2400" dirty="0" err="1"/>
              <a:t>ýurtlar</a:t>
            </a:r>
            <a:r>
              <a:rPr lang="en-US" sz="2400" dirty="0"/>
              <a:t> </a:t>
            </a:r>
            <a:r>
              <a:rPr lang="en-US" sz="2400" dirty="0" err="1"/>
              <a:t>üçin</a:t>
            </a:r>
            <a:r>
              <a:rPr lang="en-US" sz="2400" dirty="0"/>
              <a:t> </a:t>
            </a:r>
            <a:r>
              <a:rPr lang="en-US" sz="2400" dirty="0" err="1"/>
              <a:t>ulanylýan</a:t>
            </a:r>
            <a:r>
              <a:rPr lang="en-US" sz="2400" dirty="0"/>
              <a:t> </a:t>
            </a:r>
            <a:r>
              <a:rPr lang="en-US" sz="2400" dirty="0" err="1"/>
              <a:t>referens-ellipsoidleri</a:t>
            </a:r>
            <a:r>
              <a:rPr lang="en-US" sz="2400" dirty="0"/>
              <a:t> </a:t>
            </a:r>
            <a:r>
              <a:rPr lang="en-US" sz="2400" dirty="0" err="1"/>
              <a:t>tapawutlanýar</a:t>
            </a:r>
            <a:r>
              <a:rPr lang="en-US" sz="2400" dirty="0"/>
              <a:t>. </a:t>
            </a:r>
            <a:r>
              <a:rPr lang="en-US" sz="2400" dirty="0" err="1"/>
              <a:t>Ellipsoidiň</a:t>
            </a:r>
            <a:r>
              <a:rPr lang="en-US" sz="2400" dirty="0"/>
              <a:t> </a:t>
            </a:r>
            <a:r>
              <a:rPr lang="en-US" sz="2400" dirty="0" err="1"/>
              <a:t>aýlanmasyny</a:t>
            </a:r>
            <a:r>
              <a:rPr lang="en-US" sz="2400" dirty="0"/>
              <a:t> </a:t>
            </a:r>
            <a:r>
              <a:rPr lang="en-US" sz="2400" dirty="0" err="1"/>
              <a:t>iki</a:t>
            </a:r>
            <a:r>
              <a:rPr lang="en-US" sz="2400" dirty="0"/>
              <a:t> </a:t>
            </a:r>
            <a:r>
              <a:rPr lang="en-US" sz="2400" dirty="0" err="1"/>
              <a:t>paramarti</a:t>
            </a:r>
            <a:r>
              <a:rPr lang="en-US" sz="2400" dirty="0"/>
              <a:t> </a:t>
            </a:r>
            <a:r>
              <a:rPr lang="en-US" sz="2400" dirty="0" err="1"/>
              <a:t>boýunça</a:t>
            </a:r>
            <a:r>
              <a:rPr lang="en-US" sz="2400" dirty="0"/>
              <a:t> </a:t>
            </a:r>
            <a:r>
              <a:rPr lang="en-US" sz="2400" dirty="0" err="1"/>
              <a:t>häsiýetlendirýärler</a:t>
            </a:r>
            <a:r>
              <a:rPr lang="en-US" sz="2400" dirty="0"/>
              <a:t>. </a:t>
            </a:r>
            <a:r>
              <a:rPr lang="en-US" sz="2400" dirty="0" err="1"/>
              <a:t>Olardan</a:t>
            </a:r>
            <a:r>
              <a:rPr lang="en-US" sz="2400" dirty="0"/>
              <a:t>: </a:t>
            </a:r>
            <a:r>
              <a:rPr lang="en-US" sz="2400" dirty="0" err="1"/>
              <a:t>uly</a:t>
            </a:r>
            <a:r>
              <a:rPr lang="en-US" sz="2400" dirty="0"/>
              <a:t> </a:t>
            </a:r>
            <a:r>
              <a:rPr lang="en-US" sz="2400" dirty="0" err="1"/>
              <a:t>ekwatorial</a:t>
            </a:r>
            <a:r>
              <a:rPr lang="en-US" sz="2400" dirty="0"/>
              <a:t> </a:t>
            </a:r>
            <a:r>
              <a:rPr lang="en-US" sz="2400" dirty="0" err="1"/>
              <a:t>ýarym</a:t>
            </a:r>
            <a:r>
              <a:rPr lang="en-US" sz="2400" dirty="0"/>
              <a:t> </a:t>
            </a:r>
            <a:r>
              <a:rPr lang="en-US" sz="2400" dirty="0" err="1"/>
              <a:t>okuny</a:t>
            </a:r>
            <a:r>
              <a:rPr lang="en-US" sz="2400" dirty="0"/>
              <a:t> (a) we </a:t>
            </a:r>
            <a:r>
              <a:rPr lang="en-US" sz="2400" dirty="0" err="1"/>
              <a:t>polýar</a:t>
            </a:r>
            <a:r>
              <a:rPr lang="en-US" sz="2400" dirty="0"/>
              <a:t> </a:t>
            </a:r>
            <a:r>
              <a:rPr lang="en-US" sz="2400" dirty="0" err="1"/>
              <a:t>gysylmasyny</a:t>
            </a:r>
            <a:r>
              <a:rPr lang="en-US" sz="2400" dirty="0"/>
              <a:t> () </a:t>
            </a:r>
            <a:r>
              <a:rPr lang="en-US" sz="2400" dirty="0" err="1"/>
              <a:t>bellemek</a:t>
            </a:r>
            <a:r>
              <a:rPr lang="en-US" sz="2400" dirty="0"/>
              <a:t> </a:t>
            </a:r>
            <a:r>
              <a:rPr lang="en-US" sz="2400" dirty="0" err="1"/>
              <a:t>bolar</a:t>
            </a:r>
            <a:r>
              <a:rPr lang="en-US" sz="2400" dirty="0"/>
              <a:t>. </a:t>
            </a:r>
            <a:r>
              <a:rPr lang="en-US" sz="2400" dirty="0" err="1"/>
              <a:t>Olardan</a:t>
            </a:r>
            <a:r>
              <a:rPr lang="en-US" sz="2400" dirty="0"/>
              <a:t> </a:t>
            </a:r>
            <a:r>
              <a:rPr lang="en-US" sz="2400" dirty="0" err="1"/>
              <a:t>başga</a:t>
            </a:r>
            <a:r>
              <a:rPr lang="en-US" sz="2400" dirty="0"/>
              <a:t>-da </a:t>
            </a:r>
            <a:r>
              <a:rPr lang="en-US" sz="2400" dirty="0" err="1"/>
              <a:t>hasaplamada</a:t>
            </a:r>
            <a:r>
              <a:rPr lang="en-US" sz="2400" dirty="0"/>
              <a:t> </a:t>
            </a:r>
            <a:r>
              <a:rPr lang="en-US" sz="2400" dirty="0" err="1"/>
              <a:t>kiçi</a:t>
            </a:r>
            <a:r>
              <a:rPr lang="en-US" sz="2400" dirty="0"/>
              <a:t> </a:t>
            </a:r>
            <a:r>
              <a:rPr lang="en-US" sz="2400" dirty="0" err="1"/>
              <a:t>polýar</a:t>
            </a:r>
            <a:r>
              <a:rPr lang="en-US" sz="2400" dirty="0"/>
              <a:t> </a:t>
            </a:r>
            <a:r>
              <a:rPr lang="en-US" sz="2400" dirty="0" err="1"/>
              <a:t>ýarym</a:t>
            </a:r>
            <a:r>
              <a:rPr lang="en-US" sz="2400" dirty="0"/>
              <a:t> </a:t>
            </a:r>
            <a:r>
              <a:rPr lang="en-US" sz="2400" dirty="0" err="1"/>
              <a:t>oky</a:t>
            </a:r>
            <a:r>
              <a:rPr lang="en-US" sz="2400" dirty="0"/>
              <a:t> (b) we </a:t>
            </a:r>
            <a:r>
              <a:rPr lang="en-US" sz="2400" dirty="0" err="1"/>
              <a:t>meridianal</a:t>
            </a:r>
            <a:r>
              <a:rPr lang="en-US" sz="2400" dirty="0"/>
              <a:t> </a:t>
            </a:r>
            <a:r>
              <a:rPr lang="en-US" sz="2400" dirty="0" err="1"/>
              <a:t>ellipsiniň</a:t>
            </a:r>
            <a:r>
              <a:rPr lang="en-US" sz="2400" dirty="0"/>
              <a:t> </a:t>
            </a:r>
            <a:r>
              <a:rPr lang="en-US" sz="2400" dirty="0" err="1"/>
              <a:t>birinji</a:t>
            </a:r>
            <a:r>
              <a:rPr lang="en-US" sz="2400" dirty="0"/>
              <a:t> </a:t>
            </a:r>
            <a:r>
              <a:rPr lang="en-US" sz="2400" dirty="0" err="1"/>
              <a:t>ekssentriteti</a:t>
            </a:r>
            <a:r>
              <a:rPr lang="en-US" sz="2400" dirty="0"/>
              <a:t> (e) hem </a:t>
            </a:r>
            <a:r>
              <a:rPr lang="en-US" sz="2400" dirty="0" err="1"/>
              <a:t>ulanylýar</a:t>
            </a:r>
            <a:r>
              <a:rPr lang="en-US" sz="2400" dirty="0"/>
              <a:t>. Bu </a:t>
            </a:r>
            <a:r>
              <a:rPr lang="en-US" sz="2400" dirty="0" err="1"/>
              <a:t>parametrleriň</a:t>
            </a:r>
            <a:r>
              <a:rPr lang="en-US" sz="2400" dirty="0"/>
              <a:t> </a:t>
            </a:r>
            <a:r>
              <a:rPr lang="en-US" sz="2400" dirty="0" err="1"/>
              <a:t>bir-birleri</a:t>
            </a:r>
            <a:r>
              <a:rPr lang="en-US" sz="2400" dirty="0"/>
              <a:t> </a:t>
            </a:r>
            <a:r>
              <a:rPr lang="en-US" sz="2400" dirty="0" err="1"/>
              <a:t>bilen</a:t>
            </a:r>
            <a:r>
              <a:rPr lang="en-US" sz="2400" dirty="0"/>
              <a:t> </a:t>
            </a:r>
            <a:r>
              <a:rPr lang="en-US" sz="2400" dirty="0" err="1"/>
              <a:t>arabaglanyşygy</a:t>
            </a:r>
            <a:r>
              <a:rPr lang="en-US" sz="2400" dirty="0"/>
              <a:t> </a:t>
            </a:r>
            <a:r>
              <a:rPr lang="en-US" sz="2400" dirty="0" err="1"/>
              <a:t>aşakdaky</a:t>
            </a:r>
            <a:r>
              <a:rPr lang="en-US" sz="2400" dirty="0"/>
              <a:t> </a:t>
            </a:r>
            <a:r>
              <a:rPr lang="en-US" sz="2400" dirty="0" err="1"/>
              <a:t>ýaly</a:t>
            </a:r>
            <a:r>
              <a:rPr lang="en-US" sz="2400" dirty="0"/>
              <a:t> </a:t>
            </a:r>
            <a:r>
              <a:rPr lang="en-US" sz="2400" dirty="0" err="1"/>
              <a:t>berilýär</a:t>
            </a:r>
            <a:r>
              <a:rPr lang="en-US" sz="2400" dirty="0"/>
              <a:t>:</a:t>
            </a:r>
            <a:endParaRPr lang="ru-RU" sz="2400" dirty="0"/>
          </a:p>
        </p:txBody>
      </p:sp>
      <p:pic>
        <p:nvPicPr>
          <p:cNvPr id="4" name="Объект 3"/>
          <p:cNvPicPr>
            <a:picLocks noGrp="1" noChangeAspect="1"/>
          </p:cNvPicPr>
          <p:nvPr>
            <p:ph idx="1"/>
          </p:nvPr>
        </p:nvPicPr>
        <p:blipFill>
          <a:blip r:embed="rId2"/>
          <a:stretch>
            <a:fillRect/>
          </a:stretch>
        </p:blipFill>
        <p:spPr>
          <a:xfrm>
            <a:off x="1011116" y="3402624"/>
            <a:ext cx="10462846" cy="1907930"/>
          </a:xfrm>
          <a:prstGeom prst="rect">
            <a:avLst/>
          </a:prstGeom>
        </p:spPr>
      </p:pic>
    </p:spTree>
    <p:extLst>
      <p:ext uri="{BB962C8B-B14F-4D97-AF65-F5344CB8AC3E}">
        <p14:creationId xmlns:p14="http://schemas.microsoft.com/office/powerpoint/2010/main" val="67699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37198"/>
          </a:xfrm>
        </p:spPr>
        <p:txBody>
          <a:bodyPr>
            <a:normAutofit fontScale="90000"/>
          </a:bodyPr>
          <a:lstStyle/>
          <a:p>
            <a:endParaRPr lang="ru-RU" dirty="0"/>
          </a:p>
        </p:txBody>
      </p:sp>
      <p:sp>
        <p:nvSpPr>
          <p:cNvPr id="3" name="Объект 2"/>
          <p:cNvSpPr>
            <a:spLocks noGrp="1"/>
          </p:cNvSpPr>
          <p:nvPr>
            <p:ph idx="1"/>
          </p:nvPr>
        </p:nvSpPr>
        <p:spPr>
          <a:xfrm>
            <a:off x="838200" y="1310054"/>
            <a:ext cx="10776438" cy="4866909"/>
          </a:xfrm>
        </p:spPr>
        <p:txBody>
          <a:bodyPr>
            <a:normAutofit/>
          </a:bodyPr>
          <a:lstStyle/>
          <a:p>
            <a:pPr algn="just"/>
            <a:r>
              <a:rPr lang="en-US" dirty="0"/>
              <a:t> </a:t>
            </a:r>
            <a:r>
              <a:rPr lang="tk-TM" dirty="0" smtClean="0"/>
              <a:t>     </a:t>
            </a:r>
            <a:r>
              <a:rPr lang="en-US" dirty="0" smtClean="0"/>
              <a:t>F</a:t>
            </a:r>
            <a:r>
              <a:rPr lang="en-US" dirty="0"/>
              <a:t>. N. </a:t>
            </a:r>
            <a:r>
              <a:rPr lang="en-US" dirty="0" err="1"/>
              <a:t>Krasowskiniň</a:t>
            </a:r>
            <a:r>
              <a:rPr lang="en-US" dirty="0"/>
              <a:t> </a:t>
            </a:r>
            <a:r>
              <a:rPr lang="en-US" dirty="0" err="1"/>
              <a:t>ellipsoidleri</a:t>
            </a:r>
            <a:r>
              <a:rPr lang="en-US" dirty="0"/>
              <a:t> </a:t>
            </a:r>
            <a:r>
              <a:rPr lang="en-US" dirty="0" err="1"/>
              <a:t>üçin</a:t>
            </a:r>
            <a:r>
              <a:rPr lang="en-US" dirty="0"/>
              <a:t> </a:t>
            </a:r>
            <a:r>
              <a:rPr lang="en-US" dirty="0" err="1"/>
              <a:t>üstleriň</a:t>
            </a:r>
            <a:r>
              <a:rPr lang="en-US" dirty="0"/>
              <a:t> </a:t>
            </a:r>
            <a:r>
              <a:rPr lang="en-US" dirty="0" err="1"/>
              <a:t>meýdanlary</a:t>
            </a:r>
            <a:r>
              <a:rPr lang="en-US" dirty="0"/>
              <a:t> </a:t>
            </a:r>
            <a:r>
              <a:rPr lang="en-US" dirty="0" err="1"/>
              <a:t>Türkmenistanyň</a:t>
            </a:r>
            <a:r>
              <a:rPr lang="en-US" dirty="0"/>
              <a:t> </a:t>
            </a:r>
            <a:r>
              <a:rPr lang="en-US" dirty="0" err="1"/>
              <a:t>territoriýasynda</a:t>
            </a:r>
            <a:r>
              <a:rPr lang="en-US" dirty="0"/>
              <a:t> </a:t>
            </a:r>
            <a:r>
              <a:rPr lang="en-US" dirty="0" err="1"/>
              <a:t>kartografiki</a:t>
            </a:r>
            <a:r>
              <a:rPr lang="en-US" dirty="0"/>
              <a:t> we </a:t>
            </a:r>
            <a:r>
              <a:rPr lang="en-US" dirty="0" err="1"/>
              <a:t>geodeziki</a:t>
            </a:r>
            <a:r>
              <a:rPr lang="en-US" dirty="0"/>
              <a:t> </a:t>
            </a:r>
            <a:r>
              <a:rPr lang="en-US" dirty="0" err="1"/>
              <a:t>işleri</a:t>
            </a:r>
            <a:r>
              <a:rPr lang="en-US" dirty="0"/>
              <a:t> </a:t>
            </a:r>
            <a:r>
              <a:rPr lang="en-US" dirty="0" err="1"/>
              <a:t>geçirmek</a:t>
            </a:r>
            <a:r>
              <a:rPr lang="en-US" dirty="0"/>
              <a:t> </a:t>
            </a:r>
            <a:r>
              <a:rPr lang="en-US" dirty="0" err="1"/>
              <a:t>üçin</a:t>
            </a:r>
            <a:r>
              <a:rPr lang="en-US" dirty="0"/>
              <a:t> </a:t>
            </a:r>
            <a:r>
              <a:rPr lang="en-US" dirty="0" err="1"/>
              <a:t>wajypdyr</a:t>
            </a:r>
            <a:r>
              <a:rPr lang="en-US" dirty="0"/>
              <a:t>. Ýer </a:t>
            </a:r>
            <a:r>
              <a:rPr lang="en-US" dirty="0" err="1"/>
              <a:t>ellipsoidiniň</a:t>
            </a:r>
            <a:r>
              <a:rPr lang="en-US" dirty="0"/>
              <a:t> </a:t>
            </a:r>
            <a:r>
              <a:rPr lang="en-US" dirty="0" err="1"/>
              <a:t>töwereginiň</a:t>
            </a:r>
            <a:r>
              <a:rPr lang="en-US" dirty="0"/>
              <a:t> </a:t>
            </a:r>
            <a:r>
              <a:rPr lang="en-US" dirty="0" err="1"/>
              <a:t>uzynlygy</a:t>
            </a:r>
            <a:r>
              <a:rPr lang="en-US" dirty="0"/>
              <a:t> l=40030.9 km, </a:t>
            </a:r>
            <a:r>
              <a:rPr lang="en-US" dirty="0" err="1"/>
              <a:t>bir</a:t>
            </a:r>
            <a:r>
              <a:rPr lang="en-US" dirty="0"/>
              <a:t> </a:t>
            </a:r>
            <a:r>
              <a:rPr lang="en-US" dirty="0" err="1"/>
              <a:t>graduslyk</a:t>
            </a:r>
            <a:r>
              <a:rPr lang="en-US" dirty="0"/>
              <a:t> </a:t>
            </a:r>
            <a:r>
              <a:rPr lang="en-US" dirty="0" err="1"/>
              <a:t>dugasynyň</a:t>
            </a:r>
            <a:r>
              <a:rPr lang="en-US" dirty="0"/>
              <a:t> </a:t>
            </a:r>
            <a:r>
              <a:rPr lang="en-US" dirty="0" err="1"/>
              <a:t>çyzyk</a:t>
            </a:r>
            <a:r>
              <a:rPr lang="en-US" dirty="0"/>
              <a:t> </a:t>
            </a:r>
            <a:r>
              <a:rPr lang="en-US" dirty="0" err="1"/>
              <a:t>uzynlygy</a:t>
            </a:r>
            <a:r>
              <a:rPr lang="en-US" dirty="0"/>
              <a:t> 111.196 km, </a:t>
            </a:r>
            <a:r>
              <a:rPr lang="en-US" dirty="0" err="1"/>
              <a:t>bir</a:t>
            </a:r>
            <a:r>
              <a:rPr lang="en-US" dirty="0"/>
              <a:t> </a:t>
            </a:r>
            <a:r>
              <a:rPr lang="en-US" dirty="0" err="1"/>
              <a:t>minutlyk</a:t>
            </a:r>
            <a:r>
              <a:rPr lang="en-US" dirty="0"/>
              <a:t> </a:t>
            </a:r>
            <a:r>
              <a:rPr lang="en-US" dirty="0" err="1"/>
              <a:t>dugasynyň</a:t>
            </a:r>
            <a:r>
              <a:rPr lang="en-US" dirty="0"/>
              <a:t> </a:t>
            </a:r>
            <a:r>
              <a:rPr lang="en-US" dirty="0" err="1"/>
              <a:t>çyzyk</a:t>
            </a:r>
            <a:r>
              <a:rPr lang="en-US" dirty="0"/>
              <a:t> </a:t>
            </a:r>
            <a:r>
              <a:rPr lang="en-US" dirty="0" err="1"/>
              <a:t>uzynlygy</a:t>
            </a:r>
            <a:r>
              <a:rPr lang="en-US" dirty="0"/>
              <a:t> 1853.282 m, </a:t>
            </a:r>
            <a:r>
              <a:rPr lang="en-US" dirty="0" err="1"/>
              <a:t>bir</a:t>
            </a:r>
            <a:r>
              <a:rPr lang="en-US" dirty="0"/>
              <a:t> </a:t>
            </a:r>
            <a:r>
              <a:rPr lang="en-US" dirty="0" err="1"/>
              <a:t>sekuntlyk</a:t>
            </a:r>
            <a:r>
              <a:rPr lang="en-US" dirty="0"/>
              <a:t> </a:t>
            </a:r>
            <a:r>
              <a:rPr lang="en-US" dirty="0" err="1"/>
              <a:t>dugasynyň</a:t>
            </a:r>
            <a:r>
              <a:rPr lang="en-US" dirty="0"/>
              <a:t> </a:t>
            </a:r>
            <a:r>
              <a:rPr lang="en-US" dirty="0" err="1"/>
              <a:t>çyzyk</a:t>
            </a:r>
            <a:r>
              <a:rPr lang="en-US" dirty="0"/>
              <a:t> </a:t>
            </a:r>
            <a:r>
              <a:rPr lang="en-US" dirty="0" err="1"/>
              <a:t>uzynlygy</a:t>
            </a:r>
            <a:r>
              <a:rPr lang="en-US" dirty="0"/>
              <a:t> 30.888 m, Ýer </a:t>
            </a:r>
            <a:r>
              <a:rPr lang="en-US" dirty="0" err="1"/>
              <a:t>üstüniň</a:t>
            </a:r>
            <a:r>
              <a:rPr lang="en-US" dirty="0"/>
              <a:t> </a:t>
            </a:r>
            <a:r>
              <a:rPr lang="en-US" dirty="0" err="1"/>
              <a:t>meýdany</a:t>
            </a:r>
            <a:r>
              <a:rPr lang="en-US" dirty="0"/>
              <a:t>, </a:t>
            </a:r>
            <a:r>
              <a:rPr lang="en-US" dirty="0" err="1"/>
              <a:t>takmynan</a:t>
            </a:r>
            <a:r>
              <a:rPr lang="en-US" dirty="0"/>
              <a:t> 510 </a:t>
            </a:r>
            <a:r>
              <a:rPr lang="en-US" dirty="0" err="1"/>
              <a:t>mln</a:t>
            </a:r>
            <a:r>
              <a:rPr lang="en-US" dirty="0"/>
              <a:t> km2, </a:t>
            </a:r>
            <a:r>
              <a:rPr lang="en-US" dirty="0" err="1"/>
              <a:t>ýeriň</a:t>
            </a:r>
            <a:r>
              <a:rPr lang="en-US" dirty="0"/>
              <a:t> </a:t>
            </a:r>
            <a:r>
              <a:rPr lang="en-US" dirty="0" err="1"/>
              <a:t>göwrümi</a:t>
            </a:r>
            <a:r>
              <a:rPr lang="en-US" dirty="0"/>
              <a:t> </a:t>
            </a:r>
            <a:r>
              <a:rPr lang="en-US" dirty="0" err="1"/>
              <a:t>bolsa</a:t>
            </a:r>
            <a:r>
              <a:rPr lang="en-US" dirty="0"/>
              <a:t>, </a:t>
            </a:r>
            <a:r>
              <a:rPr lang="en-US" dirty="0" err="1"/>
              <a:t>takmynan</a:t>
            </a:r>
            <a:r>
              <a:rPr lang="en-US" dirty="0"/>
              <a:t> 1.083 </a:t>
            </a:r>
            <a:r>
              <a:rPr lang="en-US" dirty="0" err="1"/>
              <a:t>mlrd</a:t>
            </a:r>
            <a:r>
              <a:rPr lang="en-US" dirty="0"/>
              <a:t> km3 </a:t>
            </a:r>
            <a:r>
              <a:rPr lang="en-US" dirty="0" err="1"/>
              <a:t>bahalary</a:t>
            </a:r>
            <a:r>
              <a:rPr lang="en-US" dirty="0"/>
              <a:t> </a:t>
            </a:r>
            <a:r>
              <a:rPr lang="en-US" dirty="0" err="1"/>
              <a:t>alýar</a:t>
            </a:r>
            <a:r>
              <a:rPr lang="en-US" dirty="0"/>
              <a:t>. </a:t>
            </a:r>
            <a:r>
              <a:rPr lang="en-US" dirty="0" err="1"/>
              <a:t>Ellipsoidiň</a:t>
            </a:r>
            <a:r>
              <a:rPr lang="en-US" dirty="0"/>
              <a:t> </a:t>
            </a:r>
            <a:r>
              <a:rPr lang="en-US" dirty="0" err="1"/>
              <a:t>üstüni</a:t>
            </a:r>
            <a:r>
              <a:rPr lang="en-US" dirty="0"/>
              <a:t> </a:t>
            </a:r>
            <a:r>
              <a:rPr lang="en-US" dirty="0" err="1"/>
              <a:t>geoidiň</a:t>
            </a:r>
            <a:r>
              <a:rPr lang="en-US" dirty="0"/>
              <a:t> </a:t>
            </a:r>
            <a:r>
              <a:rPr lang="en-US" dirty="0" err="1"/>
              <a:t>üstüne</a:t>
            </a:r>
            <a:r>
              <a:rPr lang="en-US" dirty="0"/>
              <a:t> </a:t>
            </a:r>
            <a:r>
              <a:rPr lang="en-US" dirty="0" err="1"/>
              <a:t>gabat</a:t>
            </a:r>
            <a:r>
              <a:rPr lang="en-US" dirty="0"/>
              <a:t> </a:t>
            </a:r>
            <a:r>
              <a:rPr lang="en-US" dirty="0" err="1"/>
              <a:t>getirmek</a:t>
            </a:r>
            <a:r>
              <a:rPr lang="en-US" dirty="0"/>
              <a:t> </a:t>
            </a:r>
            <a:r>
              <a:rPr lang="en-US" dirty="0" err="1"/>
              <a:t>üçin</a:t>
            </a:r>
            <a:r>
              <a:rPr lang="en-US" dirty="0"/>
              <a:t>, </a:t>
            </a:r>
            <a:r>
              <a:rPr lang="en-US" dirty="0" err="1"/>
              <a:t>ellipsoidi</a:t>
            </a:r>
            <a:r>
              <a:rPr lang="en-US" dirty="0"/>
              <a:t> </a:t>
            </a:r>
            <a:r>
              <a:rPr lang="en-US" dirty="0" err="1"/>
              <a:t>geoidiň</a:t>
            </a:r>
            <a:r>
              <a:rPr lang="en-US" dirty="0"/>
              <a:t> </a:t>
            </a:r>
            <a:r>
              <a:rPr lang="en-US" dirty="0" err="1"/>
              <a:t>üstüne</a:t>
            </a:r>
            <a:r>
              <a:rPr lang="en-US" dirty="0"/>
              <a:t> </a:t>
            </a:r>
            <a:r>
              <a:rPr lang="en-US" dirty="0" err="1"/>
              <a:t>görä</a:t>
            </a:r>
            <a:r>
              <a:rPr lang="en-US" dirty="0"/>
              <a:t> </a:t>
            </a:r>
            <a:r>
              <a:rPr lang="en-US" dirty="0" err="1"/>
              <a:t>oriýentirlemeli</a:t>
            </a:r>
            <a:r>
              <a:rPr lang="en-US" dirty="0"/>
              <a:t> (</a:t>
            </a:r>
            <a:r>
              <a:rPr lang="en-US" dirty="0" err="1"/>
              <a:t>ugrukdyrmaly</a:t>
            </a:r>
            <a:r>
              <a:rPr lang="en-US" dirty="0"/>
              <a:t>) </a:t>
            </a:r>
            <a:r>
              <a:rPr lang="en-US" dirty="0" err="1"/>
              <a:t>bolýarys</a:t>
            </a:r>
            <a:r>
              <a:rPr lang="en-US" dirty="0"/>
              <a:t>. </a:t>
            </a:r>
            <a:r>
              <a:rPr lang="en-US" dirty="0" err="1"/>
              <a:t>Oriýentirlenmek</a:t>
            </a:r>
            <a:r>
              <a:rPr lang="en-US" dirty="0"/>
              <a:t> </a:t>
            </a:r>
            <a:r>
              <a:rPr lang="en-US" dirty="0" err="1"/>
              <a:t>işi</a:t>
            </a:r>
            <a:r>
              <a:rPr lang="en-US" dirty="0"/>
              <a:t> </a:t>
            </a:r>
            <a:r>
              <a:rPr lang="en-US" dirty="0" err="1"/>
              <a:t>saýlanyp</a:t>
            </a:r>
            <a:r>
              <a:rPr lang="en-US" dirty="0"/>
              <a:t> </a:t>
            </a:r>
            <a:r>
              <a:rPr lang="en-US" dirty="0" err="1"/>
              <a:t>alnan</a:t>
            </a:r>
            <a:r>
              <a:rPr lang="en-US" dirty="0"/>
              <a:t> </a:t>
            </a:r>
            <a:r>
              <a:rPr lang="en-US" dirty="0" err="1"/>
              <a:t>nokada</a:t>
            </a:r>
            <a:r>
              <a:rPr lang="en-US" dirty="0"/>
              <a:t> </a:t>
            </a:r>
            <a:r>
              <a:rPr lang="en-US" dirty="0" err="1"/>
              <a:t>baglylykda</a:t>
            </a:r>
            <a:r>
              <a:rPr lang="en-US" dirty="0"/>
              <a:t> </a:t>
            </a:r>
            <a:r>
              <a:rPr lang="en-US" dirty="0" err="1"/>
              <a:t>geçirilýär</a:t>
            </a:r>
            <a:r>
              <a:rPr lang="en-US" dirty="0"/>
              <a:t>, </a:t>
            </a:r>
            <a:r>
              <a:rPr lang="en-US" dirty="0" err="1"/>
              <a:t>ýagny</a:t>
            </a:r>
            <a:r>
              <a:rPr lang="en-US" dirty="0"/>
              <a:t> </a:t>
            </a:r>
            <a:r>
              <a:rPr lang="en-US" dirty="0" err="1"/>
              <a:t>asma</a:t>
            </a:r>
            <a:r>
              <a:rPr lang="en-US" dirty="0"/>
              <a:t> </a:t>
            </a:r>
            <a:r>
              <a:rPr lang="en-US" dirty="0" err="1"/>
              <a:t>çyzyk</a:t>
            </a:r>
            <a:r>
              <a:rPr lang="en-US" dirty="0"/>
              <a:t> </a:t>
            </a:r>
            <a:r>
              <a:rPr lang="en-US" dirty="0" err="1"/>
              <a:t>bilen</a:t>
            </a:r>
            <a:r>
              <a:rPr lang="en-US" dirty="0"/>
              <a:t> </a:t>
            </a:r>
            <a:r>
              <a:rPr lang="en-US" dirty="0" err="1"/>
              <a:t>agyrlyk</a:t>
            </a:r>
            <a:r>
              <a:rPr lang="en-US" dirty="0"/>
              <a:t> </a:t>
            </a:r>
            <a:r>
              <a:rPr lang="en-US" dirty="0" err="1"/>
              <a:t>güýjüniň</a:t>
            </a:r>
            <a:r>
              <a:rPr lang="en-US" dirty="0"/>
              <a:t> </a:t>
            </a:r>
            <a:r>
              <a:rPr lang="en-US" dirty="0" err="1"/>
              <a:t>ugurlaryny</a:t>
            </a:r>
            <a:r>
              <a:rPr lang="en-US" dirty="0"/>
              <a:t> </a:t>
            </a:r>
            <a:r>
              <a:rPr lang="en-US" dirty="0" err="1"/>
              <a:t>gabat</a:t>
            </a:r>
            <a:r>
              <a:rPr lang="en-US" dirty="0"/>
              <a:t> </a:t>
            </a:r>
            <a:r>
              <a:rPr lang="en-US" dirty="0" err="1"/>
              <a:t>geler</a:t>
            </a:r>
            <a:r>
              <a:rPr lang="en-US" dirty="0"/>
              <a:t> </a:t>
            </a:r>
            <a:r>
              <a:rPr lang="en-US" dirty="0" err="1"/>
              <a:t>ýaly</a:t>
            </a:r>
            <a:r>
              <a:rPr lang="en-US" dirty="0"/>
              <a:t> </a:t>
            </a:r>
            <a:r>
              <a:rPr lang="en-US" dirty="0" err="1"/>
              <a:t>ýerleşdirmek</a:t>
            </a:r>
            <a:r>
              <a:rPr lang="en-US" dirty="0"/>
              <a:t> </a:t>
            </a:r>
            <a:r>
              <a:rPr lang="en-US" dirty="0" err="1"/>
              <a:t>zerurdyr</a:t>
            </a:r>
            <a:r>
              <a:rPr lang="en-US" dirty="0"/>
              <a:t>.</a:t>
            </a:r>
            <a:endParaRPr lang="ru-RU" dirty="0"/>
          </a:p>
        </p:txBody>
      </p:sp>
    </p:spTree>
    <p:extLst>
      <p:ext uri="{BB962C8B-B14F-4D97-AF65-F5344CB8AC3E}">
        <p14:creationId xmlns:p14="http://schemas.microsoft.com/office/powerpoint/2010/main" val="3948018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351692"/>
            <a:ext cx="10855569" cy="5825271"/>
          </a:xfrm>
        </p:spPr>
        <p:txBody>
          <a:bodyPr>
            <a:normAutofit fontScale="85000" lnSpcReduction="10000"/>
          </a:bodyPr>
          <a:lstStyle/>
          <a:p>
            <a:pPr algn="just">
              <a:spcAft>
                <a:spcPts val="0"/>
              </a:spcAft>
            </a:pP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rPr>
              <a:t>2. </a:t>
            </a:r>
            <a:r>
              <a:rPr lang="en-US" sz="4100" dirty="0" err="1">
                <a:latin typeface="Times New Roman" panose="02020603050405020304" pitchFamily="18" charset="0"/>
                <a:ea typeface="Times New Roman" panose="02020603050405020304" pitchFamily="18" charset="0"/>
              </a:rPr>
              <a:t>Ýeriň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şekilini</a:t>
            </a:r>
            <a:r>
              <a:rPr lang="en-US" sz="4100" dirty="0">
                <a:latin typeface="Times New Roman" panose="02020603050405020304" pitchFamily="18" charset="0"/>
                <a:ea typeface="Times New Roman" panose="02020603050405020304" pitchFamily="18" charset="0"/>
              </a:rPr>
              <a:t> we </a:t>
            </a:r>
            <a:r>
              <a:rPr lang="en-US" sz="4100" dirty="0" err="1">
                <a:latin typeface="Times New Roman" panose="02020603050405020304" pitchFamily="18" charset="0"/>
                <a:ea typeface="Times New Roman" panose="02020603050405020304" pitchFamily="18" charset="0"/>
              </a:rPr>
              <a:t>ölçeglerini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kesgitlemegiň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aşakdaky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usullary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bardyr</a:t>
            </a:r>
            <a:r>
              <a:rPr lang="en-US" sz="4100" dirty="0">
                <a:latin typeface="Times New Roman" panose="02020603050405020304" pitchFamily="18" charset="0"/>
                <a:ea typeface="Times New Roman" panose="02020603050405020304" pitchFamily="18" charset="0"/>
              </a:rPr>
              <a:t>:</a:t>
            </a:r>
          </a:p>
          <a:p>
            <a:pPr algn="just">
              <a:spcAft>
                <a:spcPts val="0"/>
              </a:spcAft>
            </a:pPr>
            <a:r>
              <a:rPr lang="en-US" sz="4100" dirty="0">
                <a:latin typeface="Times New Roman" panose="02020603050405020304" pitchFamily="18" charset="0"/>
                <a:ea typeface="Times New Roman" panose="02020603050405020304" pitchFamily="18" charset="0"/>
              </a:rPr>
              <a:t>    </a:t>
            </a:r>
            <a:r>
              <a:rPr lang="en-US" sz="4100" b="1" dirty="0" err="1">
                <a:latin typeface="Times New Roman" panose="02020603050405020304" pitchFamily="18" charset="0"/>
                <a:ea typeface="Times New Roman" panose="02020603050405020304" pitchFamily="18" charset="0"/>
              </a:rPr>
              <a:t>Astronomo-geodeziki</a:t>
            </a:r>
            <a:r>
              <a:rPr lang="en-US" sz="4100" b="1" dirty="0">
                <a:latin typeface="Times New Roman" panose="02020603050405020304" pitchFamily="18" charset="0"/>
                <a:ea typeface="Times New Roman" panose="02020603050405020304" pitchFamily="18" charset="0"/>
              </a:rPr>
              <a:t> </a:t>
            </a:r>
            <a:r>
              <a:rPr lang="en-US" sz="4100" b="1" dirty="0" err="1">
                <a:latin typeface="Times New Roman" panose="02020603050405020304" pitchFamily="18" charset="0"/>
                <a:ea typeface="Times New Roman" panose="02020603050405020304" pitchFamily="18" charset="0"/>
              </a:rPr>
              <a:t>usul</a:t>
            </a:r>
            <a:r>
              <a:rPr lang="en-US" sz="4100" dirty="0">
                <a:latin typeface="Times New Roman" panose="02020603050405020304" pitchFamily="18" charset="0"/>
                <a:ea typeface="Times New Roman" panose="02020603050405020304" pitchFamily="18" charset="0"/>
              </a:rPr>
              <a:t>. Bu </a:t>
            </a:r>
            <a:r>
              <a:rPr lang="en-US" sz="4100" dirty="0" err="1">
                <a:latin typeface="Times New Roman" panose="02020603050405020304" pitchFamily="18" charset="0"/>
                <a:ea typeface="Times New Roman" panose="02020603050405020304" pitchFamily="18" charset="0"/>
              </a:rPr>
              <a:t>usul</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gradus</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ölçeglerine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esaslanýar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Onuň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esasy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mazmuny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meridianlaryň</a:t>
            </a:r>
            <a:r>
              <a:rPr lang="en-US" sz="4100" dirty="0">
                <a:latin typeface="Times New Roman" panose="02020603050405020304" pitchFamily="18" charset="0"/>
                <a:ea typeface="Times New Roman" panose="02020603050405020304" pitchFamily="18" charset="0"/>
              </a:rPr>
              <a:t> we </a:t>
            </a:r>
            <a:r>
              <a:rPr lang="en-US" sz="4100" dirty="0" err="1">
                <a:latin typeface="Times New Roman" panose="02020603050405020304" pitchFamily="18" charset="0"/>
                <a:ea typeface="Times New Roman" panose="02020603050405020304" pitchFamily="18" charset="0"/>
              </a:rPr>
              <a:t>parallelleriň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bir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graduslyk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dugasyna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düşýän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uzynlyk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bahasyny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kesgitlemekden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ybarat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Kesgitlemek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dürli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giňliklerde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geçirilýär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Bir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graduslyk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duganyň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çyzyk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uzynlygyny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üstünde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ölçemek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örän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kyndyr</a:t>
            </a:r>
            <a:r>
              <a:rPr lang="en-US" sz="4100" dirty="0">
                <a:latin typeface="Times New Roman" panose="02020603050405020304" pitchFamily="18" charset="0"/>
                <a:ea typeface="Times New Roman" panose="02020603050405020304" pitchFamily="18" charset="0"/>
              </a:rPr>
              <a:t> (1°-</a:t>
            </a:r>
            <a:r>
              <a:rPr lang="en-US" sz="4100" dirty="0" err="1">
                <a:latin typeface="Times New Roman" panose="02020603050405020304" pitchFamily="18" charset="0"/>
                <a:ea typeface="Times New Roman" panose="02020603050405020304" pitchFamily="18" charset="0"/>
              </a:rPr>
              <a:t>lyk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duganyň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uzynlygy</a:t>
            </a:r>
            <a:r>
              <a:rPr lang="en-US" sz="4100" dirty="0">
                <a:latin typeface="Times New Roman" panose="02020603050405020304" pitchFamily="18" charset="0"/>
                <a:ea typeface="Times New Roman" panose="02020603050405020304" pitchFamily="18" charset="0"/>
              </a:rPr>
              <a:t> 111.2 km-e </a:t>
            </a:r>
            <a:r>
              <a:rPr lang="en-US" sz="4100" dirty="0" err="1">
                <a:latin typeface="Times New Roman" panose="02020603050405020304" pitchFamily="18" charset="0"/>
                <a:ea typeface="Times New Roman" panose="02020603050405020304" pitchFamily="18" charset="0"/>
              </a:rPr>
              <a:t>deňdir</a:t>
            </a:r>
            <a:r>
              <a:rPr lang="en-US" sz="4100" dirty="0">
                <a:latin typeface="Times New Roman" panose="02020603050405020304" pitchFamily="18" charset="0"/>
                <a:ea typeface="Times New Roman" panose="02020603050405020304" pitchFamily="18" charset="0"/>
              </a:rPr>
              <a:t>) Bu </a:t>
            </a:r>
            <a:r>
              <a:rPr lang="en-US" sz="4100" dirty="0" err="1">
                <a:latin typeface="Times New Roman" panose="02020603050405020304" pitchFamily="18" charset="0"/>
                <a:ea typeface="Times New Roman" panose="02020603050405020304" pitchFamily="18" charset="0"/>
              </a:rPr>
              <a:t>aralyga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daglaryň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derýalaryň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kölleriň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peslikleriň</a:t>
            </a:r>
            <a:r>
              <a:rPr lang="en-US" sz="4100" dirty="0">
                <a:latin typeface="Times New Roman" panose="02020603050405020304" pitchFamily="18" charset="0"/>
                <a:ea typeface="Times New Roman" panose="02020603050405020304" pitchFamily="18" charset="0"/>
              </a:rPr>
              <a:t> we ş. m. </a:t>
            </a:r>
            <a:r>
              <a:rPr lang="en-US" sz="4100" dirty="0" err="1">
                <a:latin typeface="Times New Roman" panose="02020603050405020304" pitchFamily="18" charset="0"/>
                <a:ea typeface="Times New Roman" panose="02020603050405020304" pitchFamily="18" charset="0"/>
              </a:rPr>
              <a:t>düşýänligi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sebäpli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uzynlygy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ölçemegiň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takyklygy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örän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pesdir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Ölçegi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meridianlaryň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ýa</a:t>
            </a:r>
            <a:r>
              <a:rPr lang="en-US" sz="4100" dirty="0">
                <a:latin typeface="Times New Roman" panose="02020603050405020304" pitchFamily="18" charset="0"/>
                <a:ea typeface="Times New Roman" panose="02020603050405020304" pitchFamily="18" charset="0"/>
              </a:rPr>
              <a:t>-da </a:t>
            </a:r>
            <a:r>
              <a:rPr lang="en-US" sz="4100" dirty="0" err="1">
                <a:latin typeface="Times New Roman" panose="02020603050405020304" pitchFamily="18" charset="0"/>
                <a:ea typeface="Times New Roman" panose="02020603050405020304" pitchFamily="18" charset="0"/>
              </a:rPr>
              <a:t>parallelleriň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ugry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boýunça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geçirýärler</a:t>
            </a:r>
            <a:r>
              <a:rPr lang="en-US" sz="4100" dirty="0">
                <a:latin typeface="Times New Roman" panose="02020603050405020304" pitchFamily="18" charset="0"/>
                <a:ea typeface="Times New Roman" panose="02020603050405020304" pitchFamily="18" charset="0"/>
              </a:rPr>
              <a:t>.</a:t>
            </a:r>
          </a:p>
          <a:p>
            <a:pPr algn="just">
              <a:spcAft>
                <a:spcPts val="0"/>
              </a:spcAft>
            </a:pPr>
            <a:endParaRPr lang="ru-RU" sz="4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509954"/>
            <a:ext cx="10794023" cy="5547946"/>
          </a:xfrm>
        </p:spPr>
        <p:txBody>
          <a:bodyPr>
            <a:normAutofit fontScale="70000" lnSpcReduction="20000"/>
          </a:bodyPr>
          <a:lstStyle/>
          <a:p>
            <a:pPr indent="449580" algn="just">
              <a:lnSpc>
                <a:spcPct val="120000"/>
              </a:lnSpc>
              <a:spcAft>
                <a:spcPts val="0"/>
              </a:spcAft>
            </a:pPr>
            <a:r>
              <a:rPr lang="es-ES" sz="3600" dirty="0">
                <a:latin typeface="Times New Roman" panose="02020603050405020304" pitchFamily="18" charset="0"/>
                <a:ea typeface="Times New Roman" panose="02020603050405020304" pitchFamily="18" charset="0"/>
              </a:rPr>
              <a:t> </a:t>
            </a:r>
            <a:r>
              <a:rPr lang="es-ES" sz="4100" dirty="0">
                <a:latin typeface="Times New Roman" panose="02020603050405020304" pitchFamily="18" charset="0"/>
                <a:ea typeface="Times New Roman" panose="02020603050405020304" pitchFamily="18" charset="0"/>
              </a:rPr>
              <a:t> </a:t>
            </a:r>
            <a:r>
              <a:rPr lang="es-ES" sz="4100" b="1" dirty="0">
                <a:latin typeface="Times New Roman" panose="02020603050405020304" pitchFamily="18" charset="0"/>
                <a:ea typeface="Times New Roman" panose="02020603050405020304" pitchFamily="18" charset="0"/>
              </a:rPr>
              <a:t>Triangulýasiýa usuly</a:t>
            </a:r>
            <a:r>
              <a:rPr lang="es-ES" sz="4100" dirty="0">
                <a:latin typeface="Times New Roman" panose="02020603050405020304" pitchFamily="18" charset="0"/>
                <a:ea typeface="Times New Roman" panose="02020603050405020304" pitchFamily="18" charset="0"/>
              </a:rPr>
              <a:t>.  Triangulýasiýa usuly uzak aralyklary ýokary takyklyk bilen ölçemäge mümkinçilik berýär. Bu usuly XVII asyrda golland alymy W. Snellius  ilkinji bolup ulanýar. Snelliusyň esaslandyran bu usuly, dürli ýurtlaryň alymlary tarapyndan has-da köp ulanyp başlapdyr. XVIII asyrda 1°-lyk duganyň uzynlygynyň meridianlar we paralleller boýunça deň däldigi subut edilýar. Polýuslarda duganyň 1o-lyk dugasyna düşýän uzynlyk birliginiň (meridian boýunça), ekwatordakydan tapawutlanýandygy anyklanylýar. Bu bolsa ellipsoidiň häsiýetine mahsusdyr we I. Nýutonyň gipotezasyna dogry (laýyk) gelýär. Gidrodinamikanyň kanunlary Ýer ellipsoidiniň süýnmek şekiliniň bardygyny we onuň polýuslarda gysylýandygyny görkezýär.</a:t>
            </a:r>
            <a:endParaRPr lang="ru-RU" sz="4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marL="342900" lvl="0" indent="-342900">
              <a:lnSpc>
                <a:spcPct val="107000"/>
              </a:lnSpc>
              <a:spcAft>
                <a:spcPts val="0"/>
              </a:spcAft>
              <a:buClr>
                <a:srgbClr val="000000"/>
              </a:buClr>
              <a:buFont typeface="+mj-lt"/>
              <a:buAutoNum type="arabicPeriod"/>
            </a:pPr>
            <a:r>
              <a:rPr lang="ru-RU" sz="3200" b="1" dirty="0" smtClean="0">
                <a:latin typeface="Times New Roman" panose="02020603050405020304" pitchFamily="18" charset="0"/>
                <a:ea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rPr>
              <a:t>Ýeriň</a:t>
            </a:r>
            <a:r>
              <a:rPr lang="en-US" sz="3200" b="1" dirty="0" smtClean="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ölçegleriniň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kesgitlenilişi</a:t>
            </a:r>
            <a:r>
              <a:rPr lang="en-US" sz="3200" b="1" dirty="0">
                <a:latin typeface="Times New Roman" panose="02020603050405020304" pitchFamily="18" charset="0"/>
                <a:ea typeface="Times New Roman" panose="02020603050405020304" pitchFamily="18" charset="0"/>
              </a:rPr>
              <a:t>.</a:t>
            </a:r>
          </a:p>
          <a:p>
            <a:pPr marL="342900" lvl="0" indent="-342900">
              <a:lnSpc>
                <a:spcPct val="107000"/>
              </a:lnSpc>
              <a:spcAft>
                <a:spcPts val="0"/>
              </a:spcAft>
              <a:buClr>
                <a:srgbClr val="000000"/>
              </a:buClr>
              <a:buFont typeface="+mj-lt"/>
              <a:buAutoNum type="arabicPeriod"/>
            </a:pPr>
            <a:r>
              <a:rPr lang="en-US" sz="3200" b="1" dirty="0" smtClean="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Ýeriň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ölçeglerini</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kesgitlemegiň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usullary</a:t>
            </a:r>
            <a:r>
              <a:rPr lang="en-US" sz="3200" b="1" dirty="0">
                <a:latin typeface="Times New Roman" panose="02020603050405020304" pitchFamily="18" charset="0"/>
                <a:ea typeface="Times New Roman" panose="02020603050405020304" pitchFamily="18" charset="0"/>
              </a:rPr>
              <a:t>.</a:t>
            </a:r>
          </a:p>
          <a:p>
            <a:pPr marL="342900" lvl="0" indent="-342900">
              <a:lnSpc>
                <a:spcPct val="107000"/>
              </a:lnSpc>
              <a:spcAft>
                <a:spcPts val="0"/>
              </a:spcAft>
              <a:buClr>
                <a:srgbClr val="000000"/>
              </a:buClr>
              <a:buFont typeface="+mj-lt"/>
              <a:buAutoNum type="arabicPeriod"/>
            </a:pPr>
            <a:r>
              <a:rPr lang="en-US" sz="3200" b="1" dirty="0" smtClean="0">
                <a:latin typeface="Times New Roman" panose="02020603050405020304" pitchFamily="18" charset="0"/>
                <a:ea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rPr>
              <a:t>Ýer </a:t>
            </a:r>
            <a:r>
              <a:rPr lang="en-US" sz="3200" b="1" dirty="0" err="1">
                <a:latin typeface="Times New Roman" panose="02020603050405020304" pitchFamily="18" charset="0"/>
                <a:ea typeface="Times New Roman" panose="02020603050405020304" pitchFamily="18" charset="0"/>
              </a:rPr>
              <a:t>üstüniň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bölekleriniň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tekizlik</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hökmünde</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kabul</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edilen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ölçegleri</a:t>
            </a:r>
            <a:r>
              <a:rPr lang="en-US" sz="3200" b="1" dirty="0">
                <a:latin typeface="Times New Roman" panose="02020603050405020304" pitchFamily="18" charset="0"/>
                <a:ea typeface="Times New Roman" panose="02020603050405020304" pitchFamily="18" charset="0"/>
              </a:rPr>
              <a:t>.</a:t>
            </a:r>
          </a:p>
          <a:p>
            <a:pPr marL="0" indent="0">
              <a:spcAft>
                <a:spcPts val="0"/>
              </a:spcAft>
              <a:buNone/>
            </a:pP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313"/>
          </a:xfrm>
        </p:spPr>
        <p:txBody>
          <a:bodyPr>
            <a:normAutofit fontScale="90000"/>
          </a:bodyPr>
          <a:lstStyle/>
          <a:p>
            <a:endParaRPr lang="ru-RU" dirty="0"/>
          </a:p>
        </p:txBody>
      </p:sp>
      <p:sp>
        <p:nvSpPr>
          <p:cNvPr id="3" name="Объект 2"/>
          <p:cNvSpPr>
            <a:spLocks noGrp="1"/>
          </p:cNvSpPr>
          <p:nvPr>
            <p:ph idx="1"/>
          </p:nvPr>
        </p:nvSpPr>
        <p:spPr>
          <a:xfrm>
            <a:off x="838200" y="1072662"/>
            <a:ext cx="10515600" cy="5521569"/>
          </a:xfrm>
        </p:spPr>
        <p:txBody>
          <a:bodyPr>
            <a:noAutofit/>
          </a:bodyPr>
          <a:lstStyle/>
          <a:p>
            <a:pPr algn="just"/>
            <a:r>
              <a:rPr lang="ru-RU" sz="3200" dirty="0" smtClean="0"/>
              <a:t>    </a:t>
            </a:r>
            <a:r>
              <a:rPr lang="en-US" b="1" dirty="0" err="1"/>
              <a:t>Geofiziki</a:t>
            </a:r>
            <a:r>
              <a:rPr lang="en-US" b="1" dirty="0"/>
              <a:t> </a:t>
            </a:r>
            <a:r>
              <a:rPr lang="en-US" b="1" dirty="0" err="1"/>
              <a:t>usul</a:t>
            </a:r>
            <a:r>
              <a:rPr lang="en-US" b="1" dirty="0"/>
              <a:t>.  </a:t>
            </a:r>
            <a:r>
              <a:rPr lang="en-US" dirty="0" err="1"/>
              <a:t>Geofiziki</a:t>
            </a:r>
            <a:r>
              <a:rPr lang="en-US" dirty="0"/>
              <a:t> </a:t>
            </a:r>
            <a:r>
              <a:rPr lang="en-US" dirty="0" err="1"/>
              <a:t>usuly</a:t>
            </a:r>
            <a:r>
              <a:rPr lang="en-US" dirty="0"/>
              <a:t> </a:t>
            </a:r>
            <a:r>
              <a:rPr lang="en-US" dirty="0" err="1"/>
              <a:t>ýeriň</a:t>
            </a:r>
            <a:r>
              <a:rPr lang="en-US" dirty="0"/>
              <a:t> </a:t>
            </a:r>
            <a:r>
              <a:rPr lang="en-US" dirty="0" err="1"/>
              <a:t>üstünde</a:t>
            </a:r>
            <a:r>
              <a:rPr lang="en-US" dirty="0"/>
              <a:t> </a:t>
            </a:r>
            <a:r>
              <a:rPr lang="en-US" dirty="0" err="1"/>
              <a:t>agyrlyk</a:t>
            </a:r>
            <a:r>
              <a:rPr lang="en-US" dirty="0"/>
              <a:t> </a:t>
            </a:r>
            <a:r>
              <a:rPr lang="en-US" dirty="0" err="1"/>
              <a:t>güýjüniň</a:t>
            </a:r>
            <a:r>
              <a:rPr lang="en-US" dirty="0"/>
              <a:t> </a:t>
            </a:r>
            <a:r>
              <a:rPr lang="en-US" dirty="0" err="1"/>
              <a:t>meýdan</a:t>
            </a:r>
            <a:r>
              <a:rPr lang="en-US" dirty="0"/>
              <a:t> </a:t>
            </a:r>
            <a:r>
              <a:rPr lang="en-US" dirty="0" err="1"/>
              <a:t>boýunça</a:t>
            </a:r>
            <a:r>
              <a:rPr lang="en-US" dirty="0"/>
              <a:t> </a:t>
            </a:r>
            <a:r>
              <a:rPr lang="en-US" dirty="0" err="1"/>
              <a:t>ýaýramak</a:t>
            </a:r>
            <a:r>
              <a:rPr lang="en-US" dirty="0"/>
              <a:t> </a:t>
            </a:r>
            <a:r>
              <a:rPr lang="en-US" dirty="0" err="1"/>
              <a:t>ýagdaýyna</a:t>
            </a:r>
            <a:r>
              <a:rPr lang="en-US" dirty="0"/>
              <a:t> </a:t>
            </a:r>
            <a:r>
              <a:rPr lang="en-US" dirty="0" err="1"/>
              <a:t>esaslanandyr</a:t>
            </a:r>
            <a:r>
              <a:rPr lang="en-US" dirty="0"/>
              <a:t>. Bu </a:t>
            </a:r>
            <a:r>
              <a:rPr lang="en-US" dirty="0" err="1"/>
              <a:t>usulyň</a:t>
            </a:r>
            <a:r>
              <a:rPr lang="en-US" dirty="0"/>
              <a:t> </a:t>
            </a:r>
            <a:r>
              <a:rPr lang="en-US" dirty="0" err="1"/>
              <a:t>artykmaçlygy</a:t>
            </a:r>
            <a:r>
              <a:rPr lang="en-US" dirty="0"/>
              <a:t>, </a:t>
            </a:r>
            <a:r>
              <a:rPr lang="en-US" dirty="0" err="1"/>
              <a:t>ony</a:t>
            </a:r>
            <a:r>
              <a:rPr lang="en-US" dirty="0"/>
              <a:t> </a:t>
            </a:r>
            <a:r>
              <a:rPr lang="en-US" dirty="0" err="1"/>
              <a:t>okeanlaryň</a:t>
            </a:r>
            <a:r>
              <a:rPr lang="en-US" dirty="0"/>
              <a:t> we </a:t>
            </a:r>
            <a:r>
              <a:rPr lang="en-US" dirty="0" err="1"/>
              <a:t>deňizleriň</a:t>
            </a:r>
            <a:r>
              <a:rPr lang="en-US" dirty="0"/>
              <a:t> </a:t>
            </a:r>
            <a:r>
              <a:rPr lang="en-US" dirty="0" err="1"/>
              <a:t>üstünde</a:t>
            </a:r>
            <a:r>
              <a:rPr lang="en-US" dirty="0"/>
              <a:t>, </a:t>
            </a:r>
            <a:r>
              <a:rPr lang="en-US" dirty="0" err="1"/>
              <a:t>düýbünde</a:t>
            </a:r>
            <a:r>
              <a:rPr lang="en-US" dirty="0"/>
              <a:t>, </a:t>
            </a:r>
            <a:r>
              <a:rPr lang="en-US" dirty="0" err="1"/>
              <a:t>ýeriň</a:t>
            </a:r>
            <a:r>
              <a:rPr lang="en-US" dirty="0"/>
              <a:t> </a:t>
            </a:r>
            <a:r>
              <a:rPr lang="en-US" dirty="0" err="1"/>
              <a:t>aşagynda</a:t>
            </a:r>
            <a:r>
              <a:rPr lang="en-US" dirty="0"/>
              <a:t> we ş. m. </a:t>
            </a:r>
            <a:r>
              <a:rPr lang="en-US" dirty="0" err="1"/>
              <a:t>ýerlerde</a:t>
            </a:r>
            <a:r>
              <a:rPr lang="en-US" dirty="0"/>
              <a:t> </a:t>
            </a:r>
            <a:r>
              <a:rPr lang="en-US" dirty="0" err="1"/>
              <a:t>ulanmaga</a:t>
            </a:r>
            <a:r>
              <a:rPr lang="en-US" dirty="0"/>
              <a:t> </a:t>
            </a:r>
            <a:r>
              <a:rPr lang="en-US" dirty="0" err="1"/>
              <a:t>mümkinçiliginiň</a:t>
            </a:r>
            <a:r>
              <a:rPr lang="en-US" dirty="0"/>
              <a:t> </a:t>
            </a:r>
            <a:r>
              <a:rPr lang="en-US" dirty="0" err="1"/>
              <a:t>bolmagydyr</a:t>
            </a:r>
            <a:r>
              <a:rPr lang="en-US" dirty="0"/>
              <a:t>. </a:t>
            </a:r>
          </a:p>
          <a:p>
            <a:pPr algn="just"/>
            <a:r>
              <a:rPr lang="tk-TM" b="1" dirty="0" smtClean="0"/>
              <a:t>     </a:t>
            </a:r>
            <a:r>
              <a:rPr lang="en-US" b="1" dirty="0" err="1" smtClean="0"/>
              <a:t>Kosmiki</a:t>
            </a:r>
            <a:r>
              <a:rPr lang="en-US" b="1" dirty="0" smtClean="0"/>
              <a:t> </a:t>
            </a:r>
            <a:r>
              <a:rPr lang="en-US" b="1" dirty="0" err="1"/>
              <a:t>usul</a:t>
            </a:r>
            <a:r>
              <a:rPr lang="en-US" dirty="0"/>
              <a:t>. Bu </a:t>
            </a:r>
            <a:r>
              <a:rPr lang="en-US" dirty="0" err="1"/>
              <a:t>usul</a:t>
            </a:r>
            <a:r>
              <a:rPr lang="en-US" dirty="0"/>
              <a:t> </a:t>
            </a:r>
            <a:r>
              <a:rPr lang="en-US" dirty="0" err="1"/>
              <a:t>kosmos</a:t>
            </a:r>
            <a:r>
              <a:rPr lang="en-US" dirty="0"/>
              <a:t> </a:t>
            </a:r>
            <a:r>
              <a:rPr lang="en-US" dirty="0" err="1"/>
              <a:t>giňişligini</a:t>
            </a:r>
            <a:r>
              <a:rPr lang="en-US" dirty="0"/>
              <a:t> </a:t>
            </a:r>
            <a:r>
              <a:rPr lang="en-US" dirty="0" err="1"/>
              <a:t>adamzadyň</a:t>
            </a:r>
            <a:r>
              <a:rPr lang="en-US" dirty="0"/>
              <a:t> </a:t>
            </a:r>
            <a:r>
              <a:rPr lang="en-US" dirty="0" err="1"/>
              <a:t>özleşdirip</a:t>
            </a:r>
            <a:r>
              <a:rPr lang="en-US" dirty="0"/>
              <a:t> </a:t>
            </a:r>
            <a:r>
              <a:rPr lang="en-US" dirty="0" err="1"/>
              <a:t>başlan</a:t>
            </a:r>
            <a:r>
              <a:rPr lang="en-US" dirty="0"/>
              <a:t> </a:t>
            </a:r>
            <a:r>
              <a:rPr lang="en-US" dirty="0" err="1"/>
              <a:t>gününden</a:t>
            </a:r>
            <a:r>
              <a:rPr lang="en-US" dirty="0"/>
              <a:t>, </a:t>
            </a:r>
            <a:r>
              <a:rPr lang="en-US" dirty="0" err="1"/>
              <a:t>ýagny</a:t>
            </a:r>
            <a:r>
              <a:rPr lang="en-US" dirty="0"/>
              <a:t> 1957-nji </a:t>
            </a:r>
            <a:r>
              <a:rPr lang="en-US" dirty="0" err="1"/>
              <a:t>ýylyň</a:t>
            </a:r>
            <a:r>
              <a:rPr lang="en-US" dirty="0"/>
              <a:t> </a:t>
            </a:r>
            <a:r>
              <a:rPr lang="en-US" dirty="0" err="1"/>
              <a:t>oktýabr</a:t>
            </a:r>
            <a:r>
              <a:rPr lang="en-US" dirty="0"/>
              <a:t> </a:t>
            </a:r>
            <a:r>
              <a:rPr lang="en-US" dirty="0" err="1"/>
              <a:t>aýyndan</a:t>
            </a:r>
            <a:r>
              <a:rPr lang="en-US" dirty="0"/>
              <a:t> </a:t>
            </a:r>
            <a:r>
              <a:rPr lang="en-US" dirty="0" err="1"/>
              <a:t>başlap</a:t>
            </a:r>
            <a:r>
              <a:rPr lang="en-US" dirty="0"/>
              <a:t>, </a:t>
            </a:r>
            <a:r>
              <a:rPr lang="en-US" dirty="0" err="1"/>
              <a:t>ylma</a:t>
            </a:r>
            <a:r>
              <a:rPr lang="en-US" dirty="0"/>
              <a:t> </a:t>
            </a:r>
            <a:r>
              <a:rPr lang="en-US" dirty="0" err="1"/>
              <a:t>aralaşýar</a:t>
            </a:r>
            <a:r>
              <a:rPr lang="en-US" dirty="0"/>
              <a:t>. </a:t>
            </a:r>
            <a:r>
              <a:rPr lang="en-US" dirty="0" err="1"/>
              <a:t>Kosmos</a:t>
            </a:r>
            <a:r>
              <a:rPr lang="en-US" dirty="0"/>
              <a:t> </a:t>
            </a:r>
            <a:r>
              <a:rPr lang="en-US" dirty="0" err="1"/>
              <a:t>giňişligini</a:t>
            </a:r>
            <a:r>
              <a:rPr lang="en-US" dirty="0"/>
              <a:t> </a:t>
            </a:r>
            <a:r>
              <a:rPr lang="en-US" dirty="0" err="1"/>
              <a:t>öwrenmek</a:t>
            </a:r>
            <a:r>
              <a:rPr lang="en-US" dirty="0"/>
              <a:t> </a:t>
            </a:r>
            <a:r>
              <a:rPr lang="en-US" dirty="0" err="1"/>
              <a:t>bilen</a:t>
            </a:r>
            <a:r>
              <a:rPr lang="en-US" dirty="0"/>
              <a:t> </a:t>
            </a:r>
            <a:r>
              <a:rPr lang="en-US" dirty="0" err="1"/>
              <a:t>ýeriň</a:t>
            </a:r>
            <a:r>
              <a:rPr lang="en-US" dirty="0"/>
              <a:t> </a:t>
            </a:r>
            <a:r>
              <a:rPr lang="en-US" dirty="0" err="1"/>
              <a:t>şekili</a:t>
            </a:r>
            <a:r>
              <a:rPr lang="en-US" dirty="0"/>
              <a:t> we </a:t>
            </a:r>
            <a:r>
              <a:rPr lang="en-US" dirty="0" err="1"/>
              <a:t>ölçegleri</a:t>
            </a:r>
            <a:r>
              <a:rPr lang="en-US" dirty="0"/>
              <a:t> has </a:t>
            </a:r>
            <a:r>
              <a:rPr lang="en-US" dirty="0" err="1"/>
              <a:t>takyk</a:t>
            </a:r>
            <a:r>
              <a:rPr lang="en-US" dirty="0"/>
              <a:t> </a:t>
            </a:r>
            <a:r>
              <a:rPr lang="en-US" dirty="0" err="1"/>
              <a:t>kesgitlenilip</a:t>
            </a:r>
            <a:r>
              <a:rPr lang="en-US" dirty="0"/>
              <a:t> </a:t>
            </a:r>
            <a:r>
              <a:rPr lang="en-US" dirty="0" err="1"/>
              <a:t>başlanyldy</a:t>
            </a:r>
            <a:r>
              <a:rPr lang="en-US" dirty="0"/>
              <a:t>. Bu </a:t>
            </a:r>
            <a:r>
              <a:rPr lang="en-US" dirty="0" err="1"/>
              <a:t>usul</a:t>
            </a:r>
            <a:r>
              <a:rPr lang="en-US" dirty="0"/>
              <a:t>, </a:t>
            </a:r>
            <a:r>
              <a:rPr lang="en-US" dirty="0" err="1"/>
              <a:t>öňki</a:t>
            </a:r>
            <a:r>
              <a:rPr lang="en-US" dirty="0"/>
              <a:t> SSSR-de </a:t>
            </a:r>
            <a:r>
              <a:rPr lang="en-US" dirty="0" err="1"/>
              <a:t>emeli</a:t>
            </a:r>
            <a:r>
              <a:rPr lang="en-US" dirty="0"/>
              <a:t> </a:t>
            </a:r>
            <a:r>
              <a:rPr lang="en-US" dirty="0" err="1"/>
              <a:t>hemralaryň</a:t>
            </a:r>
            <a:r>
              <a:rPr lang="en-US" dirty="0"/>
              <a:t> </a:t>
            </a:r>
            <a:r>
              <a:rPr lang="en-US" dirty="0" err="1"/>
              <a:t>uçurylmagy</a:t>
            </a:r>
            <a:r>
              <a:rPr lang="en-US" dirty="0"/>
              <a:t> </a:t>
            </a:r>
            <a:r>
              <a:rPr lang="en-US" dirty="0" err="1"/>
              <a:t>bilen</a:t>
            </a:r>
            <a:r>
              <a:rPr lang="en-US" dirty="0"/>
              <a:t> </a:t>
            </a:r>
            <a:r>
              <a:rPr lang="en-US" dirty="0" err="1"/>
              <a:t>baglanyşyklydyr</a:t>
            </a:r>
            <a:r>
              <a:rPr lang="en-US" dirty="0"/>
              <a:t>. </a:t>
            </a:r>
            <a:r>
              <a:rPr lang="en-US" dirty="0" err="1"/>
              <a:t>Kosmonawtikanyň</a:t>
            </a:r>
            <a:r>
              <a:rPr lang="en-US" dirty="0"/>
              <a:t> </a:t>
            </a:r>
            <a:r>
              <a:rPr lang="en-US" dirty="0" err="1"/>
              <a:t>ösmegi</a:t>
            </a:r>
            <a:r>
              <a:rPr lang="en-US" dirty="0"/>
              <a:t> </a:t>
            </a:r>
            <a:r>
              <a:rPr lang="en-US" dirty="0" err="1"/>
              <a:t>geodezistleriň</a:t>
            </a:r>
            <a:r>
              <a:rPr lang="en-US" dirty="0"/>
              <a:t> </a:t>
            </a:r>
            <a:r>
              <a:rPr lang="en-US" dirty="0" err="1"/>
              <a:t>öňünde</a:t>
            </a:r>
            <a:r>
              <a:rPr lang="en-US" dirty="0"/>
              <a:t> </a:t>
            </a:r>
            <a:r>
              <a:rPr lang="en-US" dirty="0" err="1"/>
              <a:t>Ýeriň</a:t>
            </a:r>
            <a:r>
              <a:rPr lang="en-US" dirty="0"/>
              <a:t> </a:t>
            </a:r>
            <a:r>
              <a:rPr lang="en-US" dirty="0" err="1"/>
              <a:t>emeli</a:t>
            </a:r>
            <a:r>
              <a:rPr lang="en-US" dirty="0"/>
              <a:t> </a:t>
            </a:r>
            <a:r>
              <a:rPr lang="en-US" dirty="0" err="1"/>
              <a:t>hemralarynyň</a:t>
            </a:r>
            <a:r>
              <a:rPr lang="en-US" dirty="0"/>
              <a:t> </a:t>
            </a:r>
            <a:r>
              <a:rPr lang="en-US" dirty="0" err="1"/>
              <a:t>hereketine</a:t>
            </a:r>
            <a:r>
              <a:rPr lang="en-US" dirty="0"/>
              <a:t> </a:t>
            </a:r>
            <a:r>
              <a:rPr lang="en-US" dirty="0" err="1"/>
              <a:t>gözegçilik</a:t>
            </a:r>
            <a:r>
              <a:rPr lang="en-US" dirty="0"/>
              <a:t> </a:t>
            </a:r>
            <a:r>
              <a:rPr lang="en-US" dirty="0" err="1"/>
              <a:t>etmek</a:t>
            </a:r>
            <a:r>
              <a:rPr lang="en-US" dirty="0"/>
              <a:t> we </a:t>
            </a:r>
            <a:r>
              <a:rPr lang="en-US" dirty="0" err="1"/>
              <a:t>giňişlikdäki</a:t>
            </a:r>
            <a:r>
              <a:rPr lang="en-US" dirty="0"/>
              <a:t> </a:t>
            </a:r>
            <a:r>
              <a:rPr lang="en-US" dirty="0" err="1"/>
              <a:t>ýagdaýyny</a:t>
            </a:r>
            <a:r>
              <a:rPr lang="en-US" dirty="0"/>
              <a:t> </a:t>
            </a:r>
            <a:r>
              <a:rPr lang="en-US" dirty="0" err="1"/>
              <a:t>berlen</a:t>
            </a:r>
            <a:r>
              <a:rPr lang="en-US" dirty="0"/>
              <a:t> </a:t>
            </a:r>
            <a:r>
              <a:rPr lang="en-US" dirty="0" err="1"/>
              <a:t>wagtda</a:t>
            </a:r>
            <a:r>
              <a:rPr lang="en-US" dirty="0"/>
              <a:t> </a:t>
            </a:r>
            <a:r>
              <a:rPr lang="en-US" dirty="0" err="1"/>
              <a:t>kesgitlemek</a:t>
            </a:r>
            <a:r>
              <a:rPr lang="en-US" dirty="0"/>
              <a:t> </a:t>
            </a:r>
            <a:r>
              <a:rPr lang="en-US" dirty="0" err="1"/>
              <a:t>ýalylar</a:t>
            </a:r>
            <a:r>
              <a:rPr lang="en-US" dirty="0"/>
              <a:t> </a:t>
            </a:r>
            <a:r>
              <a:rPr lang="en-US" dirty="0" err="1"/>
              <a:t>degişlidir</a:t>
            </a:r>
            <a:r>
              <a:rPr lang="en-US" dirty="0"/>
              <a:t>.</a:t>
            </a:r>
          </a:p>
          <a:p>
            <a:pPr algn="just"/>
            <a:endParaRPr lang="en-US" dirty="0"/>
          </a:p>
          <a:p>
            <a:pPr algn="just"/>
            <a:endParaRPr lang="ru-RU" dirty="0"/>
          </a:p>
        </p:txBody>
      </p:sp>
    </p:spTree>
    <p:extLst>
      <p:ext uri="{BB962C8B-B14F-4D97-AF65-F5344CB8AC3E}">
        <p14:creationId xmlns:p14="http://schemas.microsoft.com/office/powerpoint/2010/main" val="2785275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65992"/>
            <a:ext cx="10876086" cy="5890845"/>
          </a:xfrm>
        </p:spPr>
        <p:txBody>
          <a:bodyPr>
            <a:normAutofit/>
          </a:bodyPr>
          <a:lstStyle/>
          <a:p>
            <a:pPr algn="just">
              <a:lnSpc>
                <a:spcPct val="120000"/>
              </a:lnSpc>
              <a:spcAft>
                <a:spcPts val="0"/>
              </a:spcAft>
            </a:pPr>
            <a:r>
              <a:rPr lang="tk-TM" sz="1800" b="1" dirty="0" smtClean="0">
                <a:latin typeface="Times New Roman" panose="02020603050405020304" pitchFamily="18" charset="0"/>
                <a:ea typeface="Times New Roman" panose="02020603050405020304" pitchFamily="18" charset="0"/>
              </a:rPr>
              <a:t>      </a:t>
            </a:r>
            <a:r>
              <a:rPr lang="ru-RU" sz="2400" b="1" dirty="0" smtClean="0">
                <a:latin typeface="Times New Roman" panose="02020603050405020304" pitchFamily="18" charset="0"/>
                <a:ea typeface="Times New Roman" panose="02020603050405020304" pitchFamily="18" charset="0"/>
              </a:rPr>
              <a:t>3</a:t>
            </a:r>
            <a:r>
              <a:rPr lang="ru-RU" sz="2400" b="1"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Tekizlik</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hökmünde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kabul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edilen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bölekleriniň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uçastoklaryny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ölçeglerini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kesgitlemek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zerur</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möhüm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meseleleriň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biri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bolup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durýar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Islendik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karta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a:t>
            </a:r>
            <a:r>
              <a:rPr lang="en-US" sz="2400" dirty="0">
                <a:latin typeface="Times New Roman" panose="02020603050405020304" pitchFamily="18" charset="0"/>
                <a:ea typeface="Times New Roman" panose="02020603050405020304" pitchFamily="18" charset="0"/>
              </a:rPr>
              <a:t>-da plan </a:t>
            </a:r>
            <a:r>
              <a:rPr lang="en-US" sz="2400" dirty="0" err="1">
                <a:latin typeface="Times New Roman" panose="02020603050405020304" pitchFamily="18" charset="0"/>
                <a:ea typeface="Times New Roman" panose="02020603050405020304" pitchFamily="18" charset="0"/>
              </a:rPr>
              <a:t>düzülende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haýsy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ölçegli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bölegini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tekizlik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hökmünde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kabul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edip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boljak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kartada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üstüniň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egriligini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hasaba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almalymy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a:t>
            </a:r>
            <a:r>
              <a:rPr lang="en-US" sz="2400" dirty="0">
                <a:latin typeface="Times New Roman" panose="02020603050405020304" pitchFamily="18" charset="0"/>
                <a:ea typeface="Times New Roman" panose="02020603050405020304" pitchFamily="18" charset="0"/>
              </a:rPr>
              <a:t>-da </a:t>
            </a:r>
            <a:r>
              <a:rPr lang="en-US" sz="2400" dirty="0" err="1">
                <a:latin typeface="Times New Roman" panose="02020603050405020304" pitchFamily="18" charset="0"/>
                <a:ea typeface="Times New Roman" panose="02020603050405020304" pitchFamily="18" charset="0"/>
              </a:rPr>
              <a:t>ýok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Haýsy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bölegini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ortogonal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proýeksiýada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şekillendirmek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üçin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aşakdaky</a:t>
            </a:r>
            <a:r>
              <a:rPr lang="en-US" sz="2400"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maglumatlary</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bilmek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hökmanydyr</a:t>
            </a:r>
            <a:r>
              <a:rPr lang="en-US" sz="2400" dirty="0">
                <a:latin typeface="Times New Roman" panose="02020603050405020304" pitchFamily="18" charset="0"/>
                <a:ea typeface="Times New Roman" panose="02020603050405020304" pitchFamily="18" charset="0"/>
              </a:rPr>
              <a:t>.</a:t>
            </a:r>
            <a:r>
              <a:rPr lang="cs-CZ" sz="2400" dirty="0">
                <a:latin typeface="Times New Roman" panose="02020603050405020304" pitchFamily="18" charset="0"/>
                <a:ea typeface="Times New Roman" panose="02020603050405020304" pitchFamily="18" charset="0"/>
              </a:rPr>
              <a:t> </a:t>
            </a:r>
            <a:r>
              <a:rPr lang="tk-TM" sz="2400" dirty="0" smtClean="0">
                <a:latin typeface="Times New Roman" panose="02020603050405020304" pitchFamily="18" charset="0"/>
                <a:ea typeface="Times New Roman" panose="02020603050405020304" pitchFamily="18" charset="0"/>
              </a:rPr>
              <a:t>  </a:t>
            </a:r>
          </a:p>
          <a:p>
            <a:pPr algn="just">
              <a:lnSpc>
                <a:spcPct val="170000"/>
              </a:lnSpc>
              <a:spcAft>
                <a:spcPts val="0"/>
              </a:spcAft>
            </a:pPr>
            <a:endParaRPr lang="ru-RU" sz="8000" dirty="0">
              <a:effectLst/>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3625362" y="2664123"/>
            <a:ext cx="4695091" cy="3270683"/>
          </a:xfrm>
          <a:prstGeom prst="rect">
            <a:avLst/>
          </a:prstGeom>
        </p:spPr>
      </p:pic>
      <p:sp>
        <p:nvSpPr>
          <p:cNvPr id="4" name="Прямоугольник 3"/>
          <p:cNvSpPr/>
          <p:nvPr/>
        </p:nvSpPr>
        <p:spPr>
          <a:xfrm>
            <a:off x="2804746" y="5846857"/>
            <a:ext cx="5873261" cy="369332"/>
          </a:xfrm>
          <a:prstGeom prst="rect">
            <a:avLst/>
          </a:prstGeom>
        </p:spPr>
        <p:txBody>
          <a:bodyPr wrap="square">
            <a:spAutoFit/>
          </a:bodyPr>
          <a:lstStyle/>
          <a:p>
            <a:pPr algn="ctr"/>
            <a:r>
              <a:rPr lang="en-US" b="1" dirty="0" err="1"/>
              <a:t>Ýeriň</a:t>
            </a:r>
            <a:r>
              <a:rPr lang="en-US" b="1" dirty="0"/>
              <a:t> </a:t>
            </a:r>
            <a:r>
              <a:rPr lang="en-US" b="1" dirty="0" err="1"/>
              <a:t>egriliginiň</a:t>
            </a:r>
            <a:r>
              <a:rPr lang="en-US" b="1" dirty="0"/>
              <a:t> </a:t>
            </a:r>
            <a:r>
              <a:rPr lang="en-US" b="1" dirty="0" err="1"/>
              <a:t>ölçeglere</a:t>
            </a:r>
            <a:r>
              <a:rPr lang="en-US" b="1" dirty="0"/>
              <a:t> </a:t>
            </a:r>
            <a:r>
              <a:rPr lang="en-US" b="1" dirty="0" err="1"/>
              <a:t>täsiri</a:t>
            </a:r>
            <a:r>
              <a:rPr lang="en-US" b="1" dirty="0"/>
              <a:t>. </a:t>
            </a:r>
            <a:endParaRPr lang="ru-RU" b="1" dirty="0"/>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04154"/>
          </a:xfrm>
        </p:spPr>
        <p:txBody>
          <a:bodyPr>
            <a:normAutofit fontScale="90000"/>
          </a:bodyPr>
          <a:lstStyle/>
          <a:p>
            <a:endParaRPr lang="ru-RU" dirty="0"/>
          </a:p>
        </p:txBody>
      </p:sp>
      <p:sp>
        <p:nvSpPr>
          <p:cNvPr id="3" name="Объект 2"/>
          <p:cNvSpPr>
            <a:spLocks noGrp="1"/>
          </p:cNvSpPr>
          <p:nvPr>
            <p:ph idx="1"/>
          </p:nvPr>
        </p:nvSpPr>
        <p:spPr>
          <a:xfrm>
            <a:off x="838200" y="888024"/>
            <a:ext cx="10515600" cy="5288940"/>
          </a:xfrm>
        </p:spPr>
        <p:txBody>
          <a:bodyPr>
            <a:normAutofit/>
          </a:bodyPr>
          <a:lstStyle/>
          <a:p>
            <a:pPr algn="just"/>
            <a:r>
              <a:rPr lang="en-US" dirty="0"/>
              <a:t> </a:t>
            </a:r>
            <a:r>
              <a:rPr lang="tk-TM" dirty="0" smtClean="0"/>
              <a:t>    </a:t>
            </a:r>
            <a:r>
              <a:rPr lang="en-US" sz="3200" dirty="0" smtClean="0"/>
              <a:t>Eger-de </a:t>
            </a:r>
            <a:r>
              <a:rPr lang="en-US" sz="3200" dirty="0" err="1"/>
              <a:t>duganyň</a:t>
            </a:r>
            <a:r>
              <a:rPr lang="en-US" sz="3200" dirty="0"/>
              <a:t> </a:t>
            </a:r>
            <a:r>
              <a:rPr lang="en-US" sz="3200" dirty="0" err="1"/>
              <a:t>uzynlygy</a:t>
            </a:r>
            <a:r>
              <a:rPr lang="en-US" sz="3200" dirty="0"/>
              <a:t> 10 </a:t>
            </a:r>
            <a:r>
              <a:rPr lang="en-US" sz="3200" dirty="0" err="1"/>
              <a:t>kilometre</a:t>
            </a:r>
            <a:r>
              <a:rPr lang="en-US" sz="3200" dirty="0"/>
              <a:t> </a:t>
            </a:r>
            <a:r>
              <a:rPr lang="en-US" sz="3200" dirty="0" err="1"/>
              <a:t>deň</a:t>
            </a:r>
            <a:r>
              <a:rPr lang="en-US" sz="3200" dirty="0"/>
              <a:t> </a:t>
            </a:r>
            <a:r>
              <a:rPr lang="en-US" sz="3200" dirty="0" err="1"/>
              <a:t>bolsa</a:t>
            </a:r>
            <a:r>
              <a:rPr lang="en-US" sz="3200" dirty="0"/>
              <a:t>, </a:t>
            </a:r>
            <a:r>
              <a:rPr lang="en-US" sz="3200" dirty="0" err="1"/>
              <a:t>onda</a:t>
            </a:r>
            <a:r>
              <a:rPr lang="en-US" sz="3200" dirty="0"/>
              <a:t> DS </a:t>
            </a:r>
            <a:r>
              <a:rPr lang="en-US" sz="3200" dirty="0" err="1"/>
              <a:t>diňe</a:t>
            </a:r>
            <a:r>
              <a:rPr lang="en-US" sz="3200" dirty="0"/>
              <a:t> </a:t>
            </a:r>
            <a:r>
              <a:rPr lang="en-US" sz="3200" dirty="0" err="1"/>
              <a:t>duganyň</a:t>
            </a:r>
            <a:r>
              <a:rPr lang="en-US" sz="3200" dirty="0"/>
              <a:t> </a:t>
            </a:r>
            <a:r>
              <a:rPr lang="en-US" sz="3200" dirty="0" err="1"/>
              <a:t>uzynlygynyň</a:t>
            </a:r>
            <a:r>
              <a:rPr lang="en-US" sz="3200" dirty="0"/>
              <a:t> 1/1000000 (1000000-dan) </a:t>
            </a:r>
            <a:r>
              <a:rPr lang="en-US" sz="3200" dirty="0" err="1"/>
              <a:t>bir</a:t>
            </a:r>
            <a:r>
              <a:rPr lang="en-US" sz="3200" dirty="0"/>
              <a:t> </a:t>
            </a:r>
            <a:r>
              <a:rPr lang="en-US" sz="3200" dirty="0" err="1"/>
              <a:t>bölegini</a:t>
            </a:r>
            <a:r>
              <a:rPr lang="en-US" sz="3200" dirty="0"/>
              <a:t> </a:t>
            </a:r>
            <a:r>
              <a:rPr lang="en-US" sz="3200" dirty="0" err="1"/>
              <a:t>tutýar</a:t>
            </a:r>
            <a:r>
              <a:rPr lang="en-US" sz="3200" dirty="0"/>
              <a:t>, </a:t>
            </a:r>
            <a:r>
              <a:rPr lang="en-US" sz="3200" dirty="0" err="1"/>
              <a:t>aralyk</a:t>
            </a:r>
            <a:r>
              <a:rPr lang="en-US" sz="3200" dirty="0"/>
              <a:t> 50 km </a:t>
            </a:r>
            <a:r>
              <a:rPr lang="en-US" sz="3200" dirty="0" err="1"/>
              <a:t>bolsa</a:t>
            </a:r>
            <a:r>
              <a:rPr lang="en-US" sz="3200" dirty="0"/>
              <a:t> </a:t>
            </a:r>
            <a:r>
              <a:rPr lang="en-US" sz="3200" dirty="0" err="1"/>
              <a:t>tapawut</a:t>
            </a:r>
            <a:r>
              <a:rPr lang="en-US" sz="3200" dirty="0"/>
              <a:t> 1/5000 </a:t>
            </a:r>
            <a:r>
              <a:rPr lang="en-US" sz="3200" dirty="0" err="1"/>
              <a:t>bahany</a:t>
            </a:r>
            <a:r>
              <a:rPr lang="en-US" sz="3200" dirty="0"/>
              <a:t> </a:t>
            </a:r>
            <a:r>
              <a:rPr lang="en-US" sz="3200" dirty="0" err="1"/>
              <a:t>alýar</a:t>
            </a:r>
            <a:r>
              <a:rPr lang="en-US" sz="3200" dirty="0"/>
              <a:t>. </a:t>
            </a:r>
            <a:r>
              <a:rPr lang="en-US" sz="3200" dirty="0" err="1"/>
              <a:t>Häzirki</a:t>
            </a:r>
            <a:r>
              <a:rPr lang="en-US" sz="3200" dirty="0"/>
              <a:t> zaman </a:t>
            </a:r>
            <a:r>
              <a:rPr lang="en-US" sz="3200" dirty="0" err="1"/>
              <a:t>ýokary</a:t>
            </a:r>
            <a:r>
              <a:rPr lang="en-US" sz="3200" dirty="0"/>
              <a:t> </a:t>
            </a:r>
            <a:r>
              <a:rPr lang="en-US" sz="3200" dirty="0" err="1"/>
              <a:t>takyklykdaky</a:t>
            </a:r>
            <a:r>
              <a:rPr lang="en-US" sz="3200" dirty="0"/>
              <a:t> </a:t>
            </a:r>
            <a:r>
              <a:rPr lang="en-US" sz="3200" dirty="0" err="1"/>
              <a:t>geodeziki</a:t>
            </a:r>
            <a:r>
              <a:rPr lang="en-US" sz="3200" dirty="0"/>
              <a:t> </a:t>
            </a:r>
            <a:r>
              <a:rPr lang="en-US" sz="3200" dirty="0" err="1"/>
              <a:t>gurallary</a:t>
            </a:r>
            <a:r>
              <a:rPr lang="en-US" sz="3200" dirty="0"/>
              <a:t> </a:t>
            </a:r>
            <a:r>
              <a:rPr lang="en-US" sz="3200" dirty="0" err="1"/>
              <a:t>aralygy</a:t>
            </a:r>
            <a:r>
              <a:rPr lang="en-US" sz="3200" dirty="0"/>
              <a:t> 1/1000000 </a:t>
            </a:r>
            <a:r>
              <a:rPr lang="en-US" sz="3200" dirty="0" err="1"/>
              <a:t>takykly</a:t>
            </a:r>
            <a:r>
              <a:rPr lang="en-US" sz="3200" dirty="0"/>
              <a:t> </a:t>
            </a:r>
            <a:r>
              <a:rPr lang="en-US" sz="3200" dirty="0" err="1"/>
              <a:t>otnositel</a:t>
            </a:r>
            <a:r>
              <a:rPr lang="en-US" sz="3200" dirty="0"/>
              <a:t> </a:t>
            </a:r>
            <a:r>
              <a:rPr lang="en-US" sz="3200" dirty="0" err="1"/>
              <a:t>ýalňyşlyk</a:t>
            </a:r>
            <a:r>
              <a:rPr lang="en-US" sz="3200" dirty="0"/>
              <a:t> </a:t>
            </a:r>
            <a:r>
              <a:rPr lang="en-US" sz="3200" dirty="0" err="1"/>
              <a:t>bilen</a:t>
            </a:r>
            <a:r>
              <a:rPr lang="en-US" sz="3200" dirty="0"/>
              <a:t> </a:t>
            </a:r>
            <a:r>
              <a:rPr lang="en-US" sz="3200" dirty="0" err="1"/>
              <a:t>ölçemäge</a:t>
            </a:r>
            <a:r>
              <a:rPr lang="en-US" sz="3200" dirty="0"/>
              <a:t> </a:t>
            </a:r>
            <a:r>
              <a:rPr lang="en-US" sz="3200" dirty="0" err="1"/>
              <a:t>ukyplydyr</a:t>
            </a:r>
            <a:r>
              <a:rPr lang="en-US" sz="3200" dirty="0"/>
              <a:t>. </a:t>
            </a:r>
            <a:r>
              <a:rPr lang="en-US" sz="3200" dirty="0" err="1"/>
              <a:t>Şonuň</a:t>
            </a:r>
            <a:r>
              <a:rPr lang="en-US" sz="3200" dirty="0"/>
              <a:t> </a:t>
            </a:r>
            <a:r>
              <a:rPr lang="en-US" sz="3200" dirty="0" err="1"/>
              <a:t>üçin</a:t>
            </a:r>
            <a:r>
              <a:rPr lang="en-US" sz="3200" dirty="0"/>
              <a:t> </a:t>
            </a:r>
            <a:r>
              <a:rPr lang="en-US" sz="3200" dirty="0" err="1"/>
              <a:t>radiusy</a:t>
            </a:r>
            <a:r>
              <a:rPr lang="en-US" sz="3200" dirty="0"/>
              <a:t> R=10 km-e </a:t>
            </a:r>
            <a:r>
              <a:rPr lang="en-US" sz="3200" dirty="0" err="1"/>
              <a:t>deň</a:t>
            </a:r>
            <a:r>
              <a:rPr lang="en-US" sz="3200" dirty="0"/>
              <a:t> </a:t>
            </a:r>
            <a:r>
              <a:rPr lang="en-US" sz="3200" dirty="0" err="1"/>
              <a:t>bolan</a:t>
            </a:r>
            <a:r>
              <a:rPr lang="en-US" sz="3200" dirty="0"/>
              <a:t> </a:t>
            </a:r>
            <a:r>
              <a:rPr lang="en-US" sz="3200" dirty="0" err="1"/>
              <a:t>tegelegi</a:t>
            </a:r>
            <a:r>
              <a:rPr lang="en-US" sz="3200" dirty="0"/>
              <a:t> </a:t>
            </a:r>
            <a:r>
              <a:rPr lang="en-US" sz="3200" dirty="0" err="1"/>
              <a:t>ýa</a:t>
            </a:r>
            <a:r>
              <a:rPr lang="en-US" sz="3200" dirty="0"/>
              <a:t>-da 20 x 20 km2  </a:t>
            </a:r>
            <a:r>
              <a:rPr lang="en-US" sz="3200" dirty="0" err="1"/>
              <a:t>ýer</a:t>
            </a:r>
            <a:r>
              <a:rPr lang="en-US" sz="3200" dirty="0"/>
              <a:t> </a:t>
            </a:r>
            <a:r>
              <a:rPr lang="en-US" sz="3200" dirty="0" err="1"/>
              <a:t>uçastogyny</a:t>
            </a:r>
            <a:r>
              <a:rPr lang="en-US" sz="3200" dirty="0"/>
              <a:t> (</a:t>
            </a:r>
            <a:r>
              <a:rPr lang="en-US" sz="3200" dirty="0" err="1"/>
              <a:t>bölegini</a:t>
            </a:r>
            <a:r>
              <a:rPr lang="en-US" sz="3200" dirty="0"/>
              <a:t>) </a:t>
            </a:r>
            <a:r>
              <a:rPr lang="en-US" sz="3200" dirty="0" err="1"/>
              <a:t>tekizlik</a:t>
            </a:r>
            <a:r>
              <a:rPr lang="en-US" sz="3200" dirty="0"/>
              <a:t> </a:t>
            </a:r>
            <a:r>
              <a:rPr lang="en-US" sz="3200" dirty="0" err="1"/>
              <a:t>hökmünde</a:t>
            </a:r>
            <a:r>
              <a:rPr lang="en-US" sz="3200" dirty="0"/>
              <a:t> </a:t>
            </a:r>
            <a:r>
              <a:rPr lang="en-US" sz="3200" dirty="0" err="1"/>
              <a:t>kabul</a:t>
            </a:r>
            <a:r>
              <a:rPr lang="en-US" sz="3200" dirty="0"/>
              <a:t> </a:t>
            </a:r>
            <a:r>
              <a:rPr lang="en-US" sz="3200" dirty="0" err="1"/>
              <a:t>etmek</a:t>
            </a:r>
            <a:r>
              <a:rPr lang="en-US" sz="3200" dirty="0"/>
              <a:t> </a:t>
            </a:r>
            <a:r>
              <a:rPr lang="en-US" sz="3200" dirty="0" err="1"/>
              <a:t>bolar</a:t>
            </a:r>
            <a:r>
              <a:rPr lang="en-US" sz="3200" dirty="0"/>
              <a:t>. </a:t>
            </a:r>
            <a:r>
              <a:rPr lang="en-US" sz="3200" dirty="0" err="1"/>
              <a:t>Ýeriň</a:t>
            </a:r>
            <a:r>
              <a:rPr lang="en-US" sz="3200" dirty="0"/>
              <a:t> </a:t>
            </a:r>
            <a:r>
              <a:rPr lang="en-US" sz="3200" dirty="0" err="1"/>
              <a:t>egriliginiň</a:t>
            </a:r>
            <a:r>
              <a:rPr lang="en-US" sz="3200" dirty="0"/>
              <a:t> </a:t>
            </a:r>
            <a:r>
              <a:rPr lang="en-US" sz="3200" dirty="0" err="1"/>
              <a:t>täsirini</a:t>
            </a:r>
            <a:r>
              <a:rPr lang="en-US" sz="3200" dirty="0"/>
              <a:t> </a:t>
            </a:r>
            <a:r>
              <a:rPr lang="en-US" sz="3200" dirty="0" err="1"/>
              <a:t>kesgitlemek</a:t>
            </a:r>
            <a:r>
              <a:rPr lang="en-US" sz="3200" dirty="0"/>
              <a:t> </a:t>
            </a:r>
            <a:r>
              <a:rPr lang="en-US" sz="3200" dirty="0" err="1"/>
              <a:t>üçin</a:t>
            </a:r>
            <a:r>
              <a:rPr lang="en-US" sz="3200" dirty="0"/>
              <a:t> </a:t>
            </a:r>
            <a:r>
              <a:rPr lang="en-US" sz="3200" dirty="0" err="1"/>
              <a:t>aşakdaky</a:t>
            </a:r>
            <a:r>
              <a:rPr lang="en-US" sz="3200" dirty="0"/>
              <a:t> </a:t>
            </a:r>
            <a:r>
              <a:rPr lang="en-US" sz="3200" dirty="0" smtClean="0"/>
              <a:t>formulany </a:t>
            </a:r>
            <a:r>
              <a:rPr lang="en-US" sz="3200" dirty="0" err="1"/>
              <a:t>ulanmak</a:t>
            </a:r>
            <a:r>
              <a:rPr lang="en-US" sz="3200" dirty="0"/>
              <a:t> </a:t>
            </a:r>
            <a:r>
              <a:rPr lang="en-US" sz="3200" dirty="0" err="1"/>
              <a:t>bolar</a:t>
            </a:r>
            <a:r>
              <a:rPr lang="en-US" sz="3200" dirty="0" smtClean="0"/>
              <a:t>:</a:t>
            </a:r>
            <a:r>
              <a:rPr lang="tk-TM" sz="3200" dirty="0" smtClean="0"/>
              <a:t> </a:t>
            </a:r>
          </a:p>
          <a:p>
            <a:pPr algn="just"/>
            <a:endParaRPr lang="ru-RU" sz="3200" dirty="0"/>
          </a:p>
        </p:txBody>
      </p:sp>
      <p:pic>
        <p:nvPicPr>
          <p:cNvPr id="5" name="Рисунок 4"/>
          <p:cNvPicPr>
            <a:picLocks noChangeAspect="1"/>
          </p:cNvPicPr>
          <p:nvPr/>
        </p:nvPicPr>
        <p:blipFill>
          <a:blip r:embed="rId2"/>
          <a:stretch>
            <a:fillRect/>
          </a:stretch>
        </p:blipFill>
        <p:spPr>
          <a:xfrm>
            <a:off x="4747846" y="4844562"/>
            <a:ext cx="3042139" cy="1538653"/>
          </a:xfrm>
          <a:prstGeom prst="rect">
            <a:avLst/>
          </a:prstGeom>
        </p:spPr>
      </p:pic>
    </p:spTree>
    <p:extLst>
      <p:ext uri="{BB962C8B-B14F-4D97-AF65-F5344CB8AC3E}">
        <p14:creationId xmlns:p14="http://schemas.microsoft.com/office/powerpoint/2010/main" val="2516329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652"/>
          </a:xfrm>
        </p:spPr>
        <p:txBody>
          <a:bodyPr>
            <a:normAutofit fontScale="90000"/>
          </a:bodyPr>
          <a:lstStyle/>
          <a:p>
            <a:endParaRPr lang="ru-RU" dirty="0"/>
          </a:p>
        </p:txBody>
      </p:sp>
      <p:sp>
        <p:nvSpPr>
          <p:cNvPr id="3" name="Объект 2"/>
          <p:cNvSpPr>
            <a:spLocks noGrp="1"/>
          </p:cNvSpPr>
          <p:nvPr>
            <p:ph idx="1"/>
          </p:nvPr>
        </p:nvSpPr>
        <p:spPr>
          <a:xfrm>
            <a:off x="838200" y="1107831"/>
            <a:ext cx="10515600" cy="5069132"/>
          </a:xfrm>
        </p:spPr>
        <p:txBody>
          <a:bodyPr>
            <a:normAutofit/>
          </a:bodyPr>
          <a:lstStyle/>
          <a:p>
            <a:pPr indent="449580" algn="just">
              <a:spcAft>
                <a:spcPts val="0"/>
              </a:spcAft>
            </a:pPr>
            <a:r>
              <a:rPr lang="hr-HR" sz="3200" dirty="0">
                <a:latin typeface="Times New Roman" panose="02020603050405020304" pitchFamily="18" charset="0"/>
                <a:ea typeface="Times New Roman" panose="02020603050405020304" pitchFamily="18" charset="0"/>
              </a:rPr>
              <a:t> </a:t>
            </a:r>
            <a:r>
              <a:rPr lang="tk-TM" sz="3200" dirty="0" smtClean="0">
                <a:latin typeface="Times New Roman" panose="02020603050405020304" pitchFamily="18" charset="0"/>
                <a:ea typeface="Times New Roman" panose="02020603050405020304" pitchFamily="18" charset="0"/>
              </a:rPr>
              <a:t> </a:t>
            </a: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Ýeriň</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üstünde</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S we h-</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yň</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kilometrdäki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tapawudy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tablisadaky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ýalydyr</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Burçlaryň</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bahalary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taraplaryň</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uzynlygyna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baglylykda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üýtgeýär</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Ol</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üýtgemeleri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aşakdaky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ýaly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görkezmek</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ea typeface="Times New Roman" panose="02020603050405020304" pitchFamily="18" charset="0"/>
                <a:cs typeface="Times New Roman" panose="02020603050405020304" pitchFamily="18" charset="0"/>
              </a:rPr>
              <a:t>mümkin</a:t>
            </a: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tk-TM" sz="3200" dirty="0" smtClean="0">
                <a:latin typeface="Times New Roman" panose="02020603050405020304" pitchFamily="18" charset="0"/>
                <a:ea typeface="Times New Roman" panose="02020603050405020304" pitchFamily="18" charset="0"/>
                <a:cs typeface="Times New Roman" panose="02020603050405020304" pitchFamily="18" charset="0"/>
              </a:rPr>
              <a:t> </a:t>
            </a:r>
          </a:p>
          <a:p>
            <a:pPr indent="449580" algn="just">
              <a:spcAft>
                <a:spcPts val="0"/>
              </a:spcAft>
            </a:pP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4440114" y="2989385"/>
            <a:ext cx="2875085" cy="1828799"/>
          </a:xfrm>
          <a:prstGeom prst="rect">
            <a:avLst/>
          </a:prstGeom>
        </p:spPr>
      </p:pic>
      <p:sp>
        <p:nvSpPr>
          <p:cNvPr id="6" name="Прямоугольник 5"/>
          <p:cNvSpPr/>
          <p:nvPr/>
        </p:nvSpPr>
        <p:spPr>
          <a:xfrm>
            <a:off x="1732085" y="5407241"/>
            <a:ext cx="8757137" cy="523220"/>
          </a:xfrm>
          <a:prstGeom prst="rect">
            <a:avLst/>
          </a:prstGeom>
        </p:spPr>
        <p:txBody>
          <a:bodyPr wrap="square">
            <a:spAutoFit/>
          </a:bodyPr>
          <a:lstStyle/>
          <a:p>
            <a:pPr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Bu </a:t>
            </a:r>
            <a:r>
              <a:rPr lang="en-US" sz="2800" dirty="0" err="1">
                <a:solidFill>
                  <a:srgbClr val="000000"/>
                </a:solidFill>
                <a:latin typeface="Times New Roman" panose="02020603050405020304" pitchFamily="18" charset="0"/>
                <a:ea typeface="Times New Roman" panose="02020603050405020304" pitchFamily="18" charset="0"/>
              </a:rPr>
              <a:t>ýerde</a:t>
            </a:r>
            <a:r>
              <a:rPr lang="en-US" sz="2800" dirty="0">
                <a:solidFill>
                  <a:srgbClr val="000000"/>
                </a:solidFill>
                <a:latin typeface="Times New Roman" panose="02020603050405020304" pitchFamily="18" charset="0"/>
                <a:ea typeface="Times New Roman" panose="02020603050405020304" pitchFamily="18" charset="0"/>
              </a:rPr>
              <a:t> </a:t>
            </a:r>
            <a:r>
              <a:rPr lang="en-US" sz="2800" b="1" i="1" dirty="0">
                <a:solidFill>
                  <a:srgbClr val="000000"/>
                </a:solidFill>
                <a:latin typeface="Times New Roman" panose="02020603050405020304" pitchFamily="18" charset="0"/>
                <a:ea typeface="Times New Roman" panose="02020603050405020304" pitchFamily="18" charset="0"/>
              </a:rPr>
              <a:t>P</a:t>
            </a:r>
            <a:r>
              <a:rPr lang="en-US" sz="2800" b="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şekiliň</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meýdany</a:t>
            </a:r>
            <a:r>
              <a:rPr lang="en-US" sz="2800" dirty="0">
                <a:solidFill>
                  <a:srgbClr val="000000"/>
                </a:solidFill>
                <a:latin typeface="Times New Roman" panose="02020603050405020304" pitchFamily="18" charset="0"/>
                <a:ea typeface="Times New Roman" panose="02020603050405020304" pitchFamily="18" charset="0"/>
              </a:rPr>
              <a:t>; </a:t>
            </a:r>
            <a:r>
              <a:rPr lang="ru-RU" sz="2800" b="1" i="1" dirty="0">
                <a:solidFill>
                  <a:srgbClr val="000000"/>
                </a:solidFill>
                <a:latin typeface="Symbol" panose="05050102010706020507" pitchFamily="18" charset="2"/>
                <a:ea typeface="Times New Roman" panose="02020603050405020304" pitchFamily="18" charset="0"/>
                <a:cs typeface="Symbol" panose="05050102010706020507" pitchFamily="18" charset="2"/>
              </a:rPr>
              <a:t>r </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radianyň</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ululygy</a:t>
            </a:r>
            <a:r>
              <a:rPr lang="en-US" dirty="0">
                <a:solidFill>
                  <a:srgbClr val="000000"/>
                </a:solidFill>
                <a:latin typeface="Times New Roman" panose="02020603050405020304" pitchFamily="18" charset="0"/>
                <a:ea typeface="Times New Roman" panose="02020603050405020304" pitchFamily="18" charset="0"/>
              </a:rPr>
              <a:t>.</a:t>
            </a: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86618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31690"/>
          </a:xfrm>
        </p:spPr>
        <p:txBody>
          <a:bodyPr>
            <a:normAutofit fontScale="90000"/>
          </a:bodyPr>
          <a:lstStyle/>
          <a:p>
            <a:endParaRPr lang="ru-RU" dirty="0"/>
          </a:p>
        </p:txBody>
      </p:sp>
      <p:sp>
        <p:nvSpPr>
          <p:cNvPr id="3" name="Объект 2"/>
          <p:cNvSpPr>
            <a:spLocks noGrp="1"/>
          </p:cNvSpPr>
          <p:nvPr>
            <p:ph idx="1"/>
          </p:nvPr>
        </p:nvSpPr>
        <p:spPr>
          <a:xfrm>
            <a:off x="838200" y="1116623"/>
            <a:ext cx="10515600" cy="5060340"/>
          </a:xfrm>
        </p:spPr>
        <p:txBody>
          <a:bodyPr>
            <a:normAutofit/>
          </a:bodyPr>
          <a:lstStyle/>
          <a:p>
            <a:pPr algn="just"/>
            <a:r>
              <a:rPr lang="en-US" dirty="0"/>
              <a:t> </a:t>
            </a:r>
            <a:r>
              <a:rPr lang="ru-RU" dirty="0" smtClean="0"/>
              <a:t>    </a:t>
            </a:r>
            <a:endParaRPr lang="ru-RU" sz="3300" dirty="0"/>
          </a:p>
        </p:txBody>
      </p:sp>
      <p:pic>
        <p:nvPicPr>
          <p:cNvPr id="4" name="Рисунок 3"/>
          <p:cNvPicPr>
            <a:picLocks noChangeAspect="1"/>
          </p:cNvPicPr>
          <p:nvPr/>
        </p:nvPicPr>
        <p:blipFill>
          <a:blip r:embed="rId2"/>
          <a:stretch>
            <a:fillRect/>
          </a:stretch>
        </p:blipFill>
        <p:spPr>
          <a:xfrm>
            <a:off x="2224454" y="1248507"/>
            <a:ext cx="7930661" cy="4928455"/>
          </a:xfrm>
          <a:prstGeom prst="rect">
            <a:avLst/>
          </a:prstGeom>
        </p:spPr>
      </p:pic>
    </p:spTree>
    <p:extLst>
      <p:ext uri="{BB962C8B-B14F-4D97-AF65-F5344CB8AC3E}">
        <p14:creationId xmlns:p14="http://schemas.microsoft.com/office/powerpoint/2010/main" val="4217459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fontScale="85000" lnSpcReduction="10000"/>
          </a:bodyPr>
          <a:lstStyle/>
          <a:p>
            <a:pPr algn="just"/>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en-US" sz="4400" dirty="0" err="1">
                <a:solidFill>
                  <a:srgbClr val="000000"/>
                </a:solidFill>
                <a:latin typeface="Times New Roman" panose="02020603050405020304" pitchFamily="18" charset="0"/>
                <a:ea typeface="Times New Roman" panose="02020603050405020304" pitchFamily="18" charset="0"/>
              </a:rPr>
              <a:t>Ýeriň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şekili</a:t>
            </a:r>
            <a:r>
              <a:rPr lang="en-US" sz="4400" dirty="0">
                <a:solidFill>
                  <a:srgbClr val="000000"/>
                </a:solidFill>
                <a:latin typeface="Times New Roman" panose="02020603050405020304" pitchFamily="18" charset="0"/>
                <a:ea typeface="Times New Roman" panose="02020603050405020304" pitchFamily="18" charset="0"/>
              </a:rPr>
              <a:t> we </a:t>
            </a:r>
            <a:r>
              <a:rPr lang="en-US" sz="4400" dirty="0" err="1">
                <a:solidFill>
                  <a:srgbClr val="000000"/>
                </a:solidFill>
                <a:latin typeface="Times New Roman" panose="02020603050405020304" pitchFamily="18" charset="0"/>
                <a:ea typeface="Times New Roman" panose="02020603050405020304" pitchFamily="18" charset="0"/>
              </a:rPr>
              <a:t>ölçegleri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dereje</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tekizlikleri</a:t>
            </a:r>
            <a:r>
              <a:rPr lang="en-US" sz="4400" dirty="0">
                <a:solidFill>
                  <a:srgbClr val="000000"/>
                </a:solidFill>
                <a:latin typeface="Times New Roman" panose="02020603050405020304" pitchFamily="18" charset="0"/>
                <a:ea typeface="Times New Roman" panose="02020603050405020304" pitchFamily="18" charset="0"/>
              </a:rPr>
              <a:t>, geoid, </a:t>
            </a:r>
            <a:r>
              <a:rPr lang="en-US" sz="4400" dirty="0" err="1">
                <a:solidFill>
                  <a:srgbClr val="000000"/>
                </a:solidFill>
                <a:latin typeface="Times New Roman" panose="02020603050405020304" pitchFamily="18" charset="0"/>
                <a:ea typeface="Times New Roman" panose="02020603050405020304" pitchFamily="18" charset="0"/>
              </a:rPr>
              <a:t>ýer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şary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ýer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ellipsoidi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referens</a:t>
            </a:r>
            <a:r>
              <a:rPr lang="en-US" sz="4400" dirty="0">
                <a:solidFill>
                  <a:srgbClr val="000000"/>
                </a:solidFill>
                <a:latin typeface="Times New Roman" panose="02020603050405020304" pitchFamily="18" charset="0"/>
                <a:ea typeface="Times New Roman" panose="02020603050405020304" pitchFamily="18" charset="0"/>
              </a:rPr>
              <a:t>-ellipsoid </a:t>
            </a:r>
            <a:r>
              <a:rPr lang="en-US" sz="4400" dirty="0" err="1">
                <a:solidFill>
                  <a:srgbClr val="000000"/>
                </a:solidFill>
                <a:latin typeface="Times New Roman" panose="02020603050405020304" pitchFamily="18" charset="0"/>
                <a:ea typeface="Times New Roman" panose="02020603050405020304" pitchFamily="18" charset="0"/>
              </a:rPr>
              <a:t>barada</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maglumatlar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Ylymda</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ýeriň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üsti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fiziki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ýa</a:t>
            </a:r>
            <a:r>
              <a:rPr lang="en-US" sz="4400" dirty="0">
                <a:solidFill>
                  <a:srgbClr val="000000"/>
                </a:solidFill>
                <a:latin typeface="Times New Roman" panose="02020603050405020304" pitchFamily="18" charset="0"/>
                <a:ea typeface="Times New Roman" panose="02020603050405020304" pitchFamily="18" charset="0"/>
              </a:rPr>
              <a:t>-da </a:t>
            </a:r>
            <a:r>
              <a:rPr lang="en-US" sz="4400" dirty="0" err="1">
                <a:solidFill>
                  <a:srgbClr val="000000"/>
                </a:solidFill>
                <a:latin typeface="Times New Roman" panose="02020603050405020304" pitchFamily="18" charset="0"/>
                <a:ea typeface="Times New Roman" panose="02020603050405020304" pitchFamily="18" charset="0"/>
              </a:rPr>
              <a:t>topografiki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üst</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hökmünde</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kabul</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edilendir</a:t>
            </a:r>
            <a:r>
              <a:rPr lang="en-US" sz="4400" dirty="0">
                <a:solidFill>
                  <a:srgbClr val="000000"/>
                </a:solidFill>
                <a:latin typeface="Times New Roman" panose="02020603050405020304" pitchFamily="18" charset="0"/>
                <a:ea typeface="Times New Roman" panose="02020603050405020304" pitchFamily="18" charset="0"/>
              </a:rPr>
              <a:t>. Bu </a:t>
            </a:r>
            <a:r>
              <a:rPr lang="en-US" sz="4400" dirty="0" err="1">
                <a:solidFill>
                  <a:srgbClr val="000000"/>
                </a:solidFill>
                <a:latin typeface="Times New Roman" panose="02020603050405020304" pitchFamily="18" charset="0"/>
                <a:ea typeface="Times New Roman" panose="02020603050405020304" pitchFamily="18" charset="0"/>
              </a:rPr>
              <a:t>üst</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okeanlaryň</a:t>
            </a:r>
            <a:r>
              <a:rPr lang="en-US" sz="4400" dirty="0">
                <a:solidFill>
                  <a:srgbClr val="000000"/>
                </a:solidFill>
                <a:latin typeface="Times New Roman" panose="02020603050405020304" pitchFamily="18" charset="0"/>
                <a:ea typeface="Times New Roman" panose="02020603050405020304" pitchFamily="18" charset="0"/>
              </a:rPr>
              <a:t> we </a:t>
            </a:r>
            <a:r>
              <a:rPr lang="en-US" sz="4400" dirty="0" err="1">
                <a:solidFill>
                  <a:srgbClr val="000000"/>
                </a:solidFill>
                <a:latin typeface="Times New Roman" panose="02020603050405020304" pitchFamily="18" charset="0"/>
                <a:ea typeface="Times New Roman" panose="02020603050405020304" pitchFamily="18" charset="0"/>
              </a:rPr>
              <a:t>materikleriň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bilelikdäki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çylşyrymly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geometriki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şekilidir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Orta</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mekdeplerde</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geçilýän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geografiýa</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dersinden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bilişimiz</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ýaly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bütewi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ýer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şarynyň</a:t>
            </a:r>
            <a:r>
              <a:rPr lang="en-US" sz="4400" dirty="0">
                <a:solidFill>
                  <a:srgbClr val="000000"/>
                </a:solidFill>
                <a:latin typeface="Times New Roman" panose="02020603050405020304" pitchFamily="18" charset="0"/>
                <a:ea typeface="Times New Roman" panose="02020603050405020304" pitchFamily="18" charset="0"/>
              </a:rPr>
              <a:t> 1/3 </a:t>
            </a:r>
            <a:r>
              <a:rPr lang="en-US" sz="4400" dirty="0" err="1">
                <a:solidFill>
                  <a:srgbClr val="000000"/>
                </a:solidFill>
                <a:latin typeface="Times New Roman" panose="02020603050405020304" pitchFamily="18" charset="0"/>
                <a:ea typeface="Times New Roman" panose="02020603050405020304" pitchFamily="18" charset="0"/>
              </a:rPr>
              <a:t>bölegini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gury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ýer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galan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bölegini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bolsa</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okeanlar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deňizler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köller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tutýar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Şulardan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ugur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alsak</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onda</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ýeriň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formasyny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dünýä</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okeanlarynyň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suwunyň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üst</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derejesinden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almak</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amatlydyr</a:t>
            </a:r>
            <a:r>
              <a:rPr lang="en-US" sz="4400" dirty="0">
                <a:solidFill>
                  <a:srgbClr val="000000"/>
                </a:solidFill>
                <a:latin typeface="Times New Roman" panose="02020603050405020304" pitchFamily="18" charset="0"/>
                <a:ea typeface="Times New Roman" panose="02020603050405020304" pitchFamily="18" charset="0"/>
              </a:rPr>
              <a:t>. </a:t>
            </a:r>
            <a:endParaRPr lang="ru-RU" sz="4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86667"/>
          </a:xfrm>
        </p:spPr>
        <p:txBody>
          <a:bodyPr/>
          <a:lstStyle/>
          <a:p>
            <a:endParaRPr lang="ru-RU" dirty="0"/>
          </a:p>
        </p:txBody>
      </p:sp>
      <p:sp>
        <p:nvSpPr>
          <p:cNvPr id="3" name="Объект 2"/>
          <p:cNvSpPr>
            <a:spLocks noGrp="1"/>
          </p:cNvSpPr>
          <p:nvPr>
            <p:ph idx="1"/>
          </p:nvPr>
        </p:nvSpPr>
        <p:spPr>
          <a:xfrm>
            <a:off x="838200" y="1450731"/>
            <a:ext cx="10515600" cy="4726232"/>
          </a:xfrm>
        </p:spPr>
        <p:txBody>
          <a:bodyPr>
            <a:normAutofit fontScale="92500" lnSpcReduction="10000"/>
          </a:bodyPr>
          <a:lstStyle/>
          <a:p>
            <a:pPr algn="just"/>
            <a:r>
              <a:rPr lang="tk-TM" b="1"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Okeanlaryň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suwunuň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üst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derejesiniň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dynçlykdaky</a:t>
            </a:r>
            <a:r>
              <a:rPr lang="en-US" sz="3200" dirty="0">
                <a:latin typeface="Times New Roman" panose="02020603050405020304" pitchFamily="18" charset="0"/>
                <a:ea typeface="Times New Roman" panose="02020603050405020304" pitchFamily="18" charset="0"/>
              </a:rPr>
              <a:t> we </a:t>
            </a:r>
            <a:r>
              <a:rPr lang="en-US" sz="3200" dirty="0" err="1">
                <a:latin typeface="Times New Roman" panose="02020603050405020304" pitchFamily="18" charset="0"/>
                <a:ea typeface="Times New Roman" panose="02020603050405020304" pitchFamily="18" charset="0"/>
              </a:rPr>
              <a:t>deňagramlylykdaky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duran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ýagdaýynyň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gury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böleginiň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ähli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ýerinde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asma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çyzygy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göni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burç</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bilen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kesip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geçýän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ýagdaýyna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esasy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dereje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urowen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üsti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diýilýär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esasy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dereje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üsti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bilen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çäklenen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togalak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geometriki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şekili</a:t>
            </a:r>
            <a:r>
              <a:rPr lang="en-US" sz="3200" dirty="0">
                <a:latin typeface="Times New Roman" panose="02020603050405020304" pitchFamily="18" charset="0"/>
                <a:ea typeface="Times New Roman" panose="02020603050405020304" pitchFamily="18" charset="0"/>
              </a:rPr>
              <a:t> geoid </a:t>
            </a:r>
            <a:r>
              <a:rPr lang="en-US" sz="3200" dirty="0" err="1">
                <a:latin typeface="Times New Roman" panose="02020603050405020304" pitchFamily="18" charset="0"/>
                <a:ea typeface="Times New Roman" panose="02020603050405020304" pitchFamily="18" charset="0"/>
              </a:rPr>
              <a:t>diýlip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atlandyrylýar</a:t>
            </a:r>
            <a:r>
              <a:rPr lang="en-US" sz="3200" dirty="0">
                <a:latin typeface="Times New Roman" panose="02020603050405020304" pitchFamily="18" charset="0"/>
                <a:ea typeface="Times New Roman" panose="02020603050405020304" pitchFamily="18" charset="0"/>
              </a:rPr>
              <a:t>. “Geoid” </a:t>
            </a:r>
            <a:r>
              <a:rPr lang="en-US" sz="3200" dirty="0" err="1">
                <a:latin typeface="Times New Roman" panose="02020603050405020304" pitchFamily="18" charset="0"/>
                <a:ea typeface="Times New Roman" panose="02020603050405020304" pitchFamily="18" charset="0"/>
              </a:rPr>
              <a:t>grek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sözi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bolup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türkmen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dilinde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meňzeş</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diýmekdir</a:t>
            </a:r>
            <a:r>
              <a:rPr lang="en-US" sz="3200" dirty="0">
                <a:latin typeface="Times New Roman" panose="02020603050405020304" pitchFamily="18" charset="0"/>
                <a:ea typeface="Times New Roman" panose="02020603050405020304" pitchFamily="18" charset="0"/>
              </a:rPr>
              <a:t>. Geoid </a:t>
            </a:r>
            <a:r>
              <a:rPr lang="en-US" sz="3200" dirty="0" err="1">
                <a:latin typeface="Times New Roman" panose="02020603050405020304" pitchFamily="18" charset="0"/>
                <a:ea typeface="Times New Roman" panose="02020603050405020304" pitchFamily="18" charset="0"/>
              </a:rPr>
              <a:t>düşünjesinde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gury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böleginiň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beýikli</a:t>
            </a:r>
            <a:r>
              <a:rPr lang="en-US" sz="3200" dirty="0">
                <a:latin typeface="Times New Roman" panose="02020603050405020304" pitchFamily="18" charset="0"/>
                <a:ea typeface="Times New Roman" panose="02020603050405020304" pitchFamily="18" charset="0"/>
              </a:rPr>
              <a:t> - </a:t>
            </a:r>
            <a:r>
              <a:rPr lang="en-US" sz="3200" dirty="0" err="1">
                <a:latin typeface="Times New Roman" panose="02020603050405020304" pitchFamily="18" charset="0"/>
                <a:ea typeface="Times New Roman" panose="02020603050405020304" pitchFamily="18" charset="0"/>
              </a:rPr>
              <a:t>pesli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bölekleri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hasaba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alynmaýar</a:t>
            </a:r>
            <a:r>
              <a:rPr lang="en-US" sz="3200" dirty="0">
                <a:latin typeface="Times New Roman" panose="02020603050405020304" pitchFamily="18" charset="0"/>
                <a:ea typeface="Times New Roman" panose="02020603050405020304" pitchFamily="18" charset="0"/>
              </a:rPr>
              <a:t>. Ýer </a:t>
            </a:r>
            <a:r>
              <a:rPr lang="en-US" sz="3200" dirty="0" err="1">
                <a:latin typeface="Times New Roman" panose="02020603050405020304" pitchFamily="18" charset="0"/>
                <a:ea typeface="Times New Roman" panose="02020603050405020304" pitchFamily="18" charset="0"/>
              </a:rPr>
              <a:t>üstüniň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köpräk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bölegini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okeanlar</a:t>
            </a:r>
            <a:r>
              <a:rPr lang="en-US" sz="3200" dirty="0">
                <a:latin typeface="Times New Roman" panose="02020603050405020304" pitchFamily="18" charset="0"/>
                <a:ea typeface="Times New Roman" panose="02020603050405020304" pitchFamily="18" charset="0"/>
              </a:rPr>
              <a:t> we </a:t>
            </a:r>
            <a:r>
              <a:rPr lang="en-US" sz="3200" dirty="0" err="1">
                <a:latin typeface="Times New Roman" panose="02020603050405020304" pitchFamily="18" charset="0"/>
                <a:ea typeface="Times New Roman" panose="02020603050405020304" pitchFamily="18" charset="0"/>
              </a:rPr>
              <a:t>deňizler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azrak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bölegini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bolsa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gury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tutýandygy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möhüm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baha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eýedir</a:t>
            </a:r>
            <a:r>
              <a:rPr lang="en-US" sz="3200" dirty="0">
                <a:latin typeface="Times New Roman" panose="02020603050405020304" pitchFamily="18" charset="0"/>
                <a:ea typeface="Times New Roman" panose="02020603050405020304" pitchFamily="18" charset="0"/>
              </a:rPr>
              <a:t>. Gury </a:t>
            </a:r>
            <a:r>
              <a:rPr lang="en-US" sz="3200" dirty="0" err="1">
                <a:latin typeface="Times New Roman" panose="02020603050405020304" pitchFamily="18" charset="0"/>
                <a:ea typeface="Times New Roman" panose="02020603050405020304" pitchFamily="18" charset="0"/>
              </a:rPr>
              <a:t>ýeriň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okeanlaryň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üstünden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ortaça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beýikliginiň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tapawudy</a:t>
            </a:r>
            <a:r>
              <a:rPr lang="en-US" sz="3200" dirty="0">
                <a:latin typeface="Times New Roman" panose="02020603050405020304" pitchFamily="18" charset="0"/>
                <a:ea typeface="Times New Roman" panose="02020603050405020304" pitchFamily="18" charset="0"/>
              </a:rPr>
              <a:t> </a:t>
            </a:r>
            <a:r>
              <a:rPr lang="en-US" sz="3200" dirty="0" smtClean="0">
                <a:latin typeface="Times New Roman" panose="02020603050405020304" pitchFamily="18" charset="0"/>
                <a:ea typeface="Times New Roman" panose="02020603050405020304" pitchFamily="18" charset="0"/>
              </a:rPr>
              <a:t>875 </a:t>
            </a:r>
            <a:r>
              <a:rPr lang="en-US" sz="3200" dirty="0" err="1">
                <a:latin typeface="Times New Roman" panose="02020603050405020304" pitchFamily="18" charset="0"/>
                <a:ea typeface="Times New Roman" panose="02020603050405020304" pitchFamily="18" charset="0"/>
              </a:rPr>
              <a:t>metre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deňdir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bolsa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ululygyna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baglylykda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kiçi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sandyr</a:t>
            </a:r>
            <a:r>
              <a:rPr lang="en-US" sz="3200" dirty="0">
                <a:latin typeface="Times New Roman" panose="02020603050405020304" pitchFamily="18" charset="0"/>
                <a:ea typeface="Times New Roman" panose="02020603050405020304" pitchFamily="18" charset="0"/>
              </a:rPr>
              <a:t>.</a:t>
            </a:r>
            <a:endParaRPr lang="ru-RU" sz="3200" dirty="0"/>
          </a:p>
        </p:txBody>
      </p:sp>
    </p:spTree>
    <p:extLst>
      <p:ext uri="{BB962C8B-B14F-4D97-AF65-F5344CB8AC3E}">
        <p14:creationId xmlns:p14="http://schemas.microsoft.com/office/powerpoint/2010/main" val="170839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2" y="395654"/>
            <a:ext cx="11122269" cy="6198577"/>
          </a:xfrm>
        </p:spPr>
        <p:txBody>
          <a:bodyPr>
            <a:noAutofit/>
          </a:bodyPr>
          <a:lstStyle/>
          <a:p>
            <a:pPr marL="0" indent="0" algn="just">
              <a:lnSpc>
                <a:spcPct val="150000"/>
              </a:lnSpc>
              <a:buNone/>
            </a:pPr>
            <a:endParaRPr lang="en-US" sz="4000" dirty="0"/>
          </a:p>
          <a:p>
            <a:pPr marL="0" indent="0" algn="just">
              <a:lnSpc>
                <a:spcPct val="150000"/>
              </a:lnSpc>
              <a:buNone/>
            </a:pPr>
            <a:r>
              <a:rPr lang="en-US" sz="3200" dirty="0" smtClean="0"/>
              <a:t> </a:t>
            </a:r>
            <a:endParaRPr lang="ru-RU" sz="3200" dirty="0"/>
          </a:p>
        </p:txBody>
      </p:sp>
      <p:sp>
        <p:nvSpPr>
          <p:cNvPr id="4" name="Прямоугольник 3"/>
          <p:cNvSpPr/>
          <p:nvPr/>
        </p:nvSpPr>
        <p:spPr>
          <a:xfrm>
            <a:off x="3543299" y="5626350"/>
            <a:ext cx="5503985" cy="523220"/>
          </a:xfrm>
          <a:prstGeom prst="rect">
            <a:avLst/>
          </a:prstGeom>
        </p:spPr>
        <p:txBody>
          <a:bodyPr wrap="square">
            <a:spAutoFit/>
          </a:bodyPr>
          <a:lstStyle/>
          <a:p>
            <a:pPr algn="ctr"/>
            <a:endParaRPr lang="ru-RU" sz="2800" b="1" dirty="0"/>
          </a:p>
        </p:txBody>
      </p:sp>
      <p:pic>
        <p:nvPicPr>
          <p:cNvPr id="3" name="Рисунок 2"/>
          <p:cNvPicPr>
            <a:picLocks noChangeAspect="1"/>
          </p:cNvPicPr>
          <p:nvPr/>
        </p:nvPicPr>
        <p:blipFill>
          <a:blip r:embed="rId2"/>
          <a:stretch>
            <a:fillRect/>
          </a:stretch>
        </p:blipFill>
        <p:spPr>
          <a:xfrm>
            <a:off x="2013439" y="949568"/>
            <a:ext cx="8370276" cy="3910351"/>
          </a:xfrm>
          <a:prstGeom prst="rect">
            <a:avLst/>
          </a:prstGeom>
        </p:spPr>
      </p:pic>
      <p:sp>
        <p:nvSpPr>
          <p:cNvPr id="5" name="Прямоугольник 4"/>
          <p:cNvSpPr/>
          <p:nvPr/>
        </p:nvSpPr>
        <p:spPr>
          <a:xfrm rot="10800000" flipV="1">
            <a:off x="2769577" y="5210852"/>
            <a:ext cx="7614137" cy="461665"/>
          </a:xfrm>
          <a:prstGeom prst="rect">
            <a:avLst/>
          </a:prstGeom>
        </p:spPr>
        <p:txBody>
          <a:bodyPr wrap="square">
            <a:spAutoFit/>
          </a:bodyPr>
          <a:lstStyle/>
          <a:p>
            <a:r>
              <a:rPr lang="en-US" sz="2400" dirty="0"/>
              <a:t>1.1-nji </a:t>
            </a:r>
            <a:r>
              <a:rPr lang="en-US" sz="2400" dirty="0" err="1"/>
              <a:t>surat</a:t>
            </a:r>
            <a:r>
              <a:rPr lang="en-US" sz="2400" dirty="0"/>
              <a:t>. Ýer </a:t>
            </a:r>
            <a:r>
              <a:rPr lang="en-US" sz="2400" dirty="0" err="1"/>
              <a:t>gabygynda</a:t>
            </a:r>
            <a:r>
              <a:rPr lang="en-US" sz="2400" dirty="0"/>
              <a:t> </a:t>
            </a:r>
            <a:r>
              <a:rPr lang="en-US" sz="2400" dirty="0" err="1"/>
              <a:t>dürli</a:t>
            </a:r>
            <a:r>
              <a:rPr lang="en-US" sz="2400" dirty="0"/>
              <a:t> </a:t>
            </a:r>
            <a:r>
              <a:rPr lang="en-US" sz="2400" dirty="0" err="1"/>
              <a:t>üstleriň</a:t>
            </a:r>
            <a:r>
              <a:rPr lang="en-US" sz="2400" dirty="0"/>
              <a:t> </a:t>
            </a:r>
            <a:r>
              <a:rPr lang="en-US" sz="2400" dirty="0" err="1"/>
              <a:t>geçirilişi</a:t>
            </a:r>
            <a:r>
              <a:rPr lang="en-US" sz="2400" dirty="0"/>
              <a:t>. </a:t>
            </a:r>
            <a:endParaRPr lang="ru-RU" sz="2400" dirty="0"/>
          </a:p>
        </p:txBody>
      </p:sp>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a:xfrm>
            <a:off x="838200" y="861646"/>
            <a:ext cx="10873154" cy="5372100"/>
          </a:xfrm>
        </p:spPr>
        <p:txBody>
          <a:bodyPr>
            <a:normAutofit fontScale="47500" lnSpcReduction="20000"/>
          </a:bodyPr>
          <a:lstStyle/>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a:p>
            <a:pPr indent="449580" algn="just">
              <a:lnSpc>
                <a:spcPct val="107000"/>
              </a:lnSpc>
              <a:spcAft>
                <a:spcPts val="0"/>
              </a:spcAft>
            </a:pPr>
            <a:r>
              <a:rPr lang="tk-TM" sz="43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tk-TM" sz="4300" dirty="0">
                <a:latin typeface="Times New Roman" panose="02020603050405020304" pitchFamily="18" charset="0"/>
                <a:ea typeface="Times New Roman" panose="02020603050405020304" pitchFamily="18" charset="0"/>
                <a:cs typeface="Times New Roman" panose="02020603050405020304" pitchFamily="18" charset="0"/>
              </a:rPr>
              <a:t> </a:t>
            </a:r>
            <a:r>
              <a:rPr lang="tk-TM" sz="5000" dirty="0">
                <a:latin typeface="Times New Roman" panose="02020603050405020304" pitchFamily="18" charset="0"/>
                <a:ea typeface="Times New Roman" panose="02020603050405020304" pitchFamily="18" charset="0"/>
                <a:cs typeface="Times New Roman" panose="02020603050405020304" pitchFamily="18" charset="0"/>
              </a:rPr>
              <a:t>Üst derejesini islendik nokadyň üstünden geçirmek bolar (1.1-nji surat). Bu üst derejäniň aşagyndan, ýokarsyndan geçip, onuň üsti bilen gabat gelip hem biler. </a:t>
            </a:r>
          </a:p>
          <a:p>
            <a:pPr indent="449580" algn="just">
              <a:lnSpc>
                <a:spcPct val="107000"/>
              </a:lnSpc>
              <a:spcAft>
                <a:spcPts val="0"/>
              </a:spcAft>
            </a:pPr>
            <a:r>
              <a:rPr lang="tk-TM" sz="5000" dirty="0">
                <a:latin typeface="Times New Roman" panose="02020603050405020304" pitchFamily="18" charset="0"/>
                <a:ea typeface="Times New Roman" panose="02020603050405020304" pitchFamily="18" charset="0"/>
                <a:cs typeface="Times New Roman" panose="02020603050405020304" pitchFamily="18" charset="0"/>
              </a:rPr>
              <a:t>Geodeziki işleriň tejribesinde Ýeriň aýlanma üsti, ellipsoidiň aýlanma üsti (sferoid) hökmünde alynýar we ol öz gezeginde Ýeriň hakyky şekiline geoide has ýakyndyr.</a:t>
            </a:r>
          </a:p>
          <a:p>
            <a:pPr indent="449580" algn="just">
              <a:lnSpc>
                <a:spcPct val="107000"/>
              </a:lnSpc>
              <a:spcAft>
                <a:spcPts val="0"/>
              </a:spcAft>
            </a:pPr>
            <a:r>
              <a:rPr lang="tk-TM" sz="5000" dirty="0">
                <a:latin typeface="Times New Roman" panose="02020603050405020304" pitchFamily="18" charset="0"/>
                <a:ea typeface="Times New Roman" panose="02020603050405020304" pitchFamily="18" charset="0"/>
                <a:cs typeface="Times New Roman" panose="02020603050405020304" pitchFamily="18" charset="0"/>
              </a:rPr>
              <a:t>“Geoid” – okean suwlarynyň üst derejesiniň dynçlykdaky we deňagramlylykdaky ýagdaýynyň materikleriň aşagyndan dowam etdirilende alnan ýeriň şekilidir.</a:t>
            </a:r>
          </a:p>
          <a:p>
            <a:pPr indent="449580" algn="just">
              <a:lnSpc>
                <a:spcPct val="107000"/>
              </a:lnSpc>
              <a:spcAft>
                <a:spcPts val="0"/>
              </a:spcAft>
            </a:pPr>
            <a:r>
              <a:rPr lang="tk-TM" sz="5000" dirty="0">
                <a:latin typeface="Times New Roman" panose="02020603050405020304" pitchFamily="18" charset="0"/>
                <a:ea typeface="Times New Roman" panose="02020603050405020304" pitchFamily="18" charset="0"/>
                <a:cs typeface="Times New Roman" panose="02020603050405020304" pitchFamily="18" charset="0"/>
              </a:rPr>
              <a:t>       Ýeriň tebigy üsti beýikliklerden we pesliklerden, daglyklardan we tekizliklerden, tekiz daglardan we okeanlardan, şeýle hem deňizlerden ybarat. Geçirilen geodezik ölçeglerden peýdalanyp, ýeriň üstündäki nokatlaryň beýiklikleri kesgitlenende, ýeriň keşbine meňzeş hem-de ony hasaba alýan, belli bir üsti başlangyç üsti, ýagny ýeriň esasy üst derejesini alýarys.</a:t>
            </a:r>
          </a:p>
          <a:p>
            <a:pPr indent="449580" algn="just">
              <a:lnSpc>
                <a:spcPct val="107000"/>
              </a:lnSpc>
              <a:spcAft>
                <a:spcPts val="0"/>
              </a:spcAft>
            </a:pPr>
            <a:endParaRPr lang="tk-TM" sz="5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pPr algn="ctr"/>
            <a:r>
              <a:rPr lang="tk-TM" dirty="0" smtClean="0"/>
              <a:t/>
            </a:r>
            <a:br>
              <a:rPr lang="tk-TM" dirty="0" smtClean="0"/>
            </a:br>
            <a:r>
              <a:rPr lang="tk-TM" dirty="0" smtClean="0"/>
              <a:t/>
            </a:r>
            <a:br>
              <a:rPr lang="tk-TM" dirty="0" smtClean="0"/>
            </a:br>
            <a:r>
              <a:rPr lang="en-US" sz="2700" b="1" dirty="0" smtClean="0"/>
              <a:t>1.2-nji </a:t>
            </a:r>
            <a:r>
              <a:rPr lang="en-US" sz="2700" b="1" dirty="0" err="1"/>
              <a:t>surat</a:t>
            </a:r>
            <a:r>
              <a:rPr lang="en-US" sz="2700" b="1" dirty="0"/>
              <a:t>. Geoid </a:t>
            </a:r>
            <a:r>
              <a:rPr lang="en-US" sz="2700" b="1" dirty="0" err="1"/>
              <a:t>bilen</a:t>
            </a:r>
            <a:r>
              <a:rPr lang="en-US" sz="2700" b="1" dirty="0"/>
              <a:t> Ýer </a:t>
            </a:r>
            <a:r>
              <a:rPr lang="en-US" sz="2700" b="1" dirty="0" err="1" smtClean="0"/>
              <a:t>ellipsoidiniň</a:t>
            </a:r>
            <a:r>
              <a:rPr lang="tk-TM" sz="2700" b="1" dirty="0" smtClean="0"/>
              <a:t> </a:t>
            </a:r>
            <a:r>
              <a:rPr lang="en-US" sz="2700" b="1" dirty="0" err="1" smtClean="0"/>
              <a:t>tapawudy</a:t>
            </a:r>
            <a:r>
              <a:rPr lang="en-US" sz="2700" b="1" dirty="0"/>
              <a:t>. </a:t>
            </a:r>
            <a:endParaRPr lang="ru-RU" sz="2700" b="1" dirty="0"/>
          </a:p>
        </p:txBody>
      </p:sp>
      <p:sp>
        <p:nvSpPr>
          <p:cNvPr id="3" name="Объект 2"/>
          <p:cNvSpPr>
            <a:spLocks noGrp="1"/>
          </p:cNvSpPr>
          <p:nvPr>
            <p:ph idx="1"/>
          </p:nvPr>
        </p:nvSpPr>
        <p:spPr>
          <a:xfrm flipV="1">
            <a:off x="2672862" y="501163"/>
            <a:ext cx="8924192" cy="158262"/>
          </a:xfrm>
        </p:spPr>
        <p:txBody>
          <a:bodyPr>
            <a:normAutofit fontScale="25000" lnSpcReduction="20000"/>
          </a:bodyPr>
          <a:lstStyle/>
          <a:p>
            <a:pPr indent="0" algn="just">
              <a:lnSpc>
                <a:spcPct val="115000"/>
              </a:lnSpc>
              <a:spcAft>
                <a:spcPts val="1000"/>
              </a:spcAft>
              <a:buNone/>
            </a:pPr>
            <a:endParaRPr lang="ru-RU" dirty="0"/>
          </a:p>
        </p:txBody>
      </p:sp>
      <p:sp>
        <p:nvSpPr>
          <p:cNvPr id="6" name="Прямоугольник 5"/>
          <p:cNvSpPr/>
          <p:nvPr/>
        </p:nvSpPr>
        <p:spPr>
          <a:xfrm flipV="1">
            <a:off x="2145323" y="597877"/>
            <a:ext cx="9522068" cy="707886"/>
          </a:xfrm>
          <a:prstGeom prst="rect">
            <a:avLst/>
          </a:prstGeom>
        </p:spPr>
        <p:txBody>
          <a:bodyPr wrap="square">
            <a:spAutoFit/>
          </a:bodyPr>
          <a:lstStyle/>
          <a:p>
            <a:pPr indent="449580" algn="just">
              <a:spcAft>
                <a:spcPts val="0"/>
              </a:spcAft>
            </a:pPr>
            <a:r>
              <a:rPr lang="tk-TM" sz="3200" b="1" dirty="0" smtClean="0">
                <a:latin typeface="Times New Roman" panose="02020603050405020304" pitchFamily="18" charset="0"/>
                <a:cs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824655" y="1169129"/>
            <a:ext cx="4906108" cy="3754563"/>
          </a:xfrm>
          <a:prstGeom prst="rect">
            <a:avLst/>
          </a:prstGeom>
        </p:spPr>
      </p:pic>
      <p:sp>
        <p:nvSpPr>
          <p:cNvPr id="5" name="Прямоугольник 4"/>
          <p:cNvSpPr/>
          <p:nvPr/>
        </p:nvSpPr>
        <p:spPr>
          <a:xfrm>
            <a:off x="747346" y="4831020"/>
            <a:ext cx="10849708" cy="1569660"/>
          </a:xfrm>
          <a:prstGeom prst="rect">
            <a:avLst/>
          </a:prstGeom>
        </p:spPr>
        <p:txBody>
          <a:bodyPr wrap="square">
            <a:spAutoFit/>
          </a:bodyPr>
          <a:lstStyle/>
          <a:p>
            <a:pPr algn="just"/>
            <a:r>
              <a:rPr lang="tk-TM" dirty="0" smtClean="0"/>
              <a:t>      </a:t>
            </a:r>
            <a:r>
              <a:rPr lang="en-US" sz="2400" dirty="0" err="1" smtClean="0"/>
              <a:t>Ýeriň</a:t>
            </a:r>
            <a:r>
              <a:rPr lang="en-US" sz="2400" dirty="0" smtClean="0"/>
              <a:t> </a:t>
            </a:r>
            <a:r>
              <a:rPr lang="en-US" sz="2400" dirty="0"/>
              <a:t>geoid </a:t>
            </a:r>
            <a:r>
              <a:rPr lang="en-US" sz="2400" dirty="0" err="1"/>
              <a:t>şekili</a:t>
            </a:r>
            <a:r>
              <a:rPr lang="en-US" sz="2400" dirty="0"/>
              <a:t> </a:t>
            </a:r>
            <a:r>
              <a:rPr lang="en-US" sz="2400" dirty="0" err="1"/>
              <a:t>agyrlyk</a:t>
            </a:r>
            <a:r>
              <a:rPr lang="en-US" sz="2400" dirty="0"/>
              <a:t> </a:t>
            </a:r>
            <a:r>
              <a:rPr lang="en-US" sz="2400" dirty="0" err="1"/>
              <a:t>güýjüniň</a:t>
            </a:r>
            <a:r>
              <a:rPr lang="en-US" sz="2400" dirty="0"/>
              <a:t> </a:t>
            </a:r>
            <a:r>
              <a:rPr lang="en-US" sz="2400" dirty="0" err="1"/>
              <a:t>täsirine</a:t>
            </a:r>
            <a:r>
              <a:rPr lang="en-US" sz="2400" dirty="0"/>
              <a:t>, </a:t>
            </a:r>
            <a:r>
              <a:rPr lang="en-US" sz="2400" dirty="0" err="1"/>
              <a:t>agyrlyk</a:t>
            </a:r>
            <a:r>
              <a:rPr lang="en-US" sz="2400" dirty="0"/>
              <a:t> </a:t>
            </a:r>
            <a:r>
              <a:rPr lang="en-US" sz="2400" dirty="0" err="1"/>
              <a:t>güýji</a:t>
            </a:r>
            <a:r>
              <a:rPr lang="en-US" sz="2400" dirty="0"/>
              <a:t> </a:t>
            </a:r>
            <a:r>
              <a:rPr lang="en-US" sz="2400" dirty="0" err="1"/>
              <a:t>bolsa</a:t>
            </a:r>
            <a:r>
              <a:rPr lang="en-US" sz="2400" dirty="0"/>
              <a:t> </a:t>
            </a:r>
            <a:r>
              <a:rPr lang="en-US" sz="2400" dirty="0" err="1"/>
              <a:t>ýeriň</a:t>
            </a:r>
            <a:r>
              <a:rPr lang="en-US" sz="2400" dirty="0"/>
              <a:t> </a:t>
            </a:r>
            <a:r>
              <a:rPr lang="en-US" sz="2400" dirty="0" err="1"/>
              <a:t>aşagyndaky</a:t>
            </a:r>
            <a:r>
              <a:rPr lang="en-US" sz="2400" dirty="0"/>
              <a:t> </a:t>
            </a:r>
            <a:r>
              <a:rPr lang="en-US" sz="2400" dirty="0" err="1"/>
              <a:t>jynslaryň</a:t>
            </a:r>
            <a:r>
              <a:rPr lang="en-US" sz="2400" dirty="0"/>
              <a:t> </a:t>
            </a:r>
            <a:r>
              <a:rPr lang="en-US" sz="2400" dirty="0" err="1"/>
              <a:t>ýerleşmegine</a:t>
            </a:r>
            <a:r>
              <a:rPr lang="en-US" sz="2400" dirty="0"/>
              <a:t> we </a:t>
            </a:r>
            <a:r>
              <a:rPr lang="en-US" sz="2400" dirty="0" err="1"/>
              <a:t>onuň</a:t>
            </a:r>
            <a:r>
              <a:rPr lang="en-US" sz="2400" dirty="0"/>
              <a:t> </a:t>
            </a:r>
            <a:r>
              <a:rPr lang="en-US" sz="2400" dirty="0" err="1"/>
              <a:t>dykyzlygyna</a:t>
            </a:r>
            <a:r>
              <a:rPr lang="en-US" sz="2400" dirty="0"/>
              <a:t> </a:t>
            </a:r>
            <a:r>
              <a:rPr lang="en-US" sz="2400" dirty="0" err="1"/>
              <a:t>baglydyr</a:t>
            </a:r>
            <a:r>
              <a:rPr lang="en-US" sz="2400" dirty="0"/>
              <a:t>. </a:t>
            </a:r>
            <a:r>
              <a:rPr lang="en-US" sz="2400" dirty="0" err="1"/>
              <a:t>Jynslaryň</a:t>
            </a:r>
            <a:r>
              <a:rPr lang="en-US" sz="2400" dirty="0"/>
              <a:t> </a:t>
            </a:r>
            <a:r>
              <a:rPr lang="en-US" sz="2400" dirty="0" err="1"/>
              <a:t>ýerleşişi</a:t>
            </a:r>
            <a:r>
              <a:rPr lang="en-US" sz="2400" dirty="0"/>
              <a:t> we </a:t>
            </a:r>
            <a:r>
              <a:rPr lang="en-US" sz="2400" dirty="0" err="1"/>
              <a:t>dykyzlygy</a:t>
            </a:r>
            <a:r>
              <a:rPr lang="en-US" sz="2400" dirty="0"/>
              <a:t> </a:t>
            </a:r>
            <a:r>
              <a:rPr lang="en-US" sz="2400" dirty="0" err="1"/>
              <a:t>ýeriň</a:t>
            </a:r>
            <a:r>
              <a:rPr lang="en-US" sz="2400" dirty="0"/>
              <a:t> </a:t>
            </a:r>
            <a:r>
              <a:rPr lang="en-US" sz="2400" dirty="0" err="1"/>
              <a:t>ähli</a:t>
            </a:r>
            <a:r>
              <a:rPr lang="en-US" sz="2400" dirty="0"/>
              <a:t> </a:t>
            </a:r>
            <a:r>
              <a:rPr lang="en-US" sz="2400" dirty="0" err="1"/>
              <a:t>böleginde</a:t>
            </a:r>
            <a:r>
              <a:rPr lang="en-US" sz="2400" dirty="0"/>
              <a:t> </a:t>
            </a:r>
            <a:r>
              <a:rPr lang="en-US" sz="2400" dirty="0" err="1"/>
              <a:t>bir</a:t>
            </a:r>
            <a:r>
              <a:rPr lang="en-US" sz="2400" dirty="0"/>
              <a:t> </a:t>
            </a:r>
            <a:r>
              <a:rPr lang="en-US" sz="2400" dirty="0" err="1"/>
              <a:t>görnüşli</a:t>
            </a:r>
            <a:r>
              <a:rPr lang="en-US" sz="2400" dirty="0"/>
              <a:t> </a:t>
            </a:r>
            <a:r>
              <a:rPr lang="en-US" sz="2400" dirty="0" err="1"/>
              <a:t>bolmanlygyndan</a:t>
            </a:r>
            <a:r>
              <a:rPr lang="en-US" sz="2400" dirty="0"/>
              <a:t>, </a:t>
            </a:r>
            <a:r>
              <a:rPr lang="en-US" sz="2400" dirty="0" err="1"/>
              <a:t>geoidiň</a:t>
            </a:r>
            <a:r>
              <a:rPr lang="en-US" sz="2400" dirty="0"/>
              <a:t> </a:t>
            </a:r>
            <a:r>
              <a:rPr lang="en-US" sz="2400" dirty="0" err="1"/>
              <a:t>üstüne</a:t>
            </a:r>
            <a:r>
              <a:rPr lang="en-US" sz="2400" dirty="0"/>
              <a:t> </a:t>
            </a:r>
            <a:r>
              <a:rPr lang="en-US" sz="2400" dirty="0" err="1"/>
              <a:t>baglylykda</a:t>
            </a:r>
            <a:r>
              <a:rPr lang="en-US" sz="2400" dirty="0"/>
              <a:t> “</a:t>
            </a:r>
            <a:r>
              <a:rPr lang="en-US" sz="2400" dirty="0" err="1"/>
              <a:t>tolkun</a:t>
            </a:r>
            <a:r>
              <a:rPr lang="en-US" sz="2400" dirty="0"/>
              <a:t> </a:t>
            </a:r>
            <a:r>
              <a:rPr lang="en-US" sz="2400" dirty="0" err="1"/>
              <a:t>görnüşli</a:t>
            </a:r>
            <a:r>
              <a:rPr lang="en-US" sz="2400" dirty="0"/>
              <a:t>” </a:t>
            </a:r>
            <a:r>
              <a:rPr lang="en-US" sz="2400" dirty="0" err="1"/>
              <a:t>bolýar</a:t>
            </a:r>
            <a:r>
              <a:rPr lang="en-US" sz="2400" dirty="0"/>
              <a:t> (1.2-nji </a:t>
            </a:r>
            <a:r>
              <a:rPr lang="en-US" sz="2400" dirty="0" err="1"/>
              <a:t>surat</a:t>
            </a:r>
            <a:r>
              <a:rPr lang="en-US" sz="2400" dirty="0"/>
              <a:t>).</a:t>
            </a:r>
            <a:endParaRPr lang="ru-RU" sz="2400" dirty="0"/>
          </a:p>
        </p:txBody>
      </p:sp>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22898"/>
          </a:xfrm>
        </p:spPr>
        <p:txBody>
          <a:bodyPr>
            <a:normAutofit fontScale="90000"/>
          </a:bodyPr>
          <a:lstStyle/>
          <a:p>
            <a:endParaRPr lang="ru-RU" dirty="0"/>
          </a:p>
        </p:txBody>
      </p:sp>
      <p:sp>
        <p:nvSpPr>
          <p:cNvPr id="3" name="Объект 2"/>
          <p:cNvSpPr>
            <a:spLocks noGrp="1"/>
          </p:cNvSpPr>
          <p:nvPr>
            <p:ph idx="1"/>
          </p:nvPr>
        </p:nvSpPr>
        <p:spPr>
          <a:xfrm>
            <a:off x="838200" y="888024"/>
            <a:ext cx="10515600" cy="5547945"/>
          </a:xfrm>
        </p:spPr>
        <p:txBody>
          <a:bodyPr>
            <a:normAutofit fontScale="85000" lnSpcReduction="20000"/>
          </a:bodyPr>
          <a:lstStyle/>
          <a:p>
            <a:pPr algn="just"/>
            <a:r>
              <a:rPr lang="en-US" dirty="0"/>
              <a:t> </a:t>
            </a:r>
            <a:r>
              <a:rPr lang="tk-TM" dirty="0" smtClean="0"/>
              <a:t>    </a:t>
            </a:r>
            <a:r>
              <a:rPr lang="en-US" dirty="0"/>
              <a:t> </a:t>
            </a:r>
            <a:r>
              <a:rPr lang="en-US" sz="3500" dirty="0"/>
              <a:t>Ýer </a:t>
            </a:r>
            <a:r>
              <a:rPr lang="en-US" sz="3500" dirty="0" err="1"/>
              <a:t>gabygyny</a:t>
            </a:r>
            <a:r>
              <a:rPr lang="en-US" sz="3500" dirty="0"/>
              <a:t> </a:t>
            </a:r>
            <a:r>
              <a:rPr lang="en-US" sz="3500" dirty="0" err="1"/>
              <a:t>emele</a:t>
            </a:r>
            <a:r>
              <a:rPr lang="en-US" sz="3500" dirty="0"/>
              <a:t> </a:t>
            </a:r>
            <a:r>
              <a:rPr lang="en-US" sz="3500" dirty="0" err="1"/>
              <a:t>getirýän</a:t>
            </a:r>
            <a:r>
              <a:rPr lang="en-US" sz="3500" dirty="0"/>
              <a:t> </a:t>
            </a:r>
            <a:r>
              <a:rPr lang="en-US" sz="3500" dirty="0" err="1"/>
              <a:t>jynslaryň</a:t>
            </a:r>
            <a:r>
              <a:rPr lang="en-US" sz="3500" dirty="0"/>
              <a:t> </a:t>
            </a:r>
            <a:r>
              <a:rPr lang="en-US" sz="3500" dirty="0" err="1"/>
              <a:t>dykyzlygy</a:t>
            </a:r>
            <a:r>
              <a:rPr lang="en-US" sz="3500" dirty="0"/>
              <a:t> we  </a:t>
            </a:r>
            <a:r>
              <a:rPr lang="en-US" sz="3500" dirty="0" err="1"/>
              <a:t>ýerleşmegi</a:t>
            </a:r>
            <a:r>
              <a:rPr lang="en-US" sz="3500" dirty="0"/>
              <a:t> </a:t>
            </a:r>
            <a:r>
              <a:rPr lang="en-US" sz="3500" dirty="0" err="1"/>
              <a:t>häzire</a:t>
            </a:r>
            <a:r>
              <a:rPr lang="en-US" sz="3500" dirty="0"/>
              <a:t> </a:t>
            </a:r>
            <a:r>
              <a:rPr lang="en-US" sz="3500" dirty="0" err="1"/>
              <a:t>çenli</a:t>
            </a:r>
            <a:r>
              <a:rPr lang="en-US" sz="3500" dirty="0"/>
              <a:t> </a:t>
            </a:r>
            <a:r>
              <a:rPr lang="en-US" sz="3500" dirty="0" err="1"/>
              <a:t>doly</a:t>
            </a:r>
            <a:r>
              <a:rPr lang="en-US" sz="3500" dirty="0"/>
              <a:t> </a:t>
            </a:r>
            <a:r>
              <a:rPr lang="en-US" sz="3500" dirty="0" err="1"/>
              <a:t>öwrenilmändigi</a:t>
            </a:r>
            <a:r>
              <a:rPr lang="en-US" sz="3500" dirty="0"/>
              <a:t> </a:t>
            </a:r>
            <a:r>
              <a:rPr lang="en-US" sz="3500" dirty="0" err="1"/>
              <a:t>sebäpli</a:t>
            </a:r>
            <a:r>
              <a:rPr lang="en-US" sz="3500" dirty="0"/>
              <a:t>, </a:t>
            </a:r>
            <a:r>
              <a:rPr lang="en-US" sz="3500" dirty="0" err="1"/>
              <a:t>geoidiň</a:t>
            </a:r>
            <a:r>
              <a:rPr lang="en-US" sz="3500" dirty="0"/>
              <a:t> </a:t>
            </a:r>
            <a:r>
              <a:rPr lang="en-US" sz="3500" dirty="0" err="1"/>
              <a:t>takyk</a:t>
            </a:r>
            <a:r>
              <a:rPr lang="en-US" sz="3500" dirty="0"/>
              <a:t> </a:t>
            </a:r>
            <a:r>
              <a:rPr lang="en-US" sz="3500" dirty="0" err="1"/>
              <a:t>şekilini</a:t>
            </a:r>
            <a:r>
              <a:rPr lang="en-US" sz="3500" dirty="0"/>
              <a:t> </a:t>
            </a:r>
            <a:r>
              <a:rPr lang="en-US" sz="3500" dirty="0" err="1"/>
              <a:t>bilmek</a:t>
            </a:r>
            <a:r>
              <a:rPr lang="en-US" sz="3500" dirty="0"/>
              <a:t> </a:t>
            </a:r>
            <a:r>
              <a:rPr lang="en-US" sz="3500" dirty="0" err="1"/>
              <a:t>kyn</a:t>
            </a:r>
            <a:r>
              <a:rPr lang="en-US" sz="3500" dirty="0"/>
              <a:t> </a:t>
            </a:r>
            <a:r>
              <a:rPr lang="en-US" sz="3500" dirty="0" err="1"/>
              <a:t>meseleleriň</a:t>
            </a:r>
            <a:r>
              <a:rPr lang="en-US" sz="3500" dirty="0"/>
              <a:t> </a:t>
            </a:r>
            <a:r>
              <a:rPr lang="en-US" sz="3500" dirty="0" err="1"/>
              <a:t>biri</a:t>
            </a:r>
            <a:r>
              <a:rPr lang="en-US" sz="3500" dirty="0"/>
              <a:t> </a:t>
            </a:r>
            <a:r>
              <a:rPr lang="en-US" sz="3500" dirty="0" err="1"/>
              <a:t>hasaplanylýar</a:t>
            </a:r>
            <a:r>
              <a:rPr lang="en-US" sz="3500" dirty="0"/>
              <a:t>. </a:t>
            </a:r>
            <a:r>
              <a:rPr lang="en-US" sz="3500" dirty="0" err="1"/>
              <a:t>Soňky</a:t>
            </a:r>
            <a:r>
              <a:rPr lang="en-US" sz="3500" dirty="0"/>
              <a:t> </a:t>
            </a:r>
            <a:r>
              <a:rPr lang="en-US" sz="3500" dirty="0" err="1"/>
              <a:t>ýyllarda</a:t>
            </a:r>
            <a:r>
              <a:rPr lang="en-US" sz="3500" dirty="0"/>
              <a:t> </a:t>
            </a:r>
            <a:r>
              <a:rPr lang="en-US" sz="3500" dirty="0" err="1"/>
              <a:t>ýokary</a:t>
            </a:r>
            <a:r>
              <a:rPr lang="en-US" sz="3500" dirty="0"/>
              <a:t> </a:t>
            </a:r>
            <a:r>
              <a:rPr lang="en-US" sz="3500" dirty="0" err="1"/>
              <a:t>geodeziýanyň</a:t>
            </a:r>
            <a:r>
              <a:rPr lang="en-US" sz="3500" dirty="0"/>
              <a:t> </a:t>
            </a:r>
            <a:r>
              <a:rPr lang="en-US" sz="3500" dirty="0" err="1"/>
              <a:t>esasy</a:t>
            </a:r>
            <a:r>
              <a:rPr lang="en-US" sz="3500" dirty="0"/>
              <a:t> </a:t>
            </a:r>
            <a:r>
              <a:rPr lang="en-US" sz="3500" dirty="0" err="1"/>
              <a:t>wezipesi</a:t>
            </a:r>
            <a:r>
              <a:rPr lang="en-US" sz="3500" dirty="0"/>
              <a:t>, </a:t>
            </a:r>
            <a:r>
              <a:rPr lang="en-US" sz="3500" dirty="0" err="1"/>
              <a:t>geoidiň</a:t>
            </a:r>
            <a:r>
              <a:rPr lang="en-US" sz="3500" dirty="0"/>
              <a:t> </a:t>
            </a:r>
            <a:r>
              <a:rPr lang="en-US" sz="3500" dirty="0" err="1"/>
              <a:t>şekilini</a:t>
            </a:r>
            <a:r>
              <a:rPr lang="en-US" sz="3500" dirty="0"/>
              <a:t> </a:t>
            </a:r>
            <a:r>
              <a:rPr lang="en-US" sz="3500" dirty="0" err="1"/>
              <a:t>kesgitlemek</a:t>
            </a:r>
            <a:r>
              <a:rPr lang="en-US" sz="3500" dirty="0"/>
              <a:t> </a:t>
            </a:r>
            <a:r>
              <a:rPr lang="en-US" sz="3500" dirty="0" err="1"/>
              <a:t>bolup</a:t>
            </a:r>
            <a:r>
              <a:rPr lang="en-US" sz="3500" dirty="0"/>
              <a:t> </a:t>
            </a:r>
            <a:r>
              <a:rPr lang="en-US" sz="3500" dirty="0" err="1"/>
              <a:t>durýar</a:t>
            </a:r>
            <a:r>
              <a:rPr lang="en-US" sz="3500" dirty="0"/>
              <a:t>. Görnükli </a:t>
            </a:r>
            <a:r>
              <a:rPr lang="en-US" sz="3500" dirty="0" err="1"/>
              <a:t>rus</a:t>
            </a:r>
            <a:r>
              <a:rPr lang="en-US" sz="3500" dirty="0"/>
              <a:t> </a:t>
            </a:r>
            <a:r>
              <a:rPr lang="en-US" sz="3500" dirty="0" err="1"/>
              <a:t>alymy</a:t>
            </a:r>
            <a:r>
              <a:rPr lang="en-US" sz="3500" dirty="0"/>
              <a:t> K. S. </a:t>
            </a:r>
            <a:r>
              <a:rPr lang="en-US" sz="3500" dirty="0" err="1"/>
              <a:t>Molodenskiý</a:t>
            </a:r>
            <a:r>
              <a:rPr lang="en-US" sz="3500" dirty="0"/>
              <a:t> </a:t>
            </a:r>
            <a:r>
              <a:rPr lang="en-US" sz="3500" dirty="0" err="1"/>
              <a:t>özüniň</a:t>
            </a:r>
            <a:r>
              <a:rPr lang="en-US" sz="3500" dirty="0"/>
              <a:t> </a:t>
            </a:r>
            <a:r>
              <a:rPr lang="en-US" sz="3500" dirty="0" err="1"/>
              <a:t>birnäçe</a:t>
            </a:r>
            <a:r>
              <a:rPr lang="en-US" sz="3500" dirty="0"/>
              <a:t> </a:t>
            </a:r>
            <a:r>
              <a:rPr lang="en-US" sz="3500" dirty="0" err="1"/>
              <a:t>ýyllaryň</a:t>
            </a:r>
            <a:r>
              <a:rPr lang="en-US" sz="3500" dirty="0"/>
              <a:t> </a:t>
            </a:r>
            <a:r>
              <a:rPr lang="en-US" sz="3500" dirty="0" err="1"/>
              <a:t>dowamynda</a:t>
            </a:r>
            <a:r>
              <a:rPr lang="en-US" sz="3500" dirty="0"/>
              <a:t> </a:t>
            </a:r>
            <a:r>
              <a:rPr lang="en-US" sz="3500" dirty="0" err="1"/>
              <a:t>alyp</a:t>
            </a:r>
            <a:r>
              <a:rPr lang="en-US" sz="3500" dirty="0"/>
              <a:t> </a:t>
            </a:r>
            <a:r>
              <a:rPr lang="en-US" sz="3500" dirty="0" err="1"/>
              <a:t>baran</a:t>
            </a:r>
            <a:r>
              <a:rPr lang="en-US" sz="3500" dirty="0"/>
              <a:t> </a:t>
            </a:r>
            <a:r>
              <a:rPr lang="en-US" sz="3500" dirty="0" err="1"/>
              <a:t>ylmy</a:t>
            </a:r>
            <a:r>
              <a:rPr lang="en-US" sz="3500" dirty="0"/>
              <a:t> </a:t>
            </a:r>
            <a:r>
              <a:rPr lang="en-US" sz="3500" dirty="0" err="1"/>
              <a:t>işleriniň</a:t>
            </a:r>
            <a:r>
              <a:rPr lang="en-US" sz="3500" dirty="0"/>
              <a:t> </a:t>
            </a:r>
            <a:r>
              <a:rPr lang="en-US" sz="3500" dirty="0" err="1"/>
              <a:t>netijesinde</a:t>
            </a:r>
            <a:r>
              <a:rPr lang="en-US" sz="3500" dirty="0"/>
              <a:t> </a:t>
            </a:r>
            <a:r>
              <a:rPr lang="en-US" sz="3500" dirty="0" err="1"/>
              <a:t>ýokary</a:t>
            </a:r>
            <a:r>
              <a:rPr lang="en-US" sz="3500" dirty="0"/>
              <a:t> </a:t>
            </a:r>
            <a:r>
              <a:rPr lang="en-US" sz="3500" dirty="0" err="1"/>
              <a:t>geodeziýanyň</a:t>
            </a:r>
            <a:r>
              <a:rPr lang="en-US" sz="3500" dirty="0"/>
              <a:t> </a:t>
            </a:r>
            <a:r>
              <a:rPr lang="en-US" sz="3500" dirty="0" err="1"/>
              <a:t>esasy</a:t>
            </a:r>
            <a:r>
              <a:rPr lang="en-US" sz="3500" dirty="0"/>
              <a:t> </a:t>
            </a:r>
            <a:r>
              <a:rPr lang="en-US" sz="3500" dirty="0" err="1"/>
              <a:t>wezipesi</a:t>
            </a:r>
            <a:r>
              <a:rPr lang="en-US" sz="3500" dirty="0"/>
              <a:t> </a:t>
            </a:r>
            <a:r>
              <a:rPr lang="en-US" sz="3500" dirty="0" err="1"/>
              <a:t>geoidiň</a:t>
            </a:r>
            <a:r>
              <a:rPr lang="en-US" sz="3500" dirty="0"/>
              <a:t> </a:t>
            </a:r>
            <a:r>
              <a:rPr lang="en-US" sz="3500" dirty="0" err="1"/>
              <a:t>keşpini</a:t>
            </a:r>
            <a:r>
              <a:rPr lang="en-US" sz="3500" dirty="0"/>
              <a:t> </a:t>
            </a:r>
            <a:r>
              <a:rPr lang="en-US" sz="3500" dirty="0" err="1"/>
              <a:t>kesgitlemek</a:t>
            </a:r>
            <a:r>
              <a:rPr lang="en-US" sz="3500" dirty="0"/>
              <a:t> </a:t>
            </a:r>
            <a:r>
              <a:rPr lang="en-US" sz="3500" dirty="0" err="1"/>
              <a:t>däl</a:t>
            </a:r>
            <a:r>
              <a:rPr lang="en-US" sz="3500" dirty="0"/>
              <a:t>-de, </a:t>
            </a:r>
            <a:r>
              <a:rPr lang="en-US" sz="3500" dirty="0" err="1"/>
              <a:t>eýsem</a:t>
            </a:r>
            <a:r>
              <a:rPr lang="en-US" sz="3500" dirty="0"/>
              <a:t> </a:t>
            </a:r>
            <a:r>
              <a:rPr lang="en-US" sz="3500" dirty="0" err="1"/>
              <a:t>Ýeriň</a:t>
            </a:r>
            <a:r>
              <a:rPr lang="en-US" sz="3500" dirty="0"/>
              <a:t> </a:t>
            </a:r>
            <a:r>
              <a:rPr lang="en-US" sz="3500" dirty="0" err="1"/>
              <a:t>grawitasion</a:t>
            </a:r>
            <a:r>
              <a:rPr lang="en-US" sz="3500" dirty="0"/>
              <a:t> </a:t>
            </a:r>
            <a:r>
              <a:rPr lang="en-US" sz="3500" dirty="0" err="1"/>
              <a:t>meýdanyny</a:t>
            </a:r>
            <a:r>
              <a:rPr lang="en-US" sz="3500" dirty="0"/>
              <a:t> we </a:t>
            </a:r>
            <a:r>
              <a:rPr lang="en-US" sz="3500" dirty="0" err="1"/>
              <a:t>tebigy</a:t>
            </a:r>
            <a:r>
              <a:rPr lang="en-US" sz="3500" dirty="0"/>
              <a:t> </a:t>
            </a:r>
            <a:r>
              <a:rPr lang="en-US" sz="3500" dirty="0" err="1"/>
              <a:t>üstüni</a:t>
            </a:r>
            <a:r>
              <a:rPr lang="en-US" sz="3500" dirty="0"/>
              <a:t> </a:t>
            </a:r>
            <a:r>
              <a:rPr lang="en-US" sz="3500" dirty="0" err="1"/>
              <a:t>öwrenmekligini</a:t>
            </a:r>
            <a:r>
              <a:rPr lang="en-US" sz="3500" dirty="0"/>
              <a:t> </a:t>
            </a:r>
            <a:r>
              <a:rPr lang="en-US" sz="3500" dirty="0" err="1"/>
              <a:t>kesgitledi</a:t>
            </a:r>
            <a:r>
              <a:rPr lang="en-US" sz="3500" dirty="0"/>
              <a:t>. </a:t>
            </a:r>
            <a:r>
              <a:rPr lang="en-US" sz="3500" dirty="0" err="1"/>
              <a:t>Ýeriň</a:t>
            </a:r>
            <a:r>
              <a:rPr lang="en-US" sz="3500" dirty="0"/>
              <a:t> </a:t>
            </a:r>
            <a:r>
              <a:rPr lang="en-US" sz="3500" dirty="0" err="1"/>
              <a:t>tebigy</a:t>
            </a:r>
            <a:r>
              <a:rPr lang="en-US" sz="3500" dirty="0"/>
              <a:t> </a:t>
            </a:r>
            <a:r>
              <a:rPr lang="en-US" sz="3500" dirty="0" err="1"/>
              <a:t>üstüni</a:t>
            </a:r>
            <a:r>
              <a:rPr lang="en-US" sz="3500" dirty="0"/>
              <a:t> </a:t>
            </a:r>
            <a:r>
              <a:rPr lang="en-US" sz="3500" dirty="0" err="1"/>
              <a:t>öwrenmek</a:t>
            </a:r>
            <a:r>
              <a:rPr lang="en-US" sz="3500" dirty="0"/>
              <a:t> </a:t>
            </a:r>
            <a:r>
              <a:rPr lang="en-US" sz="3500" dirty="0" err="1"/>
              <a:t>üçin</a:t>
            </a:r>
            <a:r>
              <a:rPr lang="en-US" sz="3500" dirty="0"/>
              <a:t> </a:t>
            </a:r>
            <a:r>
              <a:rPr lang="en-US" sz="3500" dirty="0" err="1"/>
              <a:t>geoidiň</a:t>
            </a:r>
            <a:r>
              <a:rPr lang="en-US" sz="3500" dirty="0"/>
              <a:t> </a:t>
            </a:r>
            <a:r>
              <a:rPr lang="en-US" sz="3500" dirty="0" err="1"/>
              <a:t>keşbine</a:t>
            </a:r>
            <a:r>
              <a:rPr lang="en-US" sz="3500" dirty="0"/>
              <a:t> </a:t>
            </a:r>
            <a:r>
              <a:rPr lang="en-US" sz="3500" dirty="0" err="1"/>
              <a:t>ýakyn</a:t>
            </a:r>
            <a:r>
              <a:rPr lang="en-US" sz="3500" dirty="0"/>
              <a:t> </a:t>
            </a:r>
            <a:r>
              <a:rPr lang="en-US" sz="3500" dirty="0" err="1"/>
              <a:t>gelýän</a:t>
            </a:r>
            <a:r>
              <a:rPr lang="en-US" sz="3500" dirty="0"/>
              <a:t> </a:t>
            </a:r>
            <a:r>
              <a:rPr lang="en-US" sz="3500" dirty="0" err="1"/>
              <a:t>kwazigeoid</a:t>
            </a:r>
            <a:r>
              <a:rPr lang="en-US" sz="3500" dirty="0"/>
              <a:t> </a:t>
            </a:r>
            <a:r>
              <a:rPr lang="en-US" sz="3500" dirty="0" err="1"/>
              <a:t>diýip</a:t>
            </a:r>
            <a:r>
              <a:rPr lang="en-US" sz="3500" dirty="0"/>
              <a:t> </a:t>
            </a:r>
            <a:r>
              <a:rPr lang="en-US" sz="3500" dirty="0" err="1"/>
              <a:t>atlandyrylýan</a:t>
            </a:r>
            <a:r>
              <a:rPr lang="en-US" sz="3500" dirty="0"/>
              <a:t> </a:t>
            </a:r>
            <a:r>
              <a:rPr lang="en-US" sz="3500" dirty="0" err="1"/>
              <a:t>kömekçi</a:t>
            </a:r>
            <a:r>
              <a:rPr lang="en-US" sz="3500" dirty="0"/>
              <a:t> </a:t>
            </a:r>
            <a:r>
              <a:rPr lang="en-US" sz="3500" dirty="0" err="1"/>
              <a:t>üsti</a:t>
            </a:r>
            <a:r>
              <a:rPr lang="en-US" sz="3500" dirty="0"/>
              <a:t> </a:t>
            </a:r>
            <a:r>
              <a:rPr lang="en-US" sz="3500" dirty="0" err="1"/>
              <a:t>teklip</a:t>
            </a:r>
            <a:r>
              <a:rPr lang="en-US" sz="3500" dirty="0"/>
              <a:t> </a:t>
            </a:r>
            <a:r>
              <a:rPr lang="en-US" sz="3500" dirty="0" err="1"/>
              <a:t>etdi</a:t>
            </a:r>
            <a:r>
              <a:rPr lang="en-US" sz="3500" dirty="0"/>
              <a:t>. </a:t>
            </a:r>
            <a:r>
              <a:rPr lang="en-US" sz="3500" dirty="0" err="1"/>
              <a:t>Okeanlaryň</a:t>
            </a:r>
            <a:r>
              <a:rPr lang="en-US" sz="3500" dirty="0"/>
              <a:t> </a:t>
            </a:r>
            <a:r>
              <a:rPr lang="en-US" sz="3500" dirty="0" err="1"/>
              <a:t>üstünde</a:t>
            </a:r>
            <a:r>
              <a:rPr lang="en-US" sz="3500" dirty="0"/>
              <a:t> geoid </a:t>
            </a:r>
            <a:r>
              <a:rPr lang="en-US" sz="3500" dirty="0" err="1"/>
              <a:t>bilen</a:t>
            </a:r>
            <a:r>
              <a:rPr lang="en-US" sz="3500" dirty="0"/>
              <a:t> </a:t>
            </a:r>
            <a:r>
              <a:rPr lang="en-US" sz="3500" dirty="0" err="1"/>
              <a:t>kwazigeoidiň</a:t>
            </a:r>
            <a:r>
              <a:rPr lang="en-US" sz="3500" dirty="0"/>
              <a:t> </a:t>
            </a:r>
            <a:r>
              <a:rPr lang="en-US" sz="3500" dirty="0" err="1"/>
              <a:t>üstleri</a:t>
            </a:r>
            <a:r>
              <a:rPr lang="en-US" sz="3500" dirty="0"/>
              <a:t> </a:t>
            </a:r>
            <a:r>
              <a:rPr lang="en-US" sz="3500" dirty="0" err="1"/>
              <a:t>bir-birine</a:t>
            </a:r>
            <a:r>
              <a:rPr lang="en-US" sz="3500" dirty="0"/>
              <a:t> </a:t>
            </a:r>
            <a:r>
              <a:rPr lang="en-US" sz="3500" dirty="0" err="1"/>
              <a:t>laýyk</a:t>
            </a:r>
            <a:r>
              <a:rPr lang="en-US" sz="3500" dirty="0"/>
              <a:t>, </a:t>
            </a:r>
            <a:r>
              <a:rPr lang="en-US" sz="3500" dirty="0" err="1"/>
              <a:t>emma</a:t>
            </a:r>
            <a:r>
              <a:rPr lang="en-US" sz="3500" dirty="0"/>
              <a:t> </a:t>
            </a:r>
            <a:r>
              <a:rPr lang="en-US" sz="3500" dirty="0" err="1"/>
              <a:t>gury</a:t>
            </a:r>
            <a:r>
              <a:rPr lang="en-US" sz="3500" dirty="0"/>
              <a:t> </a:t>
            </a:r>
            <a:r>
              <a:rPr lang="en-US" sz="3500" dirty="0" err="1"/>
              <a:t>ýerde</a:t>
            </a:r>
            <a:r>
              <a:rPr lang="en-US" sz="3500" dirty="0"/>
              <a:t> </a:t>
            </a:r>
            <a:r>
              <a:rPr lang="en-US" sz="3500" dirty="0" err="1"/>
              <a:t>olar</a:t>
            </a:r>
            <a:r>
              <a:rPr lang="en-US" sz="3500" dirty="0"/>
              <a:t> </a:t>
            </a:r>
            <a:r>
              <a:rPr lang="en-US" sz="3500" dirty="0" err="1"/>
              <a:t>tapawutlanýar</a:t>
            </a:r>
            <a:r>
              <a:rPr lang="en-US" sz="3500" dirty="0"/>
              <a:t>. </a:t>
            </a:r>
            <a:r>
              <a:rPr lang="en-US" sz="3500" dirty="0" err="1"/>
              <a:t>Tekizlik</a:t>
            </a:r>
            <a:r>
              <a:rPr lang="en-US" sz="3500" dirty="0"/>
              <a:t> </a:t>
            </a:r>
            <a:r>
              <a:rPr lang="en-US" sz="3500" dirty="0" err="1"/>
              <a:t>ýerlerde</a:t>
            </a:r>
            <a:r>
              <a:rPr lang="en-US" sz="3500" dirty="0"/>
              <a:t> </a:t>
            </a:r>
            <a:r>
              <a:rPr lang="en-US" sz="3500" dirty="0" err="1"/>
              <a:t>olaryň</a:t>
            </a:r>
            <a:r>
              <a:rPr lang="en-US" sz="3500" dirty="0"/>
              <a:t> </a:t>
            </a:r>
            <a:r>
              <a:rPr lang="en-US" sz="3500" dirty="0" err="1"/>
              <a:t>arasyndaky</a:t>
            </a:r>
            <a:r>
              <a:rPr lang="en-US" sz="3500" dirty="0"/>
              <a:t> </a:t>
            </a:r>
            <a:r>
              <a:rPr lang="en-US" sz="3500" dirty="0" err="1"/>
              <a:t>tapawut</a:t>
            </a:r>
            <a:r>
              <a:rPr lang="en-US" sz="3500" dirty="0"/>
              <a:t> </a:t>
            </a:r>
            <a:r>
              <a:rPr lang="en-US" sz="3500" dirty="0" err="1"/>
              <a:t>birnäçe</a:t>
            </a:r>
            <a:r>
              <a:rPr lang="en-US" sz="3500" dirty="0"/>
              <a:t> </a:t>
            </a:r>
            <a:r>
              <a:rPr lang="en-US" sz="3500" dirty="0" err="1"/>
              <a:t>santimetr</a:t>
            </a:r>
            <a:r>
              <a:rPr lang="en-US" sz="3500" dirty="0"/>
              <a:t>, pes </a:t>
            </a:r>
            <a:r>
              <a:rPr lang="en-US" sz="3500" dirty="0" err="1"/>
              <a:t>daglyk</a:t>
            </a:r>
            <a:r>
              <a:rPr lang="en-US" sz="3500" dirty="0"/>
              <a:t> </a:t>
            </a:r>
            <a:r>
              <a:rPr lang="en-US" sz="3500" dirty="0" err="1"/>
              <a:t>sebitlerde</a:t>
            </a:r>
            <a:r>
              <a:rPr lang="en-US" sz="3500" dirty="0"/>
              <a:t> </a:t>
            </a:r>
            <a:r>
              <a:rPr lang="en-US" sz="3500" dirty="0" err="1"/>
              <a:t>iň</a:t>
            </a:r>
            <a:r>
              <a:rPr lang="en-US" sz="3500" dirty="0"/>
              <a:t> </a:t>
            </a:r>
            <a:r>
              <a:rPr lang="en-US" sz="3500" dirty="0" err="1"/>
              <a:t>köpi</a:t>
            </a:r>
            <a:r>
              <a:rPr lang="en-US" sz="3500" dirty="0"/>
              <a:t> 1 </a:t>
            </a:r>
            <a:r>
              <a:rPr lang="en-US" sz="3500" dirty="0" err="1"/>
              <a:t>metre</a:t>
            </a:r>
            <a:r>
              <a:rPr lang="en-US" sz="3500" dirty="0"/>
              <a:t> </a:t>
            </a:r>
            <a:r>
              <a:rPr lang="en-US" sz="3500" dirty="0" err="1"/>
              <a:t>çenli</a:t>
            </a:r>
            <a:r>
              <a:rPr lang="en-US" sz="3500" dirty="0"/>
              <a:t>, </a:t>
            </a:r>
            <a:r>
              <a:rPr lang="en-US" sz="3500" dirty="0" err="1"/>
              <a:t>beýik</a:t>
            </a:r>
            <a:r>
              <a:rPr lang="en-US" sz="3500" dirty="0"/>
              <a:t> </a:t>
            </a:r>
            <a:r>
              <a:rPr lang="en-US" sz="3500" dirty="0" err="1"/>
              <a:t>daglyk</a:t>
            </a:r>
            <a:r>
              <a:rPr lang="en-US" sz="3500" dirty="0"/>
              <a:t> </a:t>
            </a:r>
            <a:r>
              <a:rPr lang="en-US" sz="3500" dirty="0" err="1"/>
              <a:t>sebitlerde</a:t>
            </a:r>
            <a:r>
              <a:rPr lang="en-US" sz="3500" dirty="0"/>
              <a:t> 2 </a:t>
            </a:r>
            <a:r>
              <a:rPr lang="en-US" sz="3500" dirty="0" err="1"/>
              <a:t>metre</a:t>
            </a:r>
            <a:r>
              <a:rPr lang="en-US" sz="3500" dirty="0"/>
              <a:t> </a:t>
            </a:r>
            <a:r>
              <a:rPr lang="en-US" sz="3500" dirty="0" err="1"/>
              <a:t>çenli</a:t>
            </a:r>
            <a:r>
              <a:rPr lang="en-US" sz="3500" dirty="0"/>
              <a:t> </a:t>
            </a:r>
            <a:r>
              <a:rPr lang="en-US" sz="3500" dirty="0" err="1"/>
              <a:t>bahalary</a:t>
            </a:r>
            <a:r>
              <a:rPr lang="en-US" sz="3500" dirty="0"/>
              <a:t> </a:t>
            </a:r>
            <a:r>
              <a:rPr lang="en-US" sz="3500" dirty="0" err="1"/>
              <a:t>alýar</a:t>
            </a:r>
            <a:r>
              <a:rPr lang="en-US" sz="3500" dirty="0"/>
              <a:t>. </a:t>
            </a:r>
            <a:r>
              <a:rPr lang="en-US" sz="3500" dirty="0" err="1"/>
              <a:t>Şonuň</a:t>
            </a:r>
            <a:r>
              <a:rPr lang="en-US" sz="3500" dirty="0"/>
              <a:t> </a:t>
            </a:r>
            <a:r>
              <a:rPr lang="en-US" sz="3500" dirty="0" err="1"/>
              <a:t>üçin</a:t>
            </a:r>
            <a:r>
              <a:rPr lang="en-US" sz="3500" dirty="0"/>
              <a:t> </a:t>
            </a:r>
            <a:r>
              <a:rPr lang="en-US" sz="3500" dirty="0" err="1"/>
              <a:t>geodeizýada</a:t>
            </a:r>
            <a:r>
              <a:rPr lang="en-US" sz="3500" dirty="0"/>
              <a:t> </a:t>
            </a:r>
            <a:r>
              <a:rPr lang="en-US" sz="3500" dirty="0" err="1"/>
              <a:t>köpçülikleýin</a:t>
            </a:r>
            <a:r>
              <a:rPr lang="en-US" sz="3500" dirty="0"/>
              <a:t> </a:t>
            </a:r>
            <a:r>
              <a:rPr lang="en-US" sz="3500" dirty="0" err="1"/>
              <a:t>meseleleri</a:t>
            </a:r>
            <a:r>
              <a:rPr lang="en-US" sz="3500" dirty="0"/>
              <a:t> </a:t>
            </a:r>
            <a:r>
              <a:rPr lang="en-US" sz="3500" dirty="0" err="1"/>
              <a:t>çözmekde</a:t>
            </a:r>
            <a:r>
              <a:rPr lang="en-US" sz="3500" dirty="0"/>
              <a:t> </a:t>
            </a:r>
            <a:r>
              <a:rPr lang="en-US" sz="3500" dirty="0" err="1"/>
              <a:t>geoidiň</a:t>
            </a:r>
            <a:r>
              <a:rPr lang="en-US" sz="3500" dirty="0"/>
              <a:t> we </a:t>
            </a:r>
            <a:r>
              <a:rPr lang="en-US" sz="3500" dirty="0" err="1"/>
              <a:t>kwazigeoidiň</a:t>
            </a:r>
            <a:r>
              <a:rPr lang="en-US" sz="3500" dirty="0"/>
              <a:t> </a:t>
            </a:r>
            <a:r>
              <a:rPr lang="en-US" sz="3500" dirty="0" err="1"/>
              <a:t>üsti</a:t>
            </a:r>
            <a:r>
              <a:rPr lang="en-US" sz="3500" dirty="0"/>
              <a:t> </a:t>
            </a:r>
            <a:r>
              <a:rPr lang="en-US" sz="3500" dirty="0" err="1"/>
              <a:t>bir-birine</a:t>
            </a:r>
            <a:r>
              <a:rPr lang="en-US" sz="3500" dirty="0"/>
              <a:t> </a:t>
            </a:r>
            <a:r>
              <a:rPr lang="en-US" sz="3500" dirty="0" err="1"/>
              <a:t>gabat</a:t>
            </a:r>
            <a:r>
              <a:rPr lang="en-US" sz="3500" dirty="0"/>
              <a:t> </a:t>
            </a:r>
            <a:r>
              <a:rPr lang="en-US" sz="3500" dirty="0" err="1"/>
              <a:t>gelýär</a:t>
            </a:r>
            <a:r>
              <a:rPr lang="en-US" sz="3500" dirty="0"/>
              <a:t> </a:t>
            </a:r>
            <a:r>
              <a:rPr lang="en-US" sz="3500" dirty="0" err="1"/>
              <a:t>diýip</a:t>
            </a:r>
            <a:r>
              <a:rPr lang="en-US" sz="3500" dirty="0"/>
              <a:t> </a:t>
            </a:r>
            <a:r>
              <a:rPr lang="en-US" sz="3500" dirty="0" err="1"/>
              <a:t>kabul</a:t>
            </a:r>
            <a:r>
              <a:rPr lang="en-US" sz="3500" dirty="0"/>
              <a:t> </a:t>
            </a:r>
            <a:r>
              <a:rPr lang="en-US" sz="3500" dirty="0" err="1"/>
              <a:t>edilendir</a:t>
            </a:r>
            <a:r>
              <a:rPr lang="en-US" sz="3500" dirty="0"/>
              <a:t>.</a:t>
            </a:r>
            <a:endParaRPr lang="ru-RU" sz="3500" dirty="0"/>
          </a:p>
        </p:txBody>
      </p:sp>
    </p:spTree>
    <p:extLst>
      <p:ext uri="{BB962C8B-B14F-4D97-AF65-F5344CB8AC3E}">
        <p14:creationId xmlns:p14="http://schemas.microsoft.com/office/powerpoint/2010/main" val="3464466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78937"/>
          </a:xfrm>
        </p:spPr>
        <p:txBody>
          <a:bodyPr>
            <a:normAutofit fontScale="90000"/>
          </a:bodyPr>
          <a:lstStyle/>
          <a:p>
            <a:endParaRPr lang="ru-RU" dirty="0"/>
          </a:p>
        </p:txBody>
      </p:sp>
      <p:sp>
        <p:nvSpPr>
          <p:cNvPr id="3" name="Объект 2"/>
          <p:cNvSpPr>
            <a:spLocks noGrp="1"/>
          </p:cNvSpPr>
          <p:nvPr>
            <p:ph idx="1"/>
          </p:nvPr>
        </p:nvSpPr>
        <p:spPr>
          <a:xfrm>
            <a:off x="838200" y="844062"/>
            <a:ext cx="10515600" cy="5772044"/>
          </a:xfrm>
        </p:spPr>
        <p:txBody>
          <a:bodyPr>
            <a:normAutofit/>
          </a:bodyPr>
          <a:lstStyle/>
          <a:p>
            <a:pPr algn="just"/>
            <a:r>
              <a:rPr lang="tk-TM" dirty="0" smtClean="0"/>
              <a:t>     </a:t>
            </a:r>
            <a:r>
              <a:rPr lang="en-US" b="1" dirty="0" err="1" smtClean="0"/>
              <a:t>Geodeziki</a:t>
            </a:r>
            <a:r>
              <a:rPr lang="en-US" b="1" dirty="0" smtClean="0"/>
              <a:t> </a:t>
            </a:r>
            <a:r>
              <a:rPr lang="en-US" b="1" dirty="0" err="1"/>
              <a:t>ölçegler</a:t>
            </a:r>
            <a:r>
              <a:rPr lang="en-US" b="1" dirty="0"/>
              <a:t> </a:t>
            </a:r>
            <a:r>
              <a:rPr lang="en-US" dirty="0" err="1"/>
              <a:t>geoidiň</a:t>
            </a:r>
            <a:r>
              <a:rPr lang="en-US" dirty="0"/>
              <a:t> ellipsoid </a:t>
            </a:r>
            <a:r>
              <a:rPr lang="en-US" dirty="0" err="1"/>
              <a:t>aýlanmasy</a:t>
            </a:r>
            <a:r>
              <a:rPr lang="en-US" dirty="0"/>
              <a:t>, </a:t>
            </a:r>
            <a:r>
              <a:rPr lang="en-US" dirty="0" err="1"/>
              <a:t>ýagny</a:t>
            </a:r>
            <a:r>
              <a:rPr lang="en-US" dirty="0"/>
              <a:t> </a:t>
            </a:r>
            <a:r>
              <a:rPr lang="en-US" dirty="0" err="1"/>
              <a:t>ellipsiň</a:t>
            </a:r>
            <a:r>
              <a:rPr lang="en-US" dirty="0"/>
              <a:t> </a:t>
            </a:r>
            <a:r>
              <a:rPr lang="en-US" dirty="0" err="1"/>
              <a:t>kiçi</a:t>
            </a:r>
            <a:r>
              <a:rPr lang="en-US" dirty="0"/>
              <a:t> </a:t>
            </a:r>
            <a:r>
              <a:rPr lang="en-US" dirty="0" err="1"/>
              <a:t>okunyň</a:t>
            </a:r>
            <a:r>
              <a:rPr lang="en-US" dirty="0"/>
              <a:t> </a:t>
            </a:r>
            <a:r>
              <a:rPr lang="en-US" dirty="0" err="1"/>
              <a:t>daşyndan</a:t>
            </a:r>
            <a:r>
              <a:rPr lang="en-US" dirty="0"/>
              <a:t> </a:t>
            </a:r>
            <a:r>
              <a:rPr lang="en-US" dirty="0" err="1"/>
              <a:t>aýlanmagynda</a:t>
            </a:r>
            <a:r>
              <a:rPr lang="en-US" dirty="0"/>
              <a:t> </a:t>
            </a:r>
            <a:r>
              <a:rPr lang="en-US" dirty="0" err="1"/>
              <a:t>emele</a:t>
            </a:r>
            <a:r>
              <a:rPr lang="en-US" dirty="0"/>
              <a:t> </a:t>
            </a:r>
            <a:r>
              <a:rPr lang="en-US" dirty="0" err="1"/>
              <a:t>gelen</a:t>
            </a:r>
            <a:r>
              <a:rPr lang="en-US" dirty="0"/>
              <a:t> </a:t>
            </a:r>
            <a:r>
              <a:rPr lang="en-US" dirty="0" err="1"/>
              <a:t>geometriki</a:t>
            </a:r>
            <a:r>
              <a:rPr lang="en-US" dirty="0"/>
              <a:t> </a:t>
            </a:r>
            <a:r>
              <a:rPr lang="en-US" dirty="0" err="1"/>
              <a:t>şekiline</a:t>
            </a:r>
            <a:r>
              <a:rPr lang="en-US" dirty="0"/>
              <a:t> </a:t>
            </a:r>
            <a:r>
              <a:rPr lang="en-US" dirty="0" err="1"/>
              <a:t>ýakyndygyny</a:t>
            </a:r>
            <a:r>
              <a:rPr lang="en-US" dirty="0"/>
              <a:t> </a:t>
            </a:r>
            <a:r>
              <a:rPr lang="en-US" dirty="0" err="1"/>
              <a:t>görkezdi</a:t>
            </a:r>
            <a:r>
              <a:rPr lang="en-US" dirty="0"/>
              <a:t>. Bu </a:t>
            </a:r>
            <a:r>
              <a:rPr lang="en-US" dirty="0" err="1"/>
              <a:t>şekilde</a:t>
            </a:r>
            <a:r>
              <a:rPr lang="en-US" dirty="0"/>
              <a:t> ellipsoid </a:t>
            </a:r>
            <a:r>
              <a:rPr lang="en-US" dirty="0" err="1"/>
              <a:t>bütewi</a:t>
            </a:r>
            <a:r>
              <a:rPr lang="en-US" dirty="0"/>
              <a:t> </a:t>
            </a:r>
            <a:r>
              <a:rPr lang="en-US" dirty="0" err="1"/>
              <a:t>çyzyk</a:t>
            </a:r>
            <a:r>
              <a:rPr lang="en-US" dirty="0"/>
              <a:t>, geoid </a:t>
            </a:r>
            <a:r>
              <a:rPr lang="en-US" dirty="0" err="1"/>
              <a:t>bolsa</a:t>
            </a:r>
            <a:r>
              <a:rPr lang="en-US" dirty="0"/>
              <a:t> </a:t>
            </a:r>
            <a:r>
              <a:rPr lang="en-US" dirty="0" err="1"/>
              <a:t>üzňe</a:t>
            </a:r>
            <a:r>
              <a:rPr lang="en-US" dirty="0"/>
              <a:t> </a:t>
            </a:r>
            <a:r>
              <a:rPr lang="en-US" dirty="0" err="1"/>
              <a:t>çyzyk</a:t>
            </a:r>
            <a:r>
              <a:rPr lang="en-US" dirty="0"/>
              <a:t> </a:t>
            </a:r>
            <a:r>
              <a:rPr lang="en-US" dirty="0" err="1"/>
              <a:t>bilen</a:t>
            </a:r>
            <a:r>
              <a:rPr lang="en-US" dirty="0"/>
              <a:t> </a:t>
            </a:r>
            <a:r>
              <a:rPr lang="en-US" dirty="0" err="1"/>
              <a:t>berlendir</a:t>
            </a:r>
            <a:r>
              <a:rPr lang="en-US" dirty="0"/>
              <a:t>. Ýer </a:t>
            </a:r>
            <a:r>
              <a:rPr lang="en-US" dirty="0" err="1"/>
              <a:t>üstüniň</a:t>
            </a:r>
            <a:r>
              <a:rPr lang="en-US" dirty="0"/>
              <a:t> </a:t>
            </a:r>
            <a:r>
              <a:rPr lang="en-US" dirty="0" err="1"/>
              <a:t>islendik</a:t>
            </a:r>
            <a:r>
              <a:rPr lang="en-US" dirty="0"/>
              <a:t> </a:t>
            </a:r>
            <a:r>
              <a:rPr lang="en-US" dirty="0" err="1"/>
              <a:t>nokadyndan</a:t>
            </a:r>
            <a:r>
              <a:rPr lang="en-US" dirty="0"/>
              <a:t> geoid </a:t>
            </a:r>
            <a:r>
              <a:rPr lang="en-US" dirty="0" err="1"/>
              <a:t>bilen</a:t>
            </a:r>
            <a:r>
              <a:rPr lang="en-US" dirty="0"/>
              <a:t> </a:t>
            </a:r>
            <a:r>
              <a:rPr lang="en-US" dirty="0" err="1"/>
              <a:t>ellipsoidiň</a:t>
            </a:r>
            <a:r>
              <a:rPr lang="en-US" dirty="0"/>
              <a:t> </a:t>
            </a:r>
            <a:r>
              <a:rPr lang="en-US" dirty="0" err="1"/>
              <a:t>arasyndaky</a:t>
            </a:r>
            <a:r>
              <a:rPr lang="en-US" dirty="0"/>
              <a:t> </a:t>
            </a:r>
            <a:r>
              <a:rPr lang="en-US" dirty="0" err="1"/>
              <a:t>tapawut</a:t>
            </a:r>
            <a:r>
              <a:rPr lang="en-US" dirty="0"/>
              <a:t> 150 </a:t>
            </a:r>
            <a:r>
              <a:rPr lang="en-US" dirty="0" err="1"/>
              <a:t>metre</a:t>
            </a:r>
            <a:r>
              <a:rPr lang="en-US" dirty="0"/>
              <a:t> </a:t>
            </a:r>
            <a:r>
              <a:rPr lang="en-US" dirty="0" err="1"/>
              <a:t>çenli</a:t>
            </a:r>
            <a:r>
              <a:rPr lang="en-US" dirty="0"/>
              <a:t> </a:t>
            </a:r>
            <a:r>
              <a:rPr lang="en-US" dirty="0" err="1"/>
              <a:t>aralykda</a:t>
            </a:r>
            <a:r>
              <a:rPr lang="en-US" dirty="0"/>
              <a:t> </a:t>
            </a:r>
            <a:r>
              <a:rPr lang="en-US" dirty="0" err="1"/>
              <a:t>bolýar</a:t>
            </a:r>
            <a:r>
              <a:rPr lang="en-US" dirty="0"/>
              <a:t> (1.2-nji </a:t>
            </a:r>
            <a:r>
              <a:rPr lang="en-US" dirty="0" err="1"/>
              <a:t>surat</a:t>
            </a:r>
            <a:r>
              <a:rPr lang="en-US" dirty="0"/>
              <a:t>). </a:t>
            </a:r>
            <a:r>
              <a:rPr lang="en-US" dirty="0" err="1"/>
              <a:t>Şonuň</a:t>
            </a:r>
            <a:r>
              <a:rPr lang="en-US" dirty="0"/>
              <a:t> </a:t>
            </a:r>
            <a:r>
              <a:rPr lang="en-US" dirty="0" err="1"/>
              <a:t>üçin</a:t>
            </a:r>
            <a:r>
              <a:rPr lang="en-US" dirty="0"/>
              <a:t> </a:t>
            </a:r>
            <a:r>
              <a:rPr lang="en-US" dirty="0" err="1"/>
              <a:t>geodeziýada</a:t>
            </a:r>
            <a:r>
              <a:rPr lang="en-US" dirty="0"/>
              <a:t> </a:t>
            </a:r>
            <a:r>
              <a:rPr lang="en-US" dirty="0" err="1"/>
              <a:t>ýer</a:t>
            </a:r>
            <a:r>
              <a:rPr lang="en-US" dirty="0"/>
              <a:t> </a:t>
            </a:r>
            <a:r>
              <a:rPr lang="en-US" dirty="0" err="1"/>
              <a:t>ellipsoidiniň</a:t>
            </a:r>
            <a:r>
              <a:rPr lang="en-US" dirty="0"/>
              <a:t> </a:t>
            </a:r>
            <a:r>
              <a:rPr lang="en-US" dirty="0" err="1"/>
              <a:t>aýlanma</a:t>
            </a:r>
            <a:r>
              <a:rPr lang="en-US" dirty="0"/>
              <a:t> </a:t>
            </a:r>
            <a:r>
              <a:rPr lang="en-US" dirty="0" err="1"/>
              <a:t>şekili</a:t>
            </a:r>
            <a:r>
              <a:rPr lang="en-US" dirty="0"/>
              <a:t> </a:t>
            </a:r>
            <a:r>
              <a:rPr lang="en-US" dirty="0" err="1"/>
              <a:t>kabul</a:t>
            </a:r>
            <a:r>
              <a:rPr lang="en-US" dirty="0"/>
              <a:t> </a:t>
            </a:r>
            <a:r>
              <a:rPr lang="en-US" dirty="0" err="1"/>
              <a:t>edilýar</a:t>
            </a:r>
            <a:r>
              <a:rPr lang="en-US" dirty="0"/>
              <a:t>.</a:t>
            </a:r>
          </a:p>
          <a:p>
            <a:pPr algn="just"/>
            <a:r>
              <a:rPr lang="en-US" b="1" dirty="0"/>
              <a:t>“</a:t>
            </a:r>
            <a:r>
              <a:rPr lang="en-US" b="1" dirty="0" err="1"/>
              <a:t>Kwazigeoid</a:t>
            </a:r>
            <a:r>
              <a:rPr lang="en-US" b="1" dirty="0"/>
              <a:t>” </a:t>
            </a:r>
            <a:r>
              <a:rPr lang="en-US" dirty="0" err="1"/>
              <a:t>gelip</a:t>
            </a:r>
            <a:r>
              <a:rPr lang="en-US" dirty="0"/>
              <a:t> </a:t>
            </a:r>
            <a:r>
              <a:rPr lang="en-US" dirty="0" err="1"/>
              <a:t>çykyşy</a:t>
            </a:r>
            <a:r>
              <a:rPr lang="en-US" dirty="0"/>
              <a:t> </a:t>
            </a:r>
            <a:r>
              <a:rPr lang="en-US" dirty="0" err="1"/>
              <a:t>boýunça</a:t>
            </a:r>
            <a:r>
              <a:rPr lang="en-US" dirty="0"/>
              <a:t> </a:t>
            </a:r>
            <a:r>
              <a:rPr lang="en-US" dirty="0" err="1"/>
              <a:t>grek</a:t>
            </a:r>
            <a:r>
              <a:rPr lang="en-US" dirty="0"/>
              <a:t> </a:t>
            </a:r>
            <a:r>
              <a:rPr lang="en-US" dirty="0" err="1"/>
              <a:t>sözi</a:t>
            </a:r>
            <a:r>
              <a:rPr lang="en-US" dirty="0"/>
              <a:t> </a:t>
            </a:r>
            <a:r>
              <a:rPr lang="en-US" dirty="0" err="1"/>
              <a:t>bolup</a:t>
            </a:r>
            <a:r>
              <a:rPr lang="en-US" dirty="0"/>
              <a:t>,  </a:t>
            </a:r>
            <a:r>
              <a:rPr lang="en-US" dirty="0" err="1"/>
              <a:t>türkmen</a:t>
            </a:r>
            <a:r>
              <a:rPr lang="en-US" dirty="0"/>
              <a:t> </a:t>
            </a:r>
            <a:r>
              <a:rPr lang="en-US" dirty="0" err="1"/>
              <a:t>dilene</a:t>
            </a:r>
            <a:r>
              <a:rPr lang="en-US" dirty="0"/>
              <a:t> “</a:t>
            </a:r>
            <a:r>
              <a:rPr lang="en-US" dirty="0" err="1"/>
              <a:t>geoide</a:t>
            </a:r>
            <a:r>
              <a:rPr lang="en-US" dirty="0"/>
              <a:t> </a:t>
            </a:r>
            <a:r>
              <a:rPr lang="en-US" dirty="0" err="1"/>
              <a:t>ýakyn</a:t>
            </a:r>
            <a:r>
              <a:rPr lang="en-US" dirty="0"/>
              <a:t>” </a:t>
            </a:r>
            <a:r>
              <a:rPr lang="en-US" dirty="0" err="1"/>
              <a:t>diýen</a:t>
            </a:r>
            <a:r>
              <a:rPr lang="en-US" dirty="0"/>
              <a:t> </a:t>
            </a:r>
            <a:r>
              <a:rPr lang="en-US" dirty="0" err="1"/>
              <a:t>ýaly</a:t>
            </a:r>
            <a:r>
              <a:rPr lang="en-US" dirty="0"/>
              <a:t> </a:t>
            </a:r>
            <a:r>
              <a:rPr lang="en-US" dirty="0" err="1"/>
              <a:t>manyda</a:t>
            </a:r>
            <a:r>
              <a:rPr lang="en-US" dirty="0"/>
              <a:t> </a:t>
            </a:r>
            <a:r>
              <a:rPr lang="en-US" dirty="0" err="1"/>
              <a:t>terjime</a:t>
            </a:r>
            <a:r>
              <a:rPr lang="en-US" dirty="0"/>
              <a:t> </a:t>
            </a:r>
            <a:r>
              <a:rPr lang="en-US" dirty="0" err="1"/>
              <a:t>edilýär</a:t>
            </a:r>
            <a:r>
              <a:rPr lang="en-US" dirty="0"/>
              <a:t>. </a:t>
            </a:r>
          </a:p>
          <a:p>
            <a:pPr algn="just"/>
            <a:r>
              <a:rPr lang="en-US" b="1" dirty="0" err="1"/>
              <a:t>Asma</a:t>
            </a:r>
            <a:r>
              <a:rPr lang="en-US" b="1" dirty="0"/>
              <a:t> </a:t>
            </a:r>
            <a:r>
              <a:rPr lang="en-US" b="1" dirty="0" err="1"/>
              <a:t>çyzyk</a:t>
            </a:r>
            <a:r>
              <a:rPr lang="en-US" b="1" dirty="0"/>
              <a:t> </a:t>
            </a:r>
            <a:r>
              <a:rPr lang="en-US" dirty="0"/>
              <a:t>- </a:t>
            </a:r>
            <a:r>
              <a:rPr lang="en-US" dirty="0" err="1"/>
              <a:t>geoidiň</a:t>
            </a:r>
            <a:r>
              <a:rPr lang="en-US" dirty="0"/>
              <a:t> </a:t>
            </a:r>
            <a:r>
              <a:rPr lang="en-US" dirty="0" err="1"/>
              <a:t>üstündäki</a:t>
            </a:r>
            <a:r>
              <a:rPr lang="en-US" dirty="0"/>
              <a:t> </a:t>
            </a:r>
            <a:r>
              <a:rPr lang="en-US" dirty="0" err="1"/>
              <a:t>islendik</a:t>
            </a:r>
            <a:r>
              <a:rPr lang="en-US" dirty="0"/>
              <a:t> </a:t>
            </a:r>
            <a:r>
              <a:rPr lang="en-US" dirty="0" err="1"/>
              <a:t>nokatdan</a:t>
            </a:r>
            <a:r>
              <a:rPr lang="en-US" dirty="0"/>
              <a:t> </a:t>
            </a:r>
            <a:r>
              <a:rPr lang="en-US" dirty="0" err="1"/>
              <a:t>onuň</a:t>
            </a:r>
            <a:r>
              <a:rPr lang="en-US" dirty="0"/>
              <a:t> </a:t>
            </a:r>
            <a:r>
              <a:rPr lang="en-US" dirty="0" err="1"/>
              <a:t>üstüne</a:t>
            </a:r>
            <a:r>
              <a:rPr lang="en-US" dirty="0"/>
              <a:t> </a:t>
            </a:r>
            <a:r>
              <a:rPr lang="en-US" dirty="0" err="1"/>
              <a:t>perpendikulýar</a:t>
            </a:r>
            <a:r>
              <a:rPr lang="en-US" dirty="0"/>
              <a:t> </a:t>
            </a:r>
            <a:r>
              <a:rPr lang="en-US" dirty="0" err="1"/>
              <a:t>kesip</a:t>
            </a:r>
            <a:r>
              <a:rPr lang="en-US" dirty="0"/>
              <a:t> </a:t>
            </a:r>
            <a:r>
              <a:rPr lang="en-US" dirty="0" err="1"/>
              <a:t>geçmek</a:t>
            </a:r>
            <a:r>
              <a:rPr lang="en-US" dirty="0"/>
              <a:t> </a:t>
            </a:r>
            <a:r>
              <a:rPr lang="en-US" dirty="0" err="1"/>
              <a:t>bilen</a:t>
            </a:r>
            <a:r>
              <a:rPr lang="en-US" dirty="0"/>
              <a:t> </a:t>
            </a:r>
            <a:r>
              <a:rPr lang="en-US" dirty="0" err="1"/>
              <a:t>alynýar</a:t>
            </a:r>
            <a:r>
              <a:rPr lang="en-US" dirty="0"/>
              <a:t> (</a:t>
            </a:r>
            <a:r>
              <a:rPr lang="en-US" dirty="0" err="1"/>
              <a:t>başgaça</a:t>
            </a:r>
            <a:r>
              <a:rPr lang="en-US" dirty="0"/>
              <a:t> </a:t>
            </a:r>
            <a:r>
              <a:rPr lang="en-US" dirty="0" err="1"/>
              <a:t>aýdanda</a:t>
            </a:r>
            <a:r>
              <a:rPr lang="en-US" dirty="0"/>
              <a:t> </a:t>
            </a:r>
            <a:r>
              <a:rPr lang="en-US" dirty="0" err="1"/>
              <a:t>asma</a:t>
            </a:r>
            <a:r>
              <a:rPr lang="en-US" dirty="0"/>
              <a:t> </a:t>
            </a:r>
            <a:r>
              <a:rPr lang="en-US" dirty="0" err="1"/>
              <a:t>çyzyk</a:t>
            </a:r>
            <a:r>
              <a:rPr lang="en-US" dirty="0"/>
              <a:t> - </a:t>
            </a:r>
            <a:r>
              <a:rPr lang="en-US" dirty="0" err="1"/>
              <a:t>ýeriň</a:t>
            </a:r>
            <a:r>
              <a:rPr lang="en-US" dirty="0"/>
              <a:t> </a:t>
            </a:r>
            <a:r>
              <a:rPr lang="en-US" dirty="0" err="1"/>
              <a:t>agyrlyk</a:t>
            </a:r>
            <a:r>
              <a:rPr lang="en-US" dirty="0"/>
              <a:t> </a:t>
            </a:r>
            <a:r>
              <a:rPr lang="en-US" dirty="0" err="1"/>
              <a:t>güýjüniň</a:t>
            </a:r>
            <a:r>
              <a:rPr lang="en-US" dirty="0"/>
              <a:t> </a:t>
            </a:r>
            <a:r>
              <a:rPr lang="en-US" dirty="0" err="1"/>
              <a:t>ugry</a:t>
            </a:r>
            <a:r>
              <a:rPr lang="en-US" dirty="0"/>
              <a:t> </a:t>
            </a:r>
            <a:r>
              <a:rPr lang="en-US" dirty="0" err="1"/>
              <a:t>bilen</a:t>
            </a:r>
            <a:r>
              <a:rPr lang="en-US" dirty="0"/>
              <a:t> </a:t>
            </a:r>
            <a:r>
              <a:rPr lang="en-US" dirty="0" err="1"/>
              <a:t>gabat</a:t>
            </a:r>
            <a:r>
              <a:rPr lang="en-US" dirty="0"/>
              <a:t> </a:t>
            </a:r>
            <a:r>
              <a:rPr lang="en-US" dirty="0" err="1"/>
              <a:t>gelýän</a:t>
            </a:r>
            <a:r>
              <a:rPr lang="en-US" dirty="0"/>
              <a:t> </a:t>
            </a:r>
            <a:r>
              <a:rPr lang="en-US" dirty="0" err="1"/>
              <a:t>çyzykdyr</a:t>
            </a:r>
            <a:r>
              <a:rPr lang="en-US" dirty="0"/>
              <a:t>). </a:t>
            </a:r>
          </a:p>
          <a:p>
            <a:pPr algn="just"/>
            <a:endParaRPr lang="ru-RU" dirty="0"/>
          </a:p>
        </p:txBody>
      </p:sp>
    </p:spTree>
    <p:extLst>
      <p:ext uri="{BB962C8B-B14F-4D97-AF65-F5344CB8AC3E}">
        <p14:creationId xmlns:p14="http://schemas.microsoft.com/office/powerpoint/2010/main" val="31885193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603</TotalTime>
  <Words>1622</Words>
  <Application>Microsoft Office PowerPoint</Application>
  <PresentationFormat>Широкоэкранный</PresentationFormat>
  <Paragraphs>43</Paragraphs>
  <Slides>24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24</vt:i4>
      </vt:variant>
    </vt:vector>
  </HeadingPairs>
  <TitlesOfParts>
    <vt:vector size="30" baseType="lpstr">
      <vt:lpstr>Arial</vt:lpstr>
      <vt:lpstr>Calibri</vt:lpstr>
      <vt:lpstr>Calibri Light</vt:lpstr>
      <vt:lpstr>Symbol</vt:lpstr>
      <vt:lpstr>Times New Roman</vt:lpstr>
      <vt:lpstr>Тема Office</vt:lpstr>
      <vt:lpstr>    Tema:Ýeriň şekili we ölçegleri baradaky maglumatlar.</vt:lpstr>
      <vt:lpstr>Sapagyň meýilnamasy</vt:lpstr>
      <vt:lpstr>Презентация PowerPoint</vt:lpstr>
      <vt:lpstr>Презентация PowerPoint</vt:lpstr>
      <vt:lpstr>Презентация PowerPoint</vt:lpstr>
      <vt:lpstr>Презентация PowerPoint</vt:lpstr>
      <vt:lpstr>  1.2-nji surat. Geoid bilen Ýer ellipsoidiniň tapawudy. </vt:lpstr>
      <vt:lpstr>Презентация PowerPoint</vt:lpstr>
      <vt:lpstr>Презентация PowerPoint</vt:lpstr>
      <vt:lpstr>Презентация PowerPoint</vt:lpstr>
      <vt:lpstr>1.3-nji surat. Ýer ellipsoidi we onuň elementleri. </vt:lpstr>
      <vt:lpstr>      Ýer ellipsoidiniň ululygy onun elementleri bilen kesgitlenilýär. Bu elementler ellipsoidiň uly (a) we kiçi ýarym (b) oklary bolup durýar. Şu ululyklara baglylykda ýer elipsoidiniň otnositel gysylma koefisiýenti (a) hasaplanylýar (1.3-nji surat). Ol  aşakdaky ýaly berilýär:</vt:lpstr>
      <vt:lpstr>Презентация PowerPoint</vt:lpstr>
      <vt:lpstr>       1946-njy ýyla çenli Garaşsyz Döwletleriň Arkalaşygy (DGA) ýurtlarynyň territoriýasynda topogrofo-geodeziki işlerini geçirende nemes astronomy F. W. Besseliň (1794-1846-njy ýý.) hasaplap çykaran Ýer ellipsoidiniň ululyklaryndan peýdalanypdyrlar. Öňki sowet alymlary, nemes astronomy F. W. Besseliň ellipsoidiniň geoidiň ölçeglerinden biraz tapawut edýändigini kesgitleýärler.  Dürli ýurtlaryň alymlarynyň kesgitlän Ýer ellipsoidiniň ölçegleri 1.1, 1.2 - nji tablisalarda berlendir.          F. N. Krasowskiniň Ýer ellipsoidiniň ölçegleri aşakdakylar ýalydyr, ýagny a=6378245 m, b=6356863 m bolsa, onda ýer ellipsoidiniň otnositel gysylmagy:</vt:lpstr>
      <vt:lpstr>Презентация PowerPoint</vt:lpstr>
      <vt:lpstr>       Özüniň parametrleri boýunça global kartografiki – geodeziki meseleleri çözmäge has ýakyn ellipsoidi hökmünde umumyýer ellipsoidi we aýratyn sebitler we ýurtlar üçin ulanylýan referens-ellipsoidleri tapawutlanýar. Ellipsoidiň aýlanmasyny iki paramarti boýunça häsiýetlendirýärler. Olardan: uly ekwatorial ýarym okuny (a) we polýar gysylmasyny () bellemek bolar. Olardan başga-da hasaplamada kiçi polýar ýarym oky (b) we meridianal ellipsiniň birinji ekssentriteti (e) hem ulanylýar. Bu parametrleriň bir-birleri bilen arabaglanyşygy aşakdaky ýaly berilýär: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85</cp:revision>
  <dcterms:created xsi:type="dcterms:W3CDTF">2019-02-11T16:56:33Z</dcterms:created>
  <dcterms:modified xsi:type="dcterms:W3CDTF">2019-09-06T10:35:36Z</dcterms:modified>
</cp:coreProperties>
</file>