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7" r:id="rId4"/>
    <p:sldId id="310" r:id="rId5"/>
    <p:sldId id="258" r:id="rId6"/>
    <p:sldId id="279" r:id="rId7"/>
    <p:sldId id="280" r:id="rId8"/>
    <p:sldId id="298" r:id="rId9"/>
    <p:sldId id="299" r:id="rId10"/>
    <p:sldId id="300" r:id="rId11"/>
    <p:sldId id="311" r:id="rId12"/>
    <p:sldId id="312" r:id="rId13"/>
    <p:sldId id="313" r:id="rId14"/>
    <p:sldId id="323" r:id="rId15"/>
    <p:sldId id="325" r:id="rId16"/>
    <p:sldId id="324" r:id="rId17"/>
    <p:sldId id="326" r:id="rId18"/>
    <p:sldId id="260" r:id="rId19"/>
    <p:sldId id="262" r:id="rId20"/>
    <p:sldId id="316" r:id="rId21"/>
    <p:sldId id="263" r:id="rId22"/>
    <p:sldId id="315" r:id="rId23"/>
    <p:sldId id="305" r:id="rId24"/>
    <p:sldId id="317" r:id="rId2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06.09.2019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31744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06.09.2019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929701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06.09.2019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85774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06.09.2019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772962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2A42EE3-3D2B-4FDD-AEE3-B589384D3B6B}" type="datetimeFigureOut">
              <a:rPr lang="ru-RU" smtClean="0"/>
              <a:t>06.09.2019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673639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2A42EE3-3D2B-4FDD-AEE3-B589384D3B6B}" type="datetimeFigureOut">
              <a:rPr lang="ru-RU" smtClean="0"/>
              <a:t>06.09.2019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5765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2A42EE3-3D2B-4FDD-AEE3-B589384D3B6B}" type="datetimeFigureOut">
              <a:rPr lang="ru-RU" smtClean="0"/>
              <a:t>06.09.2019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89495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2A42EE3-3D2B-4FDD-AEE3-B589384D3B6B}" type="datetimeFigureOut">
              <a:rPr lang="ru-RU" smtClean="0"/>
              <a:t>06.09.2019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52639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A42EE3-3D2B-4FDD-AEE3-B589384D3B6B}" type="datetimeFigureOut">
              <a:rPr lang="ru-RU" smtClean="0"/>
              <a:t>06.09.2019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4134283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06.09.2019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57612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06.09.2019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90823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A42EE3-3D2B-4FDD-AEE3-B589384D3B6B}" type="datetimeFigureOut">
              <a:rPr lang="ru-RU" smtClean="0"/>
              <a:t>06.09.2019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90738-CDC2-4404-A5ED-39E3DA506CD7}" type="slidenum">
              <a:rPr lang="ru-RU" smtClean="0"/>
              <a:t>‹#›</a:t>
            </a:fld>
            <a:endParaRPr lang="ru-RU"/>
          </a:p>
        </p:txBody>
      </p:sp>
    </p:spTree>
    <p:extLst>
      <p:ext uri="{BB962C8B-B14F-4D97-AF65-F5344CB8AC3E}">
        <p14:creationId xmlns:p14="http://schemas.microsoft.com/office/powerpoint/2010/main" val="3983266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6416" y="1987062"/>
            <a:ext cx="9144000" cy="3490546"/>
          </a:xfrm>
        </p:spPr>
        <p:txBody>
          <a:bodyPr>
            <a:normAutofit fontScale="90000"/>
          </a:bodyPr>
          <a:lstStyle/>
          <a:p>
            <a:pPr>
              <a:lnSpc>
                <a:spcPct val="115000"/>
              </a:lnSpc>
              <a:spcAft>
                <a:spcPts val="1000"/>
              </a:spcAft>
            </a:pPr>
            <a:r>
              <a:rPr lang="tk-TM" sz="8000"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sz="8000"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8000" dirty="0">
                <a:latin typeface="Times New Roman" panose="02020603050405020304" pitchFamily="18" charset="0"/>
                <a:ea typeface="Times New Roman" panose="02020603050405020304" pitchFamily="18" charset="0"/>
                <a:cs typeface="Times New Roman" panose="02020603050405020304" pitchFamily="18" charset="0"/>
              </a:rPr>
              <a:t/>
            </a:r>
            <a:br>
              <a:rPr lang="tk-TM" sz="8000" dirty="0">
                <a:latin typeface="Times New Roman" panose="02020603050405020304" pitchFamily="18" charset="0"/>
                <a:ea typeface="Times New Roman" panose="02020603050405020304" pitchFamily="18" charset="0"/>
                <a:cs typeface="Times New Roman" panose="02020603050405020304" pitchFamily="18" charset="0"/>
              </a:rPr>
            </a:br>
            <a:r>
              <a:rPr lang="tk-TM" sz="8000"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sz="8000"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8000" dirty="0">
                <a:latin typeface="Times New Roman" panose="02020603050405020304" pitchFamily="18" charset="0"/>
                <a:ea typeface="Times New Roman" panose="02020603050405020304" pitchFamily="18" charset="0"/>
                <a:cs typeface="Times New Roman" panose="02020603050405020304" pitchFamily="18" charset="0"/>
              </a:rPr>
              <a:t/>
            </a:r>
            <a:br>
              <a:rPr lang="tk-TM" sz="8000" dirty="0">
                <a:latin typeface="Times New Roman" panose="02020603050405020304" pitchFamily="18" charset="0"/>
                <a:ea typeface="Times New Roman" panose="02020603050405020304" pitchFamily="18" charset="0"/>
                <a:cs typeface="Times New Roman" panose="02020603050405020304" pitchFamily="18" charset="0"/>
              </a:rPr>
            </a:br>
            <a:r>
              <a:rPr lang="tk-TM" sz="8000" dirty="0" smtClean="0">
                <a:latin typeface="Times New Roman" panose="02020603050405020304" pitchFamily="18" charset="0"/>
                <a:ea typeface="Times New Roman" panose="02020603050405020304" pitchFamily="18" charset="0"/>
                <a:cs typeface="Times New Roman" panose="02020603050405020304" pitchFamily="18" charset="0"/>
              </a:rPr>
              <a:t>Tema:</a:t>
            </a:r>
            <a:r>
              <a:rPr lang="en-US" sz="8000" b="1" dirty="0" err="1">
                <a:latin typeface="Times New Roman" panose="02020603050405020304" pitchFamily="18" charset="0"/>
                <a:ea typeface="Times New Roman" panose="02020603050405020304" pitchFamily="18" charset="0"/>
              </a:rPr>
              <a:t>Ýeriň</a:t>
            </a:r>
            <a:r>
              <a:rPr lang="en-US" sz="8000" b="1" dirty="0">
                <a:latin typeface="Times New Roman" panose="02020603050405020304" pitchFamily="18" charset="0"/>
                <a:ea typeface="Times New Roman" panose="02020603050405020304" pitchFamily="18" charset="0"/>
              </a:rPr>
              <a:t> </a:t>
            </a:r>
            <a:r>
              <a:rPr lang="en-US" sz="8000" b="1" dirty="0" err="1">
                <a:latin typeface="Times New Roman" panose="02020603050405020304" pitchFamily="18" charset="0"/>
                <a:ea typeface="Times New Roman" panose="02020603050405020304" pitchFamily="18" charset="0"/>
              </a:rPr>
              <a:t>şekili</a:t>
            </a:r>
            <a:r>
              <a:rPr lang="en-US" sz="8000" b="1" dirty="0">
                <a:latin typeface="Times New Roman" panose="02020603050405020304" pitchFamily="18" charset="0"/>
                <a:ea typeface="Times New Roman" panose="02020603050405020304" pitchFamily="18" charset="0"/>
              </a:rPr>
              <a:t> we </a:t>
            </a:r>
            <a:r>
              <a:rPr lang="en-US" sz="8000" b="1" dirty="0" err="1">
                <a:latin typeface="Times New Roman" panose="02020603050405020304" pitchFamily="18" charset="0"/>
                <a:ea typeface="Times New Roman" panose="02020603050405020304" pitchFamily="18" charset="0"/>
              </a:rPr>
              <a:t>ölçegleri</a:t>
            </a:r>
            <a:r>
              <a:rPr lang="en-US" sz="8000" b="1" dirty="0">
                <a:latin typeface="Times New Roman" panose="02020603050405020304" pitchFamily="18" charset="0"/>
                <a:ea typeface="Times New Roman" panose="02020603050405020304" pitchFamily="18" charset="0"/>
              </a:rPr>
              <a:t> </a:t>
            </a:r>
            <a:r>
              <a:rPr lang="en-US" sz="8000" b="1" dirty="0" err="1">
                <a:latin typeface="Times New Roman" panose="02020603050405020304" pitchFamily="18" charset="0"/>
                <a:ea typeface="Times New Roman" panose="02020603050405020304" pitchFamily="18" charset="0"/>
              </a:rPr>
              <a:t>baradaky</a:t>
            </a:r>
            <a:r>
              <a:rPr lang="en-US" sz="8000" b="1" dirty="0">
                <a:latin typeface="Times New Roman" panose="02020603050405020304" pitchFamily="18" charset="0"/>
                <a:ea typeface="Times New Roman" panose="02020603050405020304" pitchFamily="18" charset="0"/>
              </a:rPr>
              <a:t> </a:t>
            </a:r>
            <a:r>
              <a:rPr lang="en-US" sz="8000" b="1" dirty="0" err="1">
                <a:latin typeface="Times New Roman" panose="02020603050405020304" pitchFamily="18" charset="0"/>
                <a:ea typeface="Times New Roman" panose="02020603050405020304" pitchFamily="18" charset="0"/>
              </a:rPr>
              <a:t>maglumatlar</a:t>
            </a:r>
            <a:r>
              <a:rPr lang="tk-TM" sz="8000" b="1" dirty="0" smtClean="0">
                <a:latin typeface="Times New Roman" panose="02020603050405020304" pitchFamily="18" charset="0"/>
                <a:ea typeface="Times New Roman" panose="02020603050405020304" pitchFamily="18" charset="0"/>
              </a:rPr>
              <a:t>.</a:t>
            </a:r>
            <a:endParaRPr lang="ru-RU" sz="8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863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05313"/>
          </a:xfrm>
        </p:spPr>
        <p:txBody>
          <a:bodyPr>
            <a:normAutofit fontScale="90000"/>
          </a:bodyPr>
          <a:lstStyle/>
          <a:p>
            <a:endParaRPr lang="ru-RU" dirty="0"/>
          </a:p>
        </p:txBody>
      </p:sp>
      <p:sp>
        <p:nvSpPr>
          <p:cNvPr id="6" name="Объект 5"/>
          <p:cNvSpPr>
            <a:spLocks noGrp="1"/>
          </p:cNvSpPr>
          <p:nvPr>
            <p:ph idx="1"/>
          </p:nvPr>
        </p:nvSpPr>
        <p:spPr>
          <a:xfrm>
            <a:off x="838200" y="1090246"/>
            <a:ext cx="10776438" cy="5086717"/>
          </a:xfrm>
        </p:spPr>
        <p:txBody>
          <a:bodyPr>
            <a:normAutofit/>
          </a:bodyPr>
          <a:lstStyle/>
          <a:p>
            <a:pPr indent="449580" algn="just">
              <a:spcAft>
                <a:spcPts val="0"/>
              </a:spcAft>
            </a:pPr>
            <a:r>
              <a:rPr lang="tk-TM" dirty="0" smtClean="0">
                <a:latin typeface="Times New Roman" panose="02020603050405020304" pitchFamily="18" charset="0"/>
                <a:cs typeface="Times New Roman" panose="02020603050405020304" pitchFamily="18" charset="0"/>
              </a:rPr>
              <a:t> </a:t>
            </a:r>
            <a:r>
              <a:rPr lang="tk-TM" sz="3600" b="1" dirty="0">
                <a:latin typeface="Times New Roman" panose="02020603050405020304" pitchFamily="18" charset="0"/>
                <a:cs typeface="Times New Roman" panose="02020603050405020304" pitchFamily="18" charset="0"/>
              </a:rPr>
              <a:t>Normal çyzyk</a:t>
            </a:r>
            <a:r>
              <a:rPr lang="tk-TM" sz="3600" dirty="0">
                <a:latin typeface="Times New Roman" panose="02020603050405020304" pitchFamily="18" charset="0"/>
                <a:cs typeface="Times New Roman" panose="02020603050405020304" pitchFamily="18" charset="0"/>
              </a:rPr>
              <a:t>-Ýer ellipsoidiniň  üstindäki   islendik nokatdan onuň üstüni perpendikulýar kesip geçmek bilen emele gelýär. Geodeziki ölçegleri geçirmek üçin kesgitlenen koordinatlar sistemasy bolan ýer ellipsoidine referens-ellipsoid diýilýär. Her bir döwletde topografo-geodeziki işleri </a:t>
            </a:r>
            <a:r>
              <a:rPr lang="tk-TM" sz="3600" dirty="0" smtClean="0">
                <a:latin typeface="Times New Roman" panose="02020603050405020304" pitchFamily="18" charset="0"/>
                <a:cs typeface="Times New Roman" panose="02020603050405020304" pitchFamily="18" charset="0"/>
              </a:rPr>
              <a:t>geçirmek üçin </a:t>
            </a:r>
            <a:r>
              <a:rPr lang="tk-TM" sz="3600" dirty="0">
                <a:latin typeface="Times New Roman" panose="02020603050405020304" pitchFamily="18" charset="0"/>
                <a:cs typeface="Times New Roman" panose="02020603050405020304" pitchFamily="18" charset="0"/>
              </a:rPr>
              <a:t>belli </a:t>
            </a:r>
            <a:r>
              <a:rPr lang="tk-TM" sz="3600" dirty="0" smtClean="0">
                <a:latin typeface="Times New Roman" panose="02020603050405020304" pitchFamily="18" charset="0"/>
                <a:cs typeface="Times New Roman" panose="02020603050405020304" pitchFamily="18" charset="0"/>
              </a:rPr>
              <a:t>ululykdaky Ýer </a:t>
            </a:r>
            <a:r>
              <a:rPr lang="tk-TM" sz="3600" dirty="0">
                <a:latin typeface="Times New Roman" panose="02020603050405020304" pitchFamily="18" charset="0"/>
                <a:cs typeface="Times New Roman" panose="02020603050405020304" pitchFamily="18" charset="0"/>
              </a:rPr>
              <a:t>ellipsoidi kabul edilendir. Garaşsyz,baky Bitarap Türkmenistan diýarymyzyň territoriýasy üçin görnükli rus alymy F. N. Krasowskiniň referens-ellipsoidi alnandyr.</a:t>
            </a:r>
            <a:endParaRPr lang="ru-RU" sz="3600" dirty="0"/>
          </a:p>
        </p:txBody>
      </p:sp>
    </p:spTree>
    <p:extLst>
      <p:ext uri="{BB962C8B-B14F-4D97-AF65-F5344CB8AC3E}">
        <p14:creationId xmlns:p14="http://schemas.microsoft.com/office/powerpoint/2010/main" val="2287256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26123" y="683069"/>
            <a:ext cx="10515600" cy="320675"/>
          </a:xfrm>
        </p:spPr>
        <p:txBody>
          <a:bodyPr>
            <a:normAutofit fontScale="90000"/>
          </a:bodyPr>
          <a:lstStyle/>
          <a:p>
            <a:r>
              <a:rPr lang="en-US" b="1" dirty="0"/>
              <a:t>1.3-nji </a:t>
            </a:r>
            <a:r>
              <a:rPr lang="en-US" b="1" dirty="0" err="1"/>
              <a:t>surat</a:t>
            </a:r>
            <a:r>
              <a:rPr lang="en-US" b="1" dirty="0"/>
              <a:t>. Ýer </a:t>
            </a:r>
            <a:r>
              <a:rPr lang="en-US" b="1" dirty="0" smtClean="0"/>
              <a:t>ellipsoid</a:t>
            </a:r>
            <a:r>
              <a:rPr lang="tk-TM" b="1" dirty="0" smtClean="0"/>
              <a:t>i</a:t>
            </a:r>
            <a:r>
              <a:rPr lang="en-US" b="1" dirty="0" smtClean="0"/>
              <a:t> </a:t>
            </a:r>
            <a:r>
              <a:rPr lang="en-US" b="1" dirty="0"/>
              <a:t>we </a:t>
            </a:r>
            <a:r>
              <a:rPr lang="en-US" b="1" dirty="0" err="1"/>
              <a:t>onuň</a:t>
            </a:r>
            <a:r>
              <a:rPr lang="en-US" b="1" dirty="0"/>
              <a:t> </a:t>
            </a:r>
            <a:r>
              <a:rPr lang="en-US" b="1" dirty="0" err="1"/>
              <a:t>elementleri</a:t>
            </a:r>
            <a:r>
              <a:rPr lang="en-US" b="1" dirty="0"/>
              <a:t>. </a:t>
            </a:r>
            <a:endParaRPr lang="ru-RU" b="1" dirty="0"/>
          </a:p>
        </p:txBody>
      </p:sp>
      <p:sp>
        <p:nvSpPr>
          <p:cNvPr id="5" name="Прямоугольник 4"/>
          <p:cNvSpPr/>
          <p:nvPr/>
        </p:nvSpPr>
        <p:spPr>
          <a:xfrm>
            <a:off x="3048000" y="4931313"/>
            <a:ext cx="6096000" cy="984885"/>
          </a:xfrm>
          <a:prstGeom prst="rect">
            <a:avLst/>
          </a:prstGeom>
        </p:spPr>
        <p:txBody>
          <a:bodyPr>
            <a:spAutoFit/>
          </a:bodyPr>
          <a:lstStyle/>
          <a:p>
            <a:pPr algn="ctr">
              <a:spcBef>
                <a:spcPts val="1200"/>
              </a:spcBef>
              <a:spcAft>
                <a:spcPts val="1200"/>
              </a:spcAft>
            </a:pPr>
            <a:r>
              <a:rPr lang="en-US" sz="2400" b="1" dirty="0" smtClean="0">
                <a:latin typeface="Times New Roman" panose="02020603050405020304" pitchFamily="18" charset="0"/>
                <a:ea typeface="Times New Roman" panose="02020603050405020304" pitchFamily="18" charset="0"/>
              </a:rPr>
              <a:t>                 </a:t>
            </a:r>
            <a:endParaRPr lang="ru-RU" sz="2400" dirty="0">
              <a:latin typeface="Times New Roman" panose="02020603050405020304" pitchFamily="18" charset="0"/>
              <a:ea typeface="Times New Roman" panose="02020603050405020304" pitchFamily="18" charset="0"/>
            </a:endParaRPr>
          </a:p>
          <a:p>
            <a:pPr algn="just">
              <a:spcAft>
                <a:spcPts val="0"/>
              </a:spcAft>
            </a:pPr>
            <a:r>
              <a:rPr lang="ru-RU" sz="2400" b="1" dirty="0">
                <a:latin typeface="Times New Roman" panose="02020603050405020304" pitchFamily="18" charset="0"/>
                <a:ea typeface="Times New Roman" panose="02020603050405020304" pitchFamily="18" charset="0"/>
              </a:rPr>
              <a:t> </a:t>
            </a:r>
            <a:endParaRPr lang="ru-RU" sz="2400" dirty="0">
              <a:effectLst/>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a:xfrm>
            <a:off x="732692" y="1670539"/>
            <a:ext cx="10515600" cy="4431323"/>
          </a:xfrm>
        </p:spPr>
        <p:txBody>
          <a:bodyPr>
            <a:normAutofit/>
          </a:bodyPr>
          <a:lstStyle/>
          <a:p>
            <a:pPr algn="just"/>
            <a:endParaRPr lang="ru-RU" dirty="0"/>
          </a:p>
        </p:txBody>
      </p:sp>
      <p:pic>
        <p:nvPicPr>
          <p:cNvPr id="4" name="Рисунок 3"/>
          <p:cNvPicPr>
            <a:picLocks noChangeAspect="1"/>
          </p:cNvPicPr>
          <p:nvPr/>
        </p:nvPicPr>
        <p:blipFill>
          <a:blip r:embed="rId2"/>
          <a:stretch>
            <a:fillRect/>
          </a:stretch>
        </p:blipFill>
        <p:spPr>
          <a:xfrm>
            <a:off x="3913064" y="1907932"/>
            <a:ext cx="4668227" cy="3560884"/>
          </a:xfrm>
          <a:prstGeom prst="rect">
            <a:avLst/>
          </a:prstGeom>
        </p:spPr>
      </p:pic>
    </p:spTree>
    <p:extLst>
      <p:ext uri="{BB962C8B-B14F-4D97-AF65-F5344CB8AC3E}">
        <p14:creationId xmlns:p14="http://schemas.microsoft.com/office/powerpoint/2010/main" val="2275315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562707"/>
            <a:ext cx="10515600" cy="2409093"/>
          </a:xfrm>
        </p:spPr>
        <p:txBody>
          <a:bodyPr>
            <a:normAutofit/>
          </a:bodyPr>
          <a:lstStyle/>
          <a:p>
            <a:pPr algn="just"/>
            <a:r>
              <a:rPr lang="tk-TM" sz="2700" dirty="0" smtClean="0"/>
              <a:t>      </a:t>
            </a:r>
            <a:r>
              <a:rPr lang="en-US" sz="2700" dirty="0" smtClean="0"/>
              <a:t>Ýer </a:t>
            </a:r>
            <a:r>
              <a:rPr lang="en-US" sz="2700" dirty="0" err="1"/>
              <a:t>ellipsoidiniň</a:t>
            </a:r>
            <a:r>
              <a:rPr lang="en-US" sz="2700" dirty="0"/>
              <a:t> </a:t>
            </a:r>
            <a:r>
              <a:rPr lang="en-US" sz="2700" dirty="0" err="1"/>
              <a:t>ululygy</a:t>
            </a:r>
            <a:r>
              <a:rPr lang="en-US" sz="2700" dirty="0"/>
              <a:t> </a:t>
            </a:r>
            <a:r>
              <a:rPr lang="en-US" sz="2700" dirty="0" err="1"/>
              <a:t>onun</a:t>
            </a:r>
            <a:r>
              <a:rPr lang="en-US" sz="2700" dirty="0"/>
              <a:t> </a:t>
            </a:r>
            <a:r>
              <a:rPr lang="en-US" sz="2700" dirty="0" err="1"/>
              <a:t>elementleri</a:t>
            </a:r>
            <a:r>
              <a:rPr lang="en-US" sz="2700" dirty="0"/>
              <a:t> </a:t>
            </a:r>
            <a:r>
              <a:rPr lang="en-US" sz="2700" dirty="0" err="1"/>
              <a:t>bilen</a:t>
            </a:r>
            <a:r>
              <a:rPr lang="en-US" sz="2700" dirty="0"/>
              <a:t> </a:t>
            </a:r>
            <a:r>
              <a:rPr lang="en-US" sz="2700" dirty="0" err="1"/>
              <a:t>kesgitlenilýär</a:t>
            </a:r>
            <a:r>
              <a:rPr lang="en-US" sz="2700" dirty="0"/>
              <a:t>. Bu </a:t>
            </a:r>
            <a:r>
              <a:rPr lang="en-US" sz="2700" dirty="0" err="1"/>
              <a:t>elementler</a:t>
            </a:r>
            <a:r>
              <a:rPr lang="en-US" sz="2700" dirty="0"/>
              <a:t> </a:t>
            </a:r>
            <a:r>
              <a:rPr lang="en-US" sz="2700" dirty="0" err="1"/>
              <a:t>ellipsoidiň</a:t>
            </a:r>
            <a:r>
              <a:rPr lang="en-US" sz="2700" dirty="0"/>
              <a:t> </a:t>
            </a:r>
            <a:r>
              <a:rPr lang="en-US" sz="2700" dirty="0" err="1"/>
              <a:t>uly</a:t>
            </a:r>
            <a:r>
              <a:rPr lang="en-US" sz="2700" dirty="0"/>
              <a:t> (a) we </a:t>
            </a:r>
            <a:r>
              <a:rPr lang="en-US" sz="2700" dirty="0" err="1"/>
              <a:t>kiçi</a:t>
            </a:r>
            <a:r>
              <a:rPr lang="en-US" sz="2700" dirty="0"/>
              <a:t> </a:t>
            </a:r>
            <a:r>
              <a:rPr lang="en-US" sz="2700" dirty="0" err="1" smtClean="0"/>
              <a:t>ýarym</a:t>
            </a:r>
            <a:r>
              <a:rPr lang="tk-TM" sz="2700" dirty="0" smtClean="0"/>
              <a:t> </a:t>
            </a:r>
            <a:r>
              <a:rPr lang="en-US" sz="2700" dirty="0" smtClean="0"/>
              <a:t>(</a:t>
            </a:r>
            <a:r>
              <a:rPr lang="en-US" sz="2700" dirty="0"/>
              <a:t>b) </a:t>
            </a:r>
            <a:r>
              <a:rPr lang="en-US" sz="2700" dirty="0" err="1"/>
              <a:t>oklary</a:t>
            </a:r>
            <a:r>
              <a:rPr lang="en-US" sz="2700" dirty="0"/>
              <a:t> </a:t>
            </a:r>
            <a:r>
              <a:rPr lang="en-US" sz="2700" dirty="0" err="1"/>
              <a:t>bolup</a:t>
            </a:r>
            <a:r>
              <a:rPr lang="en-US" sz="2700" dirty="0"/>
              <a:t> </a:t>
            </a:r>
            <a:r>
              <a:rPr lang="en-US" sz="2700" dirty="0" err="1"/>
              <a:t>durýar</a:t>
            </a:r>
            <a:r>
              <a:rPr lang="en-US" sz="2700" dirty="0"/>
              <a:t>. </a:t>
            </a:r>
            <a:r>
              <a:rPr lang="en-US" sz="2700" dirty="0" err="1"/>
              <a:t>Şu</a:t>
            </a:r>
            <a:r>
              <a:rPr lang="en-US" sz="2700" dirty="0"/>
              <a:t> </a:t>
            </a:r>
            <a:r>
              <a:rPr lang="en-US" sz="2700" dirty="0" err="1"/>
              <a:t>ululyklara</a:t>
            </a:r>
            <a:r>
              <a:rPr lang="en-US" sz="2700" dirty="0"/>
              <a:t> </a:t>
            </a:r>
            <a:r>
              <a:rPr lang="en-US" sz="2700" dirty="0" err="1"/>
              <a:t>baglylykda</a:t>
            </a:r>
            <a:r>
              <a:rPr lang="en-US" sz="2700" dirty="0"/>
              <a:t> </a:t>
            </a:r>
            <a:r>
              <a:rPr lang="en-US" sz="2700" dirty="0" err="1"/>
              <a:t>ýer</a:t>
            </a:r>
            <a:r>
              <a:rPr lang="en-US" sz="2700" dirty="0"/>
              <a:t> </a:t>
            </a:r>
            <a:r>
              <a:rPr lang="en-US" sz="2700" dirty="0" err="1"/>
              <a:t>elipsoidiniň</a:t>
            </a:r>
            <a:r>
              <a:rPr lang="en-US" sz="2700" dirty="0"/>
              <a:t> </a:t>
            </a:r>
            <a:r>
              <a:rPr lang="en-US" sz="2700" dirty="0" err="1"/>
              <a:t>otnositel</a:t>
            </a:r>
            <a:r>
              <a:rPr lang="en-US" sz="2700" dirty="0"/>
              <a:t> </a:t>
            </a:r>
            <a:r>
              <a:rPr lang="en-US" sz="2700" dirty="0" err="1"/>
              <a:t>gysylma</a:t>
            </a:r>
            <a:r>
              <a:rPr lang="en-US" sz="2700" dirty="0"/>
              <a:t> </a:t>
            </a:r>
            <a:r>
              <a:rPr lang="en-US" sz="2700" dirty="0" err="1"/>
              <a:t>koefisiýenti</a:t>
            </a:r>
            <a:r>
              <a:rPr lang="en-US" sz="2700" dirty="0"/>
              <a:t> </a:t>
            </a:r>
            <a:r>
              <a:rPr lang="en-US" sz="2700" dirty="0" smtClean="0"/>
              <a:t>(</a:t>
            </a:r>
            <a:r>
              <a:rPr lang="ru-RU" sz="2800" dirty="0">
                <a:solidFill>
                  <a:srgbClr val="000000"/>
                </a:solidFill>
                <a:latin typeface="Symbol" panose="05050102010706020507" pitchFamily="18" charset="2"/>
                <a:ea typeface="Times New Roman" panose="02020603050405020304" pitchFamily="18" charset="0"/>
                <a:cs typeface="Symbol" panose="05050102010706020507" pitchFamily="18" charset="2"/>
              </a:rPr>
              <a:t>a</a:t>
            </a:r>
            <a:r>
              <a:rPr lang="en-US" sz="2700" dirty="0" smtClean="0"/>
              <a:t>) </a:t>
            </a:r>
            <a:r>
              <a:rPr lang="en-US" sz="2700" dirty="0" err="1"/>
              <a:t>hasaplanylýar</a:t>
            </a:r>
            <a:r>
              <a:rPr lang="en-US" sz="2700" dirty="0"/>
              <a:t> (1.3-nji </a:t>
            </a:r>
            <a:r>
              <a:rPr lang="en-US" sz="2700" dirty="0" err="1"/>
              <a:t>surat</a:t>
            </a:r>
            <a:r>
              <a:rPr lang="en-US" sz="2700" dirty="0"/>
              <a:t>). </a:t>
            </a:r>
            <a:r>
              <a:rPr lang="en-US" sz="2700" dirty="0" err="1"/>
              <a:t>Ol</a:t>
            </a:r>
            <a:r>
              <a:rPr lang="en-US" sz="2700" dirty="0"/>
              <a:t>  </a:t>
            </a:r>
            <a:r>
              <a:rPr lang="en-US" sz="2700" dirty="0" err="1"/>
              <a:t>aşakdaky</a:t>
            </a:r>
            <a:r>
              <a:rPr lang="en-US" sz="2700" dirty="0"/>
              <a:t> </a:t>
            </a:r>
            <a:r>
              <a:rPr lang="en-US" sz="2700" dirty="0" err="1"/>
              <a:t>ýaly</a:t>
            </a:r>
            <a:r>
              <a:rPr lang="en-US" sz="2700" dirty="0"/>
              <a:t> </a:t>
            </a:r>
            <a:r>
              <a:rPr lang="en-US" sz="2700" dirty="0" err="1"/>
              <a:t>berilýär</a:t>
            </a:r>
            <a:r>
              <a:rPr lang="en-US" sz="2700" dirty="0"/>
              <a:t>:</a:t>
            </a:r>
            <a:endParaRPr lang="ru-RU" sz="2700" dirty="0"/>
          </a:p>
        </p:txBody>
      </p:sp>
      <p:pic>
        <p:nvPicPr>
          <p:cNvPr id="4" name="Объект 3"/>
          <p:cNvPicPr>
            <a:picLocks noGrp="1" noChangeAspect="1"/>
          </p:cNvPicPr>
          <p:nvPr>
            <p:ph idx="1"/>
          </p:nvPr>
        </p:nvPicPr>
        <p:blipFill>
          <a:blip r:embed="rId2"/>
          <a:stretch>
            <a:fillRect/>
          </a:stretch>
        </p:blipFill>
        <p:spPr>
          <a:xfrm>
            <a:off x="4422532" y="3226777"/>
            <a:ext cx="3455376" cy="2198077"/>
          </a:xfrm>
          <a:prstGeom prst="rect">
            <a:avLst/>
          </a:prstGeom>
        </p:spPr>
      </p:pic>
    </p:spTree>
    <p:extLst>
      <p:ext uri="{BB962C8B-B14F-4D97-AF65-F5344CB8AC3E}">
        <p14:creationId xmlns:p14="http://schemas.microsoft.com/office/powerpoint/2010/main" val="2419281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22898"/>
          </a:xfrm>
        </p:spPr>
        <p:txBody>
          <a:bodyPr>
            <a:normAutofit fontScale="90000"/>
          </a:bodyPr>
          <a:lstStyle/>
          <a:p>
            <a:endParaRPr lang="ru-RU" dirty="0"/>
          </a:p>
        </p:txBody>
      </p:sp>
      <p:sp>
        <p:nvSpPr>
          <p:cNvPr id="3" name="Объект 2"/>
          <p:cNvSpPr>
            <a:spLocks noGrp="1"/>
          </p:cNvSpPr>
          <p:nvPr>
            <p:ph idx="1"/>
          </p:nvPr>
        </p:nvSpPr>
        <p:spPr>
          <a:xfrm>
            <a:off x="838200" y="1151792"/>
            <a:ext cx="10515600" cy="5025171"/>
          </a:xfrm>
        </p:spPr>
        <p:txBody>
          <a:bodyPr>
            <a:normAutofit/>
          </a:bodyPr>
          <a:lstStyle/>
          <a:p>
            <a:pPr algn="just"/>
            <a:r>
              <a:rPr lang="ru-RU" dirty="0" smtClean="0"/>
              <a:t>    </a:t>
            </a:r>
            <a:r>
              <a:rPr lang="en-US" sz="3200" dirty="0"/>
              <a:t>Ýer </a:t>
            </a:r>
            <a:r>
              <a:rPr lang="en-US" sz="3200" dirty="0" err="1"/>
              <a:t>ellipsoidiniň</a:t>
            </a:r>
            <a:r>
              <a:rPr lang="en-US" sz="3200" dirty="0"/>
              <a:t> </a:t>
            </a:r>
            <a:r>
              <a:rPr lang="en-US" sz="3200" dirty="0" err="1"/>
              <a:t>elementleri</a:t>
            </a:r>
            <a:r>
              <a:rPr lang="en-US" sz="3200" dirty="0"/>
              <a:t> </a:t>
            </a:r>
            <a:r>
              <a:rPr lang="en-US" sz="3200" dirty="0" err="1"/>
              <a:t>gradus</a:t>
            </a:r>
            <a:r>
              <a:rPr lang="en-US" sz="3200" dirty="0"/>
              <a:t> </a:t>
            </a:r>
            <a:r>
              <a:rPr lang="en-US" sz="3200" dirty="0" err="1"/>
              <a:t>ölçeg</a:t>
            </a:r>
            <a:r>
              <a:rPr lang="en-US" sz="3200" dirty="0"/>
              <a:t> </a:t>
            </a:r>
            <a:r>
              <a:rPr lang="en-US" sz="3200" dirty="0" err="1"/>
              <a:t>netijelerine</a:t>
            </a:r>
            <a:r>
              <a:rPr lang="en-US" sz="3200" dirty="0"/>
              <a:t> </a:t>
            </a:r>
            <a:r>
              <a:rPr lang="en-US" sz="3200" dirty="0" err="1"/>
              <a:t>esaslanýar</a:t>
            </a:r>
            <a:r>
              <a:rPr lang="en-US" sz="3200" dirty="0"/>
              <a:t> we </a:t>
            </a:r>
            <a:r>
              <a:rPr lang="en-US" sz="3200" dirty="0" err="1"/>
              <a:t>hasaplanyp</a:t>
            </a:r>
            <a:r>
              <a:rPr lang="en-US" sz="3200" dirty="0"/>
              <a:t> </a:t>
            </a:r>
            <a:r>
              <a:rPr lang="en-US" sz="3200" dirty="0" err="1"/>
              <a:t>çykarylýar</a:t>
            </a:r>
            <a:r>
              <a:rPr lang="en-US" sz="3200" dirty="0"/>
              <a:t>. </a:t>
            </a:r>
            <a:r>
              <a:rPr lang="en-US" sz="3200" dirty="0" err="1"/>
              <a:t>Birnäçe</a:t>
            </a:r>
            <a:r>
              <a:rPr lang="en-US" sz="3200" dirty="0"/>
              <a:t> </a:t>
            </a:r>
            <a:r>
              <a:rPr lang="en-US" sz="3200" dirty="0" err="1"/>
              <a:t>ýurtlarda</a:t>
            </a:r>
            <a:r>
              <a:rPr lang="en-US" sz="3200" dirty="0"/>
              <a:t> </a:t>
            </a:r>
            <a:r>
              <a:rPr lang="en-US" sz="3200" dirty="0" err="1"/>
              <a:t>alymlar</a:t>
            </a:r>
            <a:r>
              <a:rPr lang="en-US" sz="3200" dirty="0"/>
              <a:t> Ýer </a:t>
            </a:r>
            <a:r>
              <a:rPr lang="en-US" sz="3200" dirty="0" err="1"/>
              <a:t>ellipsoidiniň</a:t>
            </a:r>
            <a:r>
              <a:rPr lang="en-US" sz="3200" dirty="0"/>
              <a:t> </a:t>
            </a:r>
            <a:r>
              <a:rPr lang="en-US" sz="3200" dirty="0" err="1"/>
              <a:t>elementlerini</a:t>
            </a:r>
            <a:r>
              <a:rPr lang="en-US" sz="3200" dirty="0"/>
              <a:t> </a:t>
            </a:r>
            <a:r>
              <a:rPr lang="en-US" sz="3200" dirty="0" err="1"/>
              <a:t>hasaplap</a:t>
            </a:r>
            <a:r>
              <a:rPr lang="en-US" sz="3200" dirty="0"/>
              <a:t> </a:t>
            </a:r>
            <a:r>
              <a:rPr lang="en-US" sz="3200" dirty="0" err="1"/>
              <a:t>çykarypdyrlar</a:t>
            </a:r>
            <a:r>
              <a:rPr lang="en-US" sz="3200" dirty="0"/>
              <a:t>. </a:t>
            </a:r>
            <a:r>
              <a:rPr lang="en-US" sz="3200" dirty="0" err="1"/>
              <a:t>Fransuz</a:t>
            </a:r>
            <a:r>
              <a:rPr lang="en-US" sz="3200" dirty="0"/>
              <a:t> </a:t>
            </a:r>
            <a:r>
              <a:rPr lang="en-US" sz="3200" dirty="0" err="1"/>
              <a:t>alymy</a:t>
            </a:r>
            <a:r>
              <a:rPr lang="en-US" sz="3200" dirty="0"/>
              <a:t> </a:t>
            </a:r>
            <a:r>
              <a:rPr lang="en-US" sz="3200" dirty="0" err="1"/>
              <a:t>Delambryň</a:t>
            </a:r>
            <a:r>
              <a:rPr lang="en-US" sz="3200" dirty="0"/>
              <a:t> </a:t>
            </a:r>
            <a:r>
              <a:rPr lang="en-US" sz="3200" dirty="0" err="1"/>
              <a:t>hasaplap</a:t>
            </a:r>
            <a:r>
              <a:rPr lang="en-US" sz="3200" dirty="0"/>
              <a:t> </a:t>
            </a:r>
            <a:r>
              <a:rPr lang="en-US" sz="3200" dirty="0" err="1"/>
              <a:t>çykaran</a:t>
            </a:r>
            <a:r>
              <a:rPr lang="en-US" sz="3200" dirty="0"/>
              <a:t> Ýer </a:t>
            </a:r>
            <a:r>
              <a:rPr lang="en-US" sz="3200" dirty="0" err="1"/>
              <a:t>ellipsoidiniň</a:t>
            </a:r>
            <a:r>
              <a:rPr lang="en-US" sz="3200" dirty="0"/>
              <a:t> </a:t>
            </a:r>
            <a:r>
              <a:rPr lang="en-US" sz="3200" dirty="0" err="1"/>
              <a:t>bahalary</a:t>
            </a:r>
            <a:r>
              <a:rPr lang="en-US" sz="3200" dirty="0"/>
              <a:t> </a:t>
            </a:r>
            <a:r>
              <a:rPr lang="en-US" sz="3200" dirty="0" err="1"/>
              <a:t>häzirki</a:t>
            </a:r>
            <a:r>
              <a:rPr lang="en-US" sz="3200" dirty="0"/>
              <a:t> </a:t>
            </a:r>
            <a:r>
              <a:rPr lang="en-US" sz="3200" dirty="0" err="1"/>
              <a:t>wagtda</a:t>
            </a:r>
            <a:r>
              <a:rPr lang="en-US" sz="3200" dirty="0"/>
              <a:t> </a:t>
            </a:r>
            <a:r>
              <a:rPr lang="en-US" sz="3200" dirty="0" err="1"/>
              <a:t>taryhy</a:t>
            </a:r>
            <a:r>
              <a:rPr lang="en-US" sz="3200" dirty="0"/>
              <a:t> </a:t>
            </a:r>
            <a:r>
              <a:rPr lang="en-US" sz="3200" dirty="0" err="1"/>
              <a:t>ähmiýete</a:t>
            </a:r>
            <a:r>
              <a:rPr lang="en-US" sz="3200" dirty="0"/>
              <a:t> </a:t>
            </a:r>
            <a:r>
              <a:rPr lang="en-US" sz="3200" dirty="0" err="1"/>
              <a:t>eýedir</a:t>
            </a:r>
            <a:r>
              <a:rPr lang="en-US" sz="3200" dirty="0"/>
              <a:t>. </a:t>
            </a:r>
            <a:r>
              <a:rPr lang="en-US" sz="3200" dirty="0" err="1"/>
              <a:t>Delambr</a:t>
            </a:r>
            <a:r>
              <a:rPr lang="en-US" sz="3200" dirty="0"/>
              <a:t> Ýer </a:t>
            </a:r>
            <a:r>
              <a:rPr lang="en-US" sz="3200" dirty="0" err="1"/>
              <a:t>ellipsoidiniň</a:t>
            </a:r>
            <a:r>
              <a:rPr lang="en-US" sz="3200" dirty="0"/>
              <a:t> </a:t>
            </a:r>
            <a:r>
              <a:rPr lang="en-US" sz="3200" dirty="0" err="1"/>
              <a:t>elementlerini</a:t>
            </a:r>
            <a:r>
              <a:rPr lang="en-US" sz="3200" dirty="0"/>
              <a:t> </a:t>
            </a:r>
            <a:r>
              <a:rPr lang="en-US" sz="3200" dirty="0" err="1"/>
              <a:t>kesgitlemek</a:t>
            </a:r>
            <a:r>
              <a:rPr lang="en-US" sz="3200" dirty="0"/>
              <a:t> </a:t>
            </a:r>
            <a:r>
              <a:rPr lang="en-US" sz="3200" dirty="0" err="1"/>
              <a:t>bilen</a:t>
            </a:r>
            <a:r>
              <a:rPr lang="en-US" sz="3200" dirty="0"/>
              <a:t> </a:t>
            </a:r>
            <a:r>
              <a:rPr lang="en-US" sz="3200" dirty="0" err="1"/>
              <a:t>uzynlyk</a:t>
            </a:r>
            <a:r>
              <a:rPr lang="en-US" sz="3200" dirty="0"/>
              <a:t> </a:t>
            </a:r>
            <a:r>
              <a:rPr lang="en-US" sz="3200" dirty="0" err="1"/>
              <a:t>ölçeg</a:t>
            </a:r>
            <a:r>
              <a:rPr lang="en-US" sz="3200" dirty="0"/>
              <a:t> </a:t>
            </a:r>
            <a:r>
              <a:rPr lang="en-US" sz="3200" dirty="0" err="1"/>
              <a:t>birligi</a:t>
            </a:r>
            <a:r>
              <a:rPr lang="en-US" sz="3200" dirty="0"/>
              <a:t> </a:t>
            </a:r>
            <a:r>
              <a:rPr lang="en-US" sz="3200" dirty="0" err="1"/>
              <a:t>bolan</a:t>
            </a:r>
            <a:r>
              <a:rPr lang="en-US" sz="3200" dirty="0"/>
              <a:t> - </a:t>
            </a:r>
            <a:r>
              <a:rPr lang="en-US" sz="3200" dirty="0" err="1"/>
              <a:t>metriň</a:t>
            </a:r>
            <a:r>
              <a:rPr lang="en-US" sz="3200" dirty="0"/>
              <a:t> </a:t>
            </a:r>
            <a:r>
              <a:rPr lang="en-US" sz="3200" dirty="0" err="1"/>
              <a:t>bahasyny</a:t>
            </a:r>
            <a:r>
              <a:rPr lang="en-US" sz="3200" dirty="0"/>
              <a:t> </a:t>
            </a:r>
            <a:r>
              <a:rPr lang="en-US" sz="3200" dirty="0" err="1"/>
              <a:t>hasaplap</a:t>
            </a:r>
            <a:r>
              <a:rPr lang="en-US" sz="3200" dirty="0"/>
              <a:t> </a:t>
            </a:r>
            <a:r>
              <a:rPr lang="en-US" sz="3200" dirty="0" err="1"/>
              <a:t>çykarýar</a:t>
            </a:r>
            <a:r>
              <a:rPr lang="en-US" sz="3200" dirty="0"/>
              <a:t>. </a:t>
            </a:r>
            <a:r>
              <a:rPr lang="en-US" sz="3200" dirty="0" err="1"/>
              <a:t>Delambryň</a:t>
            </a:r>
            <a:r>
              <a:rPr lang="en-US" sz="3200" dirty="0"/>
              <a:t> </a:t>
            </a:r>
            <a:r>
              <a:rPr lang="en-US" sz="3200" dirty="0" err="1"/>
              <a:t>ellipsoidinde</a:t>
            </a:r>
            <a:r>
              <a:rPr lang="en-US" sz="3200" dirty="0"/>
              <a:t> </a:t>
            </a:r>
            <a:r>
              <a:rPr lang="en-US" sz="3200" dirty="0" err="1"/>
              <a:t>ekwatordan</a:t>
            </a:r>
            <a:r>
              <a:rPr lang="en-US" sz="3200" dirty="0"/>
              <a:t> </a:t>
            </a:r>
            <a:r>
              <a:rPr lang="en-US" sz="3200" dirty="0" err="1"/>
              <a:t>polýuslara</a:t>
            </a:r>
            <a:r>
              <a:rPr lang="en-US" sz="3200" dirty="0"/>
              <a:t> </a:t>
            </a:r>
            <a:r>
              <a:rPr lang="en-US" sz="3200" dirty="0" err="1"/>
              <a:t>çenli</a:t>
            </a:r>
            <a:r>
              <a:rPr lang="en-US" sz="3200" dirty="0"/>
              <a:t> </a:t>
            </a:r>
            <a:r>
              <a:rPr lang="en-US" sz="3200" dirty="0" err="1"/>
              <a:t>aralyk</a:t>
            </a:r>
            <a:r>
              <a:rPr lang="en-US" sz="3200" dirty="0"/>
              <a:t> 10000 </a:t>
            </a:r>
            <a:r>
              <a:rPr lang="en-US" sz="3200" dirty="0" err="1"/>
              <a:t>kilometre</a:t>
            </a:r>
            <a:r>
              <a:rPr lang="en-US" sz="3200" dirty="0"/>
              <a:t> </a:t>
            </a:r>
            <a:r>
              <a:rPr lang="en-US" sz="3200" dirty="0" err="1"/>
              <a:t>deňdir</a:t>
            </a:r>
            <a:r>
              <a:rPr lang="en-US" sz="3200" dirty="0"/>
              <a:t>. </a:t>
            </a:r>
            <a:r>
              <a:rPr lang="en-US" sz="3200" dirty="0" err="1"/>
              <a:t>Çünki</a:t>
            </a:r>
            <a:r>
              <a:rPr lang="en-US" sz="3200" dirty="0"/>
              <a:t> </a:t>
            </a:r>
            <a:r>
              <a:rPr lang="en-US" sz="3200" dirty="0" err="1"/>
              <a:t>munda</a:t>
            </a:r>
            <a:r>
              <a:rPr lang="en-US" sz="3200" dirty="0"/>
              <a:t> </a:t>
            </a:r>
            <a:r>
              <a:rPr lang="en-US" sz="3200" dirty="0" err="1"/>
              <a:t>çärýek</a:t>
            </a:r>
            <a:r>
              <a:rPr lang="en-US" sz="3200" dirty="0"/>
              <a:t> </a:t>
            </a:r>
            <a:r>
              <a:rPr lang="en-US" sz="3200" dirty="0" err="1"/>
              <a:t>meridianyň</a:t>
            </a:r>
            <a:r>
              <a:rPr lang="en-US" sz="3200" dirty="0"/>
              <a:t> 10000000 </a:t>
            </a:r>
            <a:r>
              <a:rPr lang="en-US" sz="3200" dirty="0" err="1"/>
              <a:t>bir</a:t>
            </a:r>
            <a:r>
              <a:rPr lang="en-US" sz="3200" dirty="0"/>
              <a:t> </a:t>
            </a:r>
            <a:r>
              <a:rPr lang="en-US" sz="3200" dirty="0" err="1"/>
              <a:t>bölegi</a:t>
            </a:r>
            <a:r>
              <a:rPr lang="en-US" sz="3200" dirty="0"/>
              <a:t> (1/10000000) 1 </a:t>
            </a:r>
            <a:r>
              <a:rPr lang="en-US" sz="3200" dirty="0" err="1"/>
              <a:t>metre</a:t>
            </a:r>
            <a:r>
              <a:rPr lang="en-US" sz="3200" dirty="0"/>
              <a:t> </a:t>
            </a:r>
            <a:r>
              <a:rPr lang="en-US" sz="3200" dirty="0" err="1"/>
              <a:t>deň</a:t>
            </a:r>
            <a:r>
              <a:rPr lang="en-US" sz="3200" dirty="0"/>
              <a:t> </a:t>
            </a:r>
            <a:r>
              <a:rPr lang="en-US" sz="3200" dirty="0" err="1"/>
              <a:t>diýlip</a:t>
            </a:r>
            <a:r>
              <a:rPr lang="en-US" sz="3200" dirty="0"/>
              <a:t> </a:t>
            </a:r>
            <a:r>
              <a:rPr lang="en-US" sz="3200" dirty="0" err="1"/>
              <a:t>kabul</a:t>
            </a:r>
            <a:r>
              <a:rPr lang="en-US" sz="3200" dirty="0"/>
              <a:t> </a:t>
            </a:r>
            <a:r>
              <a:rPr lang="en-US" sz="3200" dirty="0" err="1"/>
              <a:t>edilýar</a:t>
            </a:r>
            <a:r>
              <a:rPr lang="en-US" sz="3200" dirty="0"/>
              <a:t>. </a:t>
            </a:r>
            <a:endParaRPr lang="ru-RU" sz="3200" dirty="0"/>
          </a:p>
        </p:txBody>
      </p:sp>
    </p:spTree>
    <p:extLst>
      <p:ext uri="{BB962C8B-B14F-4D97-AF65-F5344CB8AC3E}">
        <p14:creationId xmlns:p14="http://schemas.microsoft.com/office/powerpoint/2010/main" val="14781479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606669"/>
            <a:ext cx="10515600" cy="2945422"/>
          </a:xfrm>
        </p:spPr>
        <p:txBody>
          <a:bodyPr>
            <a:noAutofit/>
          </a:bodyPr>
          <a:lstStyle/>
          <a:p>
            <a:pPr algn="just"/>
            <a:r>
              <a:rPr lang="tk-TM" sz="2400" dirty="0" smtClean="0"/>
              <a:t>       </a:t>
            </a:r>
            <a:r>
              <a:rPr lang="en-US" sz="2400" dirty="0" smtClean="0"/>
              <a:t>1946-njy </a:t>
            </a:r>
            <a:r>
              <a:rPr lang="en-US" sz="2400" dirty="0" err="1"/>
              <a:t>ýyla</a:t>
            </a:r>
            <a:r>
              <a:rPr lang="en-US" sz="2400" dirty="0"/>
              <a:t> </a:t>
            </a:r>
            <a:r>
              <a:rPr lang="en-US" sz="2400" dirty="0" err="1"/>
              <a:t>çenli</a:t>
            </a:r>
            <a:r>
              <a:rPr lang="en-US" sz="2400" dirty="0"/>
              <a:t> </a:t>
            </a:r>
            <a:r>
              <a:rPr lang="en-US" sz="2400" dirty="0" err="1"/>
              <a:t>Garaşsyz</a:t>
            </a:r>
            <a:r>
              <a:rPr lang="en-US" sz="2400" dirty="0"/>
              <a:t> </a:t>
            </a:r>
            <a:r>
              <a:rPr lang="en-US" sz="2400" dirty="0" err="1"/>
              <a:t>Döwletleriň</a:t>
            </a:r>
            <a:r>
              <a:rPr lang="en-US" sz="2400" dirty="0"/>
              <a:t> </a:t>
            </a:r>
            <a:r>
              <a:rPr lang="en-US" sz="2400" dirty="0" err="1"/>
              <a:t>Arkalaşygy</a:t>
            </a:r>
            <a:r>
              <a:rPr lang="en-US" sz="2400" dirty="0"/>
              <a:t> (DGA) </a:t>
            </a:r>
            <a:r>
              <a:rPr lang="en-US" sz="2400" dirty="0" err="1"/>
              <a:t>ýurtlarynyň</a:t>
            </a:r>
            <a:r>
              <a:rPr lang="en-US" sz="2400" dirty="0"/>
              <a:t> </a:t>
            </a:r>
            <a:r>
              <a:rPr lang="en-US" sz="2400" dirty="0" err="1"/>
              <a:t>territoriýasynda</a:t>
            </a:r>
            <a:r>
              <a:rPr lang="en-US" sz="2400" dirty="0"/>
              <a:t> </a:t>
            </a:r>
            <a:r>
              <a:rPr lang="en-US" sz="2400" dirty="0" err="1"/>
              <a:t>topogrofo-geodeziki</a:t>
            </a:r>
            <a:r>
              <a:rPr lang="en-US" sz="2400" dirty="0"/>
              <a:t> </a:t>
            </a:r>
            <a:r>
              <a:rPr lang="en-US" sz="2400" dirty="0" err="1"/>
              <a:t>işlerini</a:t>
            </a:r>
            <a:r>
              <a:rPr lang="en-US" sz="2400" dirty="0"/>
              <a:t> </a:t>
            </a:r>
            <a:r>
              <a:rPr lang="en-US" sz="2400" dirty="0" err="1"/>
              <a:t>geçirende</a:t>
            </a:r>
            <a:r>
              <a:rPr lang="en-US" sz="2400" dirty="0"/>
              <a:t> </a:t>
            </a:r>
            <a:r>
              <a:rPr lang="en-US" sz="2400" dirty="0" err="1"/>
              <a:t>nemes</a:t>
            </a:r>
            <a:r>
              <a:rPr lang="en-US" sz="2400" dirty="0"/>
              <a:t> astronomy F. W. </a:t>
            </a:r>
            <a:r>
              <a:rPr lang="en-US" sz="2400" dirty="0" err="1"/>
              <a:t>Besseliň</a:t>
            </a:r>
            <a:r>
              <a:rPr lang="en-US" sz="2400" dirty="0"/>
              <a:t> (1794-1846-njy </a:t>
            </a:r>
            <a:r>
              <a:rPr lang="en-US" sz="2400" dirty="0" err="1"/>
              <a:t>ýý</a:t>
            </a:r>
            <a:r>
              <a:rPr lang="en-US" sz="2400" dirty="0"/>
              <a:t>.) </a:t>
            </a:r>
            <a:r>
              <a:rPr lang="en-US" sz="2400" dirty="0" err="1"/>
              <a:t>hasaplap</a:t>
            </a:r>
            <a:r>
              <a:rPr lang="en-US" sz="2400" dirty="0"/>
              <a:t> </a:t>
            </a:r>
            <a:r>
              <a:rPr lang="en-US" sz="2400" dirty="0" err="1"/>
              <a:t>çykaran</a:t>
            </a:r>
            <a:r>
              <a:rPr lang="en-US" sz="2400" dirty="0"/>
              <a:t> Ýer </a:t>
            </a:r>
            <a:r>
              <a:rPr lang="en-US" sz="2400" dirty="0" err="1"/>
              <a:t>ellipsoidiniň</a:t>
            </a:r>
            <a:r>
              <a:rPr lang="en-US" sz="2400" dirty="0"/>
              <a:t> </a:t>
            </a:r>
            <a:r>
              <a:rPr lang="en-US" sz="2400" dirty="0" err="1"/>
              <a:t>ululyklaryndan</a:t>
            </a:r>
            <a:r>
              <a:rPr lang="en-US" sz="2400" dirty="0"/>
              <a:t> </a:t>
            </a:r>
            <a:r>
              <a:rPr lang="en-US" sz="2400" dirty="0" err="1"/>
              <a:t>peýdalanypdyrlar</a:t>
            </a:r>
            <a:r>
              <a:rPr lang="en-US" sz="2400" dirty="0"/>
              <a:t>. </a:t>
            </a:r>
            <a:r>
              <a:rPr lang="en-US" sz="2400" dirty="0" err="1"/>
              <a:t>Öňki</a:t>
            </a:r>
            <a:r>
              <a:rPr lang="en-US" sz="2400" dirty="0"/>
              <a:t> </a:t>
            </a:r>
            <a:r>
              <a:rPr lang="en-US" sz="2400" dirty="0" err="1"/>
              <a:t>sowet</a:t>
            </a:r>
            <a:r>
              <a:rPr lang="en-US" sz="2400" dirty="0"/>
              <a:t> </a:t>
            </a:r>
            <a:r>
              <a:rPr lang="en-US" sz="2400" dirty="0" err="1"/>
              <a:t>alymlary</a:t>
            </a:r>
            <a:r>
              <a:rPr lang="en-US" sz="2400" dirty="0"/>
              <a:t>, </a:t>
            </a:r>
            <a:r>
              <a:rPr lang="en-US" sz="2400" dirty="0" err="1"/>
              <a:t>nemes</a:t>
            </a:r>
            <a:r>
              <a:rPr lang="en-US" sz="2400" dirty="0"/>
              <a:t> astronomy F. W. </a:t>
            </a:r>
            <a:r>
              <a:rPr lang="en-US" sz="2400" dirty="0" err="1"/>
              <a:t>Besseliň</a:t>
            </a:r>
            <a:r>
              <a:rPr lang="en-US" sz="2400" dirty="0"/>
              <a:t> </a:t>
            </a:r>
            <a:r>
              <a:rPr lang="en-US" sz="2400" dirty="0" err="1"/>
              <a:t>ellipsoidiniň</a:t>
            </a:r>
            <a:r>
              <a:rPr lang="en-US" sz="2400" dirty="0"/>
              <a:t> </a:t>
            </a:r>
            <a:r>
              <a:rPr lang="en-US" sz="2400" dirty="0" err="1"/>
              <a:t>geoidiň</a:t>
            </a:r>
            <a:r>
              <a:rPr lang="en-US" sz="2400" dirty="0"/>
              <a:t> </a:t>
            </a:r>
            <a:r>
              <a:rPr lang="en-US" sz="2400" dirty="0" err="1"/>
              <a:t>ölçeglerinden</a:t>
            </a:r>
            <a:r>
              <a:rPr lang="en-US" sz="2400" dirty="0"/>
              <a:t> </a:t>
            </a:r>
            <a:r>
              <a:rPr lang="en-US" sz="2400" dirty="0" err="1"/>
              <a:t>biraz</a:t>
            </a:r>
            <a:r>
              <a:rPr lang="en-US" sz="2400" dirty="0"/>
              <a:t> </a:t>
            </a:r>
            <a:r>
              <a:rPr lang="en-US" sz="2400" dirty="0" err="1"/>
              <a:t>tapawut</a:t>
            </a:r>
            <a:r>
              <a:rPr lang="en-US" sz="2400" dirty="0"/>
              <a:t> </a:t>
            </a:r>
            <a:r>
              <a:rPr lang="en-US" sz="2400" dirty="0" err="1"/>
              <a:t>edýändigini</a:t>
            </a:r>
            <a:r>
              <a:rPr lang="en-US" sz="2400" dirty="0"/>
              <a:t> </a:t>
            </a:r>
            <a:r>
              <a:rPr lang="en-US" sz="2400" dirty="0" err="1"/>
              <a:t>kesgitleýärler</a:t>
            </a:r>
            <a:r>
              <a:rPr lang="en-US" sz="2400" dirty="0"/>
              <a:t>.  </a:t>
            </a:r>
            <a:r>
              <a:rPr lang="en-US" sz="2400" dirty="0" err="1"/>
              <a:t>Dürli</a:t>
            </a:r>
            <a:r>
              <a:rPr lang="en-US" sz="2400" dirty="0"/>
              <a:t> </a:t>
            </a:r>
            <a:r>
              <a:rPr lang="en-US" sz="2400" dirty="0" err="1"/>
              <a:t>ýurtlaryň</a:t>
            </a:r>
            <a:r>
              <a:rPr lang="en-US" sz="2400" dirty="0"/>
              <a:t> </a:t>
            </a:r>
            <a:r>
              <a:rPr lang="en-US" sz="2400" dirty="0" err="1"/>
              <a:t>alymlarynyň</a:t>
            </a:r>
            <a:r>
              <a:rPr lang="en-US" sz="2400" dirty="0"/>
              <a:t> </a:t>
            </a:r>
            <a:r>
              <a:rPr lang="en-US" sz="2400" dirty="0" err="1"/>
              <a:t>kesgitlän</a:t>
            </a:r>
            <a:r>
              <a:rPr lang="en-US" sz="2400" dirty="0"/>
              <a:t> Ýer </a:t>
            </a:r>
            <a:r>
              <a:rPr lang="en-US" sz="2400" dirty="0" err="1"/>
              <a:t>ellipsoidiniň</a:t>
            </a:r>
            <a:r>
              <a:rPr lang="en-US" sz="2400" dirty="0"/>
              <a:t> </a:t>
            </a:r>
            <a:r>
              <a:rPr lang="en-US" sz="2400" dirty="0" err="1"/>
              <a:t>ölçegleri</a:t>
            </a:r>
            <a:r>
              <a:rPr lang="en-US" sz="2400" dirty="0"/>
              <a:t> 1.1, 1.2 - </a:t>
            </a:r>
            <a:r>
              <a:rPr lang="en-US" sz="2400" dirty="0" err="1"/>
              <a:t>nji</a:t>
            </a:r>
            <a:r>
              <a:rPr lang="en-US" sz="2400" dirty="0"/>
              <a:t> </a:t>
            </a:r>
            <a:r>
              <a:rPr lang="en-US" sz="2400" dirty="0" err="1"/>
              <a:t>tablisalarda</a:t>
            </a:r>
            <a:r>
              <a:rPr lang="en-US" sz="2400" dirty="0"/>
              <a:t> </a:t>
            </a:r>
            <a:r>
              <a:rPr lang="en-US" sz="2400" dirty="0" err="1"/>
              <a:t>berlendir</a:t>
            </a:r>
            <a:r>
              <a:rPr lang="en-US" sz="2400" dirty="0"/>
              <a:t>. </a:t>
            </a:r>
            <a:r>
              <a:rPr lang="tk-TM" sz="2400" dirty="0" smtClean="0"/>
              <a:t>         </a:t>
            </a:r>
            <a:r>
              <a:rPr lang="en-US" sz="2400" dirty="0" smtClean="0"/>
              <a:t>F</a:t>
            </a:r>
            <a:r>
              <a:rPr lang="en-US" sz="2400" dirty="0"/>
              <a:t>. N. </a:t>
            </a:r>
            <a:r>
              <a:rPr lang="en-US" sz="2400" dirty="0" err="1"/>
              <a:t>Krasowskiniň</a:t>
            </a:r>
            <a:r>
              <a:rPr lang="en-US" sz="2400" dirty="0"/>
              <a:t> Ýer </a:t>
            </a:r>
            <a:r>
              <a:rPr lang="en-US" sz="2400" dirty="0" err="1"/>
              <a:t>ellipsoidiniň</a:t>
            </a:r>
            <a:r>
              <a:rPr lang="en-US" sz="2400" dirty="0"/>
              <a:t> </a:t>
            </a:r>
            <a:r>
              <a:rPr lang="en-US" sz="2400" dirty="0" err="1"/>
              <a:t>ölçegleri</a:t>
            </a:r>
            <a:r>
              <a:rPr lang="en-US" sz="2400" dirty="0"/>
              <a:t> </a:t>
            </a:r>
            <a:r>
              <a:rPr lang="en-US" sz="2400" dirty="0" err="1"/>
              <a:t>aşakdakylar</a:t>
            </a:r>
            <a:r>
              <a:rPr lang="en-US" sz="2400" dirty="0"/>
              <a:t> </a:t>
            </a:r>
            <a:r>
              <a:rPr lang="en-US" sz="2400" dirty="0" err="1"/>
              <a:t>ýalydyr</a:t>
            </a:r>
            <a:r>
              <a:rPr lang="en-US" sz="2400" dirty="0"/>
              <a:t>, </a:t>
            </a:r>
            <a:r>
              <a:rPr lang="en-US" sz="2400" dirty="0" err="1"/>
              <a:t>ýagny</a:t>
            </a:r>
            <a:r>
              <a:rPr lang="en-US" sz="2400" dirty="0"/>
              <a:t> a=6378245 m, b=6356863 m </a:t>
            </a:r>
            <a:r>
              <a:rPr lang="en-US" sz="2400" dirty="0" err="1"/>
              <a:t>bolsa</a:t>
            </a:r>
            <a:r>
              <a:rPr lang="en-US" sz="2400" dirty="0"/>
              <a:t>, </a:t>
            </a:r>
            <a:r>
              <a:rPr lang="en-US" sz="2400" dirty="0" err="1"/>
              <a:t>onda</a:t>
            </a:r>
            <a:r>
              <a:rPr lang="en-US" sz="2400" dirty="0"/>
              <a:t> </a:t>
            </a:r>
            <a:r>
              <a:rPr lang="en-US" sz="2400" dirty="0" err="1"/>
              <a:t>ýer</a:t>
            </a:r>
            <a:r>
              <a:rPr lang="en-US" sz="2400" dirty="0"/>
              <a:t> </a:t>
            </a:r>
            <a:r>
              <a:rPr lang="en-US" sz="2400" dirty="0" err="1"/>
              <a:t>ellipsoidiniň</a:t>
            </a:r>
            <a:r>
              <a:rPr lang="en-US" sz="2400" dirty="0"/>
              <a:t> </a:t>
            </a:r>
            <a:r>
              <a:rPr lang="en-US" sz="2400" dirty="0" err="1"/>
              <a:t>otnositel</a:t>
            </a:r>
            <a:r>
              <a:rPr lang="en-US" sz="2400" dirty="0"/>
              <a:t> </a:t>
            </a:r>
            <a:r>
              <a:rPr lang="en-US" sz="2400" dirty="0" err="1"/>
              <a:t>gysylmagy</a:t>
            </a:r>
            <a:r>
              <a:rPr lang="en-US" sz="2400" dirty="0"/>
              <a:t>:</a:t>
            </a:r>
            <a:endParaRPr lang="ru-RU" sz="2400" dirty="0"/>
          </a:p>
        </p:txBody>
      </p:sp>
      <p:pic>
        <p:nvPicPr>
          <p:cNvPr id="4" name="Объект 3"/>
          <p:cNvPicPr>
            <a:picLocks noGrp="1" noChangeAspect="1"/>
          </p:cNvPicPr>
          <p:nvPr>
            <p:ph idx="1"/>
          </p:nvPr>
        </p:nvPicPr>
        <p:blipFill>
          <a:blip r:embed="rId2"/>
          <a:stretch>
            <a:fillRect/>
          </a:stretch>
        </p:blipFill>
        <p:spPr>
          <a:xfrm>
            <a:off x="838200" y="3824654"/>
            <a:ext cx="11113476" cy="2145324"/>
          </a:xfrm>
          <a:prstGeom prst="rect">
            <a:avLst/>
          </a:prstGeom>
        </p:spPr>
      </p:pic>
    </p:spTree>
    <p:extLst>
      <p:ext uri="{BB962C8B-B14F-4D97-AF65-F5344CB8AC3E}">
        <p14:creationId xmlns:p14="http://schemas.microsoft.com/office/powerpoint/2010/main" val="2328677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72367"/>
          </a:xfrm>
        </p:spPr>
        <p:txBody>
          <a:bodyPr>
            <a:normAutofit fontScale="90000"/>
          </a:bodyPr>
          <a:lstStyle/>
          <a:p>
            <a:endParaRPr lang="ru-RU" dirty="0"/>
          </a:p>
        </p:txBody>
      </p:sp>
      <p:pic>
        <p:nvPicPr>
          <p:cNvPr id="4" name="Объект 3"/>
          <p:cNvPicPr>
            <a:picLocks noGrp="1" noChangeAspect="1"/>
          </p:cNvPicPr>
          <p:nvPr>
            <p:ph idx="1"/>
          </p:nvPr>
        </p:nvPicPr>
        <p:blipFill>
          <a:blip r:embed="rId2"/>
          <a:stretch>
            <a:fillRect/>
          </a:stretch>
        </p:blipFill>
        <p:spPr>
          <a:xfrm>
            <a:off x="1705708" y="1257301"/>
            <a:ext cx="9047284" cy="5310554"/>
          </a:xfrm>
          <a:prstGeom prst="rect">
            <a:avLst/>
          </a:prstGeom>
        </p:spPr>
      </p:pic>
    </p:spTree>
    <p:extLst>
      <p:ext uri="{BB962C8B-B14F-4D97-AF65-F5344CB8AC3E}">
        <p14:creationId xmlns:p14="http://schemas.microsoft.com/office/powerpoint/2010/main" val="12964432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439621"/>
          </a:xfrm>
        </p:spPr>
        <p:txBody>
          <a:bodyPr>
            <a:normAutofit/>
          </a:bodyPr>
          <a:lstStyle/>
          <a:p>
            <a:pPr algn="just"/>
            <a:r>
              <a:rPr lang="tk-TM" sz="2400" dirty="0" smtClean="0"/>
              <a:t>       </a:t>
            </a:r>
            <a:r>
              <a:rPr lang="en-US" sz="2400" dirty="0" err="1" smtClean="0"/>
              <a:t>Özüniň</a:t>
            </a:r>
            <a:r>
              <a:rPr lang="en-US" sz="2400" dirty="0" smtClean="0"/>
              <a:t> </a:t>
            </a:r>
            <a:r>
              <a:rPr lang="en-US" sz="2400" dirty="0" err="1"/>
              <a:t>parametrleri</a:t>
            </a:r>
            <a:r>
              <a:rPr lang="en-US" sz="2400" dirty="0"/>
              <a:t> </a:t>
            </a:r>
            <a:r>
              <a:rPr lang="en-US" sz="2400" dirty="0" err="1"/>
              <a:t>boýunça</a:t>
            </a:r>
            <a:r>
              <a:rPr lang="en-US" sz="2400" dirty="0"/>
              <a:t> global </a:t>
            </a:r>
            <a:r>
              <a:rPr lang="en-US" sz="2400" dirty="0" err="1"/>
              <a:t>kartografiki</a:t>
            </a:r>
            <a:r>
              <a:rPr lang="en-US" sz="2400" dirty="0"/>
              <a:t> – </a:t>
            </a:r>
            <a:r>
              <a:rPr lang="en-US" sz="2400" dirty="0" err="1"/>
              <a:t>geodeziki</a:t>
            </a:r>
            <a:r>
              <a:rPr lang="en-US" sz="2400" dirty="0"/>
              <a:t> </a:t>
            </a:r>
            <a:r>
              <a:rPr lang="en-US" sz="2400" dirty="0" err="1"/>
              <a:t>meseleleri</a:t>
            </a:r>
            <a:r>
              <a:rPr lang="en-US" sz="2400" dirty="0"/>
              <a:t> </a:t>
            </a:r>
            <a:r>
              <a:rPr lang="en-US" sz="2400" dirty="0" err="1"/>
              <a:t>çözmäge</a:t>
            </a:r>
            <a:r>
              <a:rPr lang="en-US" sz="2400" dirty="0"/>
              <a:t> has </a:t>
            </a:r>
            <a:r>
              <a:rPr lang="en-US" sz="2400" dirty="0" err="1"/>
              <a:t>ýakyn</a:t>
            </a:r>
            <a:r>
              <a:rPr lang="en-US" sz="2400" dirty="0"/>
              <a:t> </a:t>
            </a:r>
            <a:r>
              <a:rPr lang="en-US" sz="2400" dirty="0" err="1"/>
              <a:t>ellipsoidi</a:t>
            </a:r>
            <a:r>
              <a:rPr lang="en-US" sz="2400" dirty="0"/>
              <a:t> </a:t>
            </a:r>
            <a:r>
              <a:rPr lang="en-US" sz="2400" dirty="0" err="1"/>
              <a:t>hökmünde</a:t>
            </a:r>
            <a:r>
              <a:rPr lang="en-US" sz="2400" dirty="0"/>
              <a:t> </a:t>
            </a:r>
            <a:r>
              <a:rPr lang="en-US" sz="2400" dirty="0" err="1"/>
              <a:t>umumyýer</a:t>
            </a:r>
            <a:r>
              <a:rPr lang="en-US" sz="2400" dirty="0"/>
              <a:t> </a:t>
            </a:r>
            <a:r>
              <a:rPr lang="en-US" sz="2400" dirty="0" err="1"/>
              <a:t>ellipsoidi</a:t>
            </a:r>
            <a:r>
              <a:rPr lang="en-US" sz="2400" dirty="0"/>
              <a:t> we </a:t>
            </a:r>
            <a:r>
              <a:rPr lang="en-US" sz="2400" dirty="0" err="1"/>
              <a:t>aýratyn</a:t>
            </a:r>
            <a:r>
              <a:rPr lang="en-US" sz="2400" dirty="0"/>
              <a:t> </a:t>
            </a:r>
            <a:r>
              <a:rPr lang="en-US" sz="2400" dirty="0" err="1"/>
              <a:t>sebitler</a:t>
            </a:r>
            <a:r>
              <a:rPr lang="en-US" sz="2400" dirty="0"/>
              <a:t> we </a:t>
            </a:r>
            <a:r>
              <a:rPr lang="en-US" sz="2400" dirty="0" err="1"/>
              <a:t>ýurtlar</a:t>
            </a:r>
            <a:r>
              <a:rPr lang="en-US" sz="2400" dirty="0"/>
              <a:t> </a:t>
            </a:r>
            <a:r>
              <a:rPr lang="en-US" sz="2400" dirty="0" err="1"/>
              <a:t>üçin</a:t>
            </a:r>
            <a:r>
              <a:rPr lang="en-US" sz="2400" dirty="0"/>
              <a:t> </a:t>
            </a:r>
            <a:r>
              <a:rPr lang="en-US" sz="2400" dirty="0" err="1"/>
              <a:t>ulanylýan</a:t>
            </a:r>
            <a:r>
              <a:rPr lang="en-US" sz="2400" dirty="0"/>
              <a:t> </a:t>
            </a:r>
            <a:r>
              <a:rPr lang="en-US" sz="2400" dirty="0" err="1"/>
              <a:t>referens-ellipsoidleri</a:t>
            </a:r>
            <a:r>
              <a:rPr lang="en-US" sz="2400" dirty="0"/>
              <a:t> </a:t>
            </a:r>
            <a:r>
              <a:rPr lang="en-US" sz="2400" dirty="0" err="1"/>
              <a:t>tapawutlanýar</a:t>
            </a:r>
            <a:r>
              <a:rPr lang="en-US" sz="2400" dirty="0"/>
              <a:t>. </a:t>
            </a:r>
            <a:r>
              <a:rPr lang="en-US" sz="2400" dirty="0" err="1"/>
              <a:t>Ellipsoidiň</a:t>
            </a:r>
            <a:r>
              <a:rPr lang="en-US" sz="2400" dirty="0"/>
              <a:t> </a:t>
            </a:r>
            <a:r>
              <a:rPr lang="en-US" sz="2400" dirty="0" err="1"/>
              <a:t>aýlanmasyny</a:t>
            </a:r>
            <a:r>
              <a:rPr lang="en-US" sz="2400" dirty="0"/>
              <a:t> </a:t>
            </a:r>
            <a:r>
              <a:rPr lang="en-US" sz="2400" dirty="0" err="1"/>
              <a:t>iki</a:t>
            </a:r>
            <a:r>
              <a:rPr lang="en-US" sz="2400" dirty="0"/>
              <a:t> </a:t>
            </a:r>
            <a:r>
              <a:rPr lang="en-US" sz="2400" dirty="0" err="1"/>
              <a:t>paramarti</a:t>
            </a:r>
            <a:r>
              <a:rPr lang="en-US" sz="2400" dirty="0"/>
              <a:t> </a:t>
            </a:r>
            <a:r>
              <a:rPr lang="en-US" sz="2400" dirty="0" err="1"/>
              <a:t>boýunça</a:t>
            </a:r>
            <a:r>
              <a:rPr lang="en-US" sz="2400" dirty="0"/>
              <a:t> </a:t>
            </a:r>
            <a:r>
              <a:rPr lang="en-US" sz="2400" dirty="0" err="1"/>
              <a:t>häsiýetlendirýärler</a:t>
            </a:r>
            <a:r>
              <a:rPr lang="en-US" sz="2400" dirty="0"/>
              <a:t>. </a:t>
            </a:r>
            <a:r>
              <a:rPr lang="en-US" sz="2400" dirty="0" err="1"/>
              <a:t>Olardan</a:t>
            </a:r>
            <a:r>
              <a:rPr lang="en-US" sz="2400" dirty="0"/>
              <a:t>: </a:t>
            </a:r>
            <a:r>
              <a:rPr lang="en-US" sz="2400" dirty="0" err="1"/>
              <a:t>uly</a:t>
            </a:r>
            <a:r>
              <a:rPr lang="en-US" sz="2400" dirty="0"/>
              <a:t> </a:t>
            </a:r>
            <a:r>
              <a:rPr lang="en-US" sz="2400" dirty="0" err="1"/>
              <a:t>ekwatorial</a:t>
            </a:r>
            <a:r>
              <a:rPr lang="en-US" sz="2400" dirty="0"/>
              <a:t> </a:t>
            </a:r>
            <a:r>
              <a:rPr lang="en-US" sz="2400" dirty="0" err="1"/>
              <a:t>ýarym</a:t>
            </a:r>
            <a:r>
              <a:rPr lang="en-US" sz="2400" dirty="0"/>
              <a:t> </a:t>
            </a:r>
            <a:r>
              <a:rPr lang="en-US" sz="2400" dirty="0" err="1"/>
              <a:t>okuny</a:t>
            </a:r>
            <a:r>
              <a:rPr lang="en-US" sz="2400" dirty="0"/>
              <a:t> (a) we </a:t>
            </a:r>
            <a:r>
              <a:rPr lang="en-US" sz="2400" dirty="0" err="1"/>
              <a:t>polýar</a:t>
            </a:r>
            <a:r>
              <a:rPr lang="en-US" sz="2400" dirty="0"/>
              <a:t> </a:t>
            </a:r>
            <a:r>
              <a:rPr lang="en-US" sz="2400" dirty="0" err="1"/>
              <a:t>gysylmasyny</a:t>
            </a:r>
            <a:r>
              <a:rPr lang="en-US" sz="2400" dirty="0"/>
              <a:t> () </a:t>
            </a:r>
            <a:r>
              <a:rPr lang="en-US" sz="2400" dirty="0" err="1"/>
              <a:t>bellemek</a:t>
            </a:r>
            <a:r>
              <a:rPr lang="en-US" sz="2400" dirty="0"/>
              <a:t> </a:t>
            </a:r>
            <a:r>
              <a:rPr lang="en-US" sz="2400" dirty="0" err="1"/>
              <a:t>bolar</a:t>
            </a:r>
            <a:r>
              <a:rPr lang="en-US" sz="2400" dirty="0"/>
              <a:t>. </a:t>
            </a:r>
            <a:r>
              <a:rPr lang="en-US" sz="2400" dirty="0" err="1"/>
              <a:t>Olardan</a:t>
            </a:r>
            <a:r>
              <a:rPr lang="en-US" sz="2400" dirty="0"/>
              <a:t> </a:t>
            </a:r>
            <a:r>
              <a:rPr lang="en-US" sz="2400" dirty="0" err="1"/>
              <a:t>başga</a:t>
            </a:r>
            <a:r>
              <a:rPr lang="en-US" sz="2400" dirty="0"/>
              <a:t>-da </a:t>
            </a:r>
            <a:r>
              <a:rPr lang="en-US" sz="2400" dirty="0" err="1"/>
              <a:t>hasaplamada</a:t>
            </a:r>
            <a:r>
              <a:rPr lang="en-US" sz="2400" dirty="0"/>
              <a:t> </a:t>
            </a:r>
            <a:r>
              <a:rPr lang="en-US" sz="2400" dirty="0" err="1"/>
              <a:t>kiçi</a:t>
            </a:r>
            <a:r>
              <a:rPr lang="en-US" sz="2400" dirty="0"/>
              <a:t> </a:t>
            </a:r>
            <a:r>
              <a:rPr lang="en-US" sz="2400" dirty="0" err="1"/>
              <a:t>polýar</a:t>
            </a:r>
            <a:r>
              <a:rPr lang="en-US" sz="2400" dirty="0"/>
              <a:t> </a:t>
            </a:r>
            <a:r>
              <a:rPr lang="en-US" sz="2400" dirty="0" err="1"/>
              <a:t>ýarym</a:t>
            </a:r>
            <a:r>
              <a:rPr lang="en-US" sz="2400" dirty="0"/>
              <a:t> </a:t>
            </a:r>
            <a:r>
              <a:rPr lang="en-US" sz="2400" dirty="0" err="1"/>
              <a:t>oky</a:t>
            </a:r>
            <a:r>
              <a:rPr lang="en-US" sz="2400" dirty="0"/>
              <a:t> (b) we </a:t>
            </a:r>
            <a:r>
              <a:rPr lang="en-US" sz="2400" dirty="0" err="1"/>
              <a:t>meridianal</a:t>
            </a:r>
            <a:r>
              <a:rPr lang="en-US" sz="2400" dirty="0"/>
              <a:t> </a:t>
            </a:r>
            <a:r>
              <a:rPr lang="en-US" sz="2400" dirty="0" err="1"/>
              <a:t>ellipsiniň</a:t>
            </a:r>
            <a:r>
              <a:rPr lang="en-US" sz="2400" dirty="0"/>
              <a:t> </a:t>
            </a:r>
            <a:r>
              <a:rPr lang="en-US" sz="2400" dirty="0" err="1"/>
              <a:t>birinji</a:t>
            </a:r>
            <a:r>
              <a:rPr lang="en-US" sz="2400" dirty="0"/>
              <a:t> </a:t>
            </a:r>
            <a:r>
              <a:rPr lang="en-US" sz="2400" dirty="0" err="1"/>
              <a:t>ekssentriteti</a:t>
            </a:r>
            <a:r>
              <a:rPr lang="en-US" sz="2400" dirty="0"/>
              <a:t> (e) hem </a:t>
            </a:r>
            <a:r>
              <a:rPr lang="en-US" sz="2400" dirty="0" err="1"/>
              <a:t>ulanylýar</a:t>
            </a:r>
            <a:r>
              <a:rPr lang="en-US" sz="2400" dirty="0"/>
              <a:t>. Bu </a:t>
            </a:r>
            <a:r>
              <a:rPr lang="en-US" sz="2400" dirty="0" err="1"/>
              <a:t>parametrleriň</a:t>
            </a:r>
            <a:r>
              <a:rPr lang="en-US" sz="2400" dirty="0"/>
              <a:t> </a:t>
            </a:r>
            <a:r>
              <a:rPr lang="en-US" sz="2400" dirty="0" err="1"/>
              <a:t>bir-birleri</a:t>
            </a:r>
            <a:r>
              <a:rPr lang="en-US" sz="2400" dirty="0"/>
              <a:t> </a:t>
            </a:r>
            <a:r>
              <a:rPr lang="en-US" sz="2400" dirty="0" err="1"/>
              <a:t>bilen</a:t>
            </a:r>
            <a:r>
              <a:rPr lang="en-US" sz="2400" dirty="0"/>
              <a:t> </a:t>
            </a:r>
            <a:r>
              <a:rPr lang="en-US" sz="2400" dirty="0" err="1"/>
              <a:t>arabaglanyşygy</a:t>
            </a:r>
            <a:r>
              <a:rPr lang="en-US" sz="2400" dirty="0"/>
              <a:t> </a:t>
            </a:r>
            <a:r>
              <a:rPr lang="en-US" sz="2400" dirty="0" err="1"/>
              <a:t>aşakdaky</a:t>
            </a:r>
            <a:r>
              <a:rPr lang="en-US" sz="2400" dirty="0"/>
              <a:t> </a:t>
            </a:r>
            <a:r>
              <a:rPr lang="en-US" sz="2400" dirty="0" err="1"/>
              <a:t>ýaly</a:t>
            </a:r>
            <a:r>
              <a:rPr lang="en-US" sz="2400" dirty="0"/>
              <a:t> </a:t>
            </a:r>
            <a:r>
              <a:rPr lang="en-US" sz="2400" dirty="0" err="1"/>
              <a:t>berilýär</a:t>
            </a:r>
            <a:r>
              <a:rPr lang="en-US" sz="2400" dirty="0"/>
              <a:t>:</a:t>
            </a:r>
            <a:endParaRPr lang="ru-RU" sz="2400" dirty="0"/>
          </a:p>
        </p:txBody>
      </p:sp>
      <p:pic>
        <p:nvPicPr>
          <p:cNvPr id="4" name="Объект 3"/>
          <p:cNvPicPr>
            <a:picLocks noGrp="1" noChangeAspect="1"/>
          </p:cNvPicPr>
          <p:nvPr>
            <p:ph idx="1"/>
          </p:nvPr>
        </p:nvPicPr>
        <p:blipFill>
          <a:blip r:embed="rId2"/>
          <a:stretch>
            <a:fillRect/>
          </a:stretch>
        </p:blipFill>
        <p:spPr>
          <a:xfrm>
            <a:off x="1011116" y="3402624"/>
            <a:ext cx="10462846" cy="1907930"/>
          </a:xfrm>
          <a:prstGeom prst="rect">
            <a:avLst/>
          </a:prstGeom>
        </p:spPr>
      </p:pic>
    </p:spTree>
    <p:extLst>
      <p:ext uri="{BB962C8B-B14F-4D97-AF65-F5344CB8AC3E}">
        <p14:creationId xmlns:p14="http://schemas.microsoft.com/office/powerpoint/2010/main" val="67699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37198"/>
          </a:xfrm>
        </p:spPr>
        <p:txBody>
          <a:bodyPr>
            <a:normAutofit fontScale="90000"/>
          </a:bodyPr>
          <a:lstStyle/>
          <a:p>
            <a:endParaRPr lang="ru-RU" dirty="0"/>
          </a:p>
        </p:txBody>
      </p:sp>
      <p:sp>
        <p:nvSpPr>
          <p:cNvPr id="3" name="Объект 2"/>
          <p:cNvSpPr>
            <a:spLocks noGrp="1"/>
          </p:cNvSpPr>
          <p:nvPr>
            <p:ph idx="1"/>
          </p:nvPr>
        </p:nvSpPr>
        <p:spPr>
          <a:xfrm>
            <a:off x="838200" y="1310054"/>
            <a:ext cx="10776438" cy="4866909"/>
          </a:xfrm>
        </p:spPr>
        <p:txBody>
          <a:bodyPr>
            <a:normAutofit/>
          </a:bodyPr>
          <a:lstStyle/>
          <a:p>
            <a:pPr algn="just"/>
            <a:r>
              <a:rPr lang="en-US" dirty="0"/>
              <a:t> </a:t>
            </a:r>
            <a:r>
              <a:rPr lang="tk-TM" dirty="0" smtClean="0"/>
              <a:t>     </a:t>
            </a:r>
            <a:r>
              <a:rPr lang="en-US" dirty="0" smtClean="0"/>
              <a:t>F</a:t>
            </a:r>
            <a:r>
              <a:rPr lang="en-US" dirty="0"/>
              <a:t>. N. </a:t>
            </a:r>
            <a:r>
              <a:rPr lang="en-US" dirty="0" err="1"/>
              <a:t>Krasowskiniň</a:t>
            </a:r>
            <a:r>
              <a:rPr lang="en-US" dirty="0"/>
              <a:t> </a:t>
            </a:r>
            <a:r>
              <a:rPr lang="en-US" dirty="0" err="1"/>
              <a:t>ellipsoidleri</a:t>
            </a:r>
            <a:r>
              <a:rPr lang="en-US" dirty="0"/>
              <a:t> </a:t>
            </a:r>
            <a:r>
              <a:rPr lang="en-US" dirty="0" err="1"/>
              <a:t>üçin</a:t>
            </a:r>
            <a:r>
              <a:rPr lang="en-US" dirty="0"/>
              <a:t> </a:t>
            </a:r>
            <a:r>
              <a:rPr lang="en-US" dirty="0" err="1"/>
              <a:t>üstleriň</a:t>
            </a:r>
            <a:r>
              <a:rPr lang="en-US" dirty="0"/>
              <a:t> </a:t>
            </a:r>
            <a:r>
              <a:rPr lang="en-US" dirty="0" err="1"/>
              <a:t>meýdanlary</a:t>
            </a:r>
            <a:r>
              <a:rPr lang="en-US" dirty="0"/>
              <a:t> </a:t>
            </a:r>
            <a:r>
              <a:rPr lang="en-US" dirty="0" err="1"/>
              <a:t>Türkmenistanyň</a:t>
            </a:r>
            <a:r>
              <a:rPr lang="en-US" dirty="0"/>
              <a:t> </a:t>
            </a:r>
            <a:r>
              <a:rPr lang="en-US" dirty="0" err="1"/>
              <a:t>territoriýasynda</a:t>
            </a:r>
            <a:r>
              <a:rPr lang="en-US" dirty="0"/>
              <a:t> </a:t>
            </a:r>
            <a:r>
              <a:rPr lang="en-US" dirty="0" err="1"/>
              <a:t>kartografiki</a:t>
            </a:r>
            <a:r>
              <a:rPr lang="en-US" dirty="0"/>
              <a:t> we </a:t>
            </a:r>
            <a:r>
              <a:rPr lang="en-US" dirty="0" err="1"/>
              <a:t>geodeziki</a:t>
            </a:r>
            <a:r>
              <a:rPr lang="en-US" dirty="0"/>
              <a:t> </a:t>
            </a:r>
            <a:r>
              <a:rPr lang="en-US" dirty="0" err="1"/>
              <a:t>işleri</a:t>
            </a:r>
            <a:r>
              <a:rPr lang="en-US" dirty="0"/>
              <a:t> </a:t>
            </a:r>
            <a:r>
              <a:rPr lang="en-US" dirty="0" err="1"/>
              <a:t>geçirmek</a:t>
            </a:r>
            <a:r>
              <a:rPr lang="en-US" dirty="0"/>
              <a:t> </a:t>
            </a:r>
            <a:r>
              <a:rPr lang="en-US" dirty="0" err="1"/>
              <a:t>üçin</a:t>
            </a:r>
            <a:r>
              <a:rPr lang="en-US" dirty="0"/>
              <a:t> </a:t>
            </a:r>
            <a:r>
              <a:rPr lang="en-US" dirty="0" err="1"/>
              <a:t>wajypdyr</a:t>
            </a:r>
            <a:r>
              <a:rPr lang="en-US" dirty="0"/>
              <a:t>. Ýer </a:t>
            </a:r>
            <a:r>
              <a:rPr lang="en-US" dirty="0" err="1"/>
              <a:t>ellipsoidiniň</a:t>
            </a:r>
            <a:r>
              <a:rPr lang="en-US" dirty="0"/>
              <a:t> </a:t>
            </a:r>
            <a:r>
              <a:rPr lang="en-US" dirty="0" err="1"/>
              <a:t>töwereginiň</a:t>
            </a:r>
            <a:r>
              <a:rPr lang="en-US" dirty="0"/>
              <a:t> </a:t>
            </a:r>
            <a:r>
              <a:rPr lang="en-US" dirty="0" err="1"/>
              <a:t>uzynlygy</a:t>
            </a:r>
            <a:r>
              <a:rPr lang="en-US" dirty="0"/>
              <a:t> l=40030.9 km, </a:t>
            </a:r>
            <a:r>
              <a:rPr lang="en-US" dirty="0" err="1"/>
              <a:t>bir</a:t>
            </a:r>
            <a:r>
              <a:rPr lang="en-US" dirty="0"/>
              <a:t> </a:t>
            </a:r>
            <a:r>
              <a:rPr lang="en-US" dirty="0" err="1"/>
              <a:t>graduslyk</a:t>
            </a:r>
            <a:r>
              <a:rPr lang="en-US" dirty="0"/>
              <a:t> </a:t>
            </a:r>
            <a:r>
              <a:rPr lang="en-US" dirty="0" err="1"/>
              <a:t>dugasynyň</a:t>
            </a:r>
            <a:r>
              <a:rPr lang="en-US" dirty="0"/>
              <a:t> </a:t>
            </a:r>
            <a:r>
              <a:rPr lang="en-US" dirty="0" err="1"/>
              <a:t>çyzyk</a:t>
            </a:r>
            <a:r>
              <a:rPr lang="en-US" dirty="0"/>
              <a:t> </a:t>
            </a:r>
            <a:r>
              <a:rPr lang="en-US" dirty="0" err="1"/>
              <a:t>uzynlygy</a:t>
            </a:r>
            <a:r>
              <a:rPr lang="en-US" dirty="0"/>
              <a:t> 111.196 km, </a:t>
            </a:r>
            <a:r>
              <a:rPr lang="en-US" dirty="0" err="1"/>
              <a:t>bir</a:t>
            </a:r>
            <a:r>
              <a:rPr lang="en-US" dirty="0"/>
              <a:t> </a:t>
            </a:r>
            <a:r>
              <a:rPr lang="en-US" dirty="0" err="1"/>
              <a:t>minutlyk</a:t>
            </a:r>
            <a:r>
              <a:rPr lang="en-US" dirty="0"/>
              <a:t> </a:t>
            </a:r>
            <a:r>
              <a:rPr lang="en-US" dirty="0" err="1"/>
              <a:t>dugasynyň</a:t>
            </a:r>
            <a:r>
              <a:rPr lang="en-US" dirty="0"/>
              <a:t> </a:t>
            </a:r>
            <a:r>
              <a:rPr lang="en-US" dirty="0" err="1"/>
              <a:t>çyzyk</a:t>
            </a:r>
            <a:r>
              <a:rPr lang="en-US" dirty="0"/>
              <a:t> </a:t>
            </a:r>
            <a:r>
              <a:rPr lang="en-US" dirty="0" err="1"/>
              <a:t>uzynlygy</a:t>
            </a:r>
            <a:r>
              <a:rPr lang="en-US" dirty="0"/>
              <a:t> 1853.282 m, </a:t>
            </a:r>
            <a:r>
              <a:rPr lang="en-US" dirty="0" err="1"/>
              <a:t>bir</a:t>
            </a:r>
            <a:r>
              <a:rPr lang="en-US" dirty="0"/>
              <a:t> </a:t>
            </a:r>
            <a:r>
              <a:rPr lang="en-US" dirty="0" err="1"/>
              <a:t>sekuntlyk</a:t>
            </a:r>
            <a:r>
              <a:rPr lang="en-US" dirty="0"/>
              <a:t> </a:t>
            </a:r>
            <a:r>
              <a:rPr lang="en-US" dirty="0" err="1"/>
              <a:t>dugasynyň</a:t>
            </a:r>
            <a:r>
              <a:rPr lang="en-US" dirty="0"/>
              <a:t> </a:t>
            </a:r>
            <a:r>
              <a:rPr lang="en-US" dirty="0" err="1"/>
              <a:t>çyzyk</a:t>
            </a:r>
            <a:r>
              <a:rPr lang="en-US" dirty="0"/>
              <a:t> </a:t>
            </a:r>
            <a:r>
              <a:rPr lang="en-US" dirty="0" err="1"/>
              <a:t>uzynlygy</a:t>
            </a:r>
            <a:r>
              <a:rPr lang="en-US" dirty="0"/>
              <a:t> 30.888 m, Ýer </a:t>
            </a:r>
            <a:r>
              <a:rPr lang="en-US" dirty="0" err="1"/>
              <a:t>üstüniň</a:t>
            </a:r>
            <a:r>
              <a:rPr lang="en-US" dirty="0"/>
              <a:t> </a:t>
            </a:r>
            <a:r>
              <a:rPr lang="en-US" dirty="0" err="1"/>
              <a:t>meýdany</a:t>
            </a:r>
            <a:r>
              <a:rPr lang="en-US" dirty="0"/>
              <a:t>, </a:t>
            </a:r>
            <a:r>
              <a:rPr lang="en-US" dirty="0" err="1"/>
              <a:t>takmynan</a:t>
            </a:r>
            <a:r>
              <a:rPr lang="en-US" dirty="0"/>
              <a:t> 510 </a:t>
            </a:r>
            <a:r>
              <a:rPr lang="en-US" dirty="0" err="1"/>
              <a:t>mln</a:t>
            </a:r>
            <a:r>
              <a:rPr lang="en-US" dirty="0"/>
              <a:t> km2, </a:t>
            </a:r>
            <a:r>
              <a:rPr lang="en-US" dirty="0" err="1"/>
              <a:t>ýeriň</a:t>
            </a:r>
            <a:r>
              <a:rPr lang="en-US" dirty="0"/>
              <a:t> </a:t>
            </a:r>
            <a:r>
              <a:rPr lang="en-US" dirty="0" err="1"/>
              <a:t>göwrümi</a:t>
            </a:r>
            <a:r>
              <a:rPr lang="en-US" dirty="0"/>
              <a:t> </a:t>
            </a:r>
            <a:r>
              <a:rPr lang="en-US" dirty="0" err="1"/>
              <a:t>bolsa</a:t>
            </a:r>
            <a:r>
              <a:rPr lang="en-US" dirty="0"/>
              <a:t>, </a:t>
            </a:r>
            <a:r>
              <a:rPr lang="en-US" dirty="0" err="1"/>
              <a:t>takmynan</a:t>
            </a:r>
            <a:r>
              <a:rPr lang="en-US" dirty="0"/>
              <a:t> 1.083 </a:t>
            </a:r>
            <a:r>
              <a:rPr lang="en-US" dirty="0" err="1"/>
              <a:t>mlrd</a:t>
            </a:r>
            <a:r>
              <a:rPr lang="en-US" dirty="0"/>
              <a:t> km3 </a:t>
            </a:r>
            <a:r>
              <a:rPr lang="en-US" dirty="0" err="1"/>
              <a:t>bahalary</a:t>
            </a:r>
            <a:r>
              <a:rPr lang="en-US" dirty="0"/>
              <a:t> </a:t>
            </a:r>
            <a:r>
              <a:rPr lang="en-US" dirty="0" err="1"/>
              <a:t>alýar</a:t>
            </a:r>
            <a:r>
              <a:rPr lang="en-US" dirty="0"/>
              <a:t>. </a:t>
            </a:r>
            <a:r>
              <a:rPr lang="en-US" dirty="0" err="1"/>
              <a:t>Ellipsoidiň</a:t>
            </a:r>
            <a:r>
              <a:rPr lang="en-US" dirty="0"/>
              <a:t> </a:t>
            </a:r>
            <a:r>
              <a:rPr lang="en-US" dirty="0" err="1"/>
              <a:t>üstüni</a:t>
            </a:r>
            <a:r>
              <a:rPr lang="en-US" dirty="0"/>
              <a:t> </a:t>
            </a:r>
            <a:r>
              <a:rPr lang="en-US" dirty="0" err="1"/>
              <a:t>geoidiň</a:t>
            </a:r>
            <a:r>
              <a:rPr lang="en-US" dirty="0"/>
              <a:t> </a:t>
            </a:r>
            <a:r>
              <a:rPr lang="en-US" dirty="0" err="1"/>
              <a:t>üstüne</a:t>
            </a:r>
            <a:r>
              <a:rPr lang="en-US" dirty="0"/>
              <a:t> </a:t>
            </a:r>
            <a:r>
              <a:rPr lang="en-US" dirty="0" err="1"/>
              <a:t>gabat</a:t>
            </a:r>
            <a:r>
              <a:rPr lang="en-US" dirty="0"/>
              <a:t> </a:t>
            </a:r>
            <a:r>
              <a:rPr lang="en-US" dirty="0" err="1"/>
              <a:t>getirmek</a:t>
            </a:r>
            <a:r>
              <a:rPr lang="en-US" dirty="0"/>
              <a:t> </a:t>
            </a:r>
            <a:r>
              <a:rPr lang="en-US" dirty="0" err="1"/>
              <a:t>üçin</a:t>
            </a:r>
            <a:r>
              <a:rPr lang="en-US" dirty="0"/>
              <a:t>, </a:t>
            </a:r>
            <a:r>
              <a:rPr lang="en-US" dirty="0" err="1"/>
              <a:t>ellipsoidi</a:t>
            </a:r>
            <a:r>
              <a:rPr lang="en-US" dirty="0"/>
              <a:t> </a:t>
            </a:r>
            <a:r>
              <a:rPr lang="en-US" dirty="0" err="1"/>
              <a:t>geoidiň</a:t>
            </a:r>
            <a:r>
              <a:rPr lang="en-US" dirty="0"/>
              <a:t> </a:t>
            </a:r>
            <a:r>
              <a:rPr lang="en-US" dirty="0" err="1"/>
              <a:t>üstüne</a:t>
            </a:r>
            <a:r>
              <a:rPr lang="en-US" dirty="0"/>
              <a:t> </a:t>
            </a:r>
            <a:r>
              <a:rPr lang="en-US" dirty="0" err="1"/>
              <a:t>görä</a:t>
            </a:r>
            <a:r>
              <a:rPr lang="en-US" dirty="0"/>
              <a:t> </a:t>
            </a:r>
            <a:r>
              <a:rPr lang="en-US" dirty="0" err="1"/>
              <a:t>oriýentirlemeli</a:t>
            </a:r>
            <a:r>
              <a:rPr lang="en-US" dirty="0"/>
              <a:t> (</a:t>
            </a:r>
            <a:r>
              <a:rPr lang="en-US" dirty="0" err="1"/>
              <a:t>ugrukdyrmaly</a:t>
            </a:r>
            <a:r>
              <a:rPr lang="en-US" dirty="0"/>
              <a:t>) </a:t>
            </a:r>
            <a:r>
              <a:rPr lang="en-US" dirty="0" err="1"/>
              <a:t>bolýarys</a:t>
            </a:r>
            <a:r>
              <a:rPr lang="en-US" dirty="0"/>
              <a:t>. </a:t>
            </a:r>
            <a:r>
              <a:rPr lang="en-US" dirty="0" err="1"/>
              <a:t>Oriýentirlenmek</a:t>
            </a:r>
            <a:r>
              <a:rPr lang="en-US" dirty="0"/>
              <a:t> </a:t>
            </a:r>
            <a:r>
              <a:rPr lang="en-US" dirty="0" err="1"/>
              <a:t>işi</a:t>
            </a:r>
            <a:r>
              <a:rPr lang="en-US" dirty="0"/>
              <a:t> </a:t>
            </a:r>
            <a:r>
              <a:rPr lang="en-US" dirty="0" err="1"/>
              <a:t>saýlanyp</a:t>
            </a:r>
            <a:r>
              <a:rPr lang="en-US" dirty="0"/>
              <a:t> </a:t>
            </a:r>
            <a:r>
              <a:rPr lang="en-US" dirty="0" err="1"/>
              <a:t>alnan</a:t>
            </a:r>
            <a:r>
              <a:rPr lang="en-US" dirty="0"/>
              <a:t> </a:t>
            </a:r>
            <a:r>
              <a:rPr lang="en-US" dirty="0" err="1"/>
              <a:t>nokada</a:t>
            </a:r>
            <a:r>
              <a:rPr lang="en-US" dirty="0"/>
              <a:t> </a:t>
            </a:r>
            <a:r>
              <a:rPr lang="en-US" dirty="0" err="1"/>
              <a:t>baglylykda</a:t>
            </a:r>
            <a:r>
              <a:rPr lang="en-US" dirty="0"/>
              <a:t> </a:t>
            </a:r>
            <a:r>
              <a:rPr lang="en-US" dirty="0" err="1"/>
              <a:t>geçirilýär</a:t>
            </a:r>
            <a:r>
              <a:rPr lang="en-US" dirty="0"/>
              <a:t>, </a:t>
            </a:r>
            <a:r>
              <a:rPr lang="en-US" dirty="0" err="1"/>
              <a:t>ýagny</a:t>
            </a:r>
            <a:r>
              <a:rPr lang="en-US" dirty="0"/>
              <a:t> </a:t>
            </a:r>
            <a:r>
              <a:rPr lang="en-US" dirty="0" err="1"/>
              <a:t>asma</a:t>
            </a:r>
            <a:r>
              <a:rPr lang="en-US" dirty="0"/>
              <a:t> </a:t>
            </a:r>
            <a:r>
              <a:rPr lang="en-US" dirty="0" err="1"/>
              <a:t>çyzyk</a:t>
            </a:r>
            <a:r>
              <a:rPr lang="en-US" dirty="0"/>
              <a:t> </a:t>
            </a:r>
            <a:r>
              <a:rPr lang="en-US" dirty="0" err="1"/>
              <a:t>bilen</a:t>
            </a:r>
            <a:r>
              <a:rPr lang="en-US" dirty="0"/>
              <a:t> </a:t>
            </a:r>
            <a:r>
              <a:rPr lang="en-US" dirty="0" err="1"/>
              <a:t>agyrlyk</a:t>
            </a:r>
            <a:r>
              <a:rPr lang="en-US" dirty="0"/>
              <a:t> </a:t>
            </a:r>
            <a:r>
              <a:rPr lang="en-US" dirty="0" err="1"/>
              <a:t>güýjüniň</a:t>
            </a:r>
            <a:r>
              <a:rPr lang="en-US" dirty="0"/>
              <a:t> </a:t>
            </a:r>
            <a:r>
              <a:rPr lang="en-US" dirty="0" err="1"/>
              <a:t>ugurlaryny</a:t>
            </a:r>
            <a:r>
              <a:rPr lang="en-US" dirty="0"/>
              <a:t> </a:t>
            </a:r>
            <a:r>
              <a:rPr lang="en-US" dirty="0" err="1"/>
              <a:t>gabat</a:t>
            </a:r>
            <a:r>
              <a:rPr lang="en-US" dirty="0"/>
              <a:t> </a:t>
            </a:r>
            <a:r>
              <a:rPr lang="en-US" dirty="0" err="1"/>
              <a:t>geler</a:t>
            </a:r>
            <a:r>
              <a:rPr lang="en-US" dirty="0"/>
              <a:t> </a:t>
            </a:r>
            <a:r>
              <a:rPr lang="en-US" dirty="0" err="1"/>
              <a:t>ýaly</a:t>
            </a:r>
            <a:r>
              <a:rPr lang="en-US" dirty="0"/>
              <a:t> </a:t>
            </a:r>
            <a:r>
              <a:rPr lang="en-US" dirty="0" err="1"/>
              <a:t>ýerleşdirmek</a:t>
            </a:r>
            <a:r>
              <a:rPr lang="en-US" dirty="0"/>
              <a:t> </a:t>
            </a:r>
            <a:r>
              <a:rPr lang="en-US" dirty="0" err="1"/>
              <a:t>zerurdyr</a:t>
            </a:r>
            <a:r>
              <a:rPr lang="en-US" dirty="0"/>
              <a:t>.</a:t>
            </a:r>
            <a:endParaRPr lang="ru-RU" dirty="0"/>
          </a:p>
        </p:txBody>
      </p:sp>
    </p:spTree>
    <p:extLst>
      <p:ext uri="{BB962C8B-B14F-4D97-AF65-F5344CB8AC3E}">
        <p14:creationId xmlns:p14="http://schemas.microsoft.com/office/powerpoint/2010/main" val="39480184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199" y="351692"/>
            <a:ext cx="10855569" cy="5825271"/>
          </a:xfrm>
        </p:spPr>
        <p:txBody>
          <a:bodyPr>
            <a:normAutofit fontScale="85000" lnSpcReduction="10000"/>
          </a:bodyPr>
          <a:lstStyle/>
          <a:p>
            <a:pPr algn="just">
              <a:spcAft>
                <a:spcPts val="0"/>
              </a:spcAft>
            </a:pPr>
            <a:r>
              <a:rPr lang="tk-TM" b="1" dirty="0" smtClean="0">
                <a:latin typeface="Times New Roman" panose="02020603050405020304" pitchFamily="18" charset="0"/>
                <a:ea typeface="Times New Roman" panose="02020603050405020304" pitchFamily="18" charset="0"/>
              </a:rPr>
              <a:t>     </a:t>
            </a:r>
            <a:r>
              <a:rPr lang="sq-AL" b="1" dirty="0" smtClean="0">
                <a:latin typeface="Times New Roman" panose="02020603050405020304" pitchFamily="18" charset="0"/>
                <a:ea typeface="Times New Roman" panose="02020603050405020304" pitchFamily="18" charset="0"/>
              </a:rPr>
              <a:t> </a:t>
            </a:r>
            <a:r>
              <a:rPr lang="ru-RU" sz="3600" b="1" dirty="0">
                <a:latin typeface="Times New Roman" panose="02020603050405020304" pitchFamily="18" charset="0"/>
                <a:ea typeface="Times New Roman" panose="02020603050405020304" pitchFamily="18" charset="0"/>
              </a:rPr>
              <a:t>2. </a:t>
            </a:r>
            <a:r>
              <a:rPr lang="en-US" sz="4100" dirty="0" err="1">
                <a:latin typeface="Times New Roman" panose="02020603050405020304" pitchFamily="18" charset="0"/>
                <a:ea typeface="Times New Roman" panose="02020603050405020304" pitchFamily="18" charset="0"/>
              </a:rPr>
              <a:t>Ýeriň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şekilini</a:t>
            </a:r>
            <a:r>
              <a:rPr lang="en-US" sz="4100" dirty="0">
                <a:latin typeface="Times New Roman" panose="02020603050405020304" pitchFamily="18" charset="0"/>
                <a:ea typeface="Times New Roman" panose="02020603050405020304" pitchFamily="18" charset="0"/>
              </a:rPr>
              <a:t> we </a:t>
            </a:r>
            <a:r>
              <a:rPr lang="en-US" sz="4100" dirty="0" err="1">
                <a:latin typeface="Times New Roman" panose="02020603050405020304" pitchFamily="18" charset="0"/>
                <a:ea typeface="Times New Roman" panose="02020603050405020304" pitchFamily="18" charset="0"/>
              </a:rPr>
              <a:t>ölçeglerini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kesgitlemegiň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aşakdaky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usullary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bardyr</a:t>
            </a:r>
            <a:r>
              <a:rPr lang="en-US" sz="4100" dirty="0">
                <a:latin typeface="Times New Roman" panose="02020603050405020304" pitchFamily="18" charset="0"/>
                <a:ea typeface="Times New Roman" panose="02020603050405020304" pitchFamily="18" charset="0"/>
              </a:rPr>
              <a:t>:</a:t>
            </a:r>
          </a:p>
          <a:p>
            <a:pPr algn="just">
              <a:spcAft>
                <a:spcPts val="0"/>
              </a:spcAft>
            </a:pPr>
            <a:r>
              <a:rPr lang="en-US" sz="4100" dirty="0">
                <a:latin typeface="Times New Roman" panose="02020603050405020304" pitchFamily="18" charset="0"/>
                <a:ea typeface="Times New Roman" panose="02020603050405020304" pitchFamily="18" charset="0"/>
              </a:rPr>
              <a:t>    </a:t>
            </a:r>
            <a:r>
              <a:rPr lang="en-US" sz="4100" b="1" dirty="0" err="1">
                <a:latin typeface="Times New Roman" panose="02020603050405020304" pitchFamily="18" charset="0"/>
                <a:ea typeface="Times New Roman" panose="02020603050405020304" pitchFamily="18" charset="0"/>
              </a:rPr>
              <a:t>Astronomo-geodeziki</a:t>
            </a:r>
            <a:r>
              <a:rPr lang="en-US" sz="4100" b="1" dirty="0">
                <a:latin typeface="Times New Roman" panose="02020603050405020304" pitchFamily="18" charset="0"/>
                <a:ea typeface="Times New Roman" panose="02020603050405020304" pitchFamily="18" charset="0"/>
              </a:rPr>
              <a:t> </a:t>
            </a:r>
            <a:r>
              <a:rPr lang="en-US" sz="4100" b="1" dirty="0" err="1">
                <a:latin typeface="Times New Roman" panose="02020603050405020304" pitchFamily="18" charset="0"/>
                <a:ea typeface="Times New Roman" panose="02020603050405020304" pitchFamily="18" charset="0"/>
              </a:rPr>
              <a:t>usul</a:t>
            </a:r>
            <a:r>
              <a:rPr lang="en-US" sz="4100" dirty="0">
                <a:latin typeface="Times New Roman" panose="02020603050405020304" pitchFamily="18" charset="0"/>
                <a:ea typeface="Times New Roman" panose="02020603050405020304" pitchFamily="18" charset="0"/>
              </a:rPr>
              <a:t>. Bu </a:t>
            </a:r>
            <a:r>
              <a:rPr lang="en-US" sz="4100" dirty="0" err="1">
                <a:latin typeface="Times New Roman" panose="02020603050405020304" pitchFamily="18" charset="0"/>
                <a:ea typeface="Times New Roman" panose="02020603050405020304" pitchFamily="18" charset="0"/>
              </a:rPr>
              <a:t>usul</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gradus</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ölçeglerine</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esaslanýar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Onuň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esasy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mazmuny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meridianlaryň</a:t>
            </a:r>
            <a:r>
              <a:rPr lang="en-US" sz="4100" dirty="0">
                <a:latin typeface="Times New Roman" panose="02020603050405020304" pitchFamily="18" charset="0"/>
                <a:ea typeface="Times New Roman" panose="02020603050405020304" pitchFamily="18" charset="0"/>
              </a:rPr>
              <a:t> we </a:t>
            </a:r>
            <a:r>
              <a:rPr lang="en-US" sz="4100" dirty="0" err="1">
                <a:latin typeface="Times New Roman" panose="02020603050405020304" pitchFamily="18" charset="0"/>
                <a:ea typeface="Times New Roman" panose="02020603050405020304" pitchFamily="18" charset="0"/>
              </a:rPr>
              <a:t>parallelleriň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bir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graduslyk</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dugasyna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düşýän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uzynlyk</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bahasyny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kesgitlemekden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ybarat</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Kesgitlemek</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dürli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giňliklerde</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geçirilýär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Bir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graduslyk</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duganyň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çyzyk</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uzynlygyny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ýeriň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üstünde</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ölçemek</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örän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kyndyr</a:t>
            </a:r>
            <a:r>
              <a:rPr lang="en-US" sz="4100" dirty="0">
                <a:latin typeface="Times New Roman" panose="02020603050405020304" pitchFamily="18" charset="0"/>
                <a:ea typeface="Times New Roman" panose="02020603050405020304" pitchFamily="18" charset="0"/>
              </a:rPr>
              <a:t> (1°-</a:t>
            </a:r>
            <a:r>
              <a:rPr lang="en-US" sz="4100" dirty="0" err="1">
                <a:latin typeface="Times New Roman" panose="02020603050405020304" pitchFamily="18" charset="0"/>
                <a:ea typeface="Times New Roman" panose="02020603050405020304" pitchFamily="18" charset="0"/>
              </a:rPr>
              <a:t>lyk</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duganyň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uzynlygy</a:t>
            </a:r>
            <a:r>
              <a:rPr lang="en-US" sz="4100" dirty="0">
                <a:latin typeface="Times New Roman" panose="02020603050405020304" pitchFamily="18" charset="0"/>
                <a:ea typeface="Times New Roman" panose="02020603050405020304" pitchFamily="18" charset="0"/>
              </a:rPr>
              <a:t> 111.2 km-e </a:t>
            </a:r>
            <a:r>
              <a:rPr lang="en-US" sz="4100" dirty="0" err="1">
                <a:latin typeface="Times New Roman" panose="02020603050405020304" pitchFamily="18" charset="0"/>
                <a:ea typeface="Times New Roman" panose="02020603050405020304" pitchFamily="18" charset="0"/>
              </a:rPr>
              <a:t>deňdir</a:t>
            </a:r>
            <a:r>
              <a:rPr lang="en-US" sz="4100" dirty="0">
                <a:latin typeface="Times New Roman" panose="02020603050405020304" pitchFamily="18" charset="0"/>
                <a:ea typeface="Times New Roman" panose="02020603050405020304" pitchFamily="18" charset="0"/>
              </a:rPr>
              <a:t>) Bu </a:t>
            </a:r>
            <a:r>
              <a:rPr lang="en-US" sz="4100" dirty="0" err="1">
                <a:latin typeface="Times New Roman" panose="02020603050405020304" pitchFamily="18" charset="0"/>
                <a:ea typeface="Times New Roman" panose="02020603050405020304" pitchFamily="18" charset="0"/>
              </a:rPr>
              <a:t>aralyga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daglaryň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derýalaryň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kölleriň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peslikleriň</a:t>
            </a:r>
            <a:r>
              <a:rPr lang="en-US" sz="4100" dirty="0">
                <a:latin typeface="Times New Roman" panose="02020603050405020304" pitchFamily="18" charset="0"/>
                <a:ea typeface="Times New Roman" panose="02020603050405020304" pitchFamily="18" charset="0"/>
              </a:rPr>
              <a:t> we ş. m. </a:t>
            </a:r>
            <a:r>
              <a:rPr lang="en-US" sz="4100" dirty="0" err="1">
                <a:latin typeface="Times New Roman" panose="02020603050405020304" pitchFamily="18" charset="0"/>
                <a:ea typeface="Times New Roman" panose="02020603050405020304" pitchFamily="18" charset="0"/>
              </a:rPr>
              <a:t>düşýänligi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sebäpli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uzynlygy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ölçemegiň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takyklygy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örän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pesdir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Ölçegi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meridianlaryň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ýa</a:t>
            </a:r>
            <a:r>
              <a:rPr lang="en-US" sz="4100" dirty="0">
                <a:latin typeface="Times New Roman" panose="02020603050405020304" pitchFamily="18" charset="0"/>
                <a:ea typeface="Times New Roman" panose="02020603050405020304" pitchFamily="18" charset="0"/>
              </a:rPr>
              <a:t>-da </a:t>
            </a:r>
            <a:r>
              <a:rPr lang="en-US" sz="4100" dirty="0" err="1">
                <a:latin typeface="Times New Roman" panose="02020603050405020304" pitchFamily="18" charset="0"/>
                <a:ea typeface="Times New Roman" panose="02020603050405020304" pitchFamily="18" charset="0"/>
              </a:rPr>
              <a:t>parallelleriň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ugry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boýunça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geçirýärler</a:t>
            </a:r>
            <a:r>
              <a:rPr lang="en-US" sz="4100" dirty="0">
                <a:latin typeface="Times New Roman" panose="02020603050405020304" pitchFamily="18" charset="0"/>
                <a:ea typeface="Times New Roman" panose="02020603050405020304" pitchFamily="18" charset="0"/>
              </a:rPr>
              <a:t>.</a:t>
            </a:r>
          </a:p>
          <a:p>
            <a:pPr algn="just">
              <a:spcAft>
                <a:spcPts val="0"/>
              </a:spcAft>
            </a:pPr>
            <a:endParaRPr lang="ru-RU" sz="4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698944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199" y="509954"/>
            <a:ext cx="10794023" cy="5547946"/>
          </a:xfrm>
        </p:spPr>
        <p:txBody>
          <a:bodyPr>
            <a:normAutofit fontScale="70000" lnSpcReduction="20000"/>
          </a:bodyPr>
          <a:lstStyle/>
          <a:p>
            <a:pPr indent="449580" algn="just">
              <a:lnSpc>
                <a:spcPct val="120000"/>
              </a:lnSpc>
              <a:spcAft>
                <a:spcPts val="0"/>
              </a:spcAft>
            </a:pPr>
            <a:r>
              <a:rPr lang="es-ES" sz="3600" dirty="0">
                <a:latin typeface="Times New Roman" panose="02020603050405020304" pitchFamily="18" charset="0"/>
                <a:ea typeface="Times New Roman" panose="02020603050405020304" pitchFamily="18" charset="0"/>
              </a:rPr>
              <a:t> </a:t>
            </a:r>
            <a:r>
              <a:rPr lang="es-ES" sz="4100" dirty="0">
                <a:latin typeface="Times New Roman" panose="02020603050405020304" pitchFamily="18" charset="0"/>
                <a:ea typeface="Times New Roman" panose="02020603050405020304" pitchFamily="18" charset="0"/>
              </a:rPr>
              <a:t> </a:t>
            </a:r>
            <a:r>
              <a:rPr lang="es-ES" sz="4100" b="1" dirty="0">
                <a:latin typeface="Times New Roman" panose="02020603050405020304" pitchFamily="18" charset="0"/>
                <a:ea typeface="Times New Roman" panose="02020603050405020304" pitchFamily="18" charset="0"/>
              </a:rPr>
              <a:t>Triangulýasiýa usuly</a:t>
            </a:r>
            <a:r>
              <a:rPr lang="es-ES" sz="4100" dirty="0">
                <a:latin typeface="Times New Roman" panose="02020603050405020304" pitchFamily="18" charset="0"/>
                <a:ea typeface="Times New Roman" panose="02020603050405020304" pitchFamily="18" charset="0"/>
              </a:rPr>
              <a:t>.  Triangulýasiýa usuly uzak aralyklary ýokary takyklyk bilen ölçemäge mümkinçilik berýär. Bu usuly XVII asyrda golland alymy W. Snellius  ilkinji bolup ulanýar. Snelliusyň esaslandyran bu usuly, dürli ýurtlaryň alymlary tarapyndan has-da köp ulanyp başlapdyr. XVIII asyrda 1°-lyk duganyň uzynlygynyň meridianlar we paralleller boýunça deň däldigi subut edilýar. Polýuslarda duganyň 1o-lyk dugasyna düşýän uzynlyk birliginiň (meridian boýunça), ekwatordakydan tapawutlanýandygy anyklanylýar. Bu bolsa ellipsoidiň häsiýetine mahsusdyr we I. Nýutonyň gipotezasyna dogry (laýyk) gelýär. Gidrodinamikanyň kanunlary Ýer ellipsoidiniň süýnmek şekiliniň bardygyny we onuň polýuslarda gysylýandygyny görkezýär.</a:t>
            </a:r>
            <a:endParaRPr lang="ru-RU" sz="4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160464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b="1" dirty="0" smtClean="0"/>
              <a:t>Sapagyň meýilnamasy</a:t>
            </a:r>
            <a:endParaRPr lang="ru-RU" b="1" dirty="0"/>
          </a:p>
        </p:txBody>
      </p:sp>
      <p:sp>
        <p:nvSpPr>
          <p:cNvPr id="3" name="Объект 2"/>
          <p:cNvSpPr>
            <a:spLocks noGrp="1"/>
          </p:cNvSpPr>
          <p:nvPr>
            <p:ph idx="1"/>
          </p:nvPr>
        </p:nvSpPr>
        <p:spPr>
          <a:xfrm>
            <a:off x="369278" y="1825625"/>
            <a:ext cx="11491546" cy="4351338"/>
          </a:xfrm>
        </p:spPr>
        <p:txBody>
          <a:bodyPr/>
          <a:lstStyle/>
          <a:p>
            <a:pPr marL="342900" lvl="0" indent="-342900">
              <a:lnSpc>
                <a:spcPct val="107000"/>
              </a:lnSpc>
              <a:spcAft>
                <a:spcPts val="0"/>
              </a:spcAft>
              <a:buClr>
                <a:srgbClr val="000000"/>
              </a:buClr>
              <a:buFont typeface="+mj-lt"/>
              <a:buAutoNum type="arabicPeriod"/>
            </a:pPr>
            <a:r>
              <a:rPr lang="ru-RU" sz="3200" b="1" dirty="0" smtClean="0">
                <a:latin typeface="Times New Roman" panose="02020603050405020304" pitchFamily="18" charset="0"/>
                <a:ea typeface="Times New Roman" panose="02020603050405020304" pitchFamily="18" charset="0"/>
              </a:rPr>
              <a:t> </a:t>
            </a:r>
            <a:r>
              <a:rPr lang="en-US" sz="3200" b="1" dirty="0" err="1" smtClean="0">
                <a:latin typeface="Times New Roman" panose="02020603050405020304" pitchFamily="18" charset="0"/>
                <a:ea typeface="Times New Roman" panose="02020603050405020304" pitchFamily="18" charset="0"/>
              </a:rPr>
              <a:t>Ýeriň</a:t>
            </a:r>
            <a:r>
              <a:rPr lang="en-US" sz="3200" b="1" dirty="0" smtClean="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ölçegleriniň</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kesgitlenilişi</a:t>
            </a:r>
            <a:r>
              <a:rPr lang="en-US" sz="3200" b="1" dirty="0">
                <a:latin typeface="Times New Roman" panose="02020603050405020304" pitchFamily="18" charset="0"/>
                <a:ea typeface="Times New Roman" panose="02020603050405020304" pitchFamily="18" charset="0"/>
              </a:rPr>
              <a:t>.</a:t>
            </a:r>
          </a:p>
          <a:p>
            <a:pPr marL="342900" lvl="0" indent="-342900">
              <a:lnSpc>
                <a:spcPct val="107000"/>
              </a:lnSpc>
              <a:spcAft>
                <a:spcPts val="0"/>
              </a:spcAft>
              <a:buClr>
                <a:srgbClr val="000000"/>
              </a:buClr>
              <a:buFont typeface="+mj-lt"/>
              <a:buAutoNum type="arabicPeriod"/>
            </a:pPr>
            <a:r>
              <a:rPr lang="en-US" sz="3200" b="1" dirty="0" smtClean="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Ýeriň</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ölçeglerini</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kesgitlemegiň</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usullary</a:t>
            </a:r>
            <a:r>
              <a:rPr lang="en-US" sz="3200" b="1" dirty="0">
                <a:latin typeface="Times New Roman" panose="02020603050405020304" pitchFamily="18" charset="0"/>
                <a:ea typeface="Times New Roman" panose="02020603050405020304" pitchFamily="18" charset="0"/>
              </a:rPr>
              <a:t>.</a:t>
            </a:r>
          </a:p>
          <a:p>
            <a:pPr marL="342900" lvl="0" indent="-342900">
              <a:lnSpc>
                <a:spcPct val="107000"/>
              </a:lnSpc>
              <a:spcAft>
                <a:spcPts val="0"/>
              </a:spcAft>
              <a:buClr>
                <a:srgbClr val="000000"/>
              </a:buClr>
              <a:buFont typeface="+mj-lt"/>
              <a:buAutoNum type="arabicPeriod"/>
            </a:pPr>
            <a:r>
              <a:rPr lang="en-US" sz="3200" b="1" dirty="0" smtClean="0">
                <a:latin typeface="Times New Roman" panose="02020603050405020304" pitchFamily="18" charset="0"/>
                <a:ea typeface="Times New Roman" panose="02020603050405020304" pitchFamily="18" charset="0"/>
              </a:rPr>
              <a:t> </a:t>
            </a:r>
            <a:r>
              <a:rPr lang="en-US" sz="3200" b="1" dirty="0">
                <a:latin typeface="Times New Roman" panose="02020603050405020304" pitchFamily="18" charset="0"/>
                <a:ea typeface="Times New Roman" panose="02020603050405020304" pitchFamily="18" charset="0"/>
              </a:rPr>
              <a:t>Ýer </a:t>
            </a:r>
            <a:r>
              <a:rPr lang="en-US" sz="3200" b="1" dirty="0" err="1">
                <a:latin typeface="Times New Roman" panose="02020603050405020304" pitchFamily="18" charset="0"/>
                <a:ea typeface="Times New Roman" panose="02020603050405020304" pitchFamily="18" charset="0"/>
              </a:rPr>
              <a:t>üstüniň</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bölekleriniň</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tekizlik</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hökmünde</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kabul</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edilen</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ölçegleri</a:t>
            </a:r>
            <a:r>
              <a:rPr lang="en-US" sz="3200" b="1" dirty="0">
                <a:latin typeface="Times New Roman" panose="02020603050405020304" pitchFamily="18" charset="0"/>
                <a:ea typeface="Times New Roman" panose="02020603050405020304" pitchFamily="18" charset="0"/>
              </a:rPr>
              <a:t>.</a:t>
            </a:r>
          </a:p>
          <a:p>
            <a:pPr marL="0" indent="0">
              <a:spcAft>
                <a:spcPts val="0"/>
              </a:spcAft>
              <a:buNone/>
            </a:pPr>
            <a:r>
              <a:rPr lang="ru-RU" sz="3200" b="1" dirty="0" smtClean="0">
                <a:latin typeface="Times New Roman" panose="02020603050405020304" pitchFamily="18" charset="0"/>
                <a:ea typeface="Times New Roman" panose="02020603050405020304" pitchFamily="18" charset="0"/>
              </a:rPr>
              <a:t> </a:t>
            </a:r>
            <a:endParaRPr lang="ru-RU" sz="3200" dirty="0"/>
          </a:p>
        </p:txBody>
      </p:sp>
    </p:spTree>
    <p:extLst>
      <p:ext uri="{BB962C8B-B14F-4D97-AF65-F5344CB8AC3E}">
        <p14:creationId xmlns:p14="http://schemas.microsoft.com/office/powerpoint/2010/main" val="4097140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05313"/>
          </a:xfrm>
        </p:spPr>
        <p:txBody>
          <a:bodyPr>
            <a:normAutofit fontScale="90000"/>
          </a:bodyPr>
          <a:lstStyle/>
          <a:p>
            <a:endParaRPr lang="ru-RU" dirty="0"/>
          </a:p>
        </p:txBody>
      </p:sp>
      <p:sp>
        <p:nvSpPr>
          <p:cNvPr id="3" name="Объект 2"/>
          <p:cNvSpPr>
            <a:spLocks noGrp="1"/>
          </p:cNvSpPr>
          <p:nvPr>
            <p:ph idx="1"/>
          </p:nvPr>
        </p:nvSpPr>
        <p:spPr>
          <a:xfrm>
            <a:off x="838200" y="1072662"/>
            <a:ext cx="10515600" cy="5521569"/>
          </a:xfrm>
        </p:spPr>
        <p:txBody>
          <a:bodyPr>
            <a:noAutofit/>
          </a:bodyPr>
          <a:lstStyle/>
          <a:p>
            <a:pPr algn="just"/>
            <a:r>
              <a:rPr lang="ru-RU" sz="3200" dirty="0" smtClean="0"/>
              <a:t>    </a:t>
            </a:r>
            <a:r>
              <a:rPr lang="en-US" b="1" dirty="0" err="1"/>
              <a:t>Geofiziki</a:t>
            </a:r>
            <a:r>
              <a:rPr lang="en-US" b="1" dirty="0"/>
              <a:t> </a:t>
            </a:r>
            <a:r>
              <a:rPr lang="en-US" b="1" dirty="0" err="1"/>
              <a:t>usul</a:t>
            </a:r>
            <a:r>
              <a:rPr lang="en-US" b="1" dirty="0"/>
              <a:t>.  </a:t>
            </a:r>
            <a:r>
              <a:rPr lang="en-US" dirty="0" err="1"/>
              <a:t>Geofiziki</a:t>
            </a:r>
            <a:r>
              <a:rPr lang="en-US" dirty="0"/>
              <a:t> </a:t>
            </a:r>
            <a:r>
              <a:rPr lang="en-US" dirty="0" err="1"/>
              <a:t>usuly</a:t>
            </a:r>
            <a:r>
              <a:rPr lang="en-US" dirty="0"/>
              <a:t> </a:t>
            </a:r>
            <a:r>
              <a:rPr lang="en-US" dirty="0" err="1"/>
              <a:t>ýeriň</a:t>
            </a:r>
            <a:r>
              <a:rPr lang="en-US" dirty="0"/>
              <a:t> </a:t>
            </a:r>
            <a:r>
              <a:rPr lang="en-US" dirty="0" err="1"/>
              <a:t>üstünde</a:t>
            </a:r>
            <a:r>
              <a:rPr lang="en-US" dirty="0"/>
              <a:t> </a:t>
            </a:r>
            <a:r>
              <a:rPr lang="en-US" dirty="0" err="1"/>
              <a:t>agyrlyk</a:t>
            </a:r>
            <a:r>
              <a:rPr lang="en-US" dirty="0"/>
              <a:t> </a:t>
            </a:r>
            <a:r>
              <a:rPr lang="en-US" dirty="0" err="1"/>
              <a:t>güýjüniň</a:t>
            </a:r>
            <a:r>
              <a:rPr lang="en-US" dirty="0"/>
              <a:t> </a:t>
            </a:r>
            <a:r>
              <a:rPr lang="en-US" dirty="0" err="1"/>
              <a:t>meýdan</a:t>
            </a:r>
            <a:r>
              <a:rPr lang="en-US" dirty="0"/>
              <a:t> </a:t>
            </a:r>
            <a:r>
              <a:rPr lang="en-US" dirty="0" err="1"/>
              <a:t>boýunça</a:t>
            </a:r>
            <a:r>
              <a:rPr lang="en-US" dirty="0"/>
              <a:t> </a:t>
            </a:r>
            <a:r>
              <a:rPr lang="en-US" dirty="0" err="1"/>
              <a:t>ýaýramak</a:t>
            </a:r>
            <a:r>
              <a:rPr lang="en-US" dirty="0"/>
              <a:t> </a:t>
            </a:r>
            <a:r>
              <a:rPr lang="en-US" dirty="0" err="1"/>
              <a:t>ýagdaýyna</a:t>
            </a:r>
            <a:r>
              <a:rPr lang="en-US" dirty="0"/>
              <a:t> </a:t>
            </a:r>
            <a:r>
              <a:rPr lang="en-US" dirty="0" err="1"/>
              <a:t>esaslanandyr</a:t>
            </a:r>
            <a:r>
              <a:rPr lang="en-US" dirty="0"/>
              <a:t>. Bu </a:t>
            </a:r>
            <a:r>
              <a:rPr lang="en-US" dirty="0" err="1"/>
              <a:t>usulyň</a:t>
            </a:r>
            <a:r>
              <a:rPr lang="en-US" dirty="0"/>
              <a:t> </a:t>
            </a:r>
            <a:r>
              <a:rPr lang="en-US" dirty="0" err="1"/>
              <a:t>artykmaçlygy</a:t>
            </a:r>
            <a:r>
              <a:rPr lang="en-US" dirty="0"/>
              <a:t>, </a:t>
            </a:r>
            <a:r>
              <a:rPr lang="en-US" dirty="0" err="1"/>
              <a:t>ony</a:t>
            </a:r>
            <a:r>
              <a:rPr lang="en-US" dirty="0"/>
              <a:t> </a:t>
            </a:r>
            <a:r>
              <a:rPr lang="en-US" dirty="0" err="1"/>
              <a:t>okeanlaryň</a:t>
            </a:r>
            <a:r>
              <a:rPr lang="en-US" dirty="0"/>
              <a:t> we </a:t>
            </a:r>
            <a:r>
              <a:rPr lang="en-US" dirty="0" err="1"/>
              <a:t>deňizleriň</a:t>
            </a:r>
            <a:r>
              <a:rPr lang="en-US" dirty="0"/>
              <a:t> </a:t>
            </a:r>
            <a:r>
              <a:rPr lang="en-US" dirty="0" err="1"/>
              <a:t>üstünde</a:t>
            </a:r>
            <a:r>
              <a:rPr lang="en-US" dirty="0"/>
              <a:t>, </a:t>
            </a:r>
            <a:r>
              <a:rPr lang="en-US" dirty="0" err="1"/>
              <a:t>düýbünde</a:t>
            </a:r>
            <a:r>
              <a:rPr lang="en-US" dirty="0"/>
              <a:t>, </a:t>
            </a:r>
            <a:r>
              <a:rPr lang="en-US" dirty="0" err="1"/>
              <a:t>ýeriň</a:t>
            </a:r>
            <a:r>
              <a:rPr lang="en-US" dirty="0"/>
              <a:t> </a:t>
            </a:r>
            <a:r>
              <a:rPr lang="en-US" dirty="0" err="1"/>
              <a:t>aşagynda</a:t>
            </a:r>
            <a:r>
              <a:rPr lang="en-US" dirty="0"/>
              <a:t> we ş. m. </a:t>
            </a:r>
            <a:r>
              <a:rPr lang="en-US" dirty="0" err="1"/>
              <a:t>ýerlerde</a:t>
            </a:r>
            <a:r>
              <a:rPr lang="en-US" dirty="0"/>
              <a:t> </a:t>
            </a:r>
            <a:r>
              <a:rPr lang="en-US" dirty="0" err="1"/>
              <a:t>ulanmaga</a:t>
            </a:r>
            <a:r>
              <a:rPr lang="en-US" dirty="0"/>
              <a:t> </a:t>
            </a:r>
            <a:r>
              <a:rPr lang="en-US" dirty="0" err="1"/>
              <a:t>mümkinçiliginiň</a:t>
            </a:r>
            <a:r>
              <a:rPr lang="en-US" dirty="0"/>
              <a:t> </a:t>
            </a:r>
            <a:r>
              <a:rPr lang="en-US" dirty="0" err="1"/>
              <a:t>bolmagydyr</a:t>
            </a:r>
            <a:r>
              <a:rPr lang="en-US" dirty="0"/>
              <a:t>. </a:t>
            </a:r>
          </a:p>
          <a:p>
            <a:pPr algn="just"/>
            <a:r>
              <a:rPr lang="tk-TM" b="1" dirty="0" smtClean="0"/>
              <a:t>     </a:t>
            </a:r>
            <a:r>
              <a:rPr lang="en-US" b="1" dirty="0" err="1" smtClean="0"/>
              <a:t>Kosmiki</a:t>
            </a:r>
            <a:r>
              <a:rPr lang="en-US" b="1" dirty="0" smtClean="0"/>
              <a:t> </a:t>
            </a:r>
            <a:r>
              <a:rPr lang="en-US" b="1" dirty="0" err="1"/>
              <a:t>usul</a:t>
            </a:r>
            <a:r>
              <a:rPr lang="en-US" dirty="0"/>
              <a:t>. Bu </a:t>
            </a:r>
            <a:r>
              <a:rPr lang="en-US" dirty="0" err="1"/>
              <a:t>usul</a:t>
            </a:r>
            <a:r>
              <a:rPr lang="en-US" dirty="0"/>
              <a:t> </a:t>
            </a:r>
            <a:r>
              <a:rPr lang="en-US" dirty="0" err="1"/>
              <a:t>kosmos</a:t>
            </a:r>
            <a:r>
              <a:rPr lang="en-US" dirty="0"/>
              <a:t> </a:t>
            </a:r>
            <a:r>
              <a:rPr lang="en-US" dirty="0" err="1"/>
              <a:t>giňişligini</a:t>
            </a:r>
            <a:r>
              <a:rPr lang="en-US" dirty="0"/>
              <a:t> </a:t>
            </a:r>
            <a:r>
              <a:rPr lang="en-US" dirty="0" err="1"/>
              <a:t>adamzadyň</a:t>
            </a:r>
            <a:r>
              <a:rPr lang="en-US" dirty="0"/>
              <a:t> </a:t>
            </a:r>
            <a:r>
              <a:rPr lang="en-US" dirty="0" err="1"/>
              <a:t>özleşdirip</a:t>
            </a:r>
            <a:r>
              <a:rPr lang="en-US" dirty="0"/>
              <a:t> </a:t>
            </a:r>
            <a:r>
              <a:rPr lang="en-US" dirty="0" err="1"/>
              <a:t>başlan</a:t>
            </a:r>
            <a:r>
              <a:rPr lang="en-US" dirty="0"/>
              <a:t> </a:t>
            </a:r>
            <a:r>
              <a:rPr lang="en-US" dirty="0" err="1"/>
              <a:t>gününden</a:t>
            </a:r>
            <a:r>
              <a:rPr lang="en-US" dirty="0"/>
              <a:t>, </a:t>
            </a:r>
            <a:r>
              <a:rPr lang="en-US" dirty="0" err="1"/>
              <a:t>ýagny</a:t>
            </a:r>
            <a:r>
              <a:rPr lang="en-US" dirty="0"/>
              <a:t> 1957-nji </a:t>
            </a:r>
            <a:r>
              <a:rPr lang="en-US" dirty="0" err="1"/>
              <a:t>ýylyň</a:t>
            </a:r>
            <a:r>
              <a:rPr lang="en-US" dirty="0"/>
              <a:t> </a:t>
            </a:r>
            <a:r>
              <a:rPr lang="en-US" dirty="0" err="1"/>
              <a:t>oktýabr</a:t>
            </a:r>
            <a:r>
              <a:rPr lang="en-US" dirty="0"/>
              <a:t> </a:t>
            </a:r>
            <a:r>
              <a:rPr lang="en-US" dirty="0" err="1"/>
              <a:t>aýyndan</a:t>
            </a:r>
            <a:r>
              <a:rPr lang="en-US" dirty="0"/>
              <a:t> </a:t>
            </a:r>
            <a:r>
              <a:rPr lang="en-US" dirty="0" err="1"/>
              <a:t>başlap</a:t>
            </a:r>
            <a:r>
              <a:rPr lang="en-US" dirty="0"/>
              <a:t>, </a:t>
            </a:r>
            <a:r>
              <a:rPr lang="en-US" dirty="0" err="1"/>
              <a:t>ylma</a:t>
            </a:r>
            <a:r>
              <a:rPr lang="en-US" dirty="0"/>
              <a:t> </a:t>
            </a:r>
            <a:r>
              <a:rPr lang="en-US" dirty="0" err="1"/>
              <a:t>aralaşýar</a:t>
            </a:r>
            <a:r>
              <a:rPr lang="en-US" dirty="0"/>
              <a:t>. </a:t>
            </a:r>
            <a:r>
              <a:rPr lang="en-US" dirty="0" err="1"/>
              <a:t>Kosmos</a:t>
            </a:r>
            <a:r>
              <a:rPr lang="en-US" dirty="0"/>
              <a:t> </a:t>
            </a:r>
            <a:r>
              <a:rPr lang="en-US" dirty="0" err="1"/>
              <a:t>giňişligini</a:t>
            </a:r>
            <a:r>
              <a:rPr lang="en-US" dirty="0"/>
              <a:t> </a:t>
            </a:r>
            <a:r>
              <a:rPr lang="en-US" dirty="0" err="1"/>
              <a:t>öwrenmek</a:t>
            </a:r>
            <a:r>
              <a:rPr lang="en-US" dirty="0"/>
              <a:t> </a:t>
            </a:r>
            <a:r>
              <a:rPr lang="en-US" dirty="0" err="1"/>
              <a:t>bilen</a:t>
            </a:r>
            <a:r>
              <a:rPr lang="en-US" dirty="0"/>
              <a:t> </a:t>
            </a:r>
            <a:r>
              <a:rPr lang="en-US" dirty="0" err="1"/>
              <a:t>ýeriň</a:t>
            </a:r>
            <a:r>
              <a:rPr lang="en-US" dirty="0"/>
              <a:t> </a:t>
            </a:r>
            <a:r>
              <a:rPr lang="en-US" dirty="0" err="1"/>
              <a:t>şekili</a:t>
            </a:r>
            <a:r>
              <a:rPr lang="en-US" dirty="0"/>
              <a:t> we </a:t>
            </a:r>
            <a:r>
              <a:rPr lang="en-US" dirty="0" err="1"/>
              <a:t>ölçegleri</a:t>
            </a:r>
            <a:r>
              <a:rPr lang="en-US" dirty="0"/>
              <a:t> has </a:t>
            </a:r>
            <a:r>
              <a:rPr lang="en-US" dirty="0" err="1"/>
              <a:t>takyk</a:t>
            </a:r>
            <a:r>
              <a:rPr lang="en-US" dirty="0"/>
              <a:t> </a:t>
            </a:r>
            <a:r>
              <a:rPr lang="en-US" dirty="0" err="1"/>
              <a:t>kesgitlenilip</a:t>
            </a:r>
            <a:r>
              <a:rPr lang="en-US" dirty="0"/>
              <a:t> </a:t>
            </a:r>
            <a:r>
              <a:rPr lang="en-US" dirty="0" err="1"/>
              <a:t>başlanyldy</a:t>
            </a:r>
            <a:r>
              <a:rPr lang="en-US" dirty="0"/>
              <a:t>. Bu </a:t>
            </a:r>
            <a:r>
              <a:rPr lang="en-US" dirty="0" err="1"/>
              <a:t>usul</a:t>
            </a:r>
            <a:r>
              <a:rPr lang="en-US" dirty="0"/>
              <a:t>, </a:t>
            </a:r>
            <a:r>
              <a:rPr lang="en-US" dirty="0" err="1"/>
              <a:t>öňki</a:t>
            </a:r>
            <a:r>
              <a:rPr lang="en-US" dirty="0"/>
              <a:t> SSSR-de </a:t>
            </a:r>
            <a:r>
              <a:rPr lang="en-US" dirty="0" err="1"/>
              <a:t>emeli</a:t>
            </a:r>
            <a:r>
              <a:rPr lang="en-US" dirty="0"/>
              <a:t> </a:t>
            </a:r>
            <a:r>
              <a:rPr lang="en-US" dirty="0" err="1"/>
              <a:t>hemralaryň</a:t>
            </a:r>
            <a:r>
              <a:rPr lang="en-US" dirty="0"/>
              <a:t> </a:t>
            </a:r>
            <a:r>
              <a:rPr lang="en-US" dirty="0" err="1"/>
              <a:t>uçurylmagy</a:t>
            </a:r>
            <a:r>
              <a:rPr lang="en-US" dirty="0"/>
              <a:t> </a:t>
            </a:r>
            <a:r>
              <a:rPr lang="en-US" dirty="0" err="1"/>
              <a:t>bilen</a:t>
            </a:r>
            <a:r>
              <a:rPr lang="en-US" dirty="0"/>
              <a:t> </a:t>
            </a:r>
            <a:r>
              <a:rPr lang="en-US" dirty="0" err="1"/>
              <a:t>baglanyşyklydyr</a:t>
            </a:r>
            <a:r>
              <a:rPr lang="en-US" dirty="0"/>
              <a:t>. </a:t>
            </a:r>
            <a:r>
              <a:rPr lang="en-US" dirty="0" err="1"/>
              <a:t>Kosmonawtikanyň</a:t>
            </a:r>
            <a:r>
              <a:rPr lang="en-US" dirty="0"/>
              <a:t> </a:t>
            </a:r>
            <a:r>
              <a:rPr lang="en-US" dirty="0" err="1"/>
              <a:t>ösmegi</a:t>
            </a:r>
            <a:r>
              <a:rPr lang="en-US" dirty="0"/>
              <a:t> </a:t>
            </a:r>
            <a:r>
              <a:rPr lang="en-US" dirty="0" err="1"/>
              <a:t>geodezistleriň</a:t>
            </a:r>
            <a:r>
              <a:rPr lang="en-US" dirty="0"/>
              <a:t> </a:t>
            </a:r>
            <a:r>
              <a:rPr lang="en-US" dirty="0" err="1"/>
              <a:t>öňünde</a:t>
            </a:r>
            <a:r>
              <a:rPr lang="en-US" dirty="0"/>
              <a:t> </a:t>
            </a:r>
            <a:r>
              <a:rPr lang="en-US" dirty="0" err="1"/>
              <a:t>Ýeriň</a:t>
            </a:r>
            <a:r>
              <a:rPr lang="en-US" dirty="0"/>
              <a:t> </a:t>
            </a:r>
            <a:r>
              <a:rPr lang="en-US" dirty="0" err="1"/>
              <a:t>emeli</a:t>
            </a:r>
            <a:r>
              <a:rPr lang="en-US" dirty="0"/>
              <a:t> </a:t>
            </a:r>
            <a:r>
              <a:rPr lang="en-US" dirty="0" err="1"/>
              <a:t>hemralarynyň</a:t>
            </a:r>
            <a:r>
              <a:rPr lang="en-US" dirty="0"/>
              <a:t> </a:t>
            </a:r>
            <a:r>
              <a:rPr lang="en-US" dirty="0" err="1"/>
              <a:t>hereketine</a:t>
            </a:r>
            <a:r>
              <a:rPr lang="en-US" dirty="0"/>
              <a:t> </a:t>
            </a:r>
            <a:r>
              <a:rPr lang="en-US" dirty="0" err="1"/>
              <a:t>gözegçilik</a:t>
            </a:r>
            <a:r>
              <a:rPr lang="en-US" dirty="0"/>
              <a:t> </a:t>
            </a:r>
            <a:r>
              <a:rPr lang="en-US" dirty="0" err="1"/>
              <a:t>etmek</a:t>
            </a:r>
            <a:r>
              <a:rPr lang="en-US" dirty="0"/>
              <a:t> we </a:t>
            </a:r>
            <a:r>
              <a:rPr lang="en-US" dirty="0" err="1"/>
              <a:t>giňişlikdäki</a:t>
            </a:r>
            <a:r>
              <a:rPr lang="en-US" dirty="0"/>
              <a:t> </a:t>
            </a:r>
            <a:r>
              <a:rPr lang="en-US" dirty="0" err="1"/>
              <a:t>ýagdaýyny</a:t>
            </a:r>
            <a:r>
              <a:rPr lang="en-US" dirty="0"/>
              <a:t> </a:t>
            </a:r>
            <a:r>
              <a:rPr lang="en-US" dirty="0" err="1"/>
              <a:t>berlen</a:t>
            </a:r>
            <a:r>
              <a:rPr lang="en-US" dirty="0"/>
              <a:t> </a:t>
            </a:r>
            <a:r>
              <a:rPr lang="en-US" dirty="0" err="1"/>
              <a:t>wagtda</a:t>
            </a:r>
            <a:r>
              <a:rPr lang="en-US" dirty="0"/>
              <a:t> </a:t>
            </a:r>
            <a:r>
              <a:rPr lang="en-US" dirty="0" err="1"/>
              <a:t>kesgitlemek</a:t>
            </a:r>
            <a:r>
              <a:rPr lang="en-US" dirty="0"/>
              <a:t> </a:t>
            </a:r>
            <a:r>
              <a:rPr lang="en-US" dirty="0" err="1"/>
              <a:t>ýalylar</a:t>
            </a:r>
            <a:r>
              <a:rPr lang="en-US" dirty="0"/>
              <a:t> </a:t>
            </a:r>
            <a:r>
              <a:rPr lang="en-US" dirty="0" err="1"/>
              <a:t>degişlidir</a:t>
            </a:r>
            <a:r>
              <a:rPr lang="en-US" dirty="0"/>
              <a:t>.</a:t>
            </a:r>
          </a:p>
          <a:p>
            <a:pPr algn="just"/>
            <a:endParaRPr lang="en-US" dirty="0"/>
          </a:p>
          <a:p>
            <a:pPr algn="just"/>
            <a:endParaRPr lang="ru-RU" dirty="0"/>
          </a:p>
        </p:txBody>
      </p:sp>
    </p:spTree>
    <p:extLst>
      <p:ext uri="{BB962C8B-B14F-4D97-AF65-F5344CB8AC3E}">
        <p14:creationId xmlns:p14="http://schemas.microsoft.com/office/powerpoint/2010/main" val="27852758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88022" y="465992"/>
            <a:ext cx="10876086" cy="5890845"/>
          </a:xfrm>
        </p:spPr>
        <p:txBody>
          <a:bodyPr>
            <a:normAutofit/>
          </a:bodyPr>
          <a:lstStyle/>
          <a:p>
            <a:pPr algn="just">
              <a:lnSpc>
                <a:spcPct val="120000"/>
              </a:lnSpc>
              <a:spcAft>
                <a:spcPts val="0"/>
              </a:spcAft>
            </a:pPr>
            <a:r>
              <a:rPr lang="tk-TM" sz="1800" b="1" dirty="0" smtClean="0">
                <a:latin typeface="Times New Roman" panose="02020603050405020304" pitchFamily="18" charset="0"/>
                <a:ea typeface="Times New Roman" panose="02020603050405020304" pitchFamily="18" charset="0"/>
              </a:rPr>
              <a:t>      </a:t>
            </a:r>
            <a:r>
              <a:rPr lang="ru-RU" sz="2400" b="1" dirty="0" smtClean="0">
                <a:latin typeface="Times New Roman" panose="02020603050405020304" pitchFamily="18" charset="0"/>
                <a:ea typeface="Times New Roman" panose="02020603050405020304" pitchFamily="18" charset="0"/>
              </a:rPr>
              <a:t>3</a:t>
            </a:r>
            <a:r>
              <a:rPr lang="ru-RU" sz="2400" b="1" dirty="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Tekizlik</a:t>
            </a:r>
            <a:r>
              <a:rPr lang="en-US" sz="2400" dirty="0" smtClean="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hökmünde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kabul</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edilen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ýer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bölekleriniň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uçastoklaryny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ölçeglerini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kesgitlemek</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zerur</a:t>
            </a:r>
            <a:r>
              <a:rPr lang="en-US" sz="2400" dirty="0">
                <a:latin typeface="Times New Roman" panose="02020603050405020304" pitchFamily="18" charset="0"/>
                <a:ea typeface="Times New Roman" panose="02020603050405020304" pitchFamily="18" charset="0"/>
              </a:rPr>
              <a:t> we </a:t>
            </a:r>
            <a:r>
              <a:rPr lang="en-US" sz="2400" dirty="0" err="1">
                <a:latin typeface="Times New Roman" panose="02020603050405020304" pitchFamily="18" charset="0"/>
                <a:ea typeface="Times New Roman" panose="02020603050405020304" pitchFamily="18" charset="0"/>
              </a:rPr>
              <a:t>möhüm</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meseleleriň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biri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bolup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durýar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Islendik</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karta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ýa</a:t>
            </a:r>
            <a:r>
              <a:rPr lang="en-US" sz="2400" dirty="0">
                <a:latin typeface="Times New Roman" panose="02020603050405020304" pitchFamily="18" charset="0"/>
                <a:ea typeface="Times New Roman" panose="02020603050405020304" pitchFamily="18" charset="0"/>
              </a:rPr>
              <a:t>-da plan </a:t>
            </a:r>
            <a:r>
              <a:rPr lang="en-US" sz="2400" dirty="0" err="1">
                <a:latin typeface="Times New Roman" panose="02020603050405020304" pitchFamily="18" charset="0"/>
                <a:ea typeface="Times New Roman" panose="02020603050405020304" pitchFamily="18" charset="0"/>
              </a:rPr>
              <a:t>düzülende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haýsy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ölçegli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ýer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bölegini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tekizlik</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hökmünde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kabul</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edip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boljak</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kartada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ýer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üstüniň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egriligini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hasaba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almalymy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ýa</a:t>
            </a:r>
            <a:r>
              <a:rPr lang="en-US" sz="2400" dirty="0">
                <a:latin typeface="Times New Roman" panose="02020603050405020304" pitchFamily="18" charset="0"/>
                <a:ea typeface="Times New Roman" panose="02020603050405020304" pitchFamily="18" charset="0"/>
              </a:rPr>
              <a:t>-da </a:t>
            </a:r>
            <a:r>
              <a:rPr lang="en-US" sz="2400" dirty="0" err="1">
                <a:latin typeface="Times New Roman" panose="02020603050405020304" pitchFamily="18" charset="0"/>
                <a:ea typeface="Times New Roman" panose="02020603050405020304" pitchFamily="18" charset="0"/>
              </a:rPr>
              <a:t>ýok</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Haýsy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ýer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bölegini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ortogonal</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proýeksiýada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şekillendirmek</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üçin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aşakdaky</a:t>
            </a:r>
            <a:r>
              <a:rPr lang="en-US" sz="2400" dirty="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maglumatlary</a:t>
            </a:r>
            <a:r>
              <a:rPr lang="en-US" sz="2400" dirty="0" smtClean="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bilmek</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hökmanydyr</a:t>
            </a:r>
            <a:r>
              <a:rPr lang="en-US" sz="2400" dirty="0">
                <a:latin typeface="Times New Roman" panose="02020603050405020304" pitchFamily="18" charset="0"/>
                <a:ea typeface="Times New Roman" panose="02020603050405020304" pitchFamily="18" charset="0"/>
              </a:rPr>
              <a:t>.</a:t>
            </a:r>
            <a:r>
              <a:rPr lang="cs-CZ" sz="2400" dirty="0">
                <a:latin typeface="Times New Roman" panose="02020603050405020304" pitchFamily="18" charset="0"/>
                <a:ea typeface="Times New Roman" panose="02020603050405020304" pitchFamily="18" charset="0"/>
              </a:rPr>
              <a:t> </a:t>
            </a:r>
            <a:r>
              <a:rPr lang="tk-TM" sz="2400" dirty="0" smtClean="0">
                <a:latin typeface="Times New Roman" panose="02020603050405020304" pitchFamily="18" charset="0"/>
                <a:ea typeface="Times New Roman" panose="02020603050405020304" pitchFamily="18" charset="0"/>
              </a:rPr>
              <a:t>  </a:t>
            </a:r>
          </a:p>
          <a:p>
            <a:pPr algn="just">
              <a:lnSpc>
                <a:spcPct val="170000"/>
              </a:lnSpc>
              <a:spcAft>
                <a:spcPts val="0"/>
              </a:spcAft>
            </a:pPr>
            <a:endParaRPr lang="ru-RU" sz="8000" dirty="0">
              <a:effectLst/>
              <a:latin typeface="Times New Roman" panose="02020603050405020304" pitchFamily="18" charset="0"/>
              <a:ea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3625362" y="2664123"/>
            <a:ext cx="4695091" cy="3270683"/>
          </a:xfrm>
          <a:prstGeom prst="rect">
            <a:avLst/>
          </a:prstGeom>
        </p:spPr>
      </p:pic>
      <p:sp>
        <p:nvSpPr>
          <p:cNvPr id="4" name="Прямоугольник 3"/>
          <p:cNvSpPr/>
          <p:nvPr/>
        </p:nvSpPr>
        <p:spPr>
          <a:xfrm>
            <a:off x="2804746" y="5846857"/>
            <a:ext cx="5873261" cy="369332"/>
          </a:xfrm>
          <a:prstGeom prst="rect">
            <a:avLst/>
          </a:prstGeom>
        </p:spPr>
        <p:txBody>
          <a:bodyPr wrap="square">
            <a:spAutoFit/>
          </a:bodyPr>
          <a:lstStyle/>
          <a:p>
            <a:pPr algn="ctr"/>
            <a:r>
              <a:rPr lang="en-US" b="1" dirty="0" err="1"/>
              <a:t>Ýeriň</a:t>
            </a:r>
            <a:r>
              <a:rPr lang="en-US" b="1" dirty="0"/>
              <a:t> </a:t>
            </a:r>
            <a:r>
              <a:rPr lang="en-US" b="1" dirty="0" err="1"/>
              <a:t>egriliginiň</a:t>
            </a:r>
            <a:r>
              <a:rPr lang="en-US" b="1" dirty="0"/>
              <a:t> </a:t>
            </a:r>
            <a:r>
              <a:rPr lang="en-US" b="1" dirty="0" err="1"/>
              <a:t>ölçeglere</a:t>
            </a:r>
            <a:r>
              <a:rPr lang="en-US" b="1" dirty="0"/>
              <a:t> </a:t>
            </a:r>
            <a:r>
              <a:rPr lang="en-US" b="1" dirty="0" err="1"/>
              <a:t>täsiri</a:t>
            </a:r>
            <a:r>
              <a:rPr lang="en-US" b="1" dirty="0"/>
              <a:t>. </a:t>
            </a:r>
            <a:endParaRPr lang="ru-RU" b="1" dirty="0"/>
          </a:p>
        </p:txBody>
      </p:sp>
    </p:spTree>
    <p:extLst>
      <p:ext uri="{BB962C8B-B14F-4D97-AF65-F5344CB8AC3E}">
        <p14:creationId xmlns:p14="http://schemas.microsoft.com/office/powerpoint/2010/main" val="11436387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04154"/>
          </a:xfrm>
        </p:spPr>
        <p:txBody>
          <a:bodyPr>
            <a:normAutofit fontScale="90000"/>
          </a:bodyPr>
          <a:lstStyle/>
          <a:p>
            <a:endParaRPr lang="ru-RU" dirty="0"/>
          </a:p>
        </p:txBody>
      </p:sp>
      <p:sp>
        <p:nvSpPr>
          <p:cNvPr id="3" name="Объект 2"/>
          <p:cNvSpPr>
            <a:spLocks noGrp="1"/>
          </p:cNvSpPr>
          <p:nvPr>
            <p:ph idx="1"/>
          </p:nvPr>
        </p:nvSpPr>
        <p:spPr>
          <a:xfrm>
            <a:off x="838200" y="888024"/>
            <a:ext cx="10515600" cy="5288940"/>
          </a:xfrm>
        </p:spPr>
        <p:txBody>
          <a:bodyPr>
            <a:normAutofit/>
          </a:bodyPr>
          <a:lstStyle/>
          <a:p>
            <a:pPr algn="just"/>
            <a:r>
              <a:rPr lang="en-US" dirty="0"/>
              <a:t> </a:t>
            </a:r>
            <a:r>
              <a:rPr lang="tk-TM" dirty="0" smtClean="0"/>
              <a:t>    </a:t>
            </a:r>
            <a:r>
              <a:rPr lang="en-US" sz="3200" dirty="0" smtClean="0"/>
              <a:t>Eger-de </a:t>
            </a:r>
            <a:r>
              <a:rPr lang="en-US" sz="3200" dirty="0" err="1"/>
              <a:t>duganyň</a:t>
            </a:r>
            <a:r>
              <a:rPr lang="en-US" sz="3200" dirty="0"/>
              <a:t> </a:t>
            </a:r>
            <a:r>
              <a:rPr lang="en-US" sz="3200" dirty="0" err="1"/>
              <a:t>uzynlygy</a:t>
            </a:r>
            <a:r>
              <a:rPr lang="en-US" sz="3200" dirty="0"/>
              <a:t> 10 </a:t>
            </a:r>
            <a:r>
              <a:rPr lang="en-US" sz="3200" dirty="0" err="1"/>
              <a:t>kilometre</a:t>
            </a:r>
            <a:r>
              <a:rPr lang="en-US" sz="3200" dirty="0"/>
              <a:t> </a:t>
            </a:r>
            <a:r>
              <a:rPr lang="en-US" sz="3200" dirty="0" err="1"/>
              <a:t>deň</a:t>
            </a:r>
            <a:r>
              <a:rPr lang="en-US" sz="3200" dirty="0"/>
              <a:t> </a:t>
            </a:r>
            <a:r>
              <a:rPr lang="en-US" sz="3200" dirty="0" err="1"/>
              <a:t>bolsa</a:t>
            </a:r>
            <a:r>
              <a:rPr lang="en-US" sz="3200" dirty="0"/>
              <a:t>, </a:t>
            </a:r>
            <a:r>
              <a:rPr lang="en-US" sz="3200" dirty="0" err="1"/>
              <a:t>onda</a:t>
            </a:r>
            <a:r>
              <a:rPr lang="en-US" sz="3200" dirty="0"/>
              <a:t> DS </a:t>
            </a:r>
            <a:r>
              <a:rPr lang="en-US" sz="3200" dirty="0" err="1"/>
              <a:t>diňe</a:t>
            </a:r>
            <a:r>
              <a:rPr lang="en-US" sz="3200" dirty="0"/>
              <a:t> </a:t>
            </a:r>
            <a:r>
              <a:rPr lang="en-US" sz="3200" dirty="0" err="1"/>
              <a:t>duganyň</a:t>
            </a:r>
            <a:r>
              <a:rPr lang="en-US" sz="3200" dirty="0"/>
              <a:t> </a:t>
            </a:r>
            <a:r>
              <a:rPr lang="en-US" sz="3200" dirty="0" err="1"/>
              <a:t>uzynlygynyň</a:t>
            </a:r>
            <a:r>
              <a:rPr lang="en-US" sz="3200" dirty="0"/>
              <a:t> 1/1000000 (1000000-dan) </a:t>
            </a:r>
            <a:r>
              <a:rPr lang="en-US" sz="3200" dirty="0" err="1"/>
              <a:t>bir</a:t>
            </a:r>
            <a:r>
              <a:rPr lang="en-US" sz="3200" dirty="0"/>
              <a:t> </a:t>
            </a:r>
            <a:r>
              <a:rPr lang="en-US" sz="3200" dirty="0" err="1"/>
              <a:t>bölegini</a:t>
            </a:r>
            <a:r>
              <a:rPr lang="en-US" sz="3200" dirty="0"/>
              <a:t> </a:t>
            </a:r>
            <a:r>
              <a:rPr lang="en-US" sz="3200" dirty="0" err="1"/>
              <a:t>tutýar</a:t>
            </a:r>
            <a:r>
              <a:rPr lang="en-US" sz="3200" dirty="0"/>
              <a:t>, </a:t>
            </a:r>
            <a:r>
              <a:rPr lang="en-US" sz="3200" dirty="0" err="1"/>
              <a:t>aralyk</a:t>
            </a:r>
            <a:r>
              <a:rPr lang="en-US" sz="3200" dirty="0"/>
              <a:t> 50 km </a:t>
            </a:r>
            <a:r>
              <a:rPr lang="en-US" sz="3200" dirty="0" err="1"/>
              <a:t>bolsa</a:t>
            </a:r>
            <a:r>
              <a:rPr lang="en-US" sz="3200" dirty="0"/>
              <a:t> </a:t>
            </a:r>
            <a:r>
              <a:rPr lang="en-US" sz="3200" dirty="0" err="1"/>
              <a:t>tapawut</a:t>
            </a:r>
            <a:r>
              <a:rPr lang="en-US" sz="3200" dirty="0"/>
              <a:t> 1/5000 </a:t>
            </a:r>
            <a:r>
              <a:rPr lang="en-US" sz="3200" dirty="0" err="1"/>
              <a:t>bahany</a:t>
            </a:r>
            <a:r>
              <a:rPr lang="en-US" sz="3200" dirty="0"/>
              <a:t> </a:t>
            </a:r>
            <a:r>
              <a:rPr lang="en-US" sz="3200" dirty="0" err="1"/>
              <a:t>alýar</a:t>
            </a:r>
            <a:r>
              <a:rPr lang="en-US" sz="3200" dirty="0"/>
              <a:t>. </a:t>
            </a:r>
            <a:r>
              <a:rPr lang="en-US" sz="3200" dirty="0" err="1"/>
              <a:t>Häzirki</a:t>
            </a:r>
            <a:r>
              <a:rPr lang="en-US" sz="3200" dirty="0"/>
              <a:t> zaman </a:t>
            </a:r>
            <a:r>
              <a:rPr lang="en-US" sz="3200" dirty="0" err="1"/>
              <a:t>ýokary</a:t>
            </a:r>
            <a:r>
              <a:rPr lang="en-US" sz="3200" dirty="0"/>
              <a:t> </a:t>
            </a:r>
            <a:r>
              <a:rPr lang="en-US" sz="3200" dirty="0" err="1"/>
              <a:t>takyklykdaky</a:t>
            </a:r>
            <a:r>
              <a:rPr lang="en-US" sz="3200" dirty="0"/>
              <a:t> </a:t>
            </a:r>
            <a:r>
              <a:rPr lang="en-US" sz="3200" dirty="0" err="1"/>
              <a:t>geodeziki</a:t>
            </a:r>
            <a:r>
              <a:rPr lang="en-US" sz="3200" dirty="0"/>
              <a:t> </a:t>
            </a:r>
            <a:r>
              <a:rPr lang="en-US" sz="3200" dirty="0" err="1"/>
              <a:t>gurallary</a:t>
            </a:r>
            <a:r>
              <a:rPr lang="en-US" sz="3200" dirty="0"/>
              <a:t> </a:t>
            </a:r>
            <a:r>
              <a:rPr lang="en-US" sz="3200" dirty="0" err="1"/>
              <a:t>aralygy</a:t>
            </a:r>
            <a:r>
              <a:rPr lang="en-US" sz="3200" dirty="0"/>
              <a:t> 1/1000000 </a:t>
            </a:r>
            <a:r>
              <a:rPr lang="en-US" sz="3200" dirty="0" err="1"/>
              <a:t>takykly</a:t>
            </a:r>
            <a:r>
              <a:rPr lang="en-US" sz="3200" dirty="0"/>
              <a:t> </a:t>
            </a:r>
            <a:r>
              <a:rPr lang="en-US" sz="3200" dirty="0" err="1"/>
              <a:t>otnositel</a:t>
            </a:r>
            <a:r>
              <a:rPr lang="en-US" sz="3200" dirty="0"/>
              <a:t> </a:t>
            </a:r>
            <a:r>
              <a:rPr lang="en-US" sz="3200" dirty="0" err="1"/>
              <a:t>ýalňyşlyk</a:t>
            </a:r>
            <a:r>
              <a:rPr lang="en-US" sz="3200" dirty="0"/>
              <a:t> </a:t>
            </a:r>
            <a:r>
              <a:rPr lang="en-US" sz="3200" dirty="0" err="1"/>
              <a:t>bilen</a:t>
            </a:r>
            <a:r>
              <a:rPr lang="en-US" sz="3200" dirty="0"/>
              <a:t> </a:t>
            </a:r>
            <a:r>
              <a:rPr lang="en-US" sz="3200" dirty="0" err="1"/>
              <a:t>ölçemäge</a:t>
            </a:r>
            <a:r>
              <a:rPr lang="en-US" sz="3200" dirty="0"/>
              <a:t> </a:t>
            </a:r>
            <a:r>
              <a:rPr lang="en-US" sz="3200" dirty="0" err="1"/>
              <a:t>ukyplydyr</a:t>
            </a:r>
            <a:r>
              <a:rPr lang="en-US" sz="3200" dirty="0"/>
              <a:t>. </a:t>
            </a:r>
            <a:r>
              <a:rPr lang="en-US" sz="3200" dirty="0" err="1"/>
              <a:t>Şonuň</a:t>
            </a:r>
            <a:r>
              <a:rPr lang="en-US" sz="3200" dirty="0"/>
              <a:t> </a:t>
            </a:r>
            <a:r>
              <a:rPr lang="en-US" sz="3200" dirty="0" err="1"/>
              <a:t>üçin</a:t>
            </a:r>
            <a:r>
              <a:rPr lang="en-US" sz="3200" dirty="0"/>
              <a:t> </a:t>
            </a:r>
            <a:r>
              <a:rPr lang="en-US" sz="3200" dirty="0" err="1"/>
              <a:t>radiusy</a:t>
            </a:r>
            <a:r>
              <a:rPr lang="en-US" sz="3200" dirty="0"/>
              <a:t> R=10 km-e </a:t>
            </a:r>
            <a:r>
              <a:rPr lang="en-US" sz="3200" dirty="0" err="1"/>
              <a:t>deň</a:t>
            </a:r>
            <a:r>
              <a:rPr lang="en-US" sz="3200" dirty="0"/>
              <a:t> </a:t>
            </a:r>
            <a:r>
              <a:rPr lang="en-US" sz="3200" dirty="0" err="1"/>
              <a:t>bolan</a:t>
            </a:r>
            <a:r>
              <a:rPr lang="en-US" sz="3200" dirty="0"/>
              <a:t> </a:t>
            </a:r>
            <a:r>
              <a:rPr lang="en-US" sz="3200" dirty="0" err="1"/>
              <a:t>tegelegi</a:t>
            </a:r>
            <a:r>
              <a:rPr lang="en-US" sz="3200" dirty="0"/>
              <a:t> </a:t>
            </a:r>
            <a:r>
              <a:rPr lang="en-US" sz="3200" dirty="0" err="1"/>
              <a:t>ýa</a:t>
            </a:r>
            <a:r>
              <a:rPr lang="en-US" sz="3200" dirty="0"/>
              <a:t>-da 20 x 20 km2  </a:t>
            </a:r>
            <a:r>
              <a:rPr lang="en-US" sz="3200" dirty="0" err="1"/>
              <a:t>ýer</a:t>
            </a:r>
            <a:r>
              <a:rPr lang="en-US" sz="3200" dirty="0"/>
              <a:t> </a:t>
            </a:r>
            <a:r>
              <a:rPr lang="en-US" sz="3200" dirty="0" err="1"/>
              <a:t>uçastogyny</a:t>
            </a:r>
            <a:r>
              <a:rPr lang="en-US" sz="3200" dirty="0"/>
              <a:t> (</a:t>
            </a:r>
            <a:r>
              <a:rPr lang="en-US" sz="3200" dirty="0" err="1"/>
              <a:t>bölegini</a:t>
            </a:r>
            <a:r>
              <a:rPr lang="en-US" sz="3200" dirty="0"/>
              <a:t>) </a:t>
            </a:r>
            <a:r>
              <a:rPr lang="en-US" sz="3200" dirty="0" err="1"/>
              <a:t>tekizlik</a:t>
            </a:r>
            <a:r>
              <a:rPr lang="en-US" sz="3200" dirty="0"/>
              <a:t> </a:t>
            </a:r>
            <a:r>
              <a:rPr lang="en-US" sz="3200" dirty="0" err="1"/>
              <a:t>hökmünde</a:t>
            </a:r>
            <a:r>
              <a:rPr lang="en-US" sz="3200" dirty="0"/>
              <a:t> </a:t>
            </a:r>
            <a:r>
              <a:rPr lang="en-US" sz="3200" dirty="0" err="1"/>
              <a:t>kabul</a:t>
            </a:r>
            <a:r>
              <a:rPr lang="en-US" sz="3200" dirty="0"/>
              <a:t> </a:t>
            </a:r>
            <a:r>
              <a:rPr lang="en-US" sz="3200" dirty="0" err="1"/>
              <a:t>etmek</a:t>
            </a:r>
            <a:r>
              <a:rPr lang="en-US" sz="3200" dirty="0"/>
              <a:t> </a:t>
            </a:r>
            <a:r>
              <a:rPr lang="en-US" sz="3200" dirty="0" err="1"/>
              <a:t>bolar</a:t>
            </a:r>
            <a:r>
              <a:rPr lang="en-US" sz="3200" dirty="0"/>
              <a:t>. </a:t>
            </a:r>
            <a:r>
              <a:rPr lang="en-US" sz="3200" dirty="0" err="1"/>
              <a:t>Ýeriň</a:t>
            </a:r>
            <a:r>
              <a:rPr lang="en-US" sz="3200" dirty="0"/>
              <a:t> </a:t>
            </a:r>
            <a:r>
              <a:rPr lang="en-US" sz="3200" dirty="0" err="1"/>
              <a:t>egriliginiň</a:t>
            </a:r>
            <a:r>
              <a:rPr lang="en-US" sz="3200" dirty="0"/>
              <a:t> </a:t>
            </a:r>
            <a:r>
              <a:rPr lang="en-US" sz="3200" dirty="0" err="1"/>
              <a:t>täsirini</a:t>
            </a:r>
            <a:r>
              <a:rPr lang="en-US" sz="3200" dirty="0"/>
              <a:t> </a:t>
            </a:r>
            <a:r>
              <a:rPr lang="en-US" sz="3200" dirty="0" err="1"/>
              <a:t>kesgitlemek</a:t>
            </a:r>
            <a:r>
              <a:rPr lang="en-US" sz="3200" dirty="0"/>
              <a:t> </a:t>
            </a:r>
            <a:r>
              <a:rPr lang="en-US" sz="3200" dirty="0" err="1"/>
              <a:t>üçin</a:t>
            </a:r>
            <a:r>
              <a:rPr lang="en-US" sz="3200" dirty="0"/>
              <a:t> </a:t>
            </a:r>
            <a:r>
              <a:rPr lang="en-US" sz="3200" dirty="0" err="1"/>
              <a:t>aşakdaky</a:t>
            </a:r>
            <a:r>
              <a:rPr lang="en-US" sz="3200" dirty="0"/>
              <a:t> </a:t>
            </a:r>
            <a:r>
              <a:rPr lang="en-US" sz="3200" dirty="0" smtClean="0"/>
              <a:t>formulany </a:t>
            </a:r>
            <a:r>
              <a:rPr lang="en-US" sz="3200" dirty="0" err="1"/>
              <a:t>ulanmak</a:t>
            </a:r>
            <a:r>
              <a:rPr lang="en-US" sz="3200" dirty="0"/>
              <a:t> </a:t>
            </a:r>
            <a:r>
              <a:rPr lang="en-US" sz="3200" dirty="0" err="1"/>
              <a:t>bolar</a:t>
            </a:r>
            <a:r>
              <a:rPr lang="en-US" sz="3200" dirty="0" smtClean="0"/>
              <a:t>:</a:t>
            </a:r>
            <a:r>
              <a:rPr lang="tk-TM" sz="3200" dirty="0" smtClean="0"/>
              <a:t> </a:t>
            </a:r>
          </a:p>
          <a:p>
            <a:pPr algn="just"/>
            <a:endParaRPr lang="ru-RU" sz="3200" dirty="0"/>
          </a:p>
        </p:txBody>
      </p:sp>
      <p:pic>
        <p:nvPicPr>
          <p:cNvPr id="5" name="Рисунок 4"/>
          <p:cNvPicPr>
            <a:picLocks noChangeAspect="1"/>
          </p:cNvPicPr>
          <p:nvPr/>
        </p:nvPicPr>
        <p:blipFill>
          <a:blip r:embed="rId2"/>
          <a:stretch>
            <a:fillRect/>
          </a:stretch>
        </p:blipFill>
        <p:spPr>
          <a:xfrm>
            <a:off x="4747846" y="4844562"/>
            <a:ext cx="3042139" cy="1538653"/>
          </a:xfrm>
          <a:prstGeom prst="rect">
            <a:avLst/>
          </a:prstGeom>
        </p:spPr>
      </p:pic>
    </p:spTree>
    <p:extLst>
      <p:ext uri="{BB962C8B-B14F-4D97-AF65-F5344CB8AC3E}">
        <p14:creationId xmlns:p14="http://schemas.microsoft.com/office/powerpoint/2010/main" val="25163291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75652"/>
          </a:xfrm>
        </p:spPr>
        <p:txBody>
          <a:bodyPr>
            <a:normAutofit fontScale="90000"/>
          </a:bodyPr>
          <a:lstStyle/>
          <a:p>
            <a:endParaRPr lang="ru-RU" dirty="0"/>
          </a:p>
        </p:txBody>
      </p:sp>
      <p:sp>
        <p:nvSpPr>
          <p:cNvPr id="3" name="Объект 2"/>
          <p:cNvSpPr>
            <a:spLocks noGrp="1"/>
          </p:cNvSpPr>
          <p:nvPr>
            <p:ph idx="1"/>
          </p:nvPr>
        </p:nvSpPr>
        <p:spPr>
          <a:xfrm>
            <a:off x="838200" y="1107831"/>
            <a:ext cx="10515600" cy="5069132"/>
          </a:xfrm>
        </p:spPr>
        <p:txBody>
          <a:bodyPr>
            <a:normAutofit/>
          </a:bodyPr>
          <a:lstStyle/>
          <a:p>
            <a:pPr indent="449580" algn="just">
              <a:spcAft>
                <a:spcPts val="0"/>
              </a:spcAft>
            </a:pPr>
            <a:r>
              <a:rPr lang="hr-HR" sz="3200" dirty="0">
                <a:latin typeface="Times New Roman" panose="02020603050405020304" pitchFamily="18" charset="0"/>
                <a:ea typeface="Times New Roman" panose="02020603050405020304" pitchFamily="18" charset="0"/>
              </a:rPr>
              <a:t> </a:t>
            </a:r>
            <a:r>
              <a:rPr lang="tk-TM" sz="3200" dirty="0" smtClean="0">
                <a:latin typeface="Times New Roman" panose="02020603050405020304" pitchFamily="18" charset="0"/>
                <a:ea typeface="Times New Roman" panose="02020603050405020304" pitchFamily="18" charset="0"/>
              </a:rPr>
              <a:t> </a:t>
            </a:r>
            <a:r>
              <a:rPr lang="en-US" sz="3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Ýeriň</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üstünde</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S we h-</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yň</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kilometrdäki</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tapawudy</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tablisadaky</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ýalydyr</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Burçlaryň</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bahalary</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taraplaryň</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uzynlygyna</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baglylykda</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üýtgeýär</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Ol</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üýtgemeleri</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bolsa</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aşakdaky</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ýaly</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görkezmek</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ea typeface="Times New Roman" panose="02020603050405020304" pitchFamily="18" charset="0"/>
                <a:cs typeface="Times New Roman" panose="02020603050405020304" pitchFamily="18" charset="0"/>
              </a:rPr>
              <a:t>mümkin</a:t>
            </a:r>
            <a:r>
              <a:rPr lang="en-US" sz="3200" dirty="0" smtClean="0">
                <a:latin typeface="Times New Roman" panose="02020603050405020304" pitchFamily="18" charset="0"/>
                <a:ea typeface="Times New Roman" panose="02020603050405020304" pitchFamily="18" charset="0"/>
                <a:cs typeface="Times New Roman" panose="02020603050405020304" pitchFamily="18" charset="0"/>
              </a:rPr>
              <a:t>:</a:t>
            </a:r>
            <a:r>
              <a:rPr lang="tk-TM" sz="3200" dirty="0" smtClean="0">
                <a:latin typeface="Times New Roman" panose="02020603050405020304" pitchFamily="18" charset="0"/>
                <a:ea typeface="Times New Roman" panose="02020603050405020304" pitchFamily="18" charset="0"/>
                <a:cs typeface="Times New Roman" panose="02020603050405020304" pitchFamily="18" charset="0"/>
              </a:rPr>
              <a:t> </a:t>
            </a:r>
          </a:p>
          <a:p>
            <a:pPr indent="449580" algn="just">
              <a:spcAft>
                <a:spcPts val="0"/>
              </a:spcAft>
            </a:pP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4440114" y="2989385"/>
            <a:ext cx="2875085" cy="1828799"/>
          </a:xfrm>
          <a:prstGeom prst="rect">
            <a:avLst/>
          </a:prstGeom>
        </p:spPr>
      </p:pic>
      <p:sp>
        <p:nvSpPr>
          <p:cNvPr id="6" name="Прямоугольник 5"/>
          <p:cNvSpPr/>
          <p:nvPr/>
        </p:nvSpPr>
        <p:spPr>
          <a:xfrm>
            <a:off x="1732085" y="5407241"/>
            <a:ext cx="8757137" cy="523220"/>
          </a:xfrm>
          <a:prstGeom prst="rect">
            <a:avLst/>
          </a:prstGeom>
        </p:spPr>
        <p:txBody>
          <a:bodyPr wrap="square">
            <a:spAutoFit/>
          </a:bodyPr>
          <a:lstStyle/>
          <a:p>
            <a:pPr algn="just">
              <a:spcAft>
                <a:spcPts val="0"/>
              </a:spcAft>
            </a:pPr>
            <a:r>
              <a:rPr lang="en-US" sz="2800" dirty="0">
                <a:solidFill>
                  <a:srgbClr val="000000"/>
                </a:solidFill>
                <a:latin typeface="Times New Roman" panose="02020603050405020304" pitchFamily="18" charset="0"/>
                <a:ea typeface="Times New Roman" panose="02020603050405020304" pitchFamily="18" charset="0"/>
              </a:rPr>
              <a:t>Bu </a:t>
            </a:r>
            <a:r>
              <a:rPr lang="en-US" sz="2800" dirty="0" err="1">
                <a:solidFill>
                  <a:srgbClr val="000000"/>
                </a:solidFill>
                <a:latin typeface="Times New Roman" panose="02020603050405020304" pitchFamily="18" charset="0"/>
                <a:ea typeface="Times New Roman" panose="02020603050405020304" pitchFamily="18" charset="0"/>
              </a:rPr>
              <a:t>ýerde</a:t>
            </a:r>
            <a:r>
              <a:rPr lang="en-US" sz="2800" dirty="0">
                <a:solidFill>
                  <a:srgbClr val="000000"/>
                </a:solidFill>
                <a:latin typeface="Times New Roman" panose="02020603050405020304" pitchFamily="18" charset="0"/>
                <a:ea typeface="Times New Roman" panose="02020603050405020304" pitchFamily="18" charset="0"/>
              </a:rPr>
              <a:t> </a:t>
            </a:r>
            <a:r>
              <a:rPr lang="en-US" sz="2800" b="1" i="1" dirty="0">
                <a:solidFill>
                  <a:srgbClr val="000000"/>
                </a:solidFill>
                <a:latin typeface="Times New Roman" panose="02020603050405020304" pitchFamily="18" charset="0"/>
                <a:ea typeface="Times New Roman" panose="02020603050405020304" pitchFamily="18" charset="0"/>
              </a:rPr>
              <a:t>P</a:t>
            </a:r>
            <a:r>
              <a:rPr lang="en-US" sz="2800" b="1" dirty="0">
                <a:solidFill>
                  <a:srgbClr val="000000"/>
                </a:solidFill>
                <a:latin typeface="Times New Roman" panose="02020603050405020304" pitchFamily="18" charset="0"/>
                <a:ea typeface="Times New Roman" panose="02020603050405020304" pitchFamily="18" charset="0"/>
              </a:rPr>
              <a:t> </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şekiliň</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meýdany</a:t>
            </a:r>
            <a:r>
              <a:rPr lang="en-US" sz="2800" dirty="0">
                <a:solidFill>
                  <a:srgbClr val="000000"/>
                </a:solidFill>
                <a:latin typeface="Times New Roman" panose="02020603050405020304" pitchFamily="18" charset="0"/>
                <a:ea typeface="Times New Roman" panose="02020603050405020304" pitchFamily="18" charset="0"/>
              </a:rPr>
              <a:t>; </a:t>
            </a:r>
            <a:r>
              <a:rPr lang="ru-RU" sz="2800" b="1" i="1" dirty="0">
                <a:solidFill>
                  <a:srgbClr val="000000"/>
                </a:solidFill>
                <a:latin typeface="Symbol" panose="05050102010706020507" pitchFamily="18" charset="2"/>
                <a:ea typeface="Times New Roman" panose="02020603050405020304" pitchFamily="18" charset="0"/>
                <a:cs typeface="Symbol" panose="05050102010706020507" pitchFamily="18" charset="2"/>
              </a:rPr>
              <a:t>r </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radianyň</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ululygy</a:t>
            </a:r>
            <a:r>
              <a:rPr lang="en-US" dirty="0">
                <a:solidFill>
                  <a:srgbClr val="000000"/>
                </a:solidFill>
                <a:latin typeface="Times New Roman" panose="02020603050405020304" pitchFamily="18" charset="0"/>
                <a:ea typeface="Times New Roman" panose="02020603050405020304" pitchFamily="18" charset="0"/>
              </a:rPr>
              <a:t>.</a:t>
            </a:r>
            <a:endParaRPr lang="ru-RU" sz="1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866189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31690"/>
          </a:xfrm>
        </p:spPr>
        <p:txBody>
          <a:bodyPr>
            <a:normAutofit fontScale="90000"/>
          </a:bodyPr>
          <a:lstStyle/>
          <a:p>
            <a:endParaRPr lang="ru-RU" dirty="0"/>
          </a:p>
        </p:txBody>
      </p:sp>
      <p:sp>
        <p:nvSpPr>
          <p:cNvPr id="3" name="Объект 2"/>
          <p:cNvSpPr>
            <a:spLocks noGrp="1"/>
          </p:cNvSpPr>
          <p:nvPr>
            <p:ph idx="1"/>
          </p:nvPr>
        </p:nvSpPr>
        <p:spPr>
          <a:xfrm>
            <a:off x="838200" y="1116623"/>
            <a:ext cx="10515600" cy="5060340"/>
          </a:xfrm>
        </p:spPr>
        <p:txBody>
          <a:bodyPr>
            <a:normAutofit/>
          </a:bodyPr>
          <a:lstStyle/>
          <a:p>
            <a:pPr algn="just"/>
            <a:r>
              <a:rPr lang="en-US" dirty="0"/>
              <a:t> </a:t>
            </a:r>
            <a:r>
              <a:rPr lang="ru-RU" dirty="0" smtClean="0"/>
              <a:t>    </a:t>
            </a:r>
            <a:endParaRPr lang="ru-RU" sz="3300" dirty="0"/>
          </a:p>
        </p:txBody>
      </p:sp>
      <p:pic>
        <p:nvPicPr>
          <p:cNvPr id="4" name="Рисунок 3"/>
          <p:cNvPicPr>
            <a:picLocks noChangeAspect="1"/>
          </p:cNvPicPr>
          <p:nvPr/>
        </p:nvPicPr>
        <p:blipFill>
          <a:blip r:embed="rId2"/>
          <a:stretch>
            <a:fillRect/>
          </a:stretch>
        </p:blipFill>
        <p:spPr>
          <a:xfrm>
            <a:off x="2224454" y="1248507"/>
            <a:ext cx="7930661" cy="4928455"/>
          </a:xfrm>
          <a:prstGeom prst="rect">
            <a:avLst/>
          </a:prstGeom>
        </p:spPr>
      </p:pic>
    </p:spTree>
    <p:extLst>
      <p:ext uri="{BB962C8B-B14F-4D97-AF65-F5344CB8AC3E}">
        <p14:creationId xmlns:p14="http://schemas.microsoft.com/office/powerpoint/2010/main" val="4217459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49568" y="703385"/>
            <a:ext cx="10788163" cy="5275384"/>
          </a:xfrm>
        </p:spPr>
        <p:txBody>
          <a:bodyPr>
            <a:normAutofit fontScale="85000" lnSpcReduction="10000"/>
          </a:bodyPr>
          <a:lstStyle/>
          <a:p>
            <a:pPr algn="just"/>
            <a:r>
              <a:rPr lang="tk-TM" sz="4000" b="1" dirty="0" smtClean="0">
                <a:latin typeface="Times New Roman" panose="02020603050405020304" pitchFamily="18" charset="0"/>
                <a:ea typeface="Times New Roman" panose="02020603050405020304" pitchFamily="18" charset="0"/>
              </a:rPr>
              <a:t>     </a:t>
            </a:r>
            <a:r>
              <a:rPr lang="ru-RU" sz="4000" b="1" dirty="0" smtClean="0">
                <a:latin typeface="Times New Roman" panose="02020603050405020304" pitchFamily="18" charset="0"/>
                <a:ea typeface="Times New Roman" panose="02020603050405020304" pitchFamily="18" charset="0"/>
              </a:rPr>
              <a:t>1</a:t>
            </a:r>
            <a:r>
              <a:rPr lang="ru-RU" sz="4000" dirty="0" smtClean="0">
                <a:solidFill>
                  <a:srgbClr val="000000"/>
                </a:solidFill>
                <a:latin typeface="Times New Roman" panose="02020603050405020304" pitchFamily="18" charset="0"/>
                <a:ea typeface="Times New Roman" panose="02020603050405020304" pitchFamily="18" charset="0"/>
              </a:rPr>
              <a:t>.</a:t>
            </a:r>
            <a:r>
              <a:rPr lang="ru-RU" sz="4000" b="1" dirty="0" smtClean="0"/>
              <a:t> </a:t>
            </a:r>
            <a:r>
              <a:rPr lang="en-US" sz="4400" dirty="0" err="1">
                <a:solidFill>
                  <a:srgbClr val="000000"/>
                </a:solidFill>
                <a:latin typeface="Times New Roman" panose="02020603050405020304" pitchFamily="18" charset="0"/>
                <a:ea typeface="Times New Roman" panose="02020603050405020304" pitchFamily="18" charset="0"/>
              </a:rPr>
              <a:t>Ýeriň</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şekili</a:t>
            </a:r>
            <a:r>
              <a:rPr lang="en-US" sz="4400" dirty="0">
                <a:solidFill>
                  <a:srgbClr val="000000"/>
                </a:solidFill>
                <a:latin typeface="Times New Roman" panose="02020603050405020304" pitchFamily="18" charset="0"/>
                <a:ea typeface="Times New Roman" panose="02020603050405020304" pitchFamily="18" charset="0"/>
              </a:rPr>
              <a:t> we </a:t>
            </a:r>
            <a:r>
              <a:rPr lang="en-US" sz="4400" dirty="0" err="1">
                <a:solidFill>
                  <a:srgbClr val="000000"/>
                </a:solidFill>
                <a:latin typeface="Times New Roman" panose="02020603050405020304" pitchFamily="18" charset="0"/>
                <a:ea typeface="Times New Roman" panose="02020603050405020304" pitchFamily="18" charset="0"/>
              </a:rPr>
              <a:t>ölçegleri</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dereje</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tekizlikleri</a:t>
            </a:r>
            <a:r>
              <a:rPr lang="en-US" sz="4400" dirty="0">
                <a:solidFill>
                  <a:srgbClr val="000000"/>
                </a:solidFill>
                <a:latin typeface="Times New Roman" panose="02020603050405020304" pitchFamily="18" charset="0"/>
                <a:ea typeface="Times New Roman" panose="02020603050405020304" pitchFamily="18" charset="0"/>
              </a:rPr>
              <a:t>, geoid, </a:t>
            </a:r>
            <a:r>
              <a:rPr lang="en-US" sz="4400" dirty="0" err="1">
                <a:solidFill>
                  <a:srgbClr val="000000"/>
                </a:solidFill>
                <a:latin typeface="Times New Roman" panose="02020603050405020304" pitchFamily="18" charset="0"/>
                <a:ea typeface="Times New Roman" panose="02020603050405020304" pitchFamily="18" charset="0"/>
              </a:rPr>
              <a:t>ýer</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şary</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ýer</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ellipsoidi</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referens</a:t>
            </a:r>
            <a:r>
              <a:rPr lang="en-US" sz="4400" dirty="0">
                <a:solidFill>
                  <a:srgbClr val="000000"/>
                </a:solidFill>
                <a:latin typeface="Times New Roman" panose="02020603050405020304" pitchFamily="18" charset="0"/>
                <a:ea typeface="Times New Roman" panose="02020603050405020304" pitchFamily="18" charset="0"/>
              </a:rPr>
              <a:t>-ellipsoid </a:t>
            </a:r>
            <a:r>
              <a:rPr lang="en-US" sz="4400" dirty="0" err="1">
                <a:solidFill>
                  <a:srgbClr val="000000"/>
                </a:solidFill>
                <a:latin typeface="Times New Roman" panose="02020603050405020304" pitchFamily="18" charset="0"/>
                <a:ea typeface="Times New Roman" panose="02020603050405020304" pitchFamily="18" charset="0"/>
              </a:rPr>
              <a:t>barada</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maglumatlar</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Ylymda</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ýeriň</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üsti</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fiziki</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ýa</a:t>
            </a:r>
            <a:r>
              <a:rPr lang="en-US" sz="4400" dirty="0">
                <a:solidFill>
                  <a:srgbClr val="000000"/>
                </a:solidFill>
                <a:latin typeface="Times New Roman" panose="02020603050405020304" pitchFamily="18" charset="0"/>
                <a:ea typeface="Times New Roman" panose="02020603050405020304" pitchFamily="18" charset="0"/>
              </a:rPr>
              <a:t>-da </a:t>
            </a:r>
            <a:r>
              <a:rPr lang="en-US" sz="4400" dirty="0" err="1">
                <a:solidFill>
                  <a:srgbClr val="000000"/>
                </a:solidFill>
                <a:latin typeface="Times New Roman" panose="02020603050405020304" pitchFamily="18" charset="0"/>
                <a:ea typeface="Times New Roman" panose="02020603050405020304" pitchFamily="18" charset="0"/>
              </a:rPr>
              <a:t>topografiki</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üst</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hökmünde</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kabul</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edilendir</a:t>
            </a:r>
            <a:r>
              <a:rPr lang="en-US" sz="4400" dirty="0">
                <a:solidFill>
                  <a:srgbClr val="000000"/>
                </a:solidFill>
                <a:latin typeface="Times New Roman" panose="02020603050405020304" pitchFamily="18" charset="0"/>
                <a:ea typeface="Times New Roman" panose="02020603050405020304" pitchFamily="18" charset="0"/>
              </a:rPr>
              <a:t>. Bu </a:t>
            </a:r>
            <a:r>
              <a:rPr lang="en-US" sz="4400" dirty="0" err="1">
                <a:solidFill>
                  <a:srgbClr val="000000"/>
                </a:solidFill>
                <a:latin typeface="Times New Roman" panose="02020603050405020304" pitchFamily="18" charset="0"/>
                <a:ea typeface="Times New Roman" panose="02020603050405020304" pitchFamily="18" charset="0"/>
              </a:rPr>
              <a:t>üst</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okeanlaryň</a:t>
            </a:r>
            <a:r>
              <a:rPr lang="en-US" sz="4400" dirty="0">
                <a:solidFill>
                  <a:srgbClr val="000000"/>
                </a:solidFill>
                <a:latin typeface="Times New Roman" panose="02020603050405020304" pitchFamily="18" charset="0"/>
                <a:ea typeface="Times New Roman" panose="02020603050405020304" pitchFamily="18" charset="0"/>
              </a:rPr>
              <a:t> we </a:t>
            </a:r>
            <a:r>
              <a:rPr lang="en-US" sz="4400" dirty="0" err="1">
                <a:solidFill>
                  <a:srgbClr val="000000"/>
                </a:solidFill>
                <a:latin typeface="Times New Roman" panose="02020603050405020304" pitchFamily="18" charset="0"/>
                <a:ea typeface="Times New Roman" panose="02020603050405020304" pitchFamily="18" charset="0"/>
              </a:rPr>
              <a:t>materikleriň</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bilelikdäki</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çylşyrymly</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geometriki</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şekilidir</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Orta</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mekdeplerde</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geçilýän</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geografiýa</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dersinden</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bilişimiz</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ýaly</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bütewi</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ýer</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şarynyň</a:t>
            </a:r>
            <a:r>
              <a:rPr lang="en-US" sz="4400" dirty="0">
                <a:solidFill>
                  <a:srgbClr val="000000"/>
                </a:solidFill>
                <a:latin typeface="Times New Roman" panose="02020603050405020304" pitchFamily="18" charset="0"/>
                <a:ea typeface="Times New Roman" panose="02020603050405020304" pitchFamily="18" charset="0"/>
              </a:rPr>
              <a:t> 1/3 </a:t>
            </a:r>
            <a:r>
              <a:rPr lang="en-US" sz="4400" dirty="0" err="1">
                <a:solidFill>
                  <a:srgbClr val="000000"/>
                </a:solidFill>
                <a:latin typeface="Times New Roman" panose="02020603050405020304" pitchFamily="18" charset="0"/>
                <a:ea typeface="Times New Roman" panose="02020603050405020304" pitchFamily="18" charset="0"/>
              </a:rPr>
              <a:t>bölegini</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gury</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ýer</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galan</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bölegini</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bolsa</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okeanlar</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deňizler</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köller</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tutýar</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Şulardan</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ugur</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alsak</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onda</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ýeriň</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formasyny</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dünýä</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okeanlarynyň</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suwunyň</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üst</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derejesinden</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almak</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amatlydyr</a:t>
            </a:r>
            <a:r>
              <a:rPr lang="en-US" sz="4400" dirty="0">
                <a:solidFill>
                  <a:srgbClr val="000000"/>
                </a:solidFill>
                <a:latin typeface="Times New Roman" panose="02020603050405020304" pitchFamily="18" charset="0"/>
                <a:ea typeface="Times New Roman" panose="02020603050405020304" pitchFamily="18" charset="0"/>
              </a:rPr>
              <a:t>. </a:t>
            </a:r>
            <a:endParaRPr lang="ru-RU" sz="4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43012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86667"/>
          </a:xfrm>
        </p:spPr>
        <p:txBody>
          <a:bodyPr/>
          <a:lstStyle/>
          <a:p>
            <a:endParaRPr lang="ru-RU" dirty="0"/>
          </a:p>
        </p:txBody>
      </p:sp>
      <p:sp>
        <p:nvSpPr>
          <p:cNvPr id="3" name="Объект 2"/>
          <p:cNvSpPr>
            <a:spLocks noGrp="1"/>
          </p:cNvSpPr>
          <p:nvPr>
            <p:ph idx="1"/>
          </p:nvPr>
        </p:nvSpPr>
        <p:spPr>
          <a:xfrm>
            <a:off x="838200" y="1450731"/>
            <a:ext cx="10515600" cy="4726232"/>
          </a:xfrm>
        </p:spPr>
        <p:txBody>
          <a:bodyPr>
            <a:normAutofit fontScale="92500" lnSpcReduction="10000"/>
          </a:bodyPr>
          <a:lstStyle/>
          <a:p>
            <a:pPr algn="just"/>
            <a:r>
              <a:rPr lang="tk-TM" b="1" dirty="0" smtClean="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Okeanlaryň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suwunuň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üst</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derejesiniň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dynçlykdaky</a:t>
            </a:r>
            <a:r>
              <a:rPr lang="en-US" sz="3200" dirty="0">
                <a:latin typeface="Times New Roman" panose="02020603050405020304" pitchFamily="18" charset="0"/>
                <a:ea typeface="Times New Roman" panose="02020603050405020304" pitchFamily="18" charset="0"/>
              </a:rPr>
              <a:t> we </a:t>
            </a:r>
            <a:r>
              <a:rPr lang="en-US" sz="3200" dirty="0" err="1">
                <a:latin typeface="Times New Roman" panose="02020603050405020304" pitchFamily="18" charset="0"/>
                <a:ea typeface="Times New Roman" panose="02020603050405020304" pitchFamily="18" charset="0"/>
              </a:rPr>
              <a:t>deňagramlylykdaky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duran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ýagdaýynyň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gury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ýer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böleginiň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ähli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ýerinde</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asma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çyzygy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göni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burç</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bilen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kesip</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geçýän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ýagdaýyna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esasy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dereje</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urowen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üsti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diýilýär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Ýeriň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esasy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dereje</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üsti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bilen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çäklenen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togalak</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geometriki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şekili</a:t>
            </a:r>
            <a:r>
              <a:rPr lang="en-US" sz="3200" dirty="0">
                <a:latin typeface="Times New Roman" panose="02020603050405020304" pitchFamily="18" charset="0"/>
                <a:ea typeface="Times New Roman" panose="02020603050405020304" pitchFamily="18" charset="0"/>
              </a:rPr>
              <a:t> geoid </a:t>
            </a:r>
            <a:r>
              <a:rPr lang="en-US" sz="3200" dirty="0" err="1">
                <a:latin typeface="Times New Roman" panose="02020603050405020304" pitchFamily="18" charset="0"/>
                <a:ea typeface="Times New Roman" panose="02020603050405020304" pitchFamily="18" charset="0"/>
              </a:rPr>
              <a:t>diýlip</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atlandyrylýar</a:t>
            </a:r>
            <a:r>
              <a:rPr lang="en-US" sz="3200" dirty="0">
                <a:latin typeface="Times New Roman" panose="02020603050405020304" pitchFamily="18" charset="0"/>
                <a:ea typeface="Times New Roman" panose="02020603050405020304" pitchFamily="18" charset="0"/>
              </a:rPr>
              <a:t>. “Geoid” </a:t>
            </a:r>
            <a:r>
              <a:rPr lang="en-US" sz="3200" dirty="0" err="1">
                <a:latin typeface="Times New Roman" panose="02020603050405020304" pitchFamily="18" charset="0"/>
                <a:ea typeface="Times New Roman" panose="02020603050405020304" pitchFamily="18" charset="0"/>
              </a:rPr>
              <a:t>grek</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sözi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bolup</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türkmen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dilinde</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Ýere</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meňzeş</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diýmekdir</a:t>
            </a:r>
            <a:r>
              <a:rPr lang="en-US" sz="3200" dirty="0">
                <a:latin typeface="Times New Roman" panose="02020603050405020304" pitchFamily="18" charset="0"/>
                <a:ea typeface="Times New Roman" panose="02020603050405020304" pitchFamily="18" charset="0"/>
              </a:rPr>
              <a:t>. Geoid </a:t>
            </a:r>
            <a:r>
              <a:rPr lang="en-US" sz="3200" dirty="0" err="1">
                <a:latin typeface="Times New Roman" panose="02020603050405020304" pitchFamily="18" charset="0"/>
                <a:ea typeface="Times New Roman" panose="02020603050405020304" pitchFamily="18" charset="0"/>
              </a:rPr>
              <a:t>düşünjesinde</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gury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ýer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böleginiň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beýikli</a:t>
            </a:r>
            <a:r>
              <a:rPr lang="en-US" sz="3200" dirty="0">
                <a:latin typeface="Times New Roman" panose="02020603050405020304" pitchFamily="18" charset="0"/>
                <a:ea typeface="Times New Roman" panose="02020603050405020304" pitchFamily="18" charset="0"/>
              </a:rPr>
              <a:t> - </a:t>
            </a:r>
            <a:r>
              <a:rPr lang="en-US" sz="3200" dirty="0" err="1">
                <a:latin typeface="Times New Roman" panose="02020603050405020304" pitchFamily="18" charset="0"/>
                <a:ea typeface="Times New Roman" panose="02020603050405020304" pitchFamily="18" charset="0"/>
              </a:rPr>
              <a:t>pesli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bölekleri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hasaba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alynmaýar</a:t>
            </a:r>
            <a:r>
              <a:rPr lang="en-US" sz="3200" dirty="0">
                <a:latin typeface="Times New Roman" panose="02020603050405020304" pitchFamily="18" charset="0"/>
                <a:ea typeface="Times New Roman" panose="02020603050405020304" pitchFamily="18" charset="0"/>
              </a:rPr>
              <a:t>. Ýer </a:t>
            </a:r>
            <a:r>
              <a:rPr lang="en-US" sz="3200" dirty="0" err="1">
                <a:latin typeface="Times New Roman" panose="02020603050405020304" pitchFamily="18" charset="0"/>
                <a:ea typeface="Times New Roman" panose="02020603050405020304" pitchFamily="18" charset="0"/>
              </a:rPr>
              <a:t>üstüniň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köpräk</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bölegini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okeanlar</a:t>
            </a:r>
            <a:r>
              <a:rPr lang="en-US" sz="3200" dirty="0">
                <a:latin typeface="Times New Roman" panose="02020603050405020304" pitchFamily="18" charset="0"/>
                <a:ea typeface="Times New Roman" panose="02020603050405020304" pitchFamily="18" charset="0"/>
              </a:rPr>
              <a:t> we </a:t>
            </a:r>
            <a:r>
              <a:rPr lang="en-US" sz="3200" dirty="0" err="1">
                <a:latin typeface="Times New Roman" panose="02020603050405020304" pitchFamily="18" charset="0"/>
                <a:ea typeface="Times New Roman" panose="02020603050405020304" pitchFamily="18" charset="0"/>
              </a:rPr>
              <a:t>deňizler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azrak</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bölegini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bolsa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gury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ýer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tutýandygy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möhüm</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baha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eýedir</a:t>
            </a:r>
            <a:r>
              <a:rPr lang="en-US" sz="3200" dirty="0">
                <a:latin typeface="Times New Roman" panose="02020603050405020304" pitchFamily="18" charset="0"/>
                <a:ea typeface="Times New Roman" panose="02020603050405020304" pitchFamily="18" charset="0"/>
              </a:rPr>
              <a:t>. Gury </a:t>
            </a:r>
            <a:r>
              <a:rPr lang="en-US" sz="3200" dirty="0" err="1">
                <a:latin typeface="Times New Roman" panose="02020603050405020304" pitchFamily="18" charset="0"/>
                <a:ea typeface="Times New Roman" panose="02020603050405020304" pitchFamily="18" charset="0"/>
              </a:rPr>
              <a:t>ýeriň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okeanlaryň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üstünden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ortaça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beýikliginiň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tapawudy</a:t>
            </a:r>
            <a:r>
              <a:rPr lang="en-US" sz="3200" dirty="0">
                <a:latin typeface="Times New Roman" panose="02020603050405020304" pitchFamily="18" charset="0"/>
                <a:ea typeface="Times New Roman" panose="02020603050405020304" pitchFamily="18" charset="0"/>
              </a:rPr>
              <a:t> </a:t>
            </a:r>
            <a:r>
              <a:rPr lang="en-US" sz="3200" dirty="0" smtClean="0">
                <a:latin typeface="Times New Roman" panose="02020603050405020304" pitchFamily="18" charset="0"/>
                <a:ea typeface="Times New Roman" panose="02020603050405020304" pitchFamily="18" charset="0"/>
              </a:rPr>
              <a:t>875 </a:t>
            </a:r>
            <a:r>
              <a:rPr lang="en-US" sz="3200" dirty="0" err="1">
                <a:latin typeface="Times New Roman" panose="02020603050405020304" pitchFamily="18" charset="0"/>
                <a:ea typeface="Times New Roman" panose="02020603050405020304" pitchFamily="18" charset="0"/>
              </a:rPr>
              <a:t>metre</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deňdir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bu</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bolsa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Ýeriň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ululygyna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baglylykda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kiçi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sandyr</a:t>
            </a:r>
            <a:r>
              <a:rPr lang="en-US" sz="3200" dirty="0">
                <a:latin typeface="Times New Roman" panose="02020603050405020304" pitchFamily="18" charset="0"/>
                <a:ea typeface="Times New Roman" panose="02020603050405020304" pitchFamily="18" charset="0"/>
              </a:rPr>
              <a:t>.</a:t>
            </a:r>
            <a:endParaRPr lang="ru-RU" sz="3200" dirty="0"/>
          </a:p>
        </p:txBody>
      </p:sp>
    </p:spTree>
    <p:extLst>
      <p:ext uri="{BB962C8B-B14F-4D97-AF65-F5344CB8AC3E}">
        <p14:creationId xmlns:p14="http://schemas.microsoft.com/office/powerpoint/2010/main" val="1708391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15462" y="395654"/>
            <a:ext cx="11122269" cy="6198577"/>
          </a:xfrm>
        </p:spPr>
        <p:txBody>
          <a:bodyPr>
            <a:noAutofit/>
          </a:bodyPr>
          <a:lstStyle/>
          <a:p>
            <a:pPr marL="0" indent="0" algn="just">
              <a:lnSpc>
                <a:spcPct val="150000"/>
              </a:lnSpc>
              <a:buNone/>
            </a:pPr>
            <a:endParaRPr lang="en-US" sz="4000" dirty="0"/>
          </a:p>
          <a:p>
            <a:pPr marL="0" indent="0" algn="just">
              <a:lnSpc>
                <a:spcPct val="150000"/>
              </a:lnSpc>
              <a:buNone/>
            </a:pPr>
            <a:r>
              <a:rPr lang="en-US" sz="3200" dirty="0" smtClean="0"/>
              <a:t> </a:t>
            </a:r>
            <a:endParaRPr lang="ru-RU" sz="3200" dirty="0"/>
          </a:p>
        </p:txBody>
      </p:sp>
      <p:sp>
        <p:nvSpPr>
          <p:cNvPr id="4" name="Прямоугольник 3"/>
          <p:cNvSpPr/>
          <p:nvPr/>
        </p:nvSpPr>
        <p:spPr>
          <a:xfrm>
            <a:off x="3543299" y="5626350"/>
            <a:ext cx="5503985" cy="523220"/>
          </a:xfrm>
          <a:prstGeom prst="rect">
            <a:avLst/>
          </a:prstGeom>
        </p:spPr>
        <p:txBody>
          <a:bodyPr wrap="square">
            <a:spAutoFit/>
          </a:bodyPr>
          <a:lstStyle/>
          <a:p>
            <a:pPr algn="ctr"/>
            <a:endParaRPr lang="ru-RU" sz="2800" b="1" dirty="0"/>
          </a:p>
        </p:txBody>
      </p:sp>
      <p:pic>
        <p:nvPicPr>
          <p:cNvPr id="3" name="Рисунок 2"/>
          <p:cNvPicPr>
            <a:picLocks noChangeAspect="1"/>
          </p:cNvPicPr>
          <p:nvPr/>
        </p:nvPicPr>
        <p:blipFill>
          <a:blip r:embed="rId2"/>
          <a:stretch>
            <a:fillRect/>
          </a:stretch>
        </p:blipFill>
        <p:spPr>
          <a:xfrm>
            <a:off x="2013439" y="949568"/>
            <a:ext cx="8370276" cy="3910351"/>
          </a:xfrm>
          <a:prstGeom prst="rect">
            <a:avLst/>
          </a:prstGeom>
        </p:spPr>
      </p:pic>
      <p:sp>
        <p:nvSpPr>
          <p:cNvPr id="5" name="Прямоугольник 4"/>
          <p:cNvSpPr/>
          <p:nvPr/>
        </p:nvSpPr>
        <p:spPr>
          <a:xfrm rot="10800000" flipV="1">
            <a:off x="2769577" y="5210852"/>
            <a:ext cx="7614137" cy="461665"/>
          </a:xfrm>
          <a:prstGeom prst="rect">
            <a:avLst/>
          </a:prstGeom>
        </p:spPr>
        <p:txBody>
          <a:bodyPr wrap="square">
            <a:spAutoFit/>
          </a:bodyPr>
          <a:lstStyle/>
          <a:p>
            <a:r>
              <a:rPr lang="en-US" sz="2400" dirty="0"/>
              <a:t>1.1-nji </a:t>
            </a:r>
            <a:r>
              <a:rPr lang="en-US" sz="2400" dirty="0" err="1"/>
              <a:t>surat</a:t>
            </a:r>
            <a:r>
              <a:rPr lang="en-US" sz="2400" dirty="0"/>
              <a:t>. Ýer </a:t>
            </a:r>
            <a:r>
              <a:rPr lang="en-US" sz="2400" dirty="0" err="1"/>
              <a:t>gabygynda</a:t>
            </a:r>
            <a:r>
              <a:rPr lang="en-US" sz="2400" dirty="0"/>
              <a:t> </a:t>
            </a:r>
            <a:r>
              <a:rPr lang="en-US" sz="2400" dirty="0" err="1"/>
              <a:t>dürli</a:t>
            </a:r>
            <a:r>
              <a:rPr lang="en-US" sz="2400" dirty="0"/>
              <a:t> </a:t>
            </a:r>
            <a:r>
              <a:rPr lang="en-US" sz="2400" dirty="0" err="1"/>
              <a:t>üstleriň</a:t>
            </a:r>
            <a:r>
              <a:rPr lang="en-US" sz="2400" dirty="0"/>
              <a:t> </a:t>
            </a:r>
            <a:r>
              <a:rPr lang="en-US" sz="2400" dirty="0" err="1"/>
              <a:t>geçirilişi</a:t>
            </a:r>
            <a:r>
              <a:rPr lang="en-US" sz="2400" dirty="0"/>
              <a:t>. </a:t>
            </a:r>
            <a:endParaRPr lang="ru-RU" sz="2400" dirty="0"/>
          </a:p>
        </p:txBody>
      </p:sp>
    </p:spTree>
    <p:extLst>
      <p:ext uri="{BB962C8B-B14F-4D97-AF65-F5344CB8AC3E}">
        <p14:creationId xmlns:p14="http://schemas.microsoft.com/office/powerpoint/2010/main" val="1450748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58067"/>
          </a:xfrm>
        </p:spPr>
        <p:txBody>
          <a:bodyPr>
            <a:normAutofit fontScale="90000"/>
          </a:bodyPr>
          <a:lstStyle/>
          <a:p>
            <a:endParaRPr lang="ru-RU" dirty="0"/>
          </a:p>
        </p:txBody>
      </p:sp>
      <p:sp>
        <p:nvSpPr>
          <p:cNvPr id="3" name="Объект 2"/>
          <p:cNvSpPr>
            <a:spLocks noGrp="1"/>
          </p:cNvSpPr>
          <p:nvPr>
            <p:ph idx="1"/>
          </p:nvPr>
        </p:nvSpPr>
        <p:spPr>
          <a:xfrm>
            <a:off x="838200" y="861646"/>
            <a:ext cx="10873154" cy="5372100"/>
          </a:xfrm>
        </p:spPr>
        <p:txBody>
          <a:bodyPr>
            <a:normAutofit fontScale="47500" lnSpcReduction="20000"/>
          </a:bodyPr>
          <a:lstStyle/>
          <a:p>
            <a:pPr algn="just">
              <a:spcAft>
                <a:spcPts val="0"/>
              </a:spcAft>
            </a:pPr>
            <a:endParaRPr lang="en-US" dirty="0" smtClean="0">
              <a:solidFill>
                <a:srgbClr val="000000"/>
              </a:solidFill>
              <a:latin typeface="Times New Roman" panose="02020603050405020304" pitchFamily="18" charset="0"/>
              <a:ea typeface="Times New Roman" panose="02020603050405020304" pitchFamily="18" charset="0"/>
            </a:endParaRPr>
          </a:p>
          <a:p>
            <a:pPr indent="449580" algn="just">
              <a:lnSpc>
                <a:spcPct val="107000"/>
              </a:lnSpc>
              <a:spcAft>
                <a:spcPts val="0"/>
              </a:spcAft>
            </a:pPr>
            <a:r>
              <a:rPr lang="tk-TM" sz="43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tk-TM" sz="4300" dirty="0">
                <a:latin typeface="Times New Roman" panose="02020603050405020304" pitchFamily="18" charset="0"/>
                <a:ea typeface="Times New Roman" panose="02020603050405020304" pitchFamily="18" charset="0"/>
                <a:cs typeface="Times New Roman" panose="02020603050405020304" pitchFamily="18" charset="0"/>
              </a:rPr>
              <a:t> </a:t>
            </a:r>
            <a:r>
              <a:rPr lang="tk-TM" sz="5000" dirty="0">
                <a:latin typeface="Times New Roman" panose="02020603050405020304" pitchFamily="18" charset="0"/>
                <a:ea typeface="Times New Roman" panose="02020603050405020304" pitchFamily="18" charset="0"/>
                <a:cs typeface="Times New Roman" panose="02020603050405020304" pitchFamily="18" charset="0"/>
              </a:rPr>
              <a:t>Üst derejesini islendik nokadyň üstünden geçirmek bolar (1.1-nji surat). Bu üst derejäniň aşagyndan, ýokarsyndan geçip, onuň üsti bilen gabat gelip hem biler. </a:t>
            </a:r>
          </a:p>
          <a:p>
            <a:pPr indent="449580" algn="just">
              <a:lnSpc>
                <a:spcPct val="107000"/>
              </a:lnSpc>
              <a:spcAft>
                <a:spcPts val="0"/>
              </a:spcAft>
            </a:pPr>
            <a:r>
              <a:rPr lang="tk-TM" sz="5000" dirty="0">
                <a:latin typeface="Times New Roman" panose="02020603050405020304" pitchFamily="18" charset="0"/>
                <a:ea typeface="Times New Roman" panose="02020603050405020304" pitchFamily="18" charset="0"/>
                <a:cs typeface="Times New Roman" panose="02020603050405020304" pitchFamily="18" charset="0"/>
              </a:rPr>
              <a:t>Geodeziki işleriň tejribesinde Ýeriň aýlanma üsti, ellipsoidiň aýlanma üsti (sferoid) hökmünde alynýar we ol öz gezeginde Ýeriň hakyky şekiline geoide has ýakyndyr.</a:t>
            </a:r>
          </a:p>
          <a:p>
            <a:pPr indent="449580" algn="just">
              <a:lnSpc>
                <a:spcPct val="107000"/>
              </a:lnSpc>
              <a:spcAft>
                <a:spcPts val="0"/>
              </a:spcAft>
            </a:pPr>
            <a:r>
              <a:rPr lang="tk-TM" sz="5000" dirty="0">
                <a:latin typeface="Times New Roman" panose="02020603050405020304" pitchFamily="18" charset="0"/>
                <a:ea typeface="Times New Roman" panose="02020603050405020304" pitchFamily="18" charset="0"/>
                <a:cs typeface="Times New Roman" panose="02020603050405020304" pitchFamily="18" charset="0"/>
              </a:rPr>
              <a:t>“Geoid” – okean suwlarynyň üst derejesiniň dynçlykdaky we deňagramlylykdaky ýagdaýynyň materikleriň aşagyndan dowam etdirilende alnan ýeriň şekilidir.</a:t>
            </a:r>
          </a:p>
          <a:p>
            <a:pPr indent="449580" algn="just">
              <a:lnSpc>
                <a:spcPct val="107000"/>
              </a:lnSpc>
              <a:spcAft>
                <a:spcPts val="0"/>
              </a:spcAft>
            </a:pPr>
            <a:r>
              <a:rPr lang="tk-TM" sz="5000" dirty="0">
                <a:latin typeface="Times New Roman" panose="02020603050405020304" pitchFamily="18" charset="0"/>
                <a:ea typeface="Times New Roman" panose="02020603050405020304" pitchFamily="18" charset="0"/>
                <a:cs typeface="Times New Roman" panose="02020603050405020304" pitchFamily="18" charset="0"/>
              </a:rPr>
              <a:t>       Ýeriň tebigy üsti beýikliklerden we pesliklerden, daglyklardan we tekizliklerden, tekiz daglardan we okeanlardan, şeýle hem deňizlerden ybarat. Geçirilen geodezik ölçeglerden peýdalanyp, ýeriň üstündäki nokatlaryň beýiklikleri kesgitlenende, ýeriň keşbine meňzeş hem-de ony hasaba alýan, belli bir üsti başlangyç üsti, ýagny ýeriň esasy üst derejesini alýarys.</a:t>
            </a:r>
          </a:p>
          <a:p>
            <a:pPr indent="449580" algn="just">
              <a:lnSpc>
                <a:spcPct val="107000"/>
              </a:lnSpc>
              <a:spcAft>
                <a:spcPts val="0"/>
              </a:spcAft>
            </a:pPr>
            <a:endParaRPr lang="tk-TM" sz="50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40074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94298"/>
          </a:xfrm>
        </p:spPr>
        <p:txBody>
          <a:bodyPr>
            <a:normAutofit fontScale="90000"/>
          </a:bodyPr>
          <a:lstStyle/>
          <a:p>
            <a:pPr algn="ctr"/>
            <a:r>
              <a:rPr lang="tk-TM" dirty="0" smtClean="0"/>
              <a:t/>
            </a:r>
            <a:br>
              <a:rPr lang="tk-TM" dirty="0" smtClean="0"/>
            </a:br>
            <a:r>
              <a:rPr lang="tk-TM" dirty="0" smtClean="0"/>
              <a:t/>
            </a:r>
            <a:br>
              <a:rPr lang="tk-TM" dirty="0" smtClean="0"/>
            </a:br>
            <a:r>
              <a:rPr lang="en-US" sz="2700" b="1" dirty="0" smtClean="0"/>
              <a:t>1.2-nji </a:t>
            </a:r>
            <a:r>
              <a:rPr lang="en-US" sz="2700" b="1" dirty="0" err="1"/>
              <a:t>surat</a:t>
            </a:r>
            <a:r>
              <a:rPr lang="en-US" sz="2700" b="1" dirty="0"/>
              <a:t>. Geoid </a:t>
            </a:r>
            <a:r>
              <a:rPr lang="en-US" sz="2700" b="1" dirty="0" err="1"/>
              <a:t>bilen</a:t>
            </a:r>
            <a:r>
              <a:rPr lang="en-US" sz="2700" b="1" dirty="0"/>
              <a:t> Ýer </a:t>
            </a:r>
            <a:r>
              <a:rPr lang="en-US" sz="2700" b="1" dirty="0" err="1" smtClean="0"/>
              <a:t>ellipsoidiniň</a:t>
            </a:r>
            <a:r>
              <a:rPr lang="tk-TM" sz="2700" b="1" dirty="0" smtClean="0"/>
              <a:t> </a:t>
            </a:r>
            <a:r>
              <a:rPr lang="en-US" sz="2700" b="1" dirty="0" err="1" smtClean="0"/>
              <a:t>tapawudy</a:t>
            </a:r>
            <a:r>
              <a:rPr lang="en-US" sz="2700" b="1" dirty="0"/>
              <a:t>. </a:t>
            </a:r>
            <a:endParaRPr lang="ru-RU" sz="2700" b="1" dirty="0"/>
          </a:p>
        </p:txBody>
      </p:sp>
      <p:sp>
        <p:nvSpPr>
          <p:cNvPr id="3" name="Объект 2"/>
          <p:cNvSpPr>
            <a:spLocks noGrp="1"/>
          </p:cNvSpPr>
          <p:nvPr>
            <p:ph idx="1"/>
          </p:nvPr>
        </p:nvSpPr>
        <p:spPr>
          <a:xfrm flipV="1">
            <a:off x="2672862" y="501163"/>
            <a:ext cx="8924192" cy="158262"/>
          </a:xfrm>
        </p:spPr>
        <p:txBody>
          <a:bodyPr>
            <a:normAutofit fontScale="25000" lnSpcReduction="20000"/>
          </a:bodyPr>
          <a:lstStyle/>
          <a:p>
            <a:pPr indent="0" algn="just">
              <a:lnSpc>
                <a:spcPct val="115000"/>
              </a:lnSpc>
              <a:spcAft>
                <a:spcPts val="1000"/>
              </a:spcAft>
              <a:buNone/>
            </a:pPr>
            <a:endParaRPr lang="ru-RU" dirty="0"/>
          </a:p>
        </p:txBody>
      </p:sp>
      <p:sp>
        <p:nvSpPr>
          <p:cNvPr id="6" name="Прямоугольник 5"/>
          <p:cNvSpPr/>
          <p:nvPr/>
        </p:nvSpPr>
        <p:spPr>
          <a:xfrm flipV="1">
            <a:off x="2145323" y="597877"/>
            <a:ext cx="9522068" cy="707886"/>
          </a:xfrm>
          <a:prstGeom prst="rect">
            <a:avLst/>
          </a:prstGeom>
        </p:spPr>
        <p:txBody>
          <a:bodyPr wrap="square">
            <a:spAutoFit/>
          </a:bodyPr>
          <a:lstStyle/>
          <a:p>
            <a:pPr indent="449580" algn="just">
              <a:spcAft>
                <a:spcPts val="0"/>
              </a:spcAft>
            </a:pPr>
            <a:r>
              <a:rPr lang="tk-TM" sz="3200" b="1" dirty="0" smtClean="0">
                <a:latin typeface="Times New Roman" panose="02020603050405020304" pitchFamily="18" charset="0"/>
                <a:cs typeface="Times New Roman" panose="02020603050405020304" pitchFamily="18" charset="0"/>
              </a:rPr>
              <a:t>        </a:t>
            </a:r>
            <a:r>
              <a:rPr lang="cs-CZ" sz="4000" dirty="0">
                <a:latin typeface="Times New Roman" panose="02020603050405020304" pitchFamily="18" charset="0"/>
                <a:ea typeface="Times New Roman" panose="02020603050405020304" pitchFamily="18" charset="0"/>
              </a:rPr>
              <a:t> </a:t>
            </a:r>
            <a:endParaRPr lang="ru-RU" sz="2800" dirty="0">
              <a:effectLst/>
              <a:latin typeface="Times New Roman" panose="02020603050405020304" pitchFamily="18" charset="0"/>
              <a:ea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3824655" y="1169129"/>
            <a:ext cx="4906108" cy="3754563"/>
          </a:xfrm>
          <a:prstGeom prst="rect">
            <a:avLst/>
          </a:prstGeom>
        </p:spPr>
      </p:pic>
      <p:sp>
        <p:nvSpPr>
          <p:cNvPr id="5" name="Прямоугольник 4"/>
          <p:cNvSpPr/>
          <p:nvPr/>
        </p:nvSpPr>
        <p:spPr>
          <a:xfrm>
            <a:off x="747346" y="4831020"/>
            <a:ext cx="10849708" cy="1569660"/>
          </a:xfrm>
          <a:prstGeom prst="rect">
            <a:avLst/>
          </a:prstGeom>
        </p:spPr>
        <p:txBody>
          <a:bodyPr wrap="square">
            <a:spAutoFit/>
          </a:bodyPr>
          <a:lstStyle/>
          <a:p>
            <a:pPr algn="just"/>
            <a:r>
              <a:rPr lang="tk-TM" dirty="0" smtClean="0"/>
              <a:t>      </a:t>
            </a:r>
            <a:r>
              <a:rPr lang="en-US" sz="2400" dirty="0" err="1" smtClean="0"/>
              <a:t>Ýeriň</a:t>
            </a:r>
            <a:r>
              <a:rPr lang="en-US" sz="2400" dirty="0" smtClean="0"/>
              <a:t> </a:t>
            </a:r>
            <a:r>
              <a:rPr lang="en-US" sz="2400" dirty="0"/>
              <a:t>geoid </a:t>
            </a:r>
            <a:r>
              <a:rPr lang="en-US" sz="2400" dirty="0" err="1"/>
              <a:t>şekili</a:t>
            </a:r>
            <a:r>
              <a:rPr lang="en-US" sz="2400" dirty="0"/>
              <a:t> </a:t>
            </a:r>
            <a:r>
              <a:rPr lang="en-US" sz="2400" dirty="0" err="1"/>
              <a:t>agyrlyk</a:t>
            </a:r>
            <a:r>
              <a:rPr lang="en-US" sz="2400" dirty="0"/>
              <a:t> </a:t>
            </a:r>
            <a:r>
              <a:rPr lang="en-US" sz="2400" dirty="0" err="1"/>
              <a:t>güýjüniň</a:t>
            </a:r>
            <a:r>
              <a:rPr lang="en-US" sz="2400" dirty="0"/>
              <a:t> </a:t>
            </a:r>
            <a:r>
              <a:rPr lang="en-US" sz="2400" dirty="0" err="1"/>
              <a:t>täsirine</a:t>
            </a:r>
            <a:r>
              <a:rPr lang="en-US" sz="2400" dirty="0"/>
              <a:t>, </a:t>
            </a:r>
            <a:r>
              <a:rPr lang="en-US" sz="2400" dirty="0" err="1"/>
              <a:t>agyrlyk</a:t>
            </a:r>
            <a:r>
              <a:rPr lang="en-US" sz="2400" dirty="0"/>
              <a:t> </a:t>
            </a:r>
            <a:r>
              <a:rPr lang="en-US" sz="2400" dirty="0" err="1"/>
              <a:t>güýji</a:t>
            </a:r>
            <a:r>
              <a:rPr lang="en-US" sz="2400" dirty="0"/>
              <a:t> </a:t>
            </a:r>
            <a:r>
              <a:rPr lang="en-US" sz="2400" dirty="0" err="1"/>
              <a:t>bolsa</a:t>
            </a:r>
            <a:r>
              <a:rPr lang="en-US" sz="2400" dirty="0"/>
              <a:t> </a:t>
            </a:r>
            <a:r>
              <a:rPr lang="en-US" sz="2400" dirty="0" err="1"/>
              <a:t>ýeriň</a:t>
            </a:r>
            <a:r>
              <a:rPr lang="en-US" sz="2400" dirty="0"/>
              <a:t> </a:t>
            </a:r>
            <a:r>
              <a:rPr lang="en-US" sz="2400" dirty="0" err="1"/>
              <a:t>aşagyndaky</a:t>
            </a:r>
            <a:r>
              <a:rPr lang="en-US" sz="2400" dirty="0"/>
              <a:t> </a:t>
            </a:r>
            <a:r>
              <a:rPr lang="en-US" sz="2400" dirty="0" err="1"/>
              <a:t>jynslaryň</a:t>
            </a:r>
            <a:r>
              <a:rPr lang="en-US" sz="2400" dirty="0"/>
              <a:t> </a:t>
            </a:r>
            <a:r>
              <a:rPr lang="en-US" sz="2400" dirty="0" err="1"/>
              <a:t>ýerleşmegine</a:t>
            </a:r>
            <a:r>
              <a:rPr lang="en-US" sz="2400" dirty="0"/>
              <a:t> we </a:t>
            </a:r>
            <a:r>
              <a:rPr lang="en-US" sz="2400" dirty="0" err="1"/>
              <a:t>onuň</a:t>
            </a:r>
            <a:r>
              <a:rPr lang="en-US" sz="2400" dirty="0"/>
              <a:t> </a:t>
            </a:r>
            <a:r>
              <a:rPr lang="en-US" sz="2400" dirty="0" err="1"/>
              <a:t>dykyzlygyna</a:t>
            </a:r>
            <a:r>
              <a:rPr lang="en-US" sz="2400" dirty="0"/>
              <a:t> </a:t>
            </a:r>
            <a:r>
              <a:rPr lang="en-US" sz="2400" dirty="0" err="1"/>
              <a:t>baglydyr</a:t>
            </a:r>
            <a:r>
              <a:rPr lang="en-US" sz="2400" dirty="0"/>
              <a:t>. </a:t>
            </a:r>
            <a:r>
              <a:rPr lang="en-US" sz="2400" dirty="0" err="1"/>
              <a:t>Jynslaryň</a:t>
            </a:r>
            <a:r>
              <a:rPr lang="en-US" sz="2400" dirty="0"/>
              <a:t> </a:t>
            </a:r>
            <a:r>
              <a:rPr lang="en-US" sz="2400" dirty="0" err="1"/>
              <a:t>ýerleşişi</a:t>
            </a:r>
            <a:r>
              <a:rPr lang="en-US" sz="2400" dirty="0"/>
              <a:t> we </a:t>
            </a:r>
            <a:r>
              <a:rPr lang="en-US" sz="2400" dirty="0" err="1"/>
              <a:t>dykyzlygy</a:t>
            </a:r>
            <a:r>
              <a:rPr lang="en-US" sz="2400" dirty="0"/>
              <a:t> </a:t>
            </a:r>
            <a:r>
              <a:rPr lang="en-US" sz="2400" dirty="0" err="1"/>
              <a:t>ýeriň</a:t>
            </a:r>
            <a:r>
              <a:rPr lang="en-US" sz="2400" dirty="0"/>
              <a:t> </a:t>
            </a:r>
            <a:r>
              <a:rPr lang="en-US" sz="2400" dirty="0" err="1"/>
              <a:t>ähli</a:t>
            </a:r>
            <a:r>
              <a:rPr lang="en-US" sz="2400" dirty="0"/>
              <a:t> </a:t>
            </a:r>
            <a:r>
              <a:rPr lang="en-US" sz="2400" dirty="0" err="1"/>
              <a:t>böleginde</a:t>
            </a:r>
            <a:r>
              <a:rPr lang="en-US" sz="2400" dirty="0"/>
              <a:t> </a:t>
            </a:r>
            <a:r>
              <a:rPr lang="en-US" sz="2400" dirty="0" err="1"/>
              <a:t>bir</a:t>
            </a:r>
            <a:r>
              <a:rPr lang="en-US" sz="2400" dirty="0"/>
              <a:t> </a:t>
            </a:r>
            <a:r>
              <a:rPr lang="en-US" sz="2400" dirty="0" err="1"/>
              <a:t>görnüşli</a:t>
            </a:r>
            <a:r>
              <a:rPr lang="en-US" sz="2400" dirty="0"/>
              <a:t> </a:t>
            </a:r>
            <a:r>
              <a:rPr lang="en-US" sz="2400" dirty="0" err="1"/>
              <a:t>bolmanlygyndan</a:t>
            </a:r>
            <a:r>
              <a:rPr lang="en-US" sz="2400" dirty="0"/>
              <a:t>, </a:t>
            </a:r>
            <a:r>
              <a:rPr lang="en-US" sz="2400" dirty="0" err="1"/>
              <a:t>geoidiň</a:t>
            </a:r>
            <a:r>
              <a:rPr lang="en-US" sz="2400" dirty="0"/>
              <a:t> </a:t>
            </a:r>
            <a:r>
              <a:rPr lang="en-US" sz="2400" dirty="0" err="1"/>
              <a:t>üstüne</a:t>
            </a:r>
            <a:r>
              <a:rPr lang="en-US" sz="2400" dirty="0"/>
              <a:t> </a:t>
            </a:r>
            <a:r>
              <a:rPr lang="en-US" sz="2400" dirty="0" err="1"/>
              <a:t>baglylykda</a:t>
            </a:r>
            <a:r>
              <a:rPr lang="en-US" sz="2400" dirty="0"/>
              <a:t> “</a:t>
            </a:r>
            <a:r>
              <a:rPr lang="en-US" sz="2400" dirty="0" err="1"/>
              <a:t>tolkun</a:t>
            </a:r>
            <a:r>
              <a:rPr lang="en-US" sz="2400" dirty="0"/>
              <a:t> </a:t>
            </a:r>
            <a:r>
              <a:rPr lang="en-US" sz="2400" dirty="0" err="1"/>
              <a:t>görnüşli</a:t>
            </a:r>
            <a:r>
              <a:rPr lang="en-US" sz="2400" dirty="0"/>
              <a:t>” </a:t>
            </a:r>
            <a:r>
              <a:rPr lang="en-US" sz="2400" dirty="0" err="1"/>
              <a:t>bolýar</a:t>
            </a:r>
            <a:r>
              <a:rPr lang="en-US" sz="2400" dirty="0"/>
              <a:t> (1.2-nji </a:t>
            </a:r>
            <a:r>
              <a:rPr lang="en-US" sz="2400" dirty="0" err="1"/>
              <a:t>surat</a:t>
            </a:r>
            <a:r>
              <a:rPr lang="en-US" sz="2400" dirty="0"/>
              <a:t>).</a:t>
            </a:r>
            <a:endParaRPr lang="ru-RU" sz="2400" dirty="0"/>
          </a:p>
        </p:txBody>
      </p:sp>
    </p:spTree>
    <p:extLst>
      <p:ext uri="{BB962C8B-B14F-4D97-AF65-F5344CB8AC3E}">
        <p14:creationId xmlns:p14="http://schemas.microsoft.com/office/powerpoint/2010/main" val="3673967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22898"/>
          </a:xfrm>
        </p:spPr>
        <p:txBody>
          <a:bodyPr>
            <a:normAutofit fontScale="90000"/>
          </a:bodyPr>
          <a:lstStyle/>
          <a:p>
            <a:endParaRPr lang="ru-RU" dirty="0"/>
          </a:p>
        </p:txBody>
      </p:sp>
      <p:sp>
        <p:nvSpPr>
          <p:cNvPr id="3" name="Объект 2"/>
          <p:cNvSpPr>
            <a:spLocks noGrp="1"/>
          </p:cNvSpPr>
          <p:nvPr>
            <p:ph idx="1"/>
          </p:nvPr>
        </p:nvSpPr>
        <p:spPr>
          <a:xfrm>
            <a:off x="838200" y="888024"/>
            <a:ext cx="10515600" cy="5547945"/>
          </a:xfrm>
        </p:spPr>
        <p:txBody>
          <a:bodyPr>
            <a:normAutofit fontScale="85000" lnSpcReduction="20000"/>
          </a:bodyPr>
          <a:lstStyle/>
          <a:p>
            <a:pPr algn="just"/>
            <a:r>
              <a:rPr lang="en-US" dirty="0"/>
              <a:t> </a:t>
            </a:r>
            <a:r>
              <a:rPr lang="tk-TM" dirty="0" smtClean="0"/>
              <a:t>    </a:t>
            </a:r>
            <a:r>
              <a:rPr lang="en-US" dirty="0"/>
              <a:t> </a:t>
            </a:r>
            <a:r>
              <a:rPr lang="en-US" sz="3500" dirty="0"/>
              <a:t>Ýer </a:t>
            </a:r>
            <a:r>
              <a:rPr lang="en-US" sz="3500" dirty="0" err="1"/>
              <a:t>gabygyny</a:t>
            </a:r>
            <a:r>
              <a:rPr lang="en-US" sz="3500" dirty="0"/>
              <a:t> </a:t>
            </a:r>
            <a:r>
              <a:rPr lang="en-US" sz="3500" dirty="0" err="1"/>
              <a:t>emele</a:t>
            </a:r>
            <a:r>
              <a:rPr lang="en-US" sz="3500" dirty="0"/>
              <a:t> </a:t>
            </a:r>
            <a:r>
              <a:rPr lang="en-US" sz="3500" dirty="0" err="1"/>
              <a:t>getirýän</a:t>
            </a:r>
            <a:r>
              <a:rPr lang="en-US" sz="3500" dirty="0"/>
              <a:t> </a:t>
            </a:r>
            <a:r>
              <a:rPr lang="en-US" sz="3500" dirty="0" err="1"/>
              <a:t>jynslaryň</a:t>
            </a:r>
            <a:r>
              <a:rPr lang="en-US" sz="3500" dirty="0"/>
              <a:t> </a:t>
            </a:r>
            <a:r>
              <a:rPr lang="en-US" sz="3500" dirty="0" err="1"/>
              <a:t>dykyzlygy</a:t>
            </a:r>
            <a:r>
              <a:rPr lang="en-US" sz="3500" dirty="0"/>
              <a:t> we  </a:t>
            </a:r>
            <a:r>
              <a:rPr lang="en-US" sz="3500" dirty="0" err="1"/>
              <a:t>ýerleşmegi</a:t>
            </a:r>
            <a:r>
              <a:rPr lang="en-US" sz="3500" dirty="0"/>
              <a:t> </a:t>
            </a:r>
            <a:r>
              <a:rPr lang="en-US" sz="3500" dirty="0" err="1"/>
              <a:t>häzire</a:t>
            </a:r>
            <a:r>
              <a:rPr lang="en-US" sz="3500" dirty="0"/>
              <a:t> </a:t>
            </a:r>
            <a:r>
              <a:rPr lang="en-US" sz="3500" dirty="0" err="1"/>
              <a:t>çenli</a:t>
            </a:r>
            <a:r>
              <a:rPr lang="en-US" sz="3500" dirty="0"/>
              <a:t> </a:t>
            </a:r>
            <a:r>
              <a:rPr lang="en-US" sz="3500" dirty="0" err="1"/>
              <a:t>doly</a:t>
            </a:r>
            <a:r>
              <a:rPr lang="en-US" sz="3500" dirty="0"/>
              <a:t> </a:t>
            </a:r>
            <a:r>
              <a:rPr lang="en-US" sz="3500" dirty="0" err="1"/>
              <a:t>öwrenilmändigi</a:t>
            </a:r>
            <a:r>
              <a:rPr lang="en-US" sz="3500" dirty="0"/>
              <a:t> </a:t>
            </a:r>
            <a:r>
              <a:rPr lang="en-US" sz="3500" dirty="0" err="1"/>
              <a:t>sebäpli</a:t>
            </a:r>
            <a:r>
              <a:rPr lang="en-US" sz="3500" dirty="0"/>
              <a:t>, </a:t>
            </a:r>
            <a:r>
              <a:rPr lang="en-US" sz="3500" dirty="0" err="1"/>
              <a:t>geoidiň</a:t>
            </a:r>
            <a:r>
              <a:rPr lang="en-US" sz="3500" dirty="0"/>
              <a:t> </a:t>
            </a:r>
            <a:r>
              <a:rPr lang="en-US" sz="3500" dirty="0" err="1"/>
              <a:t>takyk</a:t>
            </a:r>
            <a:r>
              <a:rPr lang="en-US" sz="3500" dirty="0"/>
              <a:t> </a:t>
            </a:r>
            <a:r>
              <a:rPr lang="en-US" sz="3500" dirty="0" err="1"/>
              <a:t>şekilini</a:t>
            </a:r>
            <a:r>
              <a:rPr lang="en-US" sz="3500" dirty="0"/>
              <a:t> </a:t>
            </a:r>
            <a:r>
              <a:rPr lang="en-US" sz="3500" dirty="0" err="1"/>
              <a:t>bilmek</a:t>
            </a:r>
            <a:r>
              <a:rPr lang="en-US" sz="3500" dirty="0"/>
              <a:t> </a:t>
            </a:r>
            <a:r>
              <a:rPr lang="en-US" sz="3500" dirty="0" err="1"/>
              <a:t>kyn</a:t>
            </a:r>
            <a:r>
              <a:rPr lang="en-US" sz="3500" dirty="0"/>
              <a:t> </a:t>
            </a:r>
            <a:r>
              <a:rPr lang="en-US" sz="3500" dirty="0" err="1"/>
              <a:t>meseleleriň</a:t>
            </a:r>
            <a:r>
              <a:rPr lang="en-US" sz="3500" dirty="0"/>
              <a:t> </a:t>
            </a:r>
            <a:r>
              <a:rPr lang="en-US" sz="3500" dirty="0" err="1"/>
              <a:t>biri</a:t>
            </a:r>
            <a:r>
              <a:rPr lang="en-US" sz="3500" dirty="0"/>
              <a:t> </a:t>
            </a:r>
            <a:r>
              <a:rPr lang="en-US" sz="3500" dirty="0" err="1"/>
              <a:t>hasaplanylýar</a:t>
            </a:r>
            <a:r>
              <a:rPr lang="en-US" sz="3500" dirty="0"/>
              <a:t>. </a:t>
            </a:r>
            <a:r>
              <a:rPr lang="en-US" sz="3500" dirty="0" err="1"/>
              <a:t>Soňky</a:t>
            </a:r>
            <a:r>
              <a:rPr lang="en-US" sz="3500" dirty="0"/>
              <a:t> </a:t>
            </a:r>
            <a:r>
              <a:rPr lang="en-US" sz="3500" dirty="0" err="1"/>
              <a:t>ýyllarda</a:t>
            </a:r>
            <a:r>
              <a:rPr lang="en-US" sz="3500" dirty="0"/>
              <a:t> </a:t>
            </a:r>
            <a:r>
              <a:rPr lang="en-US" sz="3500" dirty="0" err="1"/>
              <a:t>ýokary</a:t>
            </a:r>
            <a:r>
              <a:rPr lang="en-US" sz="3500" dirty="0"/>
              <a:t> </a:t>
            </a:r>
            <a:r>
              <a:rPr lang="en-US" sz="3500" dirty="0" err="1"/>
              <a:t>geodeziýanyň</a:t>
            </a:r>
            <a:r>
              <a:rPr lang="en-US" sz="3500" dirty="0"/>
              <a:t> </a:t>
            </a:r>
            <a:r>
              <a:rPr lang="en-US" sz="3500" dirty="0" err="1"/>
              <a:t>esasy</a:t>
            </a:r>
            <a:r>
              <a:rPr lang="en-US" sz="3500" dirty="0"/>
              <a:t> </a:t>
            </a:r>
            <a:r>
              <a:rPr lang="en-US" sz="3500" dirty="0" err="1"/>
              <a:t>wezipesi</a:t>
            </a:r>
            <a:r>
              <a:rPr lang="en-US" sz="3500" dirty="0"/>
              <a:t>, </a:t>
            </a:r>
            <a:r>
              <a:rPr lang="en-US" sz="3500" dirty="0" err="1"/>
              <a:t>geoidiň</a:t>
            </a:r>
            <a:r>
              <a:rPr lang="en-US" sz="3500" dirty="0"/>
              <a:t> </a:t>
            </a:r>
            <a:r>
              <a:rPr lang="en-US" sz="3500" dirty="0" err="1"/>
              <a:t>şekilini</a:t>
            </a:r>
            <a:r>
              <a:rPr lang="en-US" sz="3500" dirty="0"/>
              <a:t> </a:t>
            </a:r>
            <a:r>
              <a:rPr lang="en-US" sz="3500" dirty="0" err="1"/>
              <a:t>kesgitlemek</a:t>
            </a:r>
            <a:r>
              <a:rPr lang="en-US" sz="3500" dirty="0"/>
              <a:t> </a:t>
            </a:r>
            <a:r>
              <a:rPr lang="en-US" sz="3500" dirty="0" err="1"/>
              <a:t>bolup</a:t>
            </a:r>
            <a:r>
              <a:rPr lang="en-US" sz="3500" dirty="0"/>
              <a:t> </a:t>
            </a:r>
            <a:r>
              <a:rPr lang="en-US" sz="3500" dirty="0" err="1"/>
              <a:t>durýar</a:t>
            </a:r>
            <a:r>
              <a:rPr lang="en-US" sz="3500" dirty="0"/>
              <a:t>. Görnükli </a:t>
            </a:r>
            <a:r>
              <a:rPr lang="en-US" sz="3500" dirty="0" err="1"/>
              <a:t>rus</a:t>
            </a:r>
            <a:r>
              <a:rPr lang="en-US" sz="3500" dirty="0"/>
              <a:t> </a:t>
            </a:r>
            <a:r>
              <a:rPr lang="en-US" sz="3500" dirty="0" err="1"/>
              <a:t>alymy</a:t>
            </a:r>
            <a:r>
              <a:rPr lang="en-US" sz="3500" dirty="0"/>
              <a:t> K. S. </a:t>
            </a:r>
            <a:r>
              <a:rPr lang="en-US" sz="3500" dirty="0" err="1"/>
              <a:t>Molodenskiý</a:t>
            </a:r>
            <a:r>
              <a:rPr lang="en-US" sz="3500" dirty="0"/>
              <a:t> </a:t>
            </a:r>
            <a:r>
              <a:rPr lang="en-US" sz="3500" dirty="0" err="1"/>
              <a:t>özüniň</a:t>
            </a:r>
            <a:r>
              <a:rPr lang="en-US" sz="3500" dirty="0"/>
              <a:t> </a:t>
            </a:r>
            <a:r>
              <a:rPr lang="en-US" sz="3500" dirty="0" err="1"/>
              <a:t>birnäçe</a:t>
            </a:r>
            <a:r>
              <a:rPr lang="en-US" sz="3500" dirty="0"/>
              <a:t> </a:t>
            </a:r>
            <a:r>
              <a:rPr lang="en-US" sz="3500" dirty="0" err="1"/>
              <a:t>ýyllaryň</a:t>
            </a:r>
            <a:r>
              <a:rPr lang="en-US" sz="3500" dirty="0"/>
              <a:t> </a:t>
            </a:r>
            <a:r>
              <a:rPr lang="en-US" sz="3500" dirty="0" err="1"/>
              <a:t>dowamynda</a:t>
            </a:r>
            <a:r>
              <a:rPr lang="en-US" sz="3500" dirty="0"/>
              <a:t> </a:t>
            </a:r>
            <a:r>
              <a:rPr lang="en-US" sz="3500" dirty="0" err="1"/>
              <a:t>alyp</a:t>
            </a:r>
            <a:r>
              <a:rPr lang="en-US" sz="3500" dirty="0"/>
              <a:t> </a:t>
            </a:r>
            <a:r>
              <a:rPr lang="en-US" sz="3500" dirty="0" err="1"/>
              <a:t>baran</a:t>
            </a:r>
            <a:r>
              <a:rPr lang="en-US" sz="3500" dirty="0"/>
              <a:t> </a:t>
            </a:r>
            <a:r>
              <a:rPr lang="en-US" sz="3500" dirty="0" err="1"/>
              <a:t>ylmy</a:t>
            </a:r>
            <a:r>
              <a:rPr lang="en-US" sz="3500" dirty="0"/>
              <a:t> </a:t>
            </a:r>
            <a:r>
              <a:rPr lang="en-US" sz="3500" dirty="0" err="1"/>
              <a:t>işleriniň</a:t>
            </a:r>
            <a:r>
              <a:rPr lang="en-US" sz="3500" dirty="0"/>
              <a:t> </a:t>
            </a:r>
            <a:r>
              <a:rPr lang="en-US" sz="3500" dirty="0" err="1"/>
              <a:t>netijesinde</a:t>
            </a:r>
            <a:r>
              <a:rPr lang="en-US" sz="3500" dirty="0"/>
              <a:t> </a:t>
            </a:r>
            <a:r>
              <a:rPr lang="en-US" sz="3500" dirty="0" err="1"/>
              <a:t>ýokary</a:t>
            </a:r>
            <a:r>
              <a:rPr lang="en-US" sz="3500" dirty="0"/>
              <a:t> </a:t>
            </a:r>
            <a:r>
              <a:rPr lang="en-US" sz="3500" dirty="0" err="1"/>
              <a:t>geodeziýanyň</a:t>
            </a:r>
            <a:r>
              <a:rPr lang="en-US" sz="3500" dirty="0"/>
              <a:t> </a:t>
            </a:r>
            <a:r>
              <a:rPr lang="en-US" sz="3500" dirty="0" err="1"/>
              <a:t>esasy</a:t>
            </a:r>
            <a:r>
              <a:rPr lang="en-US" sz="3500" dirty="0"/>
              <a:t> </a:t>
            </a:r>
            <a:r>
              <a:rPr lang="en-US" sz="3500" dirty="0" err="1"/>
              <a:t>wezipesi</a:t>
            </a:r>
            <a:r>
              <a:rPr lang="en-US" sz="3500" dirty="0"/>
              <a:t> </a:t>
            </a:r>
            <a:r>
              <a:rPr lang="en-US" sz="3500" dirty="0" err="1"/>
              <a:t>geoidiň</a:t>
            </a:r>
            <a:r>
              <a:rPr lang="en-US" sz="3500" dirty="0"/>
              <a:t> </a:t>
            </a:r>
            <a:r>
              <a:rPr lang="en-US" sz="3500" dirty="0" err="1"/>
              <a:t>keşpini</a:t>
            </a:r>
            <a:r>
              <a:rPr lang="en-US" sz="3500" dirty="0"/>
              <a:t> </a:t>
            </a:r>
            <a:r>
              <a:rPr lang="en-US" sz="3500" dirty="0" err="1"/>
              <a:t>kesgitlemek</a:t>
            </a:r>
            <a:r>
              <a:rPr lang="en-US" sz="3500" dirty="0"/>
              <a:t> </a:t>
            </a:r>
            <a:r>
              <a:rPr lang="en-US" sz="3500" dirty="0" err="1"/>
              <a:t>däl</a:t>
            </a:r>
            <a:r>
              <a:rPr lang="en-US" sz="3500" dirty="0"/>
              <a:t>-de, </a:t>
            </a:r>
            <a:r>
              <a:rPr lang="en-US" sz="3500" dirty="0" err="1"/>
              <a:t>eýsem</a:t>
            </a:r>
            <a:r>
              <a:rPr lang="en-US" sz="3500" dirty="0"/>
              <a:t> </a:t>
            </a:r>
            <a:r>
              <a:rPr lang="en-US" sz="3500" dirty="0" err="1"/>
              <a:t>Ýeriň</a:t>
            </a:r>
            <a:r>
              <a:rPr lang="en-US" sz="3500" dirty="0"/>
              <a:t> </a:t>
            </a:r>
            <a:r>
              <a:rPr lang="en-US" sz="3500" dirty="0" err="1"/>
              <a:t>grawitasion</a:t>
            </a:r>
            <a:r>
              <a:rPr lang="en-US" sz="3500" dirty="0"/>
              <a:t> </a:t>
            </a:r>
            <a:r>
              <a:rPr lang="en-US" sz="3500" dirty="0" err="1"/>
              <a:t>meýdanyny</a:t>
            </a:r>
            <a:r>
              <a:rPr lang="en-US" sz="3500" dirty="0"/>
              <a:t> we </a:t>
            </a:r>
            <a:r>
              <a:rPr lang="en-US" sz="3500" dirty="0" err="1"/>
              <a:t>tebigy</a:t>
            </a:r>
            <a:r>
              <a:rPr lang="en-US" sz="3500" dirty="0"/>
              <a:t> </a:t>
            </a:r>
            <a:r>
              <a:rPr lang="en-US" sz="3500" dirty="0" err="1"/>
              <a:t>üstüni</a:t>
            </a:r>
            <a:r>
              <a:rPr lang="en-US" sz="3500" dirty="0"/>
              <a:t> </a:t>
            </a:r>
            <a:r>
              <a:rPr lang="en-US" sz="3500" dirty="0" err="1"/>
              <a:t>öwrenmekligini</a:t>
            </a:r>
            <a:r>
              <a:rPr lang="en-US" sz="3500" dirty="0"/>
              <a:t> </a:t>
            </a:r>
            <a:r>
              <a:rPr lang="en-US" sz="3500" dirty="0" err="1"/>
              <a:t>kesgitledi</a:t>
            </a:r>
            <a:r>
              <a:rPr lang="en-US" sz="3500" dirty="0"/>
              <a:t>. </a:t>
            </a:r>
            <a:r>
              <a:rPr lang="en-US" sz="3500" dirty="0" err="1"/>
              <a:t>Ýeriň</a:t>
            </a:r>
            <a:r>
              <a:rPr lang="en-US" sz="3500" dirty="0"/>
              <a:t> </a:t>
            </a:r>
            <a:r>
              <a:rPr lang="en-US" sz="3500" dirty="0" err="1"/>
              <a:t>tebigy</a:t>
            </a:r>
            <a:r>
              <a:rPr lang="en-US" sz="3500" dirty="0"/>
              <a:t> </a:t>
            </a:r>
            <a:r>
              <a:rPr lang="en-US" sz="3500" dirty="0" err="1"/>
              <a:t>üstüni</a:t>
            </a:r>
            <a:r>
              <a:rPr lang="en-US" sz="3500" dirty="0"/>
              <a:t> </a:t>
            </a:r>
            <a:r>
              <a:rPr lang="en-US" sz="3500" dirty="0" err="1"/>
              <a:t>öwrenmek</a:t>
            </a:r>
            <a:r>
              <a:rPr lang="en-US" sz="3500" dirty="0"/>
              <a:t> </a:t>
            </a:r>
            <a:r>
              <a:rPr lang="en-US" sz="3500" dirty="0" err="1"/>
              <a:t>üçin</a:t>
            </a:r>
            <a:r>
              <a:rPr lang="en-US" sz="3500" dirty="0"/>
              <a:t> </a:t>
            </a:r>
            <a:r>
              <a:rPr lang="en-US" sz="3500" dirty="0" err="1"/>
              <a:t>geoidiň</a:t>
            </a:r>
            <a:r>
              <a:rPr lang="en-US" sz="3500" dirty="0"/>
              <a:t> </a:t>
            </a:r>
            <a:r>
              <a:rPr lang="en-US" sz="3500" dirty="0" err="1"/>
              <a:t>keşbine</a:t>
            </a:r>
            <a:r>
              <a:rPr lang="en-US" sz="3500" dirty="0"/>
              <a:t> </a:t>
            </a:r>
            <a:r>
              <a:rPr lang="en-US" sz="3500" dirty="0" err="1"/>
              <a:t>ýakyn</a:t>
            </a:r>
            <a:r>
              <a:rPr lang="en-US" sz="3500" dirty="0"/>
              <a:t> </a:t>
            </a:r>
            <a:r>
              <a:rPr lang="en-US" sz="3500" dirty="0" err="1"/>
              <a:t>gelýän</a:t>
            </a:r>
            <a:r>
              <a:rPr lang="en-US" sz="3500" dirty="0"/>
              <a:t> </a:t>
            </a:r>
            <a:r>
              <a:rPr lang="en-US" sz="3500" dirty="0" err="1"/>
              <a:t>kwazigeoid</a:t>
            </a:r>
            <a:r>
              <a:rPr lang="en-US" sz="3500" dirty="0"/>
              <a:t> </a:t>
            </a:r>
            <a:r>
              <a:rPr lang="en-US" sz="3500" dirty="0" err="1"/>
              <a:t>diýip</a:t>
            </a:r>
            <a:r>
              <a:rPr lang="en-US" sz="3500" dirty="0"/>
              <a:t> </a:t>
            </a:r>
            <a:r>
              <a:rPr lang="en-US" sz="3500" dirty="0" err="1"/>
              <a:t>atlandyrylýan</a:t>
            </a:r>
            <a:r>
              <a:rPr lang="en-US" sz="3500" dirty="0"/>
              <a:t> </a:t>
            </a:r>
            <a:r>
              <a:rPr lang="en-US" sz="3500" dirty="0" err="1"/>
              <a:t>kömekçi</a:t>
            </a:r>
            <a:r>
              <a:rPr lang="en-US" sz="3500" dirty="0"/>
              <a:t> </a:t>
            </a:r>
            <a:r>
              <a:rPr lang="en-US" sz="3500" dirty="0" err="1"/>
              <a:t>üsti</a:t>
            </a:r>
            <a:r>
              <a:rPr lang="en-US" sz="3500" dirty="0"/>
              <a:t> </a:t>
            </a:r>
            <a:r>
              <a:rPr lang="en-US" sz="3500" dirty="0" err="1"/>
              <a:t>teklip</a:t>
            </a:r>
            <a:r>
              <a:rPr lang="en-US" sz="3500" dirty="0"/>
              <a:t> </a:t>
            </a:r>
            <a:r>
              <a:rPr lang="en-US" sz="3500" dirty="0" err="1"/>
              <a:t>etdi</a:t>
            </a:r>
            <a:r>
              <a:rPr lang="en-US" sz="3500" dirty="0"/>
              <a:t>. </a:t>
            </a:r>
            <a:r>
              <a:rPr lang="en-US" sz="3500" dirty="0" err="1"/>
              <a:t>Okeanlaryň</a:t>
            </a:r>
            <a:r>
              <a:rPr lang="en-US" sz="3500" dirty="0"/>
              <a:t> </a:t>
            </a:r>
            <a:r>
              <a:rPr lang="en-US" sz="3500" dirty="0" err="1"/>
              <a:t>üstünde</a:t>
            </a:r>
            <a:r>
              <a:rPr lang="en-US" sz="3500" dirty="0"/>
              <a:t> geoid </a:t>
            </a:r>
            <a:r>
              <a:rPr lang="en-US" sz="3500" dirty="0" err="1"/>
              <a:t>bilen</a:t>
            </a:r>
            <a:r>
              <a:rPr lang="en-US" sz="3500" dirty="0"/>
              <a:t> </a:t>
            </a:r>
            <a:r>
              <a:rPr lang="en-US" sz="3500" dirty="0" err="1"/>
              <a:t>kwazigeoidiň</a:t>
            </a:r>
            <a:r>
              <a:rPr lang="en-US" sz="3500" dirty="0"/>
              <a:t> </a:t>
            </a:r>
            <a:r>
              <a:rPr lang="en-US" sz="3500" dirty="0" err="1"/>
              <a:t>üstleri</a:t>
            </a:r>
            <a:r>
              <a:rPr lang="en-US" sz="3500" dirty="0"/>
              <a:t> </a:t>
            </a:r>
            <a:r>
              <a:rPr lang="en-US" sz="3500" dirty="0" err="1"/>
              <a:t>bir-birine</a:t>
            </a:r>
            <a:r>
              <a:rPr lang="en-US" sz="3500" dirty="0"/>
              <a:t> </a:t>
            </a:r>
            <a:r>
              <a:rPr lang="en-US" sz="3500" dirty="0" err="1"/>
              <a:t>laýyk</a:t>
            </a:r>
            <a:r>
              <a:rPr lang="en-US" sz="3500" dirty="0"/>
              <a:t>, </a:t>
            </a:r>
            <a:r>
              <a:rPr lang="en-US" sz="3500" dirty="0" err="1"/>
              <a:t>emma</a:t>
            </a:r>
            <a:r>
              <a:rPr lang="en-US" sz="3500" dirty="0"/>
              <a:t> </a:t>
            </a:r>
            <a:r>
              <a:rPr lang="en-US" sz="3500" dirty="0" err="1"/>
              <a:t>gury</a:t>
            </a:r>
            <a:r>
              <a:rPr lang="en-US" sz="3500" dirty="0"/>
              <a:t> </a:t>
            </a:r>
            <a:r>
              <a:rPr lang="en-US" sz="3500" dirty="0" err="1"/>
              <a:t>ýerde</a:t>
            </a:r>
            <a:r>
              <a:rPr lang="en-US" sz="3500" dirty="0"/>
              <a:t> </a:t>
            </a:r>
            <a:r>
              <a:rPr lang="en-US" sz="3500" dirty="0" err="1"/>
              <a:t>olar</a:t>
            </a:r>
            <a:r>
              <a:rPr lang="en-US" sz="3500" dirty="0"/>
              <a:t> </a:t>
            </a:r>
            <a:r>
              <a:rPr lang="en-US" sz="3500" dirty="0" err="1"/>
              <a:t>tapawutlanýar</a:t>
            </a:r>
            <a:r>
              <a:rPr lang="en-US" sz="3500" dirty="0"/>
              <a:t>. </a:t>
            </a:r>
            <a:r>
              <a:rPr lang="en-US" sz="3500" dirty="0" err="1"/>
              <a:t>Tekizlik</a:t>
            </a:r>
            <a:r>
              <a:rPr lang="en-US" sz="3500" dirty="0"/>
              <a:t> </a:t>
            </a:r>
            <a:r>
              <a:rPr lang="en-US" sz="3500" dirty="0" err="1"/>
              <a:t>ýerlerde</a:t>
            </a:r>
            <a:r>
              <a:rPr lang="en-US" sz="3500" dirty="0"/>
              <a:t> </a:t>
            </a:r>
            <a:r>
              <a:rPr lang="en-US" sz="3500" dirty="0" err="1"/>
              <a:t>olaryň</a:t>
            </a:r>
            <a:r>
              <a:rPr lang="en-US" sz="3500" dirty="0"/>
              <a:t> </a:t>
            </a:r>
            <a:r>
              <a:rPr lang="en-US" sz="3500" dirty="0" err="1"/>
              <a:t>arasyndaky</a:t>
            </a:r>
            <a:r>
              <a:rPr lang="en-US" sz="3500" dirty="0"/>
              <a:t> </a:t>
            </a:r>
            <a:r>
              <a:rPr lang="en-US" sz="3500" dirty="0" err="1"/>
              <a:t>tapawut</a:t>
            </a:r>
            <a:r>
              <a:rPr lang="en-US" sz="3500" dirty="0"/>
              <a:t> </a:t>
            </a:r>
            <a:r>
              <a:rPr lang="en-US" sz="3500" dirty="0" err="1"/>
              <a:t>birnäçe</a:t>
            </a:r>
            <a:r>
              <a:rPr lang="en-US" sz="3500" dirty="0"/>
              <a:t> </a:t>
            </a:r>
            <a:r>
              <a:rPr lang="en-US" sz="3500" dirty="0" err="1"/>
              <a:t>santimetr</a:t>
            </a:r>
            <a:r>
              <a:rPr lang="en-US" sz="3500" dirty="0"/>
              <a:t>, pes </a:t>
            </a:r>
            <a:r>
              <a:rPr lang="en-US" sz="3500" dirty="0" err="1"/>
              <a:t>daglyk</a:t>
            </a:r>
            <a:r>
              <a:rPr lang="en-US" sz="3500" dirty="0"/>
              <a:t> </a:t>
            </a:r>
            <a:r>
              <a:rPr lang="en-US" sz="3500" dirty="0" err="1"/>
              <a:t>sebitlerde</a:t>
            </a:r>
            <a:r>
              <a:rPr lang="en-US" sz="3500" dirty="0"/>
              <a:t> </a:t>
            </a:r>
            <a:r>
              <a:rPr lang="en-US" sz="3500" dirty="0" err="1"/>
              <a:t>iň</a:t>
            </a:r>
            <a:r>
              <a:rPr lang="en-US" sz="3500" dirty="0"/>
              <a:t> </a:t>
            </a:r>
            <a:r>
              <a:rPr lang="en-US" sz="3500" dirty="0" err="1"/>
              <a:t>köpi</a:t>
            </a:r>
            <a:r>
              <a:rPr lang="en-US" sz="3500" dirty="0"/>
              <a:t> 1 </a:t>
            </a:r>
            <a:r>
              <a:rPr lang="en-US" sz="3500" dirty="0" err="1"/>
              <a:t>metre</a:t>
            </a:r>
            <a:r>
              <a:rPr lang="en-US" sz="3500" dirty="0"/>
              <a:t> </a:t>
            </a:r>
            <a:r>
              <a:rPr lang="en-US" sz="3500" dirty="0" err="1"/>
              <a:t>çenli</a:t>
            </a:r>
            <a:r>
              <a:rPr lang="en-US" sz="3500" dirty="0"/>
              <a:t>, </a:t>
            </a:r>
            <a:r>
              <a:rPr lang="en-US" sz="3500" dirty="0" err="1"/>
              <a:t>beýik</a:t>
            </a:r>
            <a:r>
              <a:rPr lang="en-US" sz="3500" dirty="0"/>
              <a:t> </a:t>
            </a:r>
            <a:r>
              <a:rPr lang="en-US" sz="3500" dirty="0" err="1"/>
              <a:t>daglyk</a:t>
            </a:r>
            <a:r>
              <a:rPr lang="en-US" sz="3500" dirty="0"/>
              <a:t> </a:t>
            </a:r>
            <a:r>
              <a:rPr lang="en-US" sz="3500" dirty="0" err="1"/>
              <a:t>sebitlerde</a:t>
            </a:r>
            <a:r>
              <a:rPr lang="en-US" sz="3500" dirty="0"/>
              <a:t> 2 </a:t>
            </a:r>
            <a:r>
              <a:rPr lang="en-US" sz="3500" dirty="0" err="1"/>
              <a:t>metre</a:t>
            </a:r>
            <a:r>
              <a:rPr lang="en-US" sz="3500" dirty="0"/>
              <a:t> </a:t>
            </a:r>
            <a:r>
              <a:rPr lang="en-US" sz="3500" dirty="0" err="1"/>
              <a:t>çenli</a:t>
            </a:r>
            <a:r>
              <a:rPr lang="en-US" sz="3500" dirty="0"/>
              <a:t> </a:t>
            </a:r>
            <a:r>
              <a:rPr lang="en-US" sz="3500" dirty="0" err="1"/>
              <a:t>bahalary</a:t>
            </a:r>
            <a:r>
              <a:rPr lang="en-US" sz="3500" dirty="0"/>
              <a:t> </a:t>
            </a:r>
            <a:r>
              <a:rPr lang="en-US" sz="3500" dirty="0" err="1"/>
              <a:t>alýar</a:t>
            </a:r>
            <a:r>
              <a:rPr lang="en-US" sz="3500" dirty="0"/>
              <a:t>. </a:t>
            </a:r>
            <a:r>
              <a:rPr lang="en-US" sz="3500" dirty="0" err="1"/>
              <a:t>Şonuň</a:t>
            </a:r>
            <a:r>
              <a:rPr lang="en-US" sz="3500" dirty="0"/>
              <a:t> </a:t>
            </a:r>
            <a:r>
              <a:rPr lang="en-US" sz="3500" dirty="0" err="1"/>
              <a:t>üçin</a:t>
            </a:r>
            <a:r>
              <a:rPr lang="en-US" sz="3500" dirty="0"/>
              <a:t> </a:t>
            </a:r>
            <a:r>
              <a:rPr lang="en-US" sz="3500" dirty="0" err="1"/>
              <a:t>geodeizýada</a:t>
            </a:r>
            <a:r>
              <a:rPr lang="en-US" sz="3500" dirty="0"/>
              <a:t> </a:t>
            </a:r>
            <a:r>
              <a:rPr lang="en-US" sz="3500" dirty="0" err="1"/>
              <a:t>köpçülikleýin</a:t>
            </a:r>
            <a:r>
              <a:rPr lang="en-US" sz="3500" dirty="0"/>
              <a:t> </a:t>
            </a:r>
            <a:r>
              <a:rPr lang="en-US" sz="3500" dirty="0" err="1"/>
              <a:t>meseleleri</a:t>
            </a:r>
            <a:r>
              <a:rPr lang="en-US" sz="3500" dirty="0"/>
              <a:t> </a:t>
            </a:r>
            <a:r>
              <a:rPr lang="en-US" sz="3500" dirty="0" err="1"/>
              <a:t>çözmekde</a:t>
            </a:r>
            <a:r>
              <a:rPr lang="en-US" sz="3500" dirty="0"/>
              <a:t> </a:t>
            </a:r>
            <a:r>
              <a:rPr lang="en-US" sz="3500" dirty="0" err="1"/>
              <a:t>geoidiň</a:t>
            </a:r>
            <a:r>
              <a:rPr lang="en-US" sz="3500" dirty="0"/>
              <a:t> we </a:t>
            </a:r>
            <a:r>
              <a:rPr lang="en-US" sz="3500" dirty="0" err="1"/>
              <a:t>kwazigeoidiň</a:t>
            </a:r>
            <a:r>
              <a:rPr lang="en-US" sz="3500" dirty="0"/>
              <a:t> </a:t>
            </a:r>
            <a:r>
              <a:rPr lang="en-US" sz="3500" dirty="0" err="1"/>
              <a:t>üsti</a:t>
            </a:r>
            <a:r>
              <a:rPr lang="en-US" sz="3500" dirty="0"/>
              <a:t> </a:t>
            </a:r>
            <a:r>
              <a:rPr lang="en-US" sz="3500" dirty="0" err="1"/>
              <a:t>bir-birine</a:t>
            </a:r>
            <a:r>
              <a:rPr lang="en-US" sz="3500" dirty="0"/>
              <a:t> </a:t>
            </a:r>
            <a:r>
              <a:rPr lang="en-US" sz="3500" dirty="0" err="1"/>
              <a:t>gabat</a:t>
            </a:r>
            <a:r>
              <a:rPr lang="en-US" sz="3500" dirty="0"/>
              <a:t> </a:t>
            </a:r>
            <a:r>
              <a:rPr lang="en-US" sz="3500" dirty="0" err="1"/>
              <a:t>gelýär</a:t>
            </a:r>
            <a:r>
              <a:rPr lang="en-US" sz="3500" dirty="0"/>
              <a:t> </a:t>
            </a:r>
            <a:r>
              <a:rPr lang="en-US" sz="3500" dirty="0" err="1"/>
              <a:t>diýip</a:t>
            </a:r>
            <a:r>
              <a:rPr lang="en-US" sz="3500" dirty="0"/>
              <a:t> </a:t>
            </a:r>
            <a:r>
              <a:rPr lang="en-US" sz="3500" dirty="0" err="1"/>
              <a:t>kabul</a:t>
            </a:r>
            <a:r>
              <a:rPr lang="en-US" sz="3500" dirty="0"/>
              <a:t> </a:t>
            </a:r>
            <a:r>
              <a:rPr lang="en-US" sz="3500" dirty="0" err="1"/>
              <a:t>edilendir</a:t>
            </a:r>
            <a:r>
              <a:rPr lang="en-US" sz="3500" dirty="0"/>
              <a:t>.</a:t>
            </a:r>
            <a:endParaRPr lang="ru-RU" sz="3500" dirty="0"/>
          </a:p>
        </p:txBody>
      </p:sp>
    </p:spTree>
    <p:extLst>
      <p:ext uri="{BB962C8B-B14F-4D97-AF65-F5344CB8AC3E}">
        <p14:creationId xmlns:p14="http://schemas.microsoft.com/office/powerpoint/2010/main" val="3464466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78937"/>
          </a:xfrm>
        </p:spPr>
        <p:txBody>
          <a:bodyPr>
            <a:normAutofit fontScale="90000"/>
          </a:bodyPr>
          <a:lstStyle/>
          <a:p>
            <a:endParaRPr lang="ru-RU" dirty="0"/>
          </a:p>
        </p:txBody>
      </p:sp>
      <p:sp>
        <p:nvSpPr>
          <p:cNvPr id="3" name="Объект 2"/>
          <p:cNvSpPr>
            <a:spLocks noGrp="1"/>
          </p:cNvSpPr>
          <p:nvPr>
            <p:ph idx="1"/>
          </p:nvPr>
        </p:nvSpPr>
        <p:spPr>
          <a:xfrm>
            <a:off x="838200" y="844062"/>
            <a:ext cx="10515600" cy="5772044"/>
          </a:xfrm>
        </p:spPr>
        <p:txBody>
          <a:bodyPr>
            <a:normAutofit/>
          </a:bodyPr>
          <a:lstStyle/>
          <a:p>
            <a:pPr algn="just"/>
            <a:r>
              <a:rPr lang="tk-TM" dirty="0" smtClean="0"/>
              <a:t>     </a:t>
            </a:r>
            <a:r>
              <a:rPr lang="en-US" b="1" dirty="0" err="1" smtClean="0"/>
              <a:t>Geodeziki</a:t>
            </a:r>
            <a:r>
              <a:rPr lang="en-US" b="1" dirty="0" smtClean="0"/>
              <a:t> </a:t>
            </a:r>
            <a:r>
              <a:rPr lang="en-US" b="1" dirty="0" err="1"/>
              <a:t>ölçegler</a:t>
            </a:r>
            <a:r>
              <a:rPr lang="en-US" b="1" dirty="0"/>
              <a:t> </a:t>
            </a:r>
            <a:r>
              <a:rPr lang="en-US" dirty="0" err="1"/>
              <a:t>geoidiň</a:t>
            </a:r>
            <a:r>
              <a:rPr lang="en-US" dirty="0"/>
              <a:t> ellipsoid </a:t>
            </a:r>
            <a:r>
              <a:rPr lang="en-US" dirty="0" err="1"/>
              <a:t>aýlanmasy</a:t>
            </a:r>
            <a:r>
              <a:rPr lang="en-US" dirty="0"/>
              <a:t>, </a:t>
            </a:r>
            <a:r>
              <a:rPr lang="en-US" dirty="0" err="1"/>
              <a:t>ýagny</a:t>
            </a:r>
            <a:r>
              <a:rPr lang="en-US" dirty="0"/>
              <a:t> </a:t>
            </a:r>
            <a:r>
              <a:rPr lang="en-US" dirty="0" err="1"/>
              <a:t>ellipsiň</a:t>
            </a:r>
            <a:r>
              <a:rPr lang="en-US" dirty="0"/>
              <a:t> </a:t>
            </a:r>
            <a:r>
              <a:rPr lang="en-US" dirty="0" err="1"/>
              <a:t>kiçi</a:t>
            </a:r>
            <a:r>
              <a:rPr lang="en-US" dirty="0"/>
              <a:t> </a:t>
            </a:r>
            <a:r>
              <a:rPr lang="en-US" dirty="0" err="1"/>
              <a:t>okunyň</a:t>
            </a:r>
            <a:r>
              <a:rPr lang="en-US" dirty="0"/>
              <a:t> </a:t>
            </a:r>
            <a:r>
              <a:rPr lang="en-US" dirty="0" err="1"/>
              <a:t>daşyndan</a:t>
            </a:r>
            <a:r>
              <a:rPr lang="en-US" dirty="0"/>
              <a:t> </a:t>
            </a:r>
            <a:r>
              <a:rPr lang="en-US" dirty="0" err="1"/>
              <a:t>aýlanmagynda</a:t>
            </a:r>
            <a:r>
              <a:rPr lang="en-US" dirty="0"/>
              <a:t> </a:t>
            </a:r>
            <a:r>
              <a:rPr lang="en-US" dirty="0" err="1"/>
              <a:t>emele</a:t>
            </a:r>
            <a:r>
              <a:rPr lang="en-US" dirty="0"/>
              <a:t> </a:t>
            </a:r>
            <a:r>
              <a:rPr lang="en-US" dirty="0" err="1"/>
              <a:t>gelen</a:t>
            </a:r>
            <a:r>
              <a:rPr lang="en-US" dirty="0"/>
              <a:t> </a:t>
            </a:r>
            <a:r>
              <a:rPr lang="en-US" dirty="0" err="1"/>
              <a:t>geometriki</a:t>
            </a:r>
            <a:r>
              <a:rPr lang="en-US" dirty="0"/>
              <a:t> </a:t>
            </a:r>
            <a:r>
              <a:rPr lang="en-US" dirty="0" err="1"/>
              <a:t>şekiline</a:t>
            </a:r>
            <a:r>
              <a:rPr lang="en-US" dirty="0"/>
              <a:t> </a:t>
            </a:r>
            <a:r>
              <a:rPr lang="en-US" dirty="0" err="1"/>
              <a:t>ýakyndygyny</a:t>
            </a:r>
            <a:r>
              <a:rPr lang="en-US" dirty="0"/>
              <a:t> </a:t>
            </a:r>
            <a:r>
              <a:rPr lang="en-US" dirty="0" err="1"/>
              <a:t>görkezdi</a:t>
            </a:r>
            <a:r>
              <a:rPr lang="en-US" dirty="0"/>
              <a:t>. Bu </a:t>
            </a:r>
            <a:r>
              <a:rPr lang="en-US" dirty="0" err="1"/>
              <a:t>şekilde</a:t>
            </a:r>
            <a:r>
              <a:rPr lang="en-US" dirty="0"/>
              <a:t> ellipsoid </a:t>
            </a:r>
            <a:r>
              <a:rPr lang="en-US" dirty="0" err="1"/>
              <a:t>bütewi</a:t>
            </a:r>
            <a:r>
              <a:rPr lang="en-US" dirty="0"/>
              <a:t> </a:t>
            </a:r>
            <a:r>
              <a:rPr lang="en-US" dirty="0" err="1"/>
              <a:t>çyzyk</a:t>
            </a:r>
            <a:r>
              <a:rPr lang="en-US" dirty="0"/>
              <a:t>, geoid </a:t>
            </a:r>
            <a:r>
              <a:rPr lang="en-US" dirty="0" err="1"/>
              <a:t>bolsa</a:t>
            </a:r>
            <a:r>
              <a:rPr lang="en-US" dirty="0"/>
              <a:t> </a:t>
            </a:r>
            <a:r>
              <a:rPr lang="en-US" dirty="0" err="1"/>
              <a:t>üzňe</a:t>
            </a:r>
            <a:r>
              <a:rPr lang="en-US" dirty="0"/>
              <a:t> </a:t>
            </a:r>
            <a:r>
              <a:rPr lang="en-US" dirty="0" err="1"/>
              <a:t>çyzyk</a:t>
            </a:r>
            <a:r>
              <a:rPr lang="en-US" dirty="0"/>
              <a:t> </a:t>
            </a:r>
            <a:r>
              <a:rPr lang="en-US" dirty="0" err="1"/>
              <a:t>bilen</a:t>
            </a:r>
            <a:r>
              <a:rPr lang="en-US" dirty="0"/>
              <a:t> </a:t>
            </a:r>
            <a:r>
              <a:rPr lang="en-US" dirty="0" err="1"/>
              <a:t>berlendir</a:t>
            </a:r>
            <a:r>
              <a:rPr lang="en-US" dirty="0"/>
              <a:t>. Ýer </a:t>
            </a:r>
            <a:r>
              <a:rPr lang="en-US" dirty="0" err="1"/>
              <a:t>üstüniň</a:t>
            </a:r>
            <a:r>
              <a:rPr lang="en-US" dirty="0"/>
              <a:t> </a:t>
            </a:r>
            <a:r>
              <a:rPr lang="en-US" dirty="0" err="1"/>
              <a:t>islendik</a:t>
            </a:r>
            <a:r>
              <a:rPr lang="en-US" dirty="0"/>
              <a:t> </a:t>
            </a:r>
            <a:r>
              <a:rPr lang="en-US" dirty="0" err="1"/>
              <a:t>nokadyndan</a:t>
            </a:r>
            <a:r>
              <a:rPr lang="en-US" dirty="0"/>
              <a:t> geoid </a:t>
            </a:r>
            <a:r>
              <a:rPr lang="en-US" dirty="0" err="1"/>
              <a:t>bilen</a:t>
            </a:r>
            <a:r>
              <a:rPr lang="en-US" dirty="0"/>
              <a:t> </a:t>
            </a:r>
            <a:r>
              <a:rPr lang="en-US" dirty="0" err="1"/>
              <a:t>ellipsoidiň</a:t>
            </a:r>
            <a:r>
              <a:rPr lang="en-US" dirty="0"/>
              <a:t> </a:t>
            </a:r>
            <a:r>
              <a:rPr lang="en-US" dirty="0" err="1"/>
              <a:t>arasyndaky</a:t>
            </a:r>
            <a:r>
              <a:rPr lang="en-US" dirty="0"/>
              <a:t> </a:t>
            </a:r>
            <a:r>
              <a:rPr lang="en-US" dirty="0" err="1"/>
              <a:t>tapawut</a:t>
            </a:r>
            <a:r>
              <a:rPr lang="en-US" dirty="0"/>
              <a:t> 150 </a:t>
            </a:r>
            <a:r>
              <a:rPr lang="en-US" dirty="0" err="1"/>
              <a:t>metre</a:t>
            </a:r>
            <a:r>
              <a:rPr lang="en-US" dirty="0"/>
              <a:t> </a:t>
            </a:r>
            <a:r>
              <a:rPr lang="en-US" dirty="0" err="1"/>
              <a:t>çenli</a:t>
            </a:r>
            <a:r>
              <a:rPr lang="en-US" dirty="0"/>
              <a:t> </a:t>
            </a:r>
            <a:r>
              <a:rPr lang="en-US" dirty="0" err="1"/>
              <a:t>aralykda</a:t>
            </a:r>
            <a:r>
              <a:rPr lang="en-US" dirty="0"/>
              <a:t> </a:t>
            </a:r>
            <a:r>
              <a:rPr lang="en-US" dirty="0" err="1"/>
              <a:t>bolýar</a:t>
            </a:r>
            <a:r>
              <a:rPr lang="en-US" dirty="0"/>
              <a:t> (1.2-nji </a:t>
            </a:r>
            <a:r>
              <a:rPr lang="en-US" dirty="0" err="1"/>
              <a:t>surat</a:t>
            </a:r>
            <a:r>
              <a:rPr lang="en-US" dirty="0"/>
              <a:t>). </a:t>
            </a:r>
            <a:r>
              <a:rPr lang="en-US" dirty="0" err="1"/>
              <a:t>Şonuň</a:t>
            </a:r>
            <a:r>
              <a:rPr lang="en-US" dirty="0"/>
              <a:t> </a:t>
            </a:r>
            <a:r>
              <a:rPr lang="en-US" dirty="0" err="1"/>
              <a:t>üçin</a:t>
            </a:r>
            <a:r>
              <a:rPr lang="en-US" dirty="0"/>
              <a:t> </a:t>
            </a:r>
            <a:r>
              <a:rPr lang="en-US" dirty="0" err="1"/>
              <a:t>geodeziýada</a:t>
            </a:r>
            <a:r>
              <a:rPr lang="en-US" dirty="0"/>
              <a:t> </a:t>
            </a:r>
            <a:r>
              <a:rPr lang="en-US" dirty="0" err="1"/>
              <a:t>ýer</a:t>
            </a:r>
            <a:r>
              <a:rPr lang="en-US" dirty="0"/>
              <a:t> </a:t>
            </a:r>
            <a:r>
              <a:rPr lang="en-US" dirty="0" err="1"/>
              <a:t>ellipsoidiniň</a:t>
            </a:r>
            <a:r>
              <a:rPr lang="en-US" dirty="0"/>
              <a:t> </a:t>
            </a:r>
            <a:r>
              <a:rPr lang="en-US" dirty="0" err="1"/>
              <a:t>aýlanma</a:t>
            </a:r>
            <a:r>
              <a:rPr lang="en-US" dirty="0"/>
              <a:t> </a:t>
            </a:r>
            <a:r>
              <a:rPr lang="en-US" dirty="0" err="1"/>
              <a:t>şekili</a:t>
            </a:r>
            <a:r>
              <a:rPr lang="en-US" dirty="0"/>
              <a:t> </a:t>
            </a:r>
            <a:r>
              <a:rPr lang="en-US" dirty="0" err="1"/>
              <a:t>kabul</a:t>
            </a:r>
            <a:r>
              <a:rPr lang="en-US" dirty="0"/>
              <a:t> </a:t>
            </a:r>
            <a:r>
              <a:rPr lang="en-US" dirty="0" err="1"/>
              <a:t>edilýar</a:t>
            </a:r>
            <a:r>
              <a:rPr lang="en-US" dirty="0"/>
              <a:t>.</a:t>
            </a:r>
          </a:p>
          <a:p>
            <a:pPr algn="just"/>
            <a:r>
              <a:rPr lang="en-US" b="1" dirty="0"/>
              <a:t>“</a:t>
            </a:r>
            <a:r>
              <a:rPr lang="en-US" b="1" dirty="0" err="1"/>
              <a:t>Kwazigeoid</a:t>
            </a:r>
            <a:r>
              <a:rPr lang="en-US" b="1" dirty="0"/>
              <a:t>” </a:t>
            </a:r>
            <a:r>
              <a:rPr lang="en-US" dirty="0" err="1"/>
              <a:t>gelip</a:t>
            </a:r>
            <a:r>
              <a:rPr lang="en-US" dirty="0"/>
              <a:t> </a:t>
            </a:r>
            <a:r>
              <a:rPr lang="en-US" dirty="0" err="1"/>
              <a:t>çykyşy</a:t>
            </a:r>
            <a:r>
              <a:rPr lang="en-US" dirty="0"/>
              <a:t> </a:t>
            </a:r>
            <a:r>
              <a:rPr lang="en-US" dirty="0" err="1"/>
              <a:t>boýunça</a:t>
            </a:r>
            <a:r>
              <a:rPr lang="en-US" dirty="0"/>
              <a:t> </a:t>
            </a:r>
            <a:r>
              <a:rPr lang="en-US" dirty="0" err="1"/>
              <a:t>grek</a:t>
            </a:r>
            <a:r>
              <a:rPr lang="en-US" dirty="0"/>
              <a:t> </a:t>
            </a:r>
            <a:r>
              <a:rPr lang="en-US" dirty="0" err="1"/>
              <a:t>sözi</a:t>
            </a:r>
            <a:r>
              <a:rPr lang="en-US" dirty="0"/>
              <a:t> </a:t>
            </a:r>
            <a:r>
              <a:rPr lang="en-US" dirty="0" err="1"/>
              <a:t>bolup</a:t>
            </a:r>
            <a:r>
              <a:rPr lang="en-US" dirty="0"/>
              <a:t>,  </a:t>
            </a:r>
            <a:r>
              <a:rPr lang="en-US" dirty="0" err="1"/>
              <a:t>türkmen</a:t>
            </a:r>
            <a:r>
              <a:rPr lang="en-US" dirty="0"/>
              <a:t> </a:t>
            </a:r>
            <a:r>
              <a:rPr lang="en-US" dirty="0" err="1"/>
              <a:t>dilene</a:t>
            </a:r>
            <a:r>
              <a:rPr lang="en-US" dirty="0"/>
              <a:t> “</a:t>
            </a:r>
            <a:r>
              <a:rPr lang="en-US" dirty="0" err="1"/>
              <a:t>geoide</a:t>
            </a:r>
            <a:r>
              <a:rPr lang="en-US" dirty="0"/>
              <a:t> </a:t>
            </a:r>
            <a:r>
              <a:rPr lang="en-US" dirty="0" err="1"/>
              <a:t>ýakyn</a:t>
            </a:r>
            <a:r>
              <a:rPr lang="en-US" dirty="0"/>
              <a:t>” </a:t>
            </a:r>
            <a:r>
              <a:rPr lang="en-US" dirty="0" err="1"/>
              <a:t>diýen</a:t>
            </a:r>
            <a:r>
              <a:rPr lang="en-US" dirty="0"/>
              <a:t> </a:t>
            </a:r>
            <a:r>
              <a:rPr lang="en-US" dirty="0" err="1"/>
              <a:t>ýaly</a:t>
            </a:r>
            <a:r>
              <a:rPr lang="en-US" dirty="0"/>
              <a:t> </a:t>
            </a:r>
            <a:r>
              <a:rPr lang="en-US" dirty="0" err="1"/>
              <a:t>manyda</a:t>
            </a:r>
            <a:r>
              <a:rPr lang="en-US" dirty="0"/>
              <a:t> </a:t>
            </a:r>
            <a:r>
              <a:rPr lang="en-US" dirty="0" err="1"/>
              <a:t>terjime</a:t>
            </a:r>
            <a:r>
              <a:rPr lang="en-US" dirty="0"/>
              <a:t> </a:t>
            </a:r>
            <a:r>
              <a:rPr lang="en-US" dirty="0" err="1"/>
              <a:t>edilýär</a:t>
            </a:r>
            <a:r>
              <a:rPr lang="en-US" dirty="0"/>
              <a:t>. </a:t>
            </a:r>
          </a:p>
          <a:p>
            <a:pPr algn="just"/>
            <a:r>
              <a:rPr lang="en-US" b="1" dirty="0" err="1"/>
              <a:t>Asma</a:t>
            </a:r>
            <a:r>
              <a:rPr lang="en-US" b="1" dirty="0"/>
              <a:t> </a:t>
            </a:r>
            <a:r>
              <a:rPr lang="en-US" b="1" dirty="0" err="1"/>
              <a:t>çyzyk</a:t>
            </a:r>
            <a:r>
              <a:rPr lang="en-US" b="1" dirty="0"/>
              <a:t> </a:t>
            </a:r>
            <a:r>
              <a:rPr lang="en-US" dirty="0"/>
              <a:t>- </a:t>
            </a:r>
            <a:r>
              <a:rPr lang="en-US" dirty="0" err="1"/>
              <a:t>geoidiň</a:t>
            </a:r>
            <a:r>
              <a:rPr lang="en-US" dirty="0"/>
              <a:t> </a:t>
            </a:r>
            <a:r>
              <a:rPr lang="en-US" dirty="0" err="1"/>
              <a:t>üstündäki</a:t>
            </a:r>
            <a:r>
              <a:rPr lang="en-US" dirty="0"/>
              <a:t> </a:t>
            </a:r>
            <a:r>
              <a:rPr lang="en-US" dirty="0" err="1"/>
              <a:t>islendik</a:t>
            </a:r>
            <a:r>
              <a:rPr lang="en-US" dirty="0"/>
              <a:t> </a:t>
            </a:r>
            <a:r>
              <a:rPr lang="en-US" dirty="0" err="1"/>
              <a:t>nokatdan</a:t>
            </a:r>
            <a:r>
              <a:rPr lang="en-US" dirty="0"/>
              <a:t> </a:t>
            </a:r>
            <a:r>
              <a:rPr lang="en-US" dirty="0" err="1"/>
              <a:t>onuň</a:t>
            </a:r>
            <a:r>
              <a:rPr lang="en-US" dirty="0"/>
              <a:t> </a:t>
            </a:r>
            <a:r>
              <a:rPr lang="en-US" dirty="0" err="1"/>
              <a:t>üstüne</a:t>
            </a:r>
            <a:r>
              <a:rPr lang="en-US" dirty="0"/>
              <a:t> </a:t>
            </a:r>
            <a:r>
              <a:rPr lang="en-US" dirty="0" err="1"/>
              <a:t>perpendikulýar</a:t>
            </a:r>
            <a:r>
              <a:rPr lang="en-US" dirty="0"/>
              <a:t> </a:t>
            </a:r>
            <a:r>
              <a:rPr lang="en-US" dirty="0" err="1"/>
              <a:t>kesip</a:t>
            </a:r>
            <a:r>
              <a:rPr lang="en-US" dirty="0"/>
              <a:t> </a:t>
            </a:r>
            <a:r>
              <a:rPr lang="en-US" dirty="0" err="1"/>
              <a:t>geçmek</a:t>
            </a:r>
            <a:r>
              <a:rPr lang="en-US" dirty="0"/>
              <a:t> </a:t>
            </a:r>
            <a:r>
              <a:rPr lang="en-US" dirty="0" err="1"/>
              <a:t>bilen</a:t>
            </a:r>
            <a:r>
              <a:rPr lang="en-US" dirty="0"/>
              <a:t> </a:t>
            </a:r>
            <a:r>
              <a:rPr lang="en-US" dirty="0" err="1"/>
              <a:t>alynýar</a:t>
            </a:r>
            <a:r>
              <a:rPr lang="en-US" dirty="0"/>
              <a:t> (</a:t>
            </a:r>
            <a:r>
              <a:rPr lang="en-US" dirty="0" err="1"/>
              <a:t>başgaça</a:t>
            </a:r>
            <a:r>
              <a:rPr lang="en-US" dirty="0"/>
              <a:t> </a:t>
            </a:r>
            <a:r>
              <a:rPr lang="en-US" dirty="0" err="1"/>
              <a:t>aýdanda</a:t>
            </a:r>
            <a:r>
              <a:rPr lang="en-US" dirty="0"/>
              <a:t> </a:t>
            </a:r>
            <a:r>
              <a:rPr lang="en-US" dirty="0" err="1"/>
              <a:t>asma</a:t>
            </a:r>
            <a:r>
              <a:rPr lang="en-US" dirty="0"/>
              <a:t> </a:t>
            </a:r>
            <a:r>
              <a:rPr lang="en-US" dirty="0" err="1"/>
              <a:t>çyzyk</a:t>
            </a:r>
            <a:r>
              <a:rPr lang="en-US" dirty="0"/>
              <a:t> - </a:t>
            </a:r>
            <a:r>
              <a:rPr lang="en-US" dirty="0" err="1"/>
              <a:t>ýeriň</a:t>
            </a:r>
            <a:r>
              <a:rPr lang="en-US" dirty="0"/>
              <a:t> </a:t>
            </a:r>
            <a:r>
              <a:rPr lang="en-US" dirty="0" err="1"/>
              <a:t>agyrlyk</a:t>
            </a:r>
            <a:r>
              <a:rPr lang="en-US" dirty="0"/>
              <a:t> </a:t>
            </a:r>
            <a:r>
              <a:rPr lang="en-US" dirty="0" err="1"/>
              <a:t>güýjüniň</a:t>
            </a:r>
            <a:r>
              <a:rPr lang="en-US" dirty="0"/>
              <a:t> </a:t>
            </a:r>
            <a:r>
              <a:rPr lang="en-US" dirty="0" err="1"/>
              <a:t>ugry</a:t>
            </a:r>
            <a:r>
              <a:rPr lang="en-US" dirty="0"/>
              <a:t> </a:t>
            </a:r>
            <a:r>
              <a:rPr lang="en-US" dirty="0" err="1"/>
              <a:t>bilen</a:t>
            </a:r>
            <a:r>
              <a:rPr lang="en-US" dirty="0"/>
              <a:t> </a:t>
            </a:r>
            <a:r>
              <a:rPr lang="en-US" dirty="0" err="1"/>
              <a:t>gabat</a:t>
            </a:r>
            <a:r>
              <a:rPr lang="en-US" dirty="0"/>
              <a:t> </a:t>
            </a:r>
            <a:r>
              <a:rPr lang="en-US" dirty="0" err="1"/>
              <a:t>gelýän</a:t>
            </a:r>
            <a:r>
              <a:rPr lang="en-US" dirty="0"/>
              <a:t> </a:t>
            </a:r>
            <a:r>
              <a:rPr lang="en-US" dirty="0" err="1"/>
              <a:t>çyzykdyr</a:t>
            </a:r>
            <a:r>
              <a:rPr lang="en-US" dirty="0"/>
              <a:t>). </a:t>
            </a:r>
          </a:p>
          <a:p>
            <a:pPr algn="just"/>
            <a:endParaRPr lang="ru-RU" dirty="0"/>
          </a:p>
        </p:txBody>
      </p:sp>
    </p:spTree>
    <p:extLst>
      <p:ext uri="{BB962C8B-B14F-4D97-AF65-F5344CB8AC3E}">
        <p14:creationId xmlns:p14="http://schemas.microsoft.com/office/powerpoint/2010/main" val="318851931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603</TotalTime>
  <Words>1622</Words>
  <Application>Microsoft Office PowerPoint</Application>
  <PresentationFormat>Широкоэкранный</PresentationFormat>
  <Paragraphs>43</Paragraphs>
  <Slides>24</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24</vt:i4>
      </vt:variant>
    </vt:vector>
  </HeadingPairs>
  <TitlesOfParts>
    <vt:vector size="30" baseType="lpstr">
      <vt:lpstr>Arial</vt:lpstr>
      <vt:lpstr>Calibri</vt:lpstr>
      <vt:lpstr>Calibri Light</vt:lpstr>
      <vt:lpstr>Symbol</vt:lpstr>
      <vt:lpstr>Times New Roman</vt:lpstr>
      <vt:lpstr>Тема Office</vt:lpstr>
      <vt:lpstr>    Tema:Ýeriň şekili we ölçegleri baradaky maglumatlar.</vt:lpstr>
      <vt:lpstr>Sapagyň meýilnamasy</vt:lpstr>
      <vt:lpstr>Презентация PowerPoint</vt:lpstr>
      <vt:lpstr>Презентация PowerPoint</vt:lpstr>
      <vt:lpstr>Презентация PowerPoint</vt:lpstr>
      <vt:lpstr>Презентация PowerPoint</vt:lpstr>
      <vt:lpstr>  1.2-nji surat. Geoid bilen Ýer ellipsoidiniň tapawudy. </vt:lpstr>
      <vt:lpstr>Презентация PowerPoint</vt:lpstr>
      <vt:lpstr>Презентация PowerPoint</vt:lpstr>
      <vt:lpstr>Презентация PowerPoint</vt:lpstr>
      <vt:lpstr>1.3-nji surat. Ýer ellipsoidi we onuň elementleri. </vt:lpstr>
      <vt:lpstr>      Ýer ellipsoidiniň ululygy onun elementleri bilen kesgitlenilýär. Bu elementler ellipsoidiň uly (a) we kiçi ýarym (b) oklary bolup durýar. Şu ululyklara baglylykda ýer elipsoidiniň otnositel gysylma koefisiýenti (a) hasaplanylýar (1.3-nji surat). Ol  aşakdaky ýaly berilýär:</vt:lpstr>
      <vt:lpstr>Презентация PowerPoint</vt:lpstr>
      <vt:lpstr>       1946-njy ýyla çenli Garaşsyz Döwletleriň Arkalaşygy (DGA) ýurtlarynyň territoriýasynda topogrofo-geodeziki işlerini geçirende nemes astronomy F. W. Besseliň (1794-1846-njy ýý.) hasaplap çykaran Ýer ellipsoidiniň ululyklaryndan peýdalanypdyrlar. Öňki sowet alymlary, nemes astronomy F. W. Besseliň ellipsoidiniň geoidiň ölçeglerinden biraz tapawut edýändigini kesgitleýärler.  Dürli ýurtlaryň alymlarynyň kesgitlän Ýer ellipsoidiniň ölçegleri 1.1, 1.2 - nji tablisalarda berlendir.          F. N. Krasowskiniň Ýer ellipsoidiniň ölçegleri aşakdakylar ýalydyr, ýagny a=6378245 m, b=6356863 m bolsa, onda ýer ellipsoidiniň otnositel gysylmagy:</vt:lpstr>
      <vt:lpstr>Презентация PowerPoint</vt:lpstr>
      <vt:lpstr>       Özüniň parametrleri boýunça global kartografiki – geodeziki meseleleri çözmäge has ýakyn ellipsoidi hökmünde umumyýer ellipsoidi we aýratyn sebitler we ýurtlar üçin ulanylýan referens-ellipsoidleri tapawutlanýar. Ellipsoidiň aýlanmasyny iki paramarti boýunça häsiýetlendirýärler. Olardan: uly ekwatorial ýarym okuny (a) we polýar gysylmasyny () bellemek bolar. Olardan başga-da hasaplamada kiçi polýar ýarym oky (b) we meridianal ellipsiniň birinji ekssentriteti (e) hem ulanylýar. Bu parametrleriň bir-birleri bilen arabaglanyşygy aşakdaky ýaly berilýär:</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Baş güýjenmeler we baş meýdançalar barada düşünje we Gukuň umumylaşdyrylan kanuny. </dc:title>
  <dc:creator>Lenovo</dc:creator>
  <cp:lastModifiedBy>Lenovo</cp:lastModifiedBy>
  <cp:revision>85</cp:revision>
  <dcterms:created xsi:type="dcterms:W3CDTF">2019-02-11T16:56:33Z</dcterms:created>
  <dcterms:modified xsi:type="dcterms:W3CDTF">2019-09-06T10:35:36Z</dcterms:modified>
</cp:coreProperties>
</file>