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9" r:id="rId2"/>
    <p:sldId id="258" r:id="rId3"/>
    <p:sldId id="257" r:id="rId4"/>
    <p:sldId id="261" r:id="rId5"/>
    <p:sldId id="262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01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23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1099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785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652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417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5961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1300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7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08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571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761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5473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36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96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401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651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D0B2904-9271-4CD8-B274-BEA3A63FAEF5}" type="datetimeFigureOut">
              <a:rPr lang="ru-RU" smtClean="0"/>
              <a:t>27.11.2020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85454-AE70-40CF-A2CA-1CDDF81EC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9891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34CF4-C78C-4E4A-A3CF-6D9351CA2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744798" cy="1400530"/>
          </a:xfrm>
        </p:spPr>
        <p:txBody>
          <a:bodyPr/>
          <a:lstStyle/>
          <a:p>
            <a:pPr algn="ctr"/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№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örtügi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örtükli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materiýallara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talaplar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garyndyny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A8DDF21-DB7C-4DF2-AFE3-6B2767D48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472" y="1853248"/>
            <a:ext cx="11139055" cy="4409007"/>
          </a:xfrm>
        </p:spPr>
        <p:txBody>
          <a:bodyPr>
            <a:normAutofit/>
          </a:bodyPr>
          <a:lstStyle/>
          <a:p>
            <a:endParaRPr lang="tk-TM" dirty="0"/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tehnikalaryň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işleýiş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0054566"/>
      </p:ext>
    </p:extLst>
  </p:cSld>
  <p:clrMapOvr>
    <a:masterClrMapping/>
  </p:clrMapOvr>
  <p:transition spd="slow">
    <p:comb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A7919A8-230B-4083-B414-2C739A9FB5C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497508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F0AEC3C-79D0-4DDE-862E-6DB1B30CD737}"/>
              </a:ext>
            </a:extLst>
          </p:cNvPr>
          <p:cNvSpPr/>
          <p:nvPr/>
        </p:nvSpPr>
        <p:spPr>
          <a:xfrm>
            <a:off x="0" y="4907107"/>
            <a:ext cx="12191999" cy="1886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Ýuwulan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çagylly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çagylly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esasly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geýiminiň</a:t>
            </a:r>
            <a:r>
              <a:rPr lang="tk-TM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kese-kesigi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Sement-beton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örtük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2-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tekizlenýän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gatlak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çäge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bitumly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bejerilen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 3-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çagyl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ýuwulan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çagyl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4-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esasyň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çäge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çäge-çagyl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garyndy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); 5-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6-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ösüş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gatlagynyň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topragy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97183"/>
      </p:ext>
    </p:extLst>
  </p:cSld>
  <p:clrMapOvr>
    <a:masterClrMapping/>
  </p:clrMapOvr>
  <p:transition spd="slow">
    <p:comb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9D18DF-CB81-4776-A114-E185EA284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814071" cy="1600200"/>
          </a:xfrm>
        </p:spPr>
        <p:txBody>
          <a:bodyPr/>
          <a:lstStyle/>
          <a:p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Esasyň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berkidiji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materiýaldan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gurmak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maslahat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ulag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döwmesiz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geçmegini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BD1DF9-E7EC-4CE4-BD55-4D9F99863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3241963"/>
            <a:ext cx="8946541" cy="3163319"/>
          </a:xfrm>
        </p:spPr>
        <p:txBody>
          <a:bodyPr/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korroziýa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durnuklylygy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sredanyň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himiki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agressiwligini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garyndysynyň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komponentlerini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8134734"/>
      </p:ext>
    </p:extLst>
  </p:cSld>
  <p:clrMapOvr>
    <a:masterClrMapping/>
  </p:clrMapOvr>
  <p:transition spd="slow"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E62F41-889C-4983-9142-D14BDA917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20" y="272609"/>
            <a:ext cx="11698289" cy="1195973"/>
          </a:xfrm>
        </p:spPr>
        <p:txBody>
          <a:bodyPr/>
          <a:lstStyle/>
          <a:p>
            <a:pPr algn="ctr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Gysylanda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egrelmede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dartylma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kadasy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görkezilenlerden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C7231A1-F051-48CC-AFFB-D5F2B7989E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3604124"/>
              </p:ext>
            </p:extLst>
          </p:nvPr>
        </p:nvGraphicFramePr>
        <p:xfrm>
          <a:off x="865909" y="1648691"/>
          <a:ext cx="10730346" cy="504870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677891">
                  <a:extLst>
                    <a:ext uri="{9D8B030D-6E8A-4147-A177-3AD203B41FA5}">
                      <a16:colId xmlns:a16="http://schemas.microsoft.com/office/drawing/2014/main" val="3217596643"/>
                    </a:ext>
                  </a:extLst>
                </a:gridCol>
                <a:gridCol w="2272145">
                  <a:extLst>
                    <a:ext uri="{9D8B030D-6E8A-4147-A177-3AD203B41FA5}">
                      <a16:colId xmlns:a16="http://schemas.microsoft.com/office/drawing/2014/main" val="680300146"/>
                    </a:ext>
                  </a:extLst>
                </a:gridCol>
                <a:gridCol w="1780310">
                  <a:extLst>
                    <a:ext uri="{9D8B030D-6E8A-4147-A177-3AD203B41FA5}">
                      <a16:colId xmlns:a16="http://schemas.microsoft.com/office/drawing/2014/main" val="512730265"/>
                    </a:ext>
                  </a:extLst>
                </a:gridCol>
              </a:tblGrid>
              <a:tr h="65594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Aerodrom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örtükleri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Berkligi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boýunça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betonyň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tk-TM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minimal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klasy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115270"/>
                  </a:ext>
                </a:extLst>
              </a:tr>
              <a:tr h="9950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egrel</a:t>
                      </a:r>
                      <a:r>
                        <a:rPr lang="sq-AL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tk-TM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dartylma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gysylanda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78071275"/>
                  </a:ext>
                </a:extLst>
              </a:tr>
              <a:tr h="854818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Betondan, armatur betondan, demirbetondan (dartgynly bolmadyk armatura bilen) bir gatly monolit örtük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Btb4,0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56066592"/>
                  </a:ext>
                </a:extLst>
              </a:tr>
              <a:tr h="709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Betondan, armatur betondan, demirbetondan (dartgynly bolmadyk armatura bilen) iki gatly monolit örtük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8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Btb4,0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0688394"/>
                  </a:ext>
                </a:extLst>
              </a:tr>
              <a:tr h="335257">
                <a:tc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Iki gatly örtügiň aşakky gaty</a:t>
                      </a:r>
                      <a:endParaRPr lang="ru-RU" sz="2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Btb2,8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B20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04966703"/>
                  </a:ext>
                </a:extLst>
              </a:tr>
              <a:tr h="1012617">
                <a:tc rowSpan="2">
                  <a:txBody>
                    <a:bodyPr/>
                    <a:lstStyle/>
                    <a:p>
                      <a:pPr indent="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Demirbetondan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ýygnalan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öňünden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dartgynly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plitalar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armirlenen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indent="180340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simli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armatura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ýa-da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armatur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tanap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bilen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180340">
                        <a:lnSpc>
                          <a:spcPct val="115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sterženli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armatura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bilen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Btb4,0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В30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02526555"/>
                  </a:ext>
                </a:extLst>
              </a:tr>
              <a:tr h="3738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Btb3,6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B25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21653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121376"/>
      </p:ext>
    </p:extLst>
  </p:cSld>
  <p:clrMapOvr>
    <a:masterClrMapping/>
  </p:clrMapOvr>
  <p:transition spd="slow"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03ECC5-89FF-4158-9619-502D457A5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Örtükler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aýaza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durnuklylyk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betonyň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markasyny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aşakdaky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tablisasyna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bellemeli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3B2B8B4-5D71-49A5-90A2-F38A65AF1C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0011421"/>
              </p:ext>
            </p:extLst>
          </p:nvPr>
        </p:nvGraphicFramePr>
        <p:xfrm>
          <a:off x="646111" y="1565564"/>
          <a:ext cx="10899778" cy="5151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2500">
                  <a:extLst>
                    <a:ext uri="{9D8B030D-6E8A-4147-A177-3AD203B41FA5}">
                      <a16:colId xmlns:a16="http://schemas.microsoft.com/office/drawing/2014/main" val="2460214656"/>
                    </a:ext>
                  </a:extLst>
                </a:gridCol>
                <a:gridCol w="3757025">
                  <a:extLst>
                    <a:ext uri="{9D8B030D-6E8A-4147-A177-3AD203B41FA5}">
                      <a16:colId xmlns:a16="http://schemas.microsoft.com/office/drawing/2014/main" val="4015377427"/>
                    </a:ext>
                  </a:extLst>
                </a:gridCol>
                <a:gridCol w="3510253">
                  <a:extLst>
                    <a:ext uri="{9D8B030D-6E8A-4147-A177-3AD203B41FA5}">
                      <a16:colId xmlns:a16="http://schemas.microsoft.com/office/drawing/2014/main" val="2325623930"/>
                    </a:ext>
                  </a:extLst>
                </a:gridCol>
              </a:tblGrid>
              <a:tr h="745841">
                <a:tc rowSpan="2">
                  <a:txBody>
                    <a:bodyPr/>
                    <a:lstStyle/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Klimatiki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şertler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Betonyň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aýaza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durnuklylygy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740667"/>
                  </a:ext>
                </a:extLst>
              </a:tr>
              <a:tr h="8273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ýokarky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iki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örtügi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üçin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bolmadyk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iki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gatly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örtügiň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aşakky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üçin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7059924"/>
                  </a:ext>
                </a:extLst>
              </a:tr>
              <a:tr h="346693"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Ýumşak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100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50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0567324"/>
                  </a:ext>
                </a:extLst>
              </a:tr>
              <a:tr h="346693"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Aram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150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75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6855778"/>
                  </a:ext>
                </a:extLst>
              </a:tr>
              <a:tr h="346693"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Zabun (agyr)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200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360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0114822"/>
                  </a:ext>
                </a:extLst>
              </a:tr>
              <a:tr h="2526769"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Bellikler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1.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Ýumşak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klimatiki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şertler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sowuk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aýyň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ortaça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aýdaky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temperaturasy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0-dan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minus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5°С-e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häsiýetlendirilýär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aram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minus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5°С-den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kiçi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15°С-e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çenli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zabun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-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minus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15°С-den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kiçi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Daşky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howanyň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hasaplanan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aýdaky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ortaça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temperaturasy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TGK</a:t>
                      </a:r>
                    </a:p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(СНиП 2.01.01- 16)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talaplaryna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laýyklykda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kabul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edilýär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</a:t>
                      </a:r>
                    </a:p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Gyş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möwsüminde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açyk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galýan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örtügiň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aşakky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gaty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gidrofobizirleýän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36068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ýa-da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başga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gorag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düzümi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bilen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işlenen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bolmalydyr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73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289673"/>
      </p:ext>
    </p:extLst>
  </p:cSld>
  <p:clrMapOvr>
    <a:masterClrMapping/>
  </p:clrMapOvr>
  <p:transition spd="slow">
    <p:comb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0DDBE2B-7A41-4727-8AA1-64D328063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581892"/>
            <a:ext cx="10390909" cy="5666508"/>
          </a:xfrm>
        </p:spPr>
        <p:txBody>
          <a:bodyPr>
            <a:normAutofit fontScale="92500"/>
          </a:bodyPr>
          <a:lstStyle/>
          <a:p>
            <a:pPr indent="360680">
              <a:lnSpc>
                <a:spcPct val="115000"/>
              </a:lnSpc>
            </a:pP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Armaturanyň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talap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edilýän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meýdanyna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sterženleriň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diametrine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baglylykda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sterženleriň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arasyndaky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aralygy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0,1-den 0,3 m-e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çenli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kabul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etmeli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360680">
              <a:lnSpc>
                <a:spcPct val="115000"/>
              </a:lnSpc>
            </a:pP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Armatura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torlary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karkaslary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betonlama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prosesinde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süýşmeli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däldirler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durnuklylygyny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üpjün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konstruktiw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elementler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ulanma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prosesinde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plitalaryň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erkin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temperatura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süýşmesine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päsgelçilik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döretmeli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däldirler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6376982"/>
      </p:ext>
    </p:extLst>
  </p:cSld>
  <p:clrMapOvr>
    <a:masterClrMapping/>
  </p:clrMapOvr>
  <p:transition spd="slow">
    <p:comb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6A16ECC-E1B0-4A2B-A8D1-9DAC463C2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734292"/>
            <a:ext cx="9356870" cy="5514108"/>
          </a:xfrm>
        </p:spPr>
        <p:txBody>
          <a:bodyPr/>
          <a:lstStyle/>
          <a:p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ПАГ-14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plitalardan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ýygnama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örtüklerini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tigirli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daýançlar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sütünler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tigirli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170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tigre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agram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düşmeler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ПАГ-18 -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köp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tigirli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daýançlar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sütünler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tigirli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tigre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agram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düşmeler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ПАГ- 20 –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degişlilikde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180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250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kN-dan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peýdalanmaly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Plitalar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TDS (ГОСТ) 25912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laýyk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gelmelidir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1155684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396A6B-8F27-4293-94E0-B0A5C2ECA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örtüginiň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konstruksiýasynyň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gurluşykda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ýerleri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181823-AD53-478A-8C35-6C33F0B66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11052" cy="4195481"/>
          </a:xfrm>
        </p:spPr>
        <p:txBody>
          <a:bodyPr>
            <a:normAutofit/>
          </a:bodyPr>
          <a:lstStyle/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betony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betonlara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ýä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sementden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suwdan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garn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wdan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erleri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köprüleri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turbalary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gurmakda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ollaryň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gurmakda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ž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desgalaryny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gurmakda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eňil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betonlary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1407835"/>
      </p:ext>
    </p:extLst>
  </p:cSld>
  <p:clrMapOvr>
    <a:masterClrMapping/>
  </p:clrMapOvr>
  <p:transition spd="slow"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A91E009-0261-4DBF-B5E6-503E86134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8855" y="473501"/>
            <a:ext cx="10379581" cy="6024281"/>
          </a:xfrm>
        </p:spPr>
        <p:txBody>
          <a:bodyPr>
            <a:noAutofit/>
          </a:bodyPr>
          <a:lstStyle/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betonlaryny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markalamak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tapgyrlamak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sowuga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çydamlylygy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ýä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Gysylmaga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çydamlylygynyň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ä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betonlar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markalara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ýä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r: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B5, B7.5, B10, B15, B20.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B22.5, B25, B30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B15, B20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ý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66777570"/>
      </p:ext>
    </p:extLst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C1DA3-E4F1-4E81-85E7-35E481F5F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758653" cy="877318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garyndynyň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C1778F-B68F-479D-ABA2-572D576AB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443318"/>
            <a:ext cx="11185670" cy="5248427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betonyny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ownuk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dolduryjy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dolduryjy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ýuwulan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gurulanda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çägäniň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garylyp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şeýle-de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awtoulagyň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batgalyk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sebitlerden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geçmegi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tutulýar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gurluşykda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metrden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geçýär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3363575"/>
      </p:ext>
    </p:extLst>
  </p:cSld>
  <p:clrMapOvr>
    <a:masterClrMapping/>
  </p:clrMapOvr>
  <p:transition spd="slow"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CDBACD-D800-40F2-9970-345784E24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54" y="678873"/>
            <a:ext cx="10307781" cy="5500254"/>
          </a:xfrm>
        </p:spPr>
        <p:txBody>
          <a:bodyPr>
            <a:normAutofit fontScale="92500" lnSpcReduction="10000"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armirleme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berçinlemek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armaturalaryň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1,8-4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</a:t>
            </a:r>
            <a:r>
              <a:rPr lang="ru-RU" sz="32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Şeýle-de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ştyrlaryň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sepleşdirmek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ýumşak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jynsda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agajyň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muňa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gidroizol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agaçlar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bitum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garylan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asbest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kartony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sintetiki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Sepleşdirmek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mastika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idetmek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plýonka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ýaýradyjy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9191659"/>
      </p:ext>
    </p:extLst>
  </p:cSld>
  <p:clrMapOvr>
    <a:masterClrMapping/>
  </p:clrMapOvr>
  <p:transition spd="slow"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A3BF2A5-CFD8-4016-9214-E0D542299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73" y="180109"/>
            <a:ext cx="5874327" cy="570547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3E864AA-9094-4505-8CDD-B0029AA42862}"/>
              </a:ext>
            </a:extLst>
          </p:cNvPr>
          <p:cNvSpPr/>
          <p:nvPr/>
        </p:nvSpPr>
        <p:spPr>
          <a:xfrm>
            <a:off x="2646219" y="5996696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k-TM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k-TM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ementbeton örtük gatlagynyyň görnüşli kese-kesigi</a:t>
            </a:r>
            <a:endParaRPr lang="ru-RU" sz="24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DE99BA2-13B9-429F-90D1-7A9C0A3763A8}"/>
              </a:ext>
            </a:extLst>
          </p:cNvPr>
          <p:cNvSpPr/>
          <p:nvPr/>
        </p:nvSpPr>
        <p:spPr>
          <a:xfrm>
            <a:off x="6220691" y="330413"/>
            <a:ext cx="525087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asfaltbeton örtük gatlagy;</a:t>
            </a: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granulometrli dykyz tekizleýji gatlak;</a:t>
            </a: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iri däneli öýjükli asfalttbeton (gara çaglly);</a:t>
            </a: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 sementbeton gattlagy;</a:t>
            </a: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5- emeli esas;</a:t>
            </a:r>
          </a:p>
          <a:p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 toprak.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500655"/>
      </p:ext>
    </p:extLst>
  </p:cSld>
  <p:clrMapOvr>
    <a:masterClrMapping/>
  </p:clrMapOvr>
  <p:transition spd="slow">
    <p:comb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715284-9141-40A3-879F-AF9F86D36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Aerodrom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örtüklerini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howa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gämilerinden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agram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düşmeleriniň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täsirine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garşylyk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DCA0B3-441C-4000-838E-D4011762D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2" y="2036618"/>
            <a:ext cx="11213380" cy="4502727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armatur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demirbetonly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asfaltobeton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asfaltobetondan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baglanyşdyryjy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saýlanyp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ownuk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çagyl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topraklar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mineral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berkidiji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mineral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0217211"/>
      </p:ext>
    </p:extLst>
  </p:cSld>
  <p:clrMapOvr>
    <a:masterClrMapping/>
  </p:clrMapOvr>
  <p:transition spd="slow">
    <p:comb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06354F-1FCE-419E-B38F-4128B39BA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438" y="286463"/>
            <a:ext cx="10631489" cy="1400530"/>
          </a:xfrm>
        </p:spPr>
        <p:txBody>
          <a:bodyPr/>
          <a:lstStyle/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garyndyny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daşamakda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tehnikalaryň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görnüşleriniň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işleýiş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prinsipleri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308708-3124-4C1F-9AA3-CC0636781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74" y="1953491"/>
            <a:ext cx="10922435" cy="4765963"/>
          </a:xfrm>
        </p:spPr>
        <p:txBody>
          <a:bodyPr>
            <a:normAutofit fontScale="92500" lnSpcReduction="20000"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Awtomobil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ulanylyşynyň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ödemek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ömürli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Üýşürmesi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1,5m-den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dikeldilenden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gurýarlar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tekizlemek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çöken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ýerlerini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düzetmek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oňat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dykyzlandyrmak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serurdyr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Guýma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örtükli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düşeginiň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görkezilendir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468183"/>
      </p:ext>
    </p:extLst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187F2E2-44DC-4841-88C5-4E23F7940F7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67309" cy="50707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6466F3D-EB40-4C19-A6D5-07BC7405319C}"/>
              </a:ext>
            </a:extLst>
          </p:cNvPr>
          <p:cNvSpPr/>
          <p:nvPr/>
        </p:nvSpPr>
        <p:spPr>
          <a:xfrm>
            <a:off x="0" y="5070764"/>
            <a:ext cx="11970327" cy="1421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Surat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Sement-beton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esasly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geýiminiň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kese-kesigi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Times New Roman" panose="02020603050405020304" pitchFamily="18" charset="0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Sement-beton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örtügi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2-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sement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toprakly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3-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4-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5-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ösüş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B-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gatnaw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böleginiň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С-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gyra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С</a:t>
            </a:r>
            <a:r>
              <a:rPr lang="ru-RU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ýol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gyra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torly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garyndyly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berkidilen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  С</a:t>
            </a:r>
            <a:r>
              <a:rPr lang="ru-RU" sz="2000" b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berkidilen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zolak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590116"/>
      </p:ext>
    </p:extLst>
  </p:cSld>
  <p:clrMapOvr>
    <a:masterClrMapping/>
  </p:clrMapOvr>
  <p:transition spd="slow">
    <p:comb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103</TotalTime>
  <Words>998</Words>
  <Application>Microsoft Office PowerPoint</Application>
  <PresentationFormat>Широкоэкранный</PresentationFormat>
  <Paragraphs>104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Times New Roman</vt:lpstr>
      <vt:lpstr>Wingdings 3</vt:lpstr>
      <vt:lpstr>Ион</vt:lpstr>
      <vt:lpstr>Tema: №3. Sement-beton örtügi: sement-beton örtükli ýol düşeginiň konstruksiýasy, materiýallara bolan talaplar, sement-beton garyndyny daşamak </vt:lpstr>
      <vt:lpstr>1. Sement-beton örtüginiň konstruksiýasynyň gurluşykda ulanylýan ýerleri</vt:lpstr>
      <vt:lpstr>Презентация PowerPoint</vt:lpstr>
      <vt:lpstr>2. Sement-beton garyndynyň esasy talaplary. </vt:lpstr>
      <vt:lpstr>Презентация PowerPoint</vt:lpstr>
      <vt:lpstr>Презентация PowerPoint</vt:lpstr>
      <vt:lpstr>Aerodrom örtüklerini howa gämilerinden agram düşmeleriniň täsirine garşylyk häsiýeti boýunça bölmek gerek: </vt:lpstr>
      <vt:lpstr>3. Sement-beton garyndyny daşamakda ulanylýan tehnikalaryň esasy görnüşleriniň işleýiş prinsipleri. </vt:lpstr>
      <vt:lpstr>Презентация PowerPoint</vt:lpstr>
      <vt:lpstr>Презентация PowerPoint</vt:lpstr>
      <vt:lpstr>Esasyň goşmaça gatlagyny berkidiji materiýaldan gurmak maslahat berilýär sebäbi ulag serişdeleriň döwmesiz geçmegini üpjün etmegi.  </vt:lpstr>
      <vt:lpstr>Gysylanda we egrelmede dartylma berkligi boýunça betonyň klasy şu kadasy tablisada görkezilenlerden az bolmadyk kabul etmek zerurdyr. </vt:lpstr>
      <vt:lpstr>Örtükler üçin aýaza durnuklylyk boýunça betonyň markasyny şu aşakdaky tablisasyna laýyklykda bellemeli.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Lenovo</cp:lastModifiedBy>
  <cp:revision>12</cp:revision>
  <dcterms:created xsi:type="dcterms:W3CDTF">2020-11-24T05:48:07Z</dcterms:created>
  <dcterms:modified xsi:type="dcterms:W3CDTF">2020-11-27T06:24:47Z</dcterms:modified>
</cp:coreProperties>
</file>