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A7A"/>
    <a:srgbClr val="FFFF66"/>
    <a:srgbClr val="F2F565"/>
    <a:srgbClr val="8EF181"/>
    <a:srgbClr val="F09EB7"/>
    <a:srgbClr val="F8EF78"/>
    <a:srgbClr val="F6F896"/>
    <a:srgbClr val="F6F6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07.09.2012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214554"/>
            <a:ext cx="8286808" cy="33575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6" name="Rectangle 2"/>
          <p:cNvSpPr>
            <a:spLocks noChangeArrowheads="1"/>
          </p:cNvSpPr>
          <p:nvPr/>
        </p:nvSpPr>
        <p:spPr bwMode="auto">
          <a:xfrm>
            <a:off x="714348" y="2285992"/>
            <a:ext cx="764386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k-TM"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OKUW SORAGLARY</a:t>
            </a:r>
            <a:endPar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Reaktiw dwigatelleri</a:t>
            </a:r>
            <a:r>
              <a:rPr kumimoji="0" lang="tk-TM" sz="2800" b="0" i="0" u="none" strike="noStrike" cap="none" normalizeH="0" baseline="0" dirty="0" smtClean="0">
                <a:ln>
                  <a:noFill/>
                </a:ln>
                <a:effectLst/>
                <a:latin typeface="Times New Roman" pitchFamily="18" charset="0"/>
                <a:ea typeface="Times New Roman" pitchFamily="18" charset="0"/>
                <a:cs typeface="Times New Roman" pitchFamily="18" charset="0"/>
              </a:rPr>
              <a:t>niň</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 görnüş</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leri.</a:t>
            </a: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a:t>
            </a:r>
            <a:r>
              <a:rPr kumimoji="0" lang="sq-AL"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Reaktiw dwigatelleriň esasy görnüşleri, iş </a:t>
            </a:r>
            <a:r>
              <a:rPr kumimoji="0" lang="tk-TM"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prinsipleri we ulanylýan ýerleri</a:t>
            </a:r>
            <a:r>
              <a:rPr kumimoji="0" lang="tk-TM" sz="28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a:t>
            </a:r>
            <a:r>
              <a:rPr kumimoji="0" lang="sq-AL"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Gaty ýangyçly raketa dwigatelleri (RDTT)</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a:t>
            </a:r>
            <a:r>
              <a:rPr kumimoji="0" lang="sq-A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Suwuk ýangyçly raketa dwigateli (</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ЖРД</a:t>
            </a: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5.</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Howa reaktiw dwigatelleri.</a:t>
            </a:r>
            <a:r>
              <a:rPr kumimoji="0" lang="ru-RU" sz="2800" b="0" i="0" u="none" strike="noStrike" cap="none" normalizeH="0" baseline="0" dirty="0" smtClean="0">
                <a:ln>
                  <a:noFill/>
                </a:ln>
                <a:effectLst/>
                <a:latin typeface="Times New Roman" pitchFamily="18" charset="0"/>
                <a:cs typeface="Times New Roman" pitchFamily="18" charset="0"/>
              </a:rPr>
              <a:t> </a:t>
            </a:r>
          </a:p>
        </p:txBody>
      </p:sp>
      <p:sp>
        <p:nvSpPr>
          <p:cNvPr id="7" name="Скругленный прямоугольник 6"/>
          <p:cNvSpPr/>
          <p:nvPr/>
        </p:nvSpPr>
        <p:spPr>
          <a:xfrm>
            <a:off x="857224" y="357166"/>
            <a:ext cx="7572428" cy="12858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sq-AL" sz="2400" b="1" i="1" u="sng" dirty="0" smtClean="0">
                <a:solidFill>
                  <a:srgbClr val="FF0000"/>
                </a:solidFill>
                <a:latin typeface="Times New Roman" pitchFamily="18" charset="0"/>
                <a:ea typeface="Times New Roman" pitchFamily="18" charset="0"/>
                <a:cs typeface="Times New Roman" pitchFamily="18" charset="0"/>
              </a:rPr>
              <a:t>Tema№2</a:t>
            </a:r>
            <a:r>
              <a:rPr lang="sq-AL" sz="2400" dirty="0" smtClean="0">
                <a:solidFill>
                  <a:srgbClr val="FF0000"/>
                </a:solidFill>
                <a:latin typeface="Times New Roman" pitchFamily="18" charset="0"/>
                <a:ea typeface="Times New Roman" pitchFamily="18" charset="0"/>
                <a:cs typeface="Times New Roman" pitchFamily="18" charset="0"/>
              </a:rPr>
              <a:t>  </a:t>
            </a:r>
            <a:r>
              <a:rPr lang="en-US" sz="2400" b="1" dirty="0" smtClean="0">
                <a:solidFill>
                  <a:schemeClr val="tx1"/>
                </a:solidFill>
                <a:latin typeface="Times New Roman" pitchFamily="18" charset="0"/>
                <a:ea typeface="Times New Roman" pitchFamily="18" charset="0"/>
                <a:cs typeface="Times New Roman" pitchFamily="18" charset="0"/>
              </a:rPr>
              <a:t>Uçarlaryň we dikuçarlaryň dwigatelleri barada umumy maglumatlar.</a:t>
            </a:r>
            <a:endParaRPr lang="tk-TM" sz="2400" b="1" dirty="0" smtClean="0">
              <a:solidFill>
                <a:schemeClr val="tx1"/>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85728"/>
            <a:ext cx="8501122" cy="14287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49" name="Rectangle 1"/>
          <p:cNvSpPr>
            <a:spLocks noChangeArrowheads="1"/>
          </p:cNvSpPr>
          <p:nvPr/>
        </p:nvSpPr>
        <p:spPr bwMode="auto">
          <a:xfrm>
            <a:off x="1214414" y="428604"/>
            <a:ext cx="664373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Reaktiw dwigatelleriň esasy görnüşleri, iş prinsipleri we ulanylýan ýerleri</a:t>
            </a:r>
            <a:endParaRPr kumimoji="0" lang="sq-AL"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 name="Прямоугольник 5"/>
          <p:cNvSpPr/>
          <p:nvPr/>
        </p:nvSpPr>
        <p:spPr>
          <a:xfrm>
            <a:off x="214282" y="1928802"/>
            <a:ext cx="8715436" cy="471490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0" name="Rectangle 2"/>
          <p:cNvSpPr>
            <a:spLocks noChangeArrowheads="1"/>
          </p:cNvSpPr>
          <p:nvPr/>
        </p:nvSpPr>
        <p:spPr bwMode="auto">
          <a:xfrm>
            <a:off x="285720" y="2000240"/>
            <a:ext cx="85725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Ýönekeý reaktiw dwigateli bir tarapyndan açyk gap görnüşinde bolup onyň içersinde gaty ýa-da suwuk ýangyç garyndysyny ýakmak arkaly gazlaryň ýokary basyşy emele getirilýär.Gabyň içersindäki artykmaç basyş atmosfera basyşy bilen deňeşdireňde gaz akymlaryny daşky sreda akyp çykarmaklygyny üpjin edýär.   Akyp çykmak prosessinde iki jisim özara täsir edýärler – gap we akyp çykýan gazlar. Deşiginden daşary akyp çykýan gaz akymynyň täsir edýän güýji (4)- </a:t>
            </a:r>
            <a:r>
              <a:rPr kumimoji="0" lang="sq-AL"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k t i w  g ü ý ç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diýip atlandyrýarlar.</a:t>
            </a:r>
            <a:endPar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Onyň bilen ululygy deň bolan we ters tarapa ugrukdrylan güýje (2) - </a:t>
            </a:r>
            <a:r>
              <a:rPr kumimoji="0" lang="sq-AL"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 e a k t i w  g ü ý ç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diýip atlandyrýarlar. Ol gaby öňe tarap içindäki ýokary basyş aşaklaýança iterýär. Gazlaryň basyşynyň güýji (3) gabyň gapdal diwarlaryna täsiri özara deňleşýärler.  </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428596" y="214290"/>
            <a:ext cx="8429684" cy="4752103"/>
          </a:xfrm>
          <a:prstGeom prst="rect">
            <a:avLst/>
          </a:prstGeom>
          <a:noFill/>
          <a:ln w="38100">
            <a:solidFill>
              <a:srgbClr val="00B0F0"/>
            </a:solidFill>
            <a:miter lim="800000"/>
            <a:headEnd/>
            <a:tailEnd/>
          </a:ln>
          <a:effectLst/>
        </p:spPr>
      </p:pic>
      <p:sp>
        <p:nvSpPr>
          <p:cNvPr id="29" name="Скругленный прямоугольник 28"/>
          <p:cNvSpPr/>
          <p:nvPr/>
        </p:nvSpPr>
        <p:spPr>
          <a:xfrm>
            <a:off x="571472" y="5143512"/>
            <a:ext cx="8072494" cy="1428760"/>
          </a:xfrm>
          <a:prstGeom prst="roundRect">
            <a:avLst/>
          </a:prstGeom>
          <a:solidFill>
            <a:srgbClr val="F2F5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555" name="Rectangle 3"/>
          <p:cNvSpPr>
            <a:spLocks noChangeArrowheads="1"/>
          </p:cNvSpPr>
          <p:nvPr/>
        </p:nvSpPr>
        <p:spPr bwMode="auto">
          <a:xfrm>
            <a:off x="714348" y="5286388"/>
            <a:ext cx="77867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Reaktiw dwigateliniň hereket ediş çyzgysy</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1-gap; 2-reaktiw güýç</a:t>
            </a:r>
            <a:r>
              <a:rPr kumimoji="0" lang="tr-T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ler</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gazlaryň basyşynyň diwarlara täsiri; 4- aktiw güýçler</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85728"/>
            <a:ext cx="8643998" cy="614366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577" name="Rectangle 1"/>
          <p:cNvSpPr>
            <a:spLocks noChangeArrowheads="1"/>
          </p:cNvSpPr>
          <p:nvPr/>
        </p:nvSpPr>
        <p:spPr bwMode="auto">
          <a:xfrm>
            <a:off x="642910" y="571480"/>
            <a:ext cx="7715304" cy="550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Çekiş güýjini reaktiw prinsipde almak ähli güýç desgalarynyň işiniň esasyny tutýar.</a:t>
            </a:r>
            <a:endPar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k-TM" sz="3200" dirty="0" smtClean="0">
                <a:solidFill>
                  <a:srgbClr val="000000"/>
                </a:solidFill>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Ýöne içinden ýandrylan porşenli dwigatellerden ýa-da gaz turbinalaryndan tapawutly, awtoulaglary, gämileri ýa-da uçarlary herekete getirijiniň (tigirleriň, suw iteriji wintleriň ýa-da howa wintleriniň) kömegi arkaly hereketlendirýärler, reaktiw dwigatel hereketlendriji güýji haýsydyr bir aralyk elementi ulanmazdan göni emele</a:t>
            </a:r>
            <a:r>
              <a:rPr kumimoji="0" lang="sq-A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getirýär.</a:t>
            </a:r>
            <a:endParaRPr kumimoji="0" lang="sq-A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42910" y="428604"/>
            <a:ext cx="7929618" cy="592935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1"/>
          <p:cNvSpPr>
            <a:spLocks noChangeArrowheads="1"/>
          </p:cNvSpPr>
          <p:nvPr/>
        </p:nvSpPr>
        <p:spPr bwMode="auto">
          <a:xfrm>
            <a:off x="714348" y="642918"/>
            <a:ext cx="77153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Ýangyç ýananda bölünip çykýan ýylylyk energiýasyny gaz akymynyň kinetiki energiýasyna öwürýän, bu ýagdaýda döreýän reaksýa göni hereketlendriji güýç (çekiş güýji)  höküminde ulanylýan dwigatellere  r e a k t i w  d w i g a t e l l e r i  diýilýär.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Gaz akymyny emele getirýän ýangyç garyndylaryna baglylykda reaktiw dwigatelleri iki sany uly görnüşlere bölünýärler: raketa dwigatelerine (RD) we howa reaktiw dwigatellerine (WRD). Raketa dwigatelleri ulanylýan ýangyçlaryň görnüşleri boýunça gaty ýangyçly raketa dwigatellerine (RDTT) we suwuklyk ýangyçly raketa dwigatellerine bölünýärler.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Howa reaktiw dwigatelleri (WRD) göni geçiriji howa reaktiw dwigatellerine (PWRD) we gaz turbinaly dwigatellerine (GTD) bölünýärler.</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85786" y="142852"/>
            <a:ext cx="7429552" cy="5000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b="1" dirty="0" smtClean="0">
                <a:solidFill>
                  <a:srgbClr val="FF0000"/>
                </a:solidFill>
                <a:latin typeface="Times New Roman" pitchFamily="18" charset="0"/>
                <a:cs typeface="Times New Roman" pitchFamily="18" charset="0"/>
              </a:rPr>
              <a:t>Gaty ýangyçly raketa dwigatelleri (RDTT)</a:t>
            </a:r>
            <a:r>
              <a:rPr lang="ru-RU" sz="2400" b="1" dirty="0" smtClean="0">
                <a:solidFill>
                  <a:srgbClr val="FF0000"/>
                </a:solidFill>
                <a:latin typeface="Times New Roman" pitchFamily="18" charset="0"/>
                <a:cs typeface="Times New Roman" pitchFamily="18" charset="0"/>
              </a:rPr>
              <a:t>.</a:t>
            </a:r>
            <a:endParaRPr lang="ru-RU" sz="2400" dirty="0">
              <a:solidFill>
                <a:srgbClr val="FF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srcRect/>
          <a:stretch>
            <a:fillRect/>
          </a:stretch>
        </p:blipFill>
        <p:spPr bwMode="auto">
          <a:xfrm>
            <a:off x="214282" y="857233"/>
            <a:ext cx="8501122" cy="3754638"/>
          </a:xfrm>
          <a:prstGeom prst="rect">
            <a:avLst/>
          </a:prstGeom>
          <a:noFill/>
          <a:ln w="38100">
            <a:solidFill>
              <a:schemeClr val="accent2">
                <a:lumMod val="60000"/>
                <a:lumOff val="40000"/>
              </a:schemeClr>
            </a:solidFill>
            <a:miter lim="800000"/>
            <a:headEnd/>
            <a:tailEnd/>
          </a:ln>
          <a:effectLst/>
        </p:spPr>
      </p:pic>
      <p:sp>
        <p:nvSpPr>
          <p:cNvPr id="9" name="Прямоугольник 8"/>
          <p:cNvSpPr/>
          <p:nvPr/>
        </p:nvSpPr>
        <p:spPr>
          <a:xfrm>
            <a:off x="214282" y="4786322"/>
            <a:ext cx="8572560" cy="19288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sq-AL" sz="2800" b="1" dirty="0" smtClean="0">
                <a:solidFill>
                  <a:srgbClr val="FF0000"/>
                </a:solidFill>
                <a:latin typeface="Times New Roman" pitchFamily="18" charset="0"/>
                <a:ea typeface="Times New Roman" pitchFamily="18" charset="0"/>
                <a:cs typeface="Times New Roman" pitchFamily="18" charset="0"/>
              </a:rPr>
              <a:t>Gaty ýangyçly reakiw dwigateliniň çyzgysy</a:t>
            </a:r>
            <a:endParaRPr lang="ru-RU" sz="2800" dirty="0" smtClean="0">
              <a:solidFill>
                <a:srgbClr val="FF0000"/>
              </a:solidFill>
              <a:latin typeface="Times New Roman" pitchFamily="18" charset="0"/>
              <a:cs typeface="Times New Roman" pitchFamily="18" charset="0"/>
            </a:endParaRPr>
          </a:p>
          <a:p>
            <a:pPr lvl="0" algn="ctr" eaLnBrk="0" fontAlgn="base" hangingPunct="0">
              <a:spcBef>
                <a:spcPct val="0"/>
              </a:spcBef>
              <a:spcAft>
                <a:spcPct val="0"/>
              </a:spcAft>
            </a:pPr>
            <a:r>
              <a:rPr lang="sq-AL" sz="2800" dirty="0" smtClean="0">
                <a:solidFill>
                  <a:srgbClr val="000000"/>
                </a:solidFill>
                <a:latin typeface="Times New Roman" pitchFamily="18" charset="0"/>
                <a:ea typeface="Times New Roman" pitchFamily="18" charset="0"/>
                <a:cs typeface="Times New Roman" pitchFamily="18" charset="0"/>
              </a:rPr>
              <a:t>1- goýberiji ýakyjy; 2- ýanyş kamerasy; 3- gaty ýangyç; 4- çykyş soplosy</a:t>
            </a:r>
            <a:r>
              <a:rPr lang="tk-TM" sz="2800" dirty="0" smtClean="0">
                <a:solidFill>
                  <a:srgbClr val="000000"/>
                </a:solidFill>
                <a:latin typeface="Times New Roman" pitchFamily="18" charset="0"/>
                <a:ea typeface="Times New Roman" pitchFamily="18" charset="0"/>
                <a:cs typeface="Times New Roman" pitchFamily="18" charset="0"/>
              </a:rPr>
              <a:t>.</a:t>
            </a:r>
            <a:endParaRPr lang="sq-AL" sz="2800" dirty="0" smtClean="0">
              <a:solidFill>
                <a:schemeClr val="tx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214290"/>
            <a:ext cx="8715436" cy="6429420"/>
          </a:xfrm>
          <a:prstGeom prst="rect">
            <a:avLst/>
          </a:prstGeom>
          <a:solidFill>
            <a:schemeClr val="accent4">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673" name="Rectangle 1"/>
          <p:cNvSpPr>
            <a:spLocks noChangeArrowheads="1"/>
          </p:cNvSpPr>
          <p:nvPr/>
        </p:nvSpPr>
        <p:spPr bwMode="auto">
          <a:xfrm>
            <a:off x="357158" y="285728"/>
            <a:ext cx="8501122" cy="61436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Ýönekeý däre seredende presslenen däri haýal ýanýar.Ýanyş üçin gerek bolan kislorod gaty ýangyjyň öz düzüminde bolýar. Häzirki ulanylýan gaty ýangyçlar ulanylanda howpyzdyr we uzak wagytlap saklamaklyga ýaramlydyr. Dwigateli goýbermek üçin gaty ýangyç elektriki zapaly – goýberiji ýakyjy (1) bilen ýakylýar. Dwigateliň kamerasynda gaty ýangyç ýananda (50÷100)10</a:t>
            </a:r>
            <a:r>
              <a:rPr kumimoji="0" lang="sq-AL" sz="28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5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a:t>
            </a: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we ondan ýokary basyş we 2500 – 4000 K çenli temperatura emele gelýär. Soplodan gazlaryň akyp çykmagynyň tizligi 2500- 3000 m/sek ýetýär. </a:t>
            </a:r>
            <a:endParaRPr kumimoji="0" lang="tk-TM"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Bir kilogram gaty ýangyjyň ýakylmagy sekuntda 2,5-3,0 kH reaktiw çekiş güýjini berýär.</a:t>
            </a:r>
            <a:r>
              <a:rPr kumimoji="0" lang="sq-A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Ýanyş kamerasynda gaty ýangyjyň ýanyşynyň dowamlylygy sekundyň bir-näçe ondan böleginden ýokary bolmaýar.</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85728"/>
            <a:ext cx="8715436" cy="6143668"/>
          </a:xfrm>
          <a:prstGeom prst="roundRect">
            <a:avLst/>
          </a:prstGeom>
          <a:solidFill>
            <a:schemeClr val="accent2">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49" name="Rectangle 1"/>
          <p:cNvSpPr>
            <a:spLocks noChangeArrowheads="1"/>
          </p:cNvSpPr>
          <p:nvPr/>
        </p:nvSpPr>
        <p:spPr bwMode="auto">
          <a:xfrm>
            <a:off x="714348" y="714356"/>
            <a:ext cx="80010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Gaty ýangyçly raketa dwigatelleri gurluşynyň ýönekeýligi, ýokary ynamlylygy we ulanyşda ýönekeýligi bilen tapawutlanýar.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Awiasiýada olar uçaryň galyşynda start tizlendrijisi höküminde we reaktiw snarýadlarynda ulanylýar. Start tizlendrijisi uçaryň fýuzelýažynyň aşagyna, onyň çekiş güýjiniň täsiriniň linýasy uçaryň agram merkeziniň üstünden geçer ýaly edilip berkidilýär.</a:t>
            </a:r>
            <a:endParaRPr kumimoji="0" lang="tk-TM"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Bu ýagdaýda start tizlendrijisiniň çekiş güýjiniň momentiniň uçaryň dolandyrmagyny çylşyrymlaşdyrmak ýagdaýy aradan aýrylýar.</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214290"/>
            <a:ext cx="785818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25" name="Rectangle 1"/>
          <p:cNvSpPr>
            <a:spLocks noChangeArrowheads="1"/>
          </p:cNvSpPr>
          <p:nvPr/>
        </p:nvSpPr>
        <p:spPr bwMode="auto">
          <a:xfrm>
            <a:off x="1000100" y="285728"/>
            <a:ext cx="73581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k-TM"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dwigateli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ЖРД</a:t>
            </a:r>
            <a:r>
              <a:rPr kumimoji="0" lang="sq-AL"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с двумя вырезанными соседними углами 6"/>
          <p:cNvSpPr/>
          <p:nvPr/>
        </p:nvSpPr>
        <p:spPr>
          <a:xfrm>
            <a:off x="142844" y="1214422"/>
            <a:ext cx="8858312" cy="5214974"/>
          </a:xfrm>
          <a:prstGeom prst="snip2SameRect">
            <a:avLst/>
          </a:prstGeom>
          <a:solidFill>
            <a:srgbClr val="FFFF66"/>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26" name="Rectangle 2"/>
          <p:cNvSpPr>
            <a:spLocks noChangeArrowheads="1"/>
          </p:cNvSpPr>
          <p:nvPr/>
        </p:nvSpPr>
        <p:spPr bwMode="auto">
          <a:xfrm>
            <a:off x="214282" y="1428736"/>
            <a:ext cx="87154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dwigatelleriniň işi üçin ýangyjyň suwuk kompenentleri ýangyç we okislitel ulanylýar, olaryň ätiýajy aýratyn gaplarda ýerleşdrilýär. Suwuk ýangyçly raketa dwigatelleriniň ýanyş kamerasy (6) we çykyş soplosy (5) bardyr. Ýangyç we okislitel belli bir proporsiýada basyş bilen ýörüte turbogeçirijiler arkaly berilýär we ýanyş kamerasyna forsunkalar arkaly sepilýär.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Ýangyjyň kompenentleri gaz turbinasy (3) bilen hereketlendrilýän ýokary öndürüjiligi bolan sentrobež nasoslary (2 we 4) arkaly döredilýän basyş bilen berilýär. Käbir dwigatellerde ýanyş kamerasyna ýangyjyň we okisliteliň berlişi ýörüte ballonlarda ýerleşýän gysylan gazlar bilen berilýär.Gerek wagty bu gazlar baklara berilýär we ýangyjy hem-de okisliteli turbogeçirijiler arkaly gysyp çykaryp dwigateliň ýanyş kamerasyna berýär. </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jep dwigatel 001"/>
          <p:cNvPicPr/>
          <p:nvPr/>
        </p:nvPicPr>
        <p:blipFill>
          <a:blip r:embed="rId2">
            <a:lum contrast="36000"/>
            <a:grayscl/>
          </a:blip>
          <a:srcRect l="74411" t="14349" r="5708" b="54242"/>
          <a:stretch>
            <a:fillRect/>
          </a:stretch>
        </p:blipFill>
        <p:spPr bwMode="auto">
          <a:xfrm>
            <a:off x="1214414" y="214290"/>
            <a:ext cx="6286544" cy="4929222"/>
          </a:xfrm>
          <a:prstGeom prst="rect">
            <a:avLst/>
          </a:prstGeom>
          <a:noFill/>
          <a:ln w="38100">
            <a:solidFill>
              <a:srgbClr val="FF0000"/>
            </a:solidFill>
            <a:miter lim="800000"/>
            <a:headEnd/>
            <a:tailEnd/>
          </a:ln>
        </p:spPr>
      </p:pic>
      <p:sp>
        <p:nvSpPr>
          <p:cNvPr id="5" name="Прямоугольник 4"/>
          <p:cNvSpPr/>
          <p:nvPr/>
        </p:nvSpPr>
        <p:spPr>
          <a:xfrm>
            <a:off x="71406" y="5214950"/>
            <a:ext cx="900118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769" name="Rectangle 1"/>
          <p:cNvSpPr>
            <a:spLocks noChangeArrowheads="1"/>
          </p:cNvSpPr>
          <p:nvPr/>
        </p:nvSpPr>
        <p:spPr bwMode="auto">
          <a:xfrm>
            <a:off x="142844" y="5286388"/>
            <a:ext cx="8858312" cy="1323439"/>
          </a:xfrm>
          <a:prstGeom prst="rect">
            <a:avLst/>
          </a:prstGeom>
          <a:solidFill>
            <a:srgbClr val="FFFF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16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Suwuk ýangyçly raketa dwigateliniň (ЖРД) ýangyç kompenentlerniň turbonasoslar ulgamy bilen beriliş çyzgysy</a:t>
            </a:r>
            <a:endParaRPr kumimoji="0" lang="ru-RU" sz="16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q-AL" sz="1600" b="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1-kran; 2,4- ýangyjyň we okisliteliň nasoslary; 3- gaz turbinasy; 5 – çykyş soplosy; 6- ýanyş kamerasy; 7- dozirowka ediji şaýba. (ştrihli linýalar – ýanyş kamerasyny goşmagyň öňi syrasynda ýangyçlaryň kompenentleriniň ýoly)   </a:t>
            </a:r>
            <a:endParaRPr kumimoji="0" lang="sq-AL" sz="16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ручной ввод 3"/>
          <p:cNvSpPr/>
          <p:nvPr/>
        </p:nvSpPr>
        <p:spPr>
          <a:xfrm>
            <a:off x="214282" y="285728"/>
            <a:ext cx="8715436" cy="6215106"/>
          </a:xfrm>
          <a:prstGeom prst="flowChartManualInput">
            <a:avLst/>
          </a:prstGeom>
          <a:solidFill>
            <a:schemeClr val="accent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745" name="Rectangle 1"/>
          <p:cNvSpPr>
            <a:spLocks noChangeArrowheads="1"/>
          </p:cNvSpPr>
          <p:nvPr/>
        </p:nvSpPr>
        <p:spPr bwMode="auto">
          <a:xfrm>
            <a:off x="500034" y="1428736"/>
            <a:ext cx="807249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dwigatelleriniň ýanyş kamerasynda ýangyç okislitel bilen gabatlaşanda öz-özünden ýanýar ýa-da ýangyjyň we okisliteliň garyndysy elektriki zapal serişdesiniň kömegi arkaly ýakylýar. Ýanmagyň netijesinde emele gelen gazlar onlarça atmosferanyň basyşy bilen ýokary tizlikde soplonyň üstünden dwigateliň teaktiw çekiş güýjini döredip daşary çykýar.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dwigatelleriniň ýangyjy höküminde kerosinler, gidrazin, pentabaron, suwuk wodorod ulanylýar.</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57166"/>
            <a:ext cx="8715436" cy="2143140"/>
          </a:xfrm>
          <a:prstGeom prst="rect">
            <a:avLst/>
          </a:prstGeom>
          <a:solidFill>
            <a:srgbClr val="F6F6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385" name="Rectangle 1"/>
          <p:cNvSpPr>
            <a:spLocks noChangeArrowheads="1"/>
          </p:cNvSpPr>
          <p:nvPr/>
        </p:nvSpPr>
        <p:spPr bwMode="auto">
          <a:xfrm>
            <a:off x="357158" y="428604"/>
            <a:ext cx="8501122" cy="2000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Reaktiw dwigatelleri</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niň</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görnüş</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leri.</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q-AL"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Reaktiw dwigateli bu ýylylyk hereketlendriji bolup, ýangyjyň himiki energiýasyny kinetiki energiýa, ýa-da çykýan gazlaryň energiýasyny çekiş güýjüne öwürmek üçin niýetlenen.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q-AL"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Reaktiw dwigatelleri iki görnüşe bölünýärler: raketa reaktiw dwigatelleri, howa reaktiw dwigatelleri.</a:t>
            </a:r>
            <a:endParaRPr kumimoji="0" lang="sq-AL"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2786050" y="2786058"/>
            <a:ext cx="3286148" cy="1071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dirty="0" smtClean="0">
                <a:solidFill>
                  <a:srgbClr val="000000"/>
                </a:solidFill>
                <a:latin typeface="Times New Roman" pitchFamily="18" charset="0"/>
                <a:ea typeface="Times New Roman" pitchFamily="18" charset="0"/>
                <a:cs typeface="Times New Roman" pitchFamily="18" charset="0"/>
              </a:rPr>
              <a:t>Reaktiw dwigatelleri </a:t>
            </a:r>
            <a:endParaRPr lang="ru-RU" sz="2400" dirty="0"/>
          </a:p>
        </p:txBody>
      </p:sp>
      <p:sp>
        <p:nvSpPr>
          <p:cNvPr id="7" name="Прямоугольник 6"/>
          <p:cNvSpPr/>
          <p:nvPr/>
        </p:nvSpPr>
        <p:spPr>
          <a:xfrm>
            <a:off x="285720" y="4786322"/>
            <a:ext cx="3357586" cy="12858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rgbClr val="000000"/>
                </a:solidFill>
                <a:latin typeface="Times New Roman" pitchFamily="18" charset="0"/>
                <a:ea typeface="Times New Roman" pitchFamily="18" charset="0"/>
                <a:cs typeface="Times New Roman" pitchFamily="18" charset="0"/>
              </a:rPr>
              <a:t>raketa reaktiw dwigatelleri</a:t>
            </a:r>
            <a:endParaRPr lang="ru-RU" dirty="0"/>
          </a:p>
        </p:txBody>
      </p:sp>
      <p:sp>
        <p:nvSpPr>
          <p:cNvPr id="8" name="Прямоугольник 7"/>
          <p:cNvSpPr/>
          <p:nvPr/>
        </p:nvSpPr>
        <p:spPr>
          <a:xfrm>
            <a:off x="5643570" y="4786322"/>
            <a:ext cx="3000396" cy="121444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rgbClr val="000000"/>
                </a:solidFill>
                <a:latin typeface="Times New Roman" pitchFamily="18" charset="0"/>
                <a:ea typeface="Times New Roman" pitchFamily="18" charset="0"/>
                <a:cs typeface="Times New Roman" pitchFamily="18" charset="0"/>
              </a:rPr>
              <a:t>howa reaktiw dwigatelleri</a:t>
            </a:r>
            <a:endParaRPr lang="ru-RU" dirty="0"/>
          </a:p>
        </p:txBody>
      </p:sp>
      <p:cxnSp>
        <p:nvCxnSpPr>
          <p:cNvPr id="11" name="Прямая соединительная линия 10"/>
          <p:cNvCxnSpPr/>
          <p:nvPr/>
        </p:nvCxnSpPr>
        <p:spPr>
          <a:xfrm>
            <a:off x="1714480" y="4214818"/>
            <a:ext cx="5429288" cy="1588"/>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6" idx="2"/>
          </p:cNvCxnSpPr>
          <p:nvPr/>
        </p:nvCxnSpPr>
        <p:spPr>
          <a:xfrm rot="5400000">
            <a:off x="4250529" y="4036223"/>
            <a:ext cx="357190" cy="1588"/>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1428729" y="4500569"/>
            <a:ext cx="571503" cy="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5400000">
            <a:off x="6858810" y="4499776"/>
            <a:ext cx="571504" cy="15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142844" y="214290"/>
            <a:ext cx="8858312" cy="6500858"/>
          </a:xfrm>
          <a:prstGeom prst="flowChartProcess">
            <a:avLst/>
          </a:prstGeom>
          <a:solidFill>
            <a:schemeClr val="accent5">
              <a:lumMod val="40000"/>
              <a:lumOff val="60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21" name="Rectangle 1"/>
          <p:cNvSpPr>
            <a:spLocks noChangeArrowheads="1"/>
          </p:cNvSpPr>
          <p:nvPr/>
        </p:nvSpPr>
        <p:spPr bwMode="auto">
          <a:xfrm>
            <a:off x="214282" y="357166"/>
            <a:ext cx="87154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dwigatelleriniň okislitelleri höküminde suwuk kislorod, azot kislotasy ýa-da azot turşysy ulanylýar. Bu sanalyp geçilen ýangyçlar we okisliteller i k i  k o m p e n e n t l i  ýangyçlar diýip atlandrylýar. </a:t>
            </a:r>
            <a:endPar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Käbir suwuk ýangyçly raketa dwigatellerinde  b i r  k o m p e n e n t l i  ýangyçlar ulanylýar, meselem, wodorodyň perekisi.</a:t>
            </a:r>
            <a:endPar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Soňky görkezilen katalizasiýanyň täsiri bilen dagaýar, 750-800K gyzgynlyga çenli gyzdrylan işçi jisimini, suw buglaryny we kislorodyň garyndylaryny emele getirýär.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dwigatellerinde ulanylýan ýangyçlar arzan we ýokary temperatura beriji hasaplanýar. Ýöne olar saklanylanda durnykly däldir, zäherli we partlama howplydyr.</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Ýangyç garyndysynyň bir kilogramynyň bir sekunda ýakylmagy 3-4 kN reaktiw çekiş güýjini berýär.Bu ýagdaýda dwigateliň ýanyş kamerasynda temperatura 3000-4500 K, onyň soplosyndan çykýan gazlaryň akymynyň tizligi 3000-4000 m/s ýetýär.</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214282" y="285728"/>
            <a:ext cx="8715436" cy="6215106"/>
          </a:xfrm>
          <a:prstGeom prst="flowChartAlternateProcess">
            <a:avLst/>
          </a:prstGeom>
          <a:solidFill>
            <a:srgbClr val="E8FA7A"/>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841" name="Rectangle 1"/>
          <p:cNvSpPr>
            <a:spLocks noChangeArrowheads="1"/>
          </p:cNvSpPr>
          <p:nvPr/>
        </p:nvSpPr>
        <p:spPr bwMode="auto">
          <a:xfrm>
            <a:off x="357158" y="571480"/>
            <a:ext cx="842968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Awiasiýada suwuk ýangyçly raketa dwigatelleri uçarlaryň uçuş tizlendrijileri we raketalryň güýç desgalary höküminde ulanylýar. </a:t>
            </a:r>
            <a:endPar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Gaty ýangyçly raketa dwigatelleri bilen deňeşdrilende suwuk raketa dwigatellerinde çekiş güýjini giň diýapozonda üýtgedip bolýar.</a:t>
            </a:r>
            <a:endPar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Ýöne suwuk ýangyçly raketa dwigatelleriniň gurluşy gaty ýagyçly dwigatellere seredende çylşyrymly, ulanyşda ýörüte howpsyzlyk çärelerini berjaý etmeklik talap edilýär.</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571472" y="214290"/>
            <a:ext cx="8215370" cy="1000132"/>
          </a:xfrm>
          <a:prstGeom prst="flowChartProcess">
            <a:avLst/>
          </a:prstGeom>
          <a:solidFill>
            <a:srgbClr val="E8FA7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accent1">
                    <a:lumMod val="75000"/>
                  </a:schemeClr>
                </a:solidFill>
                <a:latin typeface="Times New Roman" pitchFamily="18" charset="0"/>
                <a:cs typeface="Times New Roman" pitchFamily="18" charset="0"/>
              </a:rPr>
              <a:t>Howa</a:t>
            </a:r>
            <a:r>
              <a:rPr lang="ru-RU" sz="3200" b="1" dirty="0" smtClean="0">
                <a:solidFill>
                  <a:schemeClr val="accent1">
                    <a:lumMod val="75000"/>
                  </a:schemeClr>
                </a:solidFill>
                <a:latin typeface="Times New Roman" pitchFamily="18" charset="0"/>
                <a:cs typeface="Times New Roman" pitchFamily="18" charset="0"/>
              </a:rPr>
              <a:t> </a:t>
            </a:r>
            <a:r>
              <a:rPr lang="ru-RU" sz="3200" b="1" dirty="0" err="1" smtClean="0">
                <a:solidFill>
                  <a:schemeClr val="accent1">
                    <a:lumMod val="75000"/>
                  </a:schemeClr>
                </a:solidFill>
                <a:latin typeface="Times New Roman" pitchFamily="18" charset="0"/>
                <a:cs typeface="Times New Roman" pitchFamily="18" charset="0"/>
              </a:rPr>
              <a:t>reaktiw</a:t>
            </a:r>
            <a:r>
              <a:rPr lang="ru-RU" sz="3200" b="1" dirty="0" smtClean="0">
                <a:solidFill>
                  <a:schemeClr val="accent1">
                    <a:lumMod val="75000"/>
                  </a:schemeClr>
                </a:solidFill>
                <a:latin typeface="Times New Roman" pitchFamily="18" charset="0"/>
                <a:cs typeface="Times New Roman" pitchFamily="18" charset="0"/>
              </a:rPr>
              <a:t> </a:t>
            </a:r>
            <a:r>
              <a:rPr lang="ru-RU" sz="3200" b="1" dirty="0" err="1" smtClean="0">
                <a:solidFill>
                  <a:schemeClr val="accent1">
                    <a:lumMod val="75000"/>
                  </a:schemeClr>
                </a:solidFill>
                <a:latin typeface="Times New Roman" pitchFamily="18" charset="0"/>
                <a:cs typeface="Times New Roman" pitchFamily="18" charset="0"/>
              </a:rPr>
              <a:t>dwigatelleri</a:t>
            </a:r>
            <a:endParaRPr lang="ru-RU" sz="3200" dirty="0">
              <a:solidFill>
                <a:schemeClr val="accent1">
                  <a:lumMod val="75000"/>
                </a:schemeClr>
              </a:solidFill>
              <a:latin typeface="Times New Roman" pitchFamily="18" charset="0"/>
              <a:cs typeface="Times New Roman" pitchFamily="18" charset="0"/>
            </a:endParaRPr>
          </a:p>
        </p:txBody>
      </p:sp>
      <p:sp>
        <p:nvSpPr>
          <p:cNvPr id="5" name="Блок-схема: альтернативный процесс 4"/>
          <p:cNvSpPr/>
          <p:nvPr/>
        </p:nvSpPr>
        <p:spPr>
          <a:xfrm>
            <a:off x="214282" y="1357298"/>
            <a:ext cx="8715436" cy="5143536"/>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817" name="Rectangle 1"/>
          <p:cNvSpPr>
            <a:spLocks noChangeArrowheads="1"/>
          </p:cNvSpPr>
          <p:nvPr/>
        </p:nvSpPr>
        <p:spPr bwMode="auto">
          <a:xfrm>
            <a:off x="357158" y="1500174"/>
            <a:ext cx="850112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Gaty ýangyçly we suwuk ýangyçly raketa dwigateleriniň umumy ýetmezçilikleri bardyr: olar özleri bilen ýangyjy ýakmak üçin gerek bolan okislitelleri äkitmeli bolýar,ol hem ýangyjyň ätiýajyndan dört esse diýen ýaly köpdir. Atmosferada dowamly uçuşlarada ýangyçlary ýakmak üçin daş töweregiň howasynyň kislorodyny ulanmak amatlydyr. Diýmek gerek bolmajak okisliteliň ätiýajynyň ýerine ýangyjyň ätiýajyny ulaltmak we dwigateliň işiniň dowamlylygyny ulaltmak göwnejaýdyr. Munyň ýaly dwigatel bolup howa –reaktiw dwigateli durýar.</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285720" y="142852"/>
            <a:ext cx="8572560" cy="6286544"/>
          </a:xfrm>
          <a:prstGeom prst="flowChartProcess">
            <a:avLst/>
          </a:prstGeom>
          <a:solidFill>
            <a:schemeClr val="accent6">
              <a:lumMod val="40000"/>
              <a:lumOff val="6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793" name="Rectangle 1"/>
          <p:cNvSpPr>
            <a:spLocks noChangeArrowheads="1"/>
          </p:cNvSpPr>
          <p:nvPr/>
        </p:nvSpPr>
        <p:spPr bwMode="auto">
          <a:xfrm>
            <a:off x="428596" y="214290"/>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Onyň öňki bölümi duffuzor (1) diýip atlandrylýar, daş töweregiň howasynyň girmegi üçin deşigi bardyr. Dwigateliň orta bölümini ýanyş kamerasy (2) emele getirýär, çykyş bölümi s o p l o  (3) diýip atlandrylýar.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Dwigatel atmosferada belli bir tizlik bilen süýüşýär diýeliň. Reaktiw çekiş güýjini döretmek üçin dwigatelden çykýan howa akymyna uçuşyň tizliginden ýokary bolan tizlik bermeli. </a:t>
            </a:r>
            <a:endParaRPr kumimoji="0" lang="tk-TM"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Onyň üçin ýanyş kamerasyna forsunkalaryň (4) üstünden ýangyç berilýär, ol ýangyç ýörüte serişdeler arkaly ýakylýar. Ýangyjyň ýanmagynyň netijesinde kamerada howanyň temperaturasy ýokary galýar.   </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jep dwigatel 002"/>
          <p:cNvPicPr/>
          <p:nvPr/>
        </p:nvPicPr>
        <p:blipFill>
          <a:blip r:embed="rId2">
            <a:lum contrast="54000"/>
            <a:grayscl/>
          </a:blip>
          <a:srcRect l="56470" t="20734" r="4240" b="65222"/>
          <a:stretch>
            <a:fillRect/>
          </a:stretch>
        </p:blipFill>
        <p:spPr bwMode="auto">
          <a:xfrm>
            <a:off x="214282" y="285728"/>
            <a:ext cx="8715436" cy="2928958"/>
          </a:xfrm>
          <a:prstGeom prst="rect">
            <a:avLst/>
          </a:prstGeom>
          <a:noFill/>
          <a:ln w="38100">
            <a:solidFill>
              <a:schemeClr val="accent2"/>
            </a:solidFill>
            <a:miter lim="800000"/>
            <a:headEnd/>
            <a:tailEnd/>
          </a:ln>
        </p:spPr>
      </p:pic>
      <p:sp>
        <p:nvSpPr>
          <p:cNvPr id="5" name="Блок-схема: процесс 4"/>
          <p:cNvSpPr/>
          <p:nvPr/>
        </p:nvSpPr>
        <p:spPr>
          <a:xfrm>
            <a:off x="428596" y="3643314"/>
            <a:ext cx="8358246" cy="1928826"/>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865" name="Rectangle 1"/>
          <p:cNvSpPr>
            <a:spLocks noChangeArrowheads="1"/>
          </p:cNvSpPr>
          <p:nvPr/>
        </p:nvSpPr>
        <p:spPr bwMode="auto">
          <a:xfrm>
            <a:off x="500034" y="3643314"/>
            <a:ext cx="82868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endParaRPr kumimoji="0" lang="tk-TM"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Göni geçiriji howa reaktiw dwigateliniň çyzgysy</a:t>
            </a:r>
            <a:endParaRPr kumimoji="0" lang="ru-RU" sz="2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diffuzor; 2- ýanyş kamerasy; 3- çykyş soplosy; 4- fosunkalar (şol ýerde odyň stabilizatory); 5- turbonasos agregaty.</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285720" y="142852"/>
            <a:ext cx="8572560" cy="6429420"/>
          </a:xfrm>
          <a:prstGeom prst="flowChartProcess">
            <a:avLst/>
          </a:prstGeom>
          <a:solidFill>
            <a:schemeClr val="accent4">
              <a:lumMod val="40000"/>
              <a:lumOff val="6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913" name="Rectangle 1"/>
          <p:cNvSpPr>
            <a:spLocks noChangeArrowheads="1"/>
          </p:cNvSpPr>
          <p:nvPr/>
        </p:nvSpPr>
        <p:spPr bwMode="auto">
          <a:xfrm>
            <a:off x="357158" y="214290"/>
            <a:ext cx="84296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Kamerada gaz ähli tarapa giňelmäge ymtylmak bilen göni geçiriji howa reaktiw dwigateliniň diffuzorynda girýän howanyň akymynyň garşylyklaýyn basyşyna sezawar bolýar. Şoňa görä-de gaz diňe kameradan soplonyň üstünden uçuşyň tizliginden ýokary tizlenme eýe bolup çykýar. </a:t>
            </a:r>
            <a:endPar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Bu seredilen dwigatele  göni geçiriji howa reaktiw dwigateli (ПВРД) dýip atlandyrýarlar. Onyň ýetmezçilik tarapy dwigatel duran ýerinde işlände, ýanyş kamerasyna gelýän howa akymynyň arykmaç basyşy bolmadyk halatynda ol çekiş güýjini döredip bilmeýär. Şona gorä  göni geçiriji howa reaktiw dwigateli (ПВРД) üçin start dwigateli gerekdir. </a:t>
            </a:r>
            <a:endPar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Start beriji dwigatel höküminde gaty ýangyçly raketa dwigatelleri (RDTT)</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we</a:t>
            </a:r>
            <a:r>
              <a:rPr kumimoji="0" lang="sq-A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suwuk ýangyçly raketa dwigateli (ЖРД) ulanylýar. Dolandyrylýan uçujy apparatlarda munyň ýaly kombinirlenen güýç desgasyny ulanmak uly ulanyş amatsyzlyklary döredýär.</a:t>
            </a:r>
            <a:endParaRPr kumimoji="0" lang="sq-A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1428728" y="571480"/>
            <a:ext cx="6357982" cy="1428760"/>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4000" dirty="0" smtClean="0">
                <a:solidFill>
                  <a:srgbClr val="FF0000"/>
                </a:solidFill>
                <a:latin typeface="Times New Roman" pitchFamily="18" charset="0"/>
                <a:cs typeface="Times New Roman" pitchFamily="18" charset="0"/>
              </a:rPr>
              <a:t>SOŇY</a:t>
            </a:r>
            <a:endParaRPr lang="ru-RU" sz="4000" dirty="0">
              <a:solidFill>
                <a:srgbClr val="FF0000"/>
              </a:solidFill>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srcRect/>
          <a:stretch>
            <a:fillRect/>
          </a:stretch>
        </p:blipFill>
        <p:spPr bwMode="auto">
          <a:xfrm>
            <a:off x="857224" y="2285992"/>
            <a:ext cx="7550393" cy="3857652"/>
          </a:xfrm>
          <a:prstGeom prst="rect">
            <a:avLst/>
          </a:prstGeom>
          <a:noFill/>
          <a:ln w="57150">
            <a:solidFill>
              <a:srgbClr val="9900FF"/>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верх 3"/>
          <p:cNvSpPr/>
          <p:nvPr/>
        </p:nvSpPr>
        <p:spPr>
          <a:xfrm>
            <a:off x="214282" y="214290"/>
            <a:ext cx="8786874" cy="6357982"/>
          </a:xfrm>
          <a:prstGeom prst="upArrow">
            <a:avLst>
              <a:gd name="adj1" fmla="val 50000"/>
              <a:gd name="adj2" fmla="val 49830"/>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361" name="Rectangle 1"/>
          <p:cNvSpPr>
            <a:spLocks noChangeArrowheads="1"/>
          </p:cNvSpPr>
          <p:nvPr/>
        </p:nvSpPr>
        <p:spPr bwMode="auto">
          <a:xfrm>
            <a:off x="2428860" y="1643050"/>
            <a:ext cx="435771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q-AL"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Raketa reaktiw dwigatelleri</a:t>
            </a:r>
            <a:r>
              <a:rPr kumimoji="0" lang="sq-AL"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suwuklyk reaktiw dwigatellere</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gaty ýangyçly reaktiw dwigatellere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(R.DTT),</a:t>
            </a:r>
            <a:r>
              <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elektriki</a:t>
            </a:r>
            <a:r>
              <a:rPr kumimoji="0" lang="tk-TM"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raketa dwigatelleriniň</a:t>
            </a:r>
            <a:r>
              <a:rPr lang="tk-TM" sz="2400" dirty="0" smtClean="0">
                <a:solidFill>
                  <a:srgbClr val="000000"/>
                </a:solidFill>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(E.R.D) görnüşlerine bölünýär.</a:t>
            </a:r>
            <a:r>
              <a:rPr kumimoji="0" lang="tk-TM"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tk-TM" sz="2400" baseline="0" dirty="0" smtClean="0">
                <a:solidFill>
                  <a:srgbClr val="000000"/>
                </a:solidFill>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Olaryň işi üçin uçýan apparatlaryň bortundaky ýangyçlary ulanýarlar.</a:t>
            </a:r>
            <a:endParaRPr kumimoji="0" lang="tk-TM"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k-TM" sz="2400" dirty="0" smtClean="0">
                <a:solidFill>
                  <a:srgbClr val="000000"/>
                </a:solidFill>
                <a:latin typeface="Times New Roman" pitchFamily="18" charset="0"/>
                <a:ea typeface="Times New Roman" pitchFamily="18" charset="0"/>
                <a:cs typeface="Times New Roman" pitchFamily="18" charset="0"/>
              </a:rPr>
              <a:t>	</a:t>
            </a:r>
            <a:r>
              <a:rPr kumimoji="0" lang="sq-A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Şoňa görä olaryň işi atmosferanyň belliklerine we uçuşyň tizligine, beýikligine garaşly bolmaýar</a:t>
            </a:r>
            <a:r>
              <a:rPr kumimoji="0" lang="sq-AL"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sq-AL"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одготовка 5"/>
          <p:cNvSpPr/>
          <p:nvPr/>
        </p:nvSpPr>
        <p:spPr>
          <a:xfrm>
            <a:off x="142844" y="3143248"/>
            <a:ext cx="8858312" cy="3143272"/>
          </a:xfrm>
          <a:prstGeom prst="flowChartPreparation">
            <a:avLst/>
          </a:prstGeom>
          <a:solidFill>
            <a:srgbClr val="F09EB7"/>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338" name="Rectangle 2"/>
          <p:cNvSpPr>
            <a:spLocks noChangeArrowheads="1"/>
          </p:cNvSpPr>
          <p:nvPr/>
        </p:nvSpPr>
        <p:spPr bwMode="auto">
          <a:xfrm>
            <a:off x="1357290" y="3571876"/>
            <a:ext cx="7143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effectLst/>
                <a:latin typeface="Times New Roman" pitchFamily="18" charset="0"/>
                <a:ea typeface="Times New Roman" pitchFamily="18" charset="0"/>
                <a:cs typeface="Times New Roman" pitchFamily="18" charset="0"/>
              </a:rPr>
              <a:t>Howa reaktiw dwigatelleriň işi üçin daş-töweregi örtüp duran atmosferanyň kislorody ulanylýar. Şoňa görä olaryň işi atmosferanyň ýagdaýyna, uçuşyň belentligine we tizligine garaşly bolup durýar.</a:t>
            </a:r>
            <a:endParaRPr kumimoji="0" lang="sq-AL" sz="2800" b="0" i="0" u="none" strike="noStrike" cap="none" normalizeH="0" baseline="0" dirty="0" smtClean="0">
              <a:ln>
                <a:noFill/>
              </a:ln>
              <a:effectLst/>
              <a:latin typeface="Times New Roman" pitchFamily="18" charset="0"/>
              <a:cs typeface="Times New Roman" pitchFamily="18" charset="0"/>
            </a:endParaRPr>
          </a:p>
        </p:txBody>
      </p:sp>
      <p:sp>
        <p:nvSpPr>
          <p:cNvPr id="8" name="Блок-схема: процесс 7"/>
          <p:cNvSpPr/>
          <p:nvPr/>
        </p:nvSpPr>
        <p:spPr>
          <a:xfrm>
            <a:off x="2357422" y="285728"/>
            <a:ext cx="4572032" cy="92869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b="1" i="1" dirty="0" smtClean="0">
                <a:solidFill>
                  <a:srgbClr val="FF0000"/>
                </a:solidFill>
                <a:latin typeface="Times New Roman" pitchFamily="18" charset="0"/>
                <a:ea typeface="Times New Roman" pitchFamily="18" charset="0"/>
                <a:cs typeface="Times New Roman" pitchFamily="18" charset="0"/>
              </a:rPr>
              <a:t>Howa reaktiw dwigatelleri (WRD</a:t>
            </a:r>
            <a:r>
              <a:rPr lang="sq-AL" sz="2400" i="1" dirty="0" smtClean="0">
                <a:solidFill>
                  <a:srgbClr val="FF0000"/>
                </a:solidFill>
                <a:latin typeface="Times New Roman" pitchFamily="18" charset="0"/>
                <a:ea typeface="Times New Roman" pitchFamily="18" charset="0"/>
                <a:cs typeface="Times New Roman" pitchFamily="18" charset="0"/>
              </a:rPr>
              <a:t>)</a:t>
            </a:r>
            <a:r>
              <a:rPr lang="sq-AL" sz="2400" dirty="0" smtClean="0">
                <a:solidFill>
                  <a:srgbClr val="FF0000"/>
                </a:solidFill>
                <a:latin typeface="Times New Roman" pitchFamily="18" charset="0"/>
                <a:ea typeface="Times New Roman" pitchFamily="18" charset="0"/>
                <a:cs typeface="Times New Roman" pitchFamily="18" charset="0"/>
              </a:rPr>
              <a:t> </a:t>
            </a:r>
            <a:endParaRPr lang="ru-RU" sz="2400" dirty="0">
              <a:solidFill>
                <a:srgbClr val="FF0000"/>
              </a:solidFill>
            </a:endParaRPr>
          </a:p>
        </p:txBody>
      </p:sp>
      <p:sp>
        <p:nvSpPr>
          <p:cNvPr id="9" name="Блок-схема: процесс 8"/>
          <p:cNvSpPr/>
          <p:nvPr/>
        </p:nvSpPr>
        <p:spPr>
          <a:xfrm>
            <a:off x="285720" y="1928802"/>
            <a:ext cx="3929090" cy="78581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rgbClr val="000000"/>
                </a:solidFill>
                <a:latin typeface="Times New Roman" pitchFamily="18" charset="0"/>
                <a:ea typeface="Times New Roman" pitchFamily="18" charset="0"/>
                <a:cs typeface="Times New Roman" pitchFamily="18" charset="0"/>
              </a:rPr>
              <a:t> </a:t>
            </a:r>
            <a:r>
              <a:rPr lang="sq-AL" dirty="0" smtClean="0">
                <a:solidFill>
                  <a:srgbClr val="FF0000"/>
                </a:solidFill>
                <a:latin typeface="Times New Roman" pitchFamily="18" charset="0"/>
                <a:ea typeface="Times New Roman" pitchFamily="18" charset="0"/>
                <a:cs typeface="Times New Roman" pitchFamily="18" charset="0"/>
              </a:rPr>
              <a:t>g ö n i   g e ç i r i j i  r e a k t i w   d w i g a t e l l e r e </a:t>
            </a:r>
            <a:endParaRPr lang="ru-RU" dirty="0"/>
          </a:p>
        </p:txBody>
      </p:sp>
      <p:sp>
        <p:nvSpPr>
          <p:cNvPr id="10" name="Блок-схема: процесс 9"/>
          <p:cNvSpPr/>
          <p:nvPr/>
        </p:nvSpPr>
        <p:spPr>
          <a:xfrm>
            <a:off x="4643438" y="1928802"/>
            <a:ext cx="4143404" cy="785818"/>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chemeClr val="tx2">
                    <a:lumMod val="60000"/>
                    <a:lumOff val="40000"/>
                  </a:schemeClr>
                </a:solidFill>
                <a:latin typeface="Times New Roman" pitchFamily="18" charset="0"/>
                <a:ea typeface="Times New Roman" pitchFamily="18" charset="0"/>
                <a:cs typeface="Times New Roman" pitchFamily="18" charset="0"/>
              </a:rPr>
              <a:t>g a z   t u r b i n a l y   d w i g a t e l l e r e </a:t>
            </a:r>
            <a:endParaRPr lang="ru-RU" dirty="0"/>
          </a:p>
        </p:txBody>
      </p:sp>
      <p:cxnSp>
        <p:nvCxnSpPr>
          <p:cNvPr id="12" name="Прямая соединительная линия 11"/>
          <p:cNvCxnSpPr/>
          <p:nvPr/>
        </p:nvCxnSpPr>
        <p:spPr>
          <a:xfrm>
            <a:off x="2714612" y="1571612"/>
            <a:ext cx="392909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2536017" y="1750207"/>
            <a:ext cx="35719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6465901" y="1749413"/>
            <a:ext cx="35719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8" idx="2"/>
          </p:cNvCxnSpPr>
          <p:nvPr/>
        </p:nvCxnSpPr>
        <p:spPr>
          <a:xfrm rot="5400000">
            <a:off x="4464843" y="1393017"/>
            <a:ext cx="35719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одним вырезанным углом 3"/>
          <p:cNvSpPr/>
          <p:nvPr/>
        </p:nvSpPr>
        <p:spPr>
          <a:xfrm>
            <a:off x="428596" y="357166"/>
            <a:ext cx="8358246" cy="5786478"/>
          </a:xfrm>
          <a:prstGeom prst="snip1Rect">
            <a:avLst/>
          </a:prstGeom>
          <a:solidFill>
            <a:schemeClr val="accent2">
              <a:lumMod val="60000"/>
              <a:lumOff val="4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Times New Roman" pitchFamily="18" charset="0"/>
              <a:cs typeface="Times New Roman" pitchFamily="18" charset="0"/>
            </a:endParaRPr>
          </a:p>
        </p:txBody>
      </p:sp>
      <p:sp>
        <p:nvSpPr>
          <p:cNvPr id="21505" name="Rectangle 1"/>
          <p:cNvSpPr>
            <a:spLocks noChangeArrowheads="1"/>
          </p:cNvSpPr>
          <p:nvPr/>
        </p:nvSpPr>
        <p:spPr bwMode="auto">
          <a:xfrm>
            <a:off x="642910" y="928670"/>
            <a:ext cx="764386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k-TM" sz="3200" b="0" i="0" u="none" strike="noStrike" cap="none" normalizeH="0" baseline="0" dirty="0" smtClean="0">
                <a:ln>
                  <a:noFill/>
                </a:ln>
                <a:solidFill>
                  <a:srgbClr val="8EF181"/>
                </a:solidFill>
                <a:effectLst/>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8EF181"/>
                </a:solidFill>
                <a:effectLst/>
                <a:latin typeface="Times New Roman" pitchFamily="18" charset="0"/>
                <a:ea typeface="Times New Roman" pitchFamily="18" charset="0"/>
                <a:cs typeface="Times New Roman" pitchFamily="18" charset="0"/>
              </a:rPr>
              <a:t>Göni geçiriji reaktiw dwigateller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howa gysyjysyz (kompressorsyz) dwigatellerdir. Olarda howanyň gysylyşy gelýän howa tizliginiň hasabyna howa kabul ediji gurluşda bolup geçýär. </a:t>
            </a:r>
            <a:endPar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k-TM" sz="3200" dirty="0" smtClean="0">
                <a:solidFill>
                  <a:srgbClr val="000000"/>
                </a:solidFill>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Göni geçiriji reaktiw dwigatelleri uçýan apparatlar üçin başda uçujy apparatlarda belli bir tizlik berip, soňra ony göýbermeli bolýar.</a:t>
            </a:r>
            <a:endParaRPr kumimoji="0" lang="sq-A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428596" y="357166"/>
            <a:ext cx="8143932" cy="5643602"/>
          </a:xfrm>
          <a:prstGeom prst="snip2Diag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481" name="Rectangle 1"/>
          <p:cNvSpPr>
            <a:spLocks noChangeArrowheads="1"/>
          </p:cNvSpPr>
          <p:nvPr/>
        </p:nvSpPr>
        <p:spPr bwMode="auto">
          <a:xfrm>
            <a:off x="1214414" y="571480"/>
            <a:ext cx="707236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32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Howa reaktiw dwigatelleriniň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Gaz turbinaly dwigatelleri  turboreaktiw dwigatellere</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turb</a:t>
            </a:r>
            <a:r>
              <a:rPr kumimoji="0" lang="tk-TM" sz="32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oreaktiw dwigatellere </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TRD</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turbowint dwigateller</a:t>
            </a:r>
            <a:r>
              <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 </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TWD</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iki konturly turboreaktiw dwigateller</a:t>
            </a:r>
            <a:r>
              <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 </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TRDD</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forsažly turboreaktiw dwigateller</a:t>
            </a:r>
            <a:r>
              <a:rPr kumimoji="0" lang="tk-TM"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 </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lang="tk-TM" sz="3200" b="1" dirty="0" smtClean="0">
                <a:solidFill>
                  <a:srgbClr val="FF0000"/>
                </a:solidFill>
                <a:latin typeface="Times New Roman" pitchFamily="18" charset="0"/>
                <a:ea typeface="Times New Roman" pitchFamily="18" charset="0"/>
                <a:cs typeface="Times New Roman" pitchFamily="18" charset="0"/>
              </a:rPr>
              <a:t>F</a:t>
            </a:r>
            <a:r>
              <a:rPr kumimoji="0" lang="sq-AL"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TRD</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turbowal dwigatellerine (erkin turbinaly) </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TW</a:t>
            </a:r>
            <a:r>
              <a:rPr kumimoji="0" lang="sq-A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a:t>
            </a:r>
            <a:r>
              <a:rPr kumimoji="0" lang="sq-AL"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tk-TM"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tk-TM" sz="32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turbowentilýator dwigatellerine </a:t>
            </a:r>
            <a:r>
              <a:rPr kumimoji="0" lang="tk-TM"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tk-TM"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TWwD</a:t>
            </a:r>
            <a:r>
              <a:rPr kumimoji="0" lang="tk-TM"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sq-AL"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bölünýärler.</a:t>
            </a:r>
            <a:endParaRPr kumimoji="0" lang="sq-A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2071670" y="357166"/>
            <a:ext cx="5429288" cy="785818"/>
          </a:xfrm>
          <a:prstGeom prst="flowChartProcess">
            <a:avLst/>
          </a:prstGeom>
          <a:solidFill>
            <a:srgbClr val="F09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2800" b="1" dirty="0" smtClean="0">
                <a:solidFill>
                  <a:srgbClr val="000000"/>
                </a:solidFill>
                <a:latin typeface="Times New Roman" pitchFamily="18" charset="0"/>
                <a:ea typeface="Times New Roman" pitchFamily="18" charset="0"/>
                <a:cs typeface="Times New Roman" pitchFamily="18" charset="0"/>
              </a:rPr>
              <a:t>Turboreaktiw dwigatellere</a:t>
            </a:r>
            <a:r>
              <a:rPr lang="tk-TM" sz="2800" dirty="0" smtClean="0">
                <a:solidFill>
                  <a:srgbClr val="000000"/>
                </a:solidFill>
                <a:latin typeface="Times New Roman" pitchFamily="18" charset="0"/>
                <a:ea typeface="Times New Roman" pitchFamily="18" charset="0"/>
                <a:cs typeface="Times New Roman" pitchFamily="18" charset="0"/>
              </a:rPr>
              <a:t> </a:t>
            </a:r>
            <a:r>
              <a:rPr lang="sq-AL" sz="2800" b="1" dirty="0" smtClean="0">
                <a:solidFill>
                  <a:srgbClr val="000000"/>
                </a:solidFill>
                <a:latin typeface="Times New Roman" pitchFamily="18" charset="0"/>
                <a:ea typeface="Times New Roman" pitchFamily="18" charset="0"/>
                <a:cs typeface="Times New Roman" pitchFamily="18" charset="0"/>
              </a:rPr>
              <a:t>(</a:t>
            </a:r>
            <a:r>
              <a:rPr lang="sq-AL" sz="2800" b="1" dirty="0" smtClean="0">
                <a:solidFill>
                  <a:srgbClr val="FF0000"/>
                </a:solidFill>
                <a:latin typeface="Times New Roman" pitchFamily="18" charset="0"/>
                <a:ea typeface="Times New Roman" pitchFamily="18" charset="0"/>
                <a:cs typeface="Times New Roman" pitchFamily="18" charset="0"/>
              </a:rPr>
              <a:t>TRD</a:t>
            </a:r>
            <a:r>
              <a:rPr lang="sq-AL" sz="2800" b="1" dirty="0" smtClean="0">
                <a:solidFill>
                  <a:srgbClr val="000000"/>
                </a:solidFill>
                <a:latin typeface="Times New Roman" pitchFamily="18" charset="0"/>
                <a:ea typeface="Times New Roman" pitchFamily="18" charset="0"/>
                <a:cs typeface="Times New Roman" pitchFamily="18" charset="0"/>
              </a:rPr>
              <a:t>)</a:t>
            </a:r>
            <a:endParaRPr lang="ru-RU" sz="2800" dirty="0"/>
          </a:p>
        </p:txBody>
      </p:sp>
      <p:sp>
        <p:nvSpPr>
          <p:cNvPr id="5" name="Блок-схема: процесс 4"/>
          <p:cNvSpPr/>
          <p:nvPr/>
        </p:nvSpPr>
        <p:spPr>
          <a:xfrm>
            <a:off x="214282" y="1643050"/>
            <a:ext cx="8786874" cy="4500594"/>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57" name="Rectangle 1"/>
          <p:cNvSpPr>
            <a:spLocks noChangeArrowheads="1"/>
          </p:cNvSpPr>
          <p:nvPr/>
        </p:nvSpPr>
        <p:spPr bwMode="auto">
          <a:xfrm>
            <a:off x="500034" y="1714488"/>
            <a:ext cx="821537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T.R.D </a:t>
            </a: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uçujy apparatlaryň güýç desgalarynda giňden ulanylýar, ol ýokary galyş we uçuş tizligini, sesden ýokary tizligi gazanmaga mümkinçilik berýär. Olar işinde ynamlyga we uly resursa eýedir.</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sq-AL"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T.R.D-ler ondan başgada (birnäçe) uçarmansyz uçar – snarýadlarda hem ulanylýar. Bu ulanyşda ynamlylyk talaplary saklanylýar, resursy birnäçe sagatlaýyn bolup, gurluşy ýönekeýleşdirilýär. Tizligi ses tizliginden pes bolan ýük uçarlarynda, tizligiň pesligine görä ekanomikasy aşak bolup ol dwigateller ulanylmaýar. </a:t>
            </a:r>
            <a:endParaRPr kumimoji="0" lang="sq-AL"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Стрелка вниз 6"/>
          <p:cNvSpPr/>
          <p:nvPr/>
        </p:nvSpPr>
        <p:spPr>
          <a:xfrm>
            <a:off x="3857620" y="1214422"/>
            <a:ext cx="128588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214290"/>
            <a:ext cx="5429288" cy="857256"/>
          </a:xfrm>
          <a:prstGeom prst="rect">
            <a:avLst/>
          </a:prstGeom>
          <a:solidFill>
            <a:srgbClr val="8EF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2800" b="1" dirty="0" smtClean="0">
                <a:solidFill>
                  <a:srgbClr val="000000"/>
                </a:solidFill>
                <a:latin typeface="Times New Roman" pitchFamily="18" charset="0"/>
                <a:ea typeface="Times New Roman" pitchFamily="18" charset="0"/>
                <a:cs typeface="Times New Roman" pitchFamily="18" charset="0"/>
              </a:rPr>
              <a:t>T</a:t>
            </a:r>
            <a:r>
              <a:rPr lang="sq-AL" sz="2800" b="1" dirty="0" smtClean="0">
                <a:solidFill>
                  <a:srgbClr val="000000"/>
                </a:solidFill>
                <a:latin typeface="Times New Roman" pitchFamily="18" charset="0"/>
                <a:ea typeface="Times New Roman" pitchFamily="18" charset="0"/>
                <a:cs typeface="Times New Roman" pitchFamily="18" charset="0"/>
              </a:rPr>
              <a:t>urbowint dwigateller</a:t>
            </a:r>
            <a:r>
              <a:rPr lang="tk-TM" sz="2800" b="1" dirty="0" smtClean="0">
                <a:solidFill>
                  <a:srgbClr val="000000"/>
                </a:solidFill>
                <a:latin typeface="Times New Roman" pitchFamily="18" charset="0"/>
                <a:ea typeface="Times New Roman" pitchFamily="18" charset="0"/>
                <a:cs typeface="Times New Roman" pitchFamily="18" charset="0"/>
              </a:rPr>
              <a:t>in</a:t>
            </a:r>
            <a:r>
              <a:rPr lang="sq-AL" sz="2800" b="1" dirty="0" smtClean="0">
                <a:solidFill>
                  <a:srgbClr val="000000"/>
                </a:solidFill>
                <a:latin typeface="Times New Roman" pitchFamily="18" charset="0"/>
                <a:ea typeface="Times New Roman" pitchFamily="18" charset="0"/>
                <a:cs typeface="Times New Roman" pitchFamily="18" charset="0"/>
              </a:rPr>
              <a:t>e (</a:t>
            </a:r>
            <a:r>
              <a:rPr lang="sq-AL" sz="2800" b="1" dirty="0" smtClean="0">
                <a:solidFill>
                  <a:srgbClr val="FF0000"/>
                </a:solidFill>
                <a:latin typeface="Times New Roman" pitchFamily="18" charset="0"/>
                <a:ea typeface="Times New Roman" pitchFamily="18" charset="0"/>
                <a:cs typeface="Times New Roman" pitchFamily="18" charset="0"/>
              </a:rPr>
              <a:t>TWD</a:t>
            </a:r>
            <a:r>
              <a:rPr lang="sq-AL" sz="2800" b="1" dirty="0" smtClean="0">
                <a:solidFill>
                  <a:srgbClr val="000000"/>
                </a:solidFill>
                <a:latin typeface="Times New Roman" pitchFamily="18" charset="0"/>
                <a:ea typeface="Times New Roman" pitchFamily="18" charset="0"/>
                <a:cs typeface="Times New Roman" pitchFamily="18" charset="0"/>
              </a:rPr>
              <a:t>)</a:t>
            </a:r>
            <a:r>
              <a:rPr lang="sq-AL" sz="2800" dirty="0" smtClean="0">
                <a:solidFill>
                  <a:srgbClr val="000000"/>
                </a:solidFill>
                <a:latin typeface="Times New Roman" pitchFamily="18" charset="0"/>
                <a:ea typeface="Times New Roman" pitchFamily="18" charset="0"/>
                <a:cs typeface="Times New Roman" pitchFamily="18" charset="0"/>
              </a:rPr>
              <a:t> </a:t>
            </a:r>
            <a:endParaRPr lang="ru-RU" sz="2800" dirty="0"/>
          </a:p>
        </p:txBody>
      </p:sp>
      <p:sp>
        <p:nvSpPr>
          <p:cNvPr id="5" name="Скругленный прямоугольник 4"/>
          <p:cNvSpPr/>
          <p:nvPr/>
        </p:nvSpPr>
        <p:spPr>
          <a:xfrm>
            <a:off x="214282" y="1857364"/>
            <a:ext cx="8715436" cy="45720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3" name="Rectangle 1"/>
          <p:cNvSpPr>
            <a:spLocks noChangeArrowheads="1"/>
          </p:cNvSpPr>
          <p:nvPr/>
        </p:nvSpPr>
        <p:spPr bwMode="auto">
          <a:xfrm>
            <a:off x="285720" y="2285992"/>
            <a:ext cx="842968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sq-AL"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T.W.D</a:t>
            </a:r>
            <a:r>
              <a:rPr kumimoji="0" lang="sq-AL"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sq-AL"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dwigateli ýük we bombalaýjy uçarlarda we dikuçarlarda ulanylýar. Ses tizligine ýakyn uçuş tizliginde T.W.D-i hereket etdirmek üçin howa wintiniň ulanmagynyň hasabyna ýokary çekiş güýjine eýe bolýar. Bu ýangyjyň harçlanmasynyň azalmagyna we uçuş aralygynyň ulalmagyna täsir edýär.</a:t>
            </a:r>
            <a:endParaRPr kumimoji="0" lang="sq-AL"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Стрелка вниз 6"/>
          <p:cNvSpPr/>
          <p:nvPr/>
        </p:nvSpPr>
        <p:spPr>
          <a:xfrm>
            <a:off x="3643306" y="1142984"/>
            <a:ext cx="171451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2057400" y="284163"/>
            <a:ext cx="5486400" cy="434975"/>
          </a:xfrm>
          <a:prstGeom prst="rect">
            <a:avLst/>
          </a:prstGeom>
          <a:solidFill>
            <a:srgbClr val="FFFF66"/>
          </a:solidFill>
          <a:ln w="38100">
            <a:solidFill>
              <a:schemeClr val="accent2"/>
            </a:solidFill>
            <a:miter lim="800000"/>
            <a:headEnd/>
            <a:tailEnd/>
          </a:ln>
        </p:spPr>
        <p:txBody>
          <a:bodyPr anchor="ctr">
            <a:spAutoFit/>
          </a:bodyPr>
          <a:lstStyle/>
          <a:p>
            <a:pPr eaLnBrk="1" hangingPunct="1"/>
            <a:r>
              <a:rPr lang="en-US">
                <a:latin typeface="Times New Roman" pitchFamily="18" charset="0"/>
              </a:rPr>
              <a:t>    </a:t>
            </a:r>
            <a:r>
              <a:rPr lang="sq-AL" sz="2000">
                <a:latin typeface="Times New Roman" pitchFamily="18" charset="0"/>
              </a:rPr>
              <a:t>Awiasion dwigatelleriň görnüşlere bölnüşi</a:t>
            </a:r>
            <a:r>
              <a:rPr lang="ru-RU" sz="2000">
                <a:latin typeface="Times New Roman" pitchFamily="18" charset="0"/>
              </a:rPr>
              <a:t> </a:t>
            </a:r>
          </a:p>
        </p:txBody>
      </p:sp>
      <p:sp>
        <p:nvSpPr>
          <p:cNvPr id="128005" name="Rectangle 5"/>
          <p:cNvSpPr>
            <a:spLocks noChangeArrowheads="1"/>
          </p:cNvSpPr>
          <p:nvPr/>
        </p:nvSpPr>
        <p:spPr bwMode="auto">
          <a:xfrm>
            <a:off x="990600" y="1143000"/>
            <a:ext cx="2438400" cy="547688"/>
          </a:xfrm>
          <a:prstGeom prst="rect">
            <a:avLst/>
          </a:prstGeom>
          <a:solidFill>
            <a:srgbClr val="F75225"/>
          </a:solidFill>
          <a:ln w="28575">
            <a:solidFill>
              <a:schemeClr val="accent2"/>
            </a:solidFill>
            <a:miter lim="800000"/>
            <a:headEnd/>
            <a:tailEnd/>
          </a:ln>
        </p:spPr>
        <p:txBody>
          <a:bodyPr anchor="ctr">
            <a:spAutoFit/>
          </a:bodyPr>
          <a:lstStyle/>
          <a:p>
            <a:pPr algn="ctr" eaLnBrk="1" hangingPunct="1"/>
            <a:r>
              <a:rPr lang="en-US" sz="1400" b="0">
                <a:latin typeface="Times New Roman" pitchFamily="18" charset="0"/>
              </a:rPr>
              <a:t>Re</a:t>
            </a:r>
            <a:r>
              <a:rPr lang="tr-TR" sz="1400" b="0">
                <a:latin typeface="Times New Roman" pitchFamily="18" charset="0"/>
              </a:rPr>
              <a:t>aktiw dwigateller</a:t>
            </a:r>
            <a:r>
              <a:rPr lang="ru-RU" b="0"/>
              <a:t> </a:t>
            </a:r>
            <a:endParaRPr lang="tr-TR" b="0"/>
          </a:p>
          <a:p>
            <a:pPr algn="ctr" eaLnBrk="1" hangingPunct="1"/>
            <a:endParaRPr lang="ru-RU" sz="1000" b="0"/>
          </a:p>
        </p:txBody>
      </p:sp>
      <p:sp>
        <p:nvSpPr>
          <p:cNvPr id="3076" name="Rectangle 6"/>
          <p:cNvSpPr>
            <a:spLocks noChangeArrowheads="1"/>
          </p:cNvSpPr>
          <p:nvPr/>
        </p:nvSpPr>
        <p:spPr bwMode="auto">
          <a:xfrm>
            <a:off x="990600" y="1905000"/>
            <a:ext cx="2057400" cy="395288"/>
          </a:xfrm>
          <a:prstGeom prst="rect">
            <a:avLst/>
          </a:prstGeom>
          <a:solidFill>
            <a:srgbClr val="FFFF66"/>
          </a:solidFill>
          <a:ln w="28575">
            <a:solidFill>
              <a:schemeClr val="accent2"/>
            </a:solidFill>
            <a:miter lim="800000"/>
            <a:headEnd/>
            <a:tailEnd/>
          </a:ln>
        </p:spPr>
        <p:txBody>
          <a:bodyPr anchor="ctr">
            <a:spAutoFit/>
          </a:bodyPr>
          <a:lstStyle/>
          <a:p>
            <a:pPr algn="ctr" eaLnBrk="1" hangingPunct="1"/>
            <a:r>
              <a:rPr lang="en-US" sz="1400" b="0">
                <a:latin typeface="Times New Roman" pitchFamily="18" charset="0"/>
              </a:rPr>
              <a:t>R</a:t>
            </a:r>
            <a:r>
              <a:rPr lang="tr-TR" sz="1400" b="0">
                <a:latin typeface="Times New Roman" pitchFamily="18" charset="0"/>
              </a:rPr>
              <a:t>aketa  dwigatelleri</a:t>
            </a:r>
            <a:r>
              <a:rPr lang="ru-RU" b="0"/>
              <a:t> </a:t>
            </a:r>
          </a:p>
        </p:txBody>
      </p:sp>
      <p:sp>
        <p:nvSpPr>
          <p:cNvPr id="3077" name="Rectangle 7"/>
          <p:cNvSpPr>
            <a:spLocks noChangeArrowheads="1"/>
          </p:cNvSpPr>
          <p:nvPr/>
        </p:nvSpPr>
        <p:spPr bwMode="auto">
          <a:xfrm>
            <a:off x="990600" y="2590800"/>
            <a:ext cx="2209800" cy="668338"/>
          </a:xfrm>
          <a:prstGeom prst="rect">
            <a:avLst/>
          </a:prstGeom>
          <a:solidFill>
            <a:srgbClr val="FFFF66"/>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Suwuklyk raketa dwigatelleri (ŽRD)</a:t>
            </a:r>
          </a:p>
          <a:p>
            <a:pPr algn="ctr" eaLnBrk="1" hangingPunct="1"/>
            <a:endParaRPr lang="ru-RU" sz="800" b="0">
              <a:latin typeface="Times New Roman" pitchFamily="18" charset="0"/>
            </a:endParaRPr>
          </a:p>
        </p:txBody>
      </p:sp>
      <p:sp>
        <p:nvSpPr>
          <p:cNvPr id="128008" name="Line 8"/>
          <p:cNvSpPr>
            <a:spLocks noChangeShapeType="1"/>
          </p:cNvSpPr>
          <p:nvPr/>
        </p:nvSpPr>
        <p:spPr bwMode="auto">
          <a:xfrm>
            <a:off x="457200" y="1524000"/>
            <a:ext cx="0" cy="4267200"/>
          </a:xfrm>
          <a:prstGeom prst="line">
            <a:avLst/>
          </a:prstGeom>
          <a:noFill/>
          <a:ln w="38100">
            <a:solidFill>
              <a:srgbClr val="FF6699"/>
            </a:solidFill>
            <a:round/>
            <a:headEnd/>
            <a:tailEnd/>
          </a:ln>
        </p:spPr>
        <p:txBody>
          <a:bodyPr/>
          <a:lstStyle/>
          <a:p>
            <a:endParaRPr lang="ru-RU"/>
          </a:p>
        </p:txBody>
      </p:sp>
      <p:sp>
        <p:nvSpPr>
          <p:cNvPr id="3079" name="Rectangle 9"/>
          <p:cNvSpPr>
            <a:spLocks noChangeArrowheads="1"/>
          </p:cNvSpPr>
          <p:nvPr/>
        </p:nvSpPr>
        <p:spPr bwMode="auto">
          <a:xfrm>
            <a:off x="990600" y="3505200"/>
            <a:ext cx="2133600" cy="730250"/>
          </a:xfrm>
          <a:prstGeom prst="rect">
            <a:avLst/>
          </a:prstGeom>
          <a:solidFill>
            <a:srgbClr val="FFFF66"/>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Gaty ýangyç b</a:t>
            </a:r>
            <a:r>
              <a:rPr lang="en-US" sz="1400" b="0">
                <a:latin typeface="Times New Roman" pitchFamily="18" charset="0"/>
                <a:cs typeface="Times New Roman" pitchFamily="18" charset="0"/>
              </a:rPr>
              <a:t>/</a:t>
            </a:r>
            <a:r>
              <a:rPr lang="tr-TR" sz="1400" b="0">
                <a:latin typeface="Times New Roman" pitchFamily="18" charset="0"/>
              </a:rPr>
              <a:t>n işleýän dwigateller</a:t>
            </a:r>
            <a:r>
              <a:rPr lang="ru-RU" b="0"/>
              <a:t> </a:t>
            </a:r>
            <a:endParaRPr lang="tr-TR" b="0"/>
          </a:p>
          <a:p>
            <a:pPr eaLnBrk="1" hangingPunct="1"/>
            <a:endParaRPr lang="ru-RU" sz="800" b="0"/>
          </a:p>
        </p:txBody>
      </p:sp>
      <p:sp>
        <p:nvSpPr>
          <p:cNvPr id="3080" name="Rectangle 10"/>
          <p:cNvSpPr>
            <a:spLocks noChangeArrowheads="1"/>
          </p:cNvSpPr>
          <p:nvPr/>
        </p:nvSpPr>
        <p:spPr bwMode="auto">
          <a:xfrm>
            <a:off x="990600" y="4495800"/>
            <a:ext cx="2209800" cy="730250"/>
          </a:xfrm>
          <a:prstGeom prst="rect">
            <a:avLst/>
          </a:prstGeom>
          <a:solidFill>
            <a:srgbClr val="FFFF66"/>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Elektriki reaktiw dwigateller</a:t>
            </a:r>
            <a:r>
              <a:rPr lang="ru-RU" b="0"/>
              <a:t> </a:t>
            </a:r>
            <a:endParaRPr lang="tr-TR" sz="800" b="0"/>
          </a:p>
          <a:p>
            <a:pPr eaLnBrk="1" hangingPunct="1"/>
            <a:endParaRPr lang="ru-RU" sz="800" b="0"/>
          </a:p>
        </p:txBody>
      </p:sp>
      <p:sp>
        <p:nvSpPr>
          <p:cNvPr id="3081" name="Rectangle 11"/>
          <p:cNvSpPr>
            <a:spLocks noChangeArrowheads="1"/>
          </p:cNvSpPr>
          <p:nvPr/>
        </p:nvSpPr>
        <p:spPr bwMode="auto">
          <a:xfrm>
            <a:off x="990600" y="5486400"/>
            <a:ext cx="2209800" cy="730250"/>
          </a:xfrm>
          <a:prstGeom prst="rect">
            <a:avLst/>
          </a:prstGeom>
          <a:solidFill>
            <a:srgbClr val="FFFF66"/>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Ýadornyý reaktiw dwigateller</a:t>
            </a:r>
            <a:r>
              <a:rPr lang="ru-RU" b="0"/>
              <a:t> </a:t>
            </a:r>
            <a:endParaRPr lang="tr-TR" b="0"/>
          </a:p>
          <a:p>
            <a:pPr eaLnBrk="1" hangingPunct="1"/>
            <a:endParaRPr lang="ru-RU" sz="800" b="0"/>
          </a:p>
        </p:txBody>
      </p:sp>
      <p:sp>
        <p:nvSpPr>
          <p:cNvPr id="128013" name="Line 13"/>
          <p:cNvSpPr>
            <a:spLocks noChangeShapeType="1"/>
          </p:cNvSpPr>
          <p:nvPr/>
        </p:nvSpPr>
        <p:spPr bwMode="auto">
          <a:xfrm>
            <a:off x="457200" y="2057400"/>
            <a:ext cx="533400" cy="0"/>
          </a:xfrm>
          <a:prstGeom prst="line">
            <a:avLst/>
          </a:prstGeom>
          <a:noFill/>
          <a:ln w="38100">
            <a:solidFill>
              <a:srgbClr val="FF6699"/>
            </a:solidFill>
            <a:round/>
            <a:headEnd/>
            <a:tailEnd type="triangle" w="med" len="med"/>
          </a:ln>
        </p:spPr>
        <p:txBody>
          <a:bodyPr/>
          <a:lstStyle/>
          <a:p>
            <a:endParaRPr lang="ru-RU"/>
          </a:p>
        </p:txBody>
      </p:sp>
      <p:sp>
        <p:nvSpPr>
          <p:cNvPr id="128014" name="Line 14"/>
          <p:cNvSpPr>
            <a:spLocks noChangeShapeType="1"/>
          </p:cNvSpPr>
          <p:nvPr/>
        </p:nvSpPr>
        <p:spPr bwMode="auto">
          <a:xfrm>
            <a:off x="457200" y="2895600"/>
            <a:ext cx="533400" cy="0"/>
          </a:xfrm>
          <a:prstGeom prst="line">
            <a:avLst/>
          </a:prstGeom>
          <a:noFill/>
          <a:ln w="38100">
            <a:solidFill>
              <a:srgbClr val="FF6699"/>
            </a:solidFill>
            <a:round/>
            <a:headEnd/>
            <a:tailEnd type="triangle" w="med" len="med"/>
          </a:ln>
        </p:spPr>
        <p:txBody>
          <a:bodyPr/>
          <a:lstStyle/>
          <a:p>
            <a:endParaRPr lang="ru-RU"/>
          </a:p>
        </p:txBody>
      </p:sp>
      <p:sp>
        <p:nvSpPr>
          <p:cNvPr id="128015" name="Line 15"/>
          <p:cNvSpPr>
            <a:spLocks noChangeShapeType="1"/>
          </p:cNvSpPr>
          <p:nvPr/>
        </p:nvSpPr>
        <p:spPr bwMode="auto">
          <a:xfrm>
            <a:off x="457200" y="3810000"/>
            <a:ext cx="533400" cy="0"/>
          </a:xfrm>
          <a:prstGeom prst="line">
            <a:avLst/>
          </a:prstGeom>
          <a:noFill/>
          <a:ln w="38100">
            <a:solidFill>
              <a:srgbClr val="FF6699"/>
            </a:solidFill>
            <a:round/>
            <a:headEnd/>
            <a:tailEnd type="triangle" w="med" len="med"/>
          </a:ln>
        </p:spPr>
        <p:txBody>
          <a:bodyPr/>
          <a:lstStyle/>
          <a:p>
            <a:endParaRPr lang="ru-RU"/>
          </a:p>
        </p:txBody>
      </p:sp>
      <p:sp>
        <p:nvSpPr>
          <p:cNvPr id="128016" name="Line 16"/>
          <p:cNvSpPr>
            <a:spLocks noChangeShapeType="1"/>
          </p:cNvSpPr>
          <p:nvPr/>
        </p:nvSpPr>
        <p:spPr bwMode="auto">
          <a:xfrm>
            <a:off x="457200" y="4800600"/>
            <a:ext cx="533400" cy="0"/>
          </a:xfrm>
          <a:prstGeom prst="line">
            <a:avLst/>
          </a:prstGeom>
          <a:noFill/>
          <a:ln w="38100">
            <a:solidFill>
              <a:srgbClr val="FF6699"/>
            </a:solidFill>
            <a:round/>
            <a:headEnd/>
            <a:tailEnd type="triangle" w="med" len="med"/>
          </a:ln>
        </p:spPr>
        <p:txBody>
          <a:bodyPr/>
          <a:lstStyle/>
          <a:p>
            <a:endParaRPr lang="ru-RU"/>
          </a:p>
        </p:txBody>
      </p:sp>
      <p:sp>
        <p:nvSpPr>
          <p:cNvPr id="128017" name="Line 17"/>
          <p:cNvSpPr>
            <a:spLocks noChangeShapeType="1"/>
          </p:cNvSpPr>
          <p:nvPr/>
        </p:nvSpPr>
        <p:spPr bwMode="auto">
          <a:xfrm>
            <a:off x="457200" y="5791200"/>
            <a:ext cx="533400" cy="0"/>
          </a:xfrm>
          <a:prstGeom prst="line">
            <a:avLst/>
          </a:prstGeom>
          <a:noFill/>
          <a:ln w="38100">
            <a:solidFill>
              <a:srgbClr val="FF6699"/>
            </a:solidFill>
            <a:round/>
            <a:headEnd/>
            <a:tailEnd type="triangle" w="med" len="med"/>
          </a:ln>
        </p:spPr>
        <p:txBody>
          <a:bodyPr/>
          <a:lstStyle/>
          <a:p>
            <a:endParaRPr lang="ru-RU"/>
          </a:p>
        </p:txBody>
      </p:sp>
      <p:sp>
        <p:nvSpPr>
          <p:cNvPr id="128019" name="Line 19"/>
          <p:cNvSpPr>
            <a:spLocks noChangeShapeType="1"/>
          </p:cNvSpPr>
          <p:nvPr/>
        </p:nvSpPr>
        <p:spPr bwMode="auto">
          <a:xfrm>
            <a:off x="457200" y="1524000"/>
            <a:ext cx="533400" cy="0"/>
          </a:xfrm>
          <a:prstGeom prst="line">
            <a:avLst/>
          </a:prstGeom>
          <a:noFill/>
          <a:ln w="38100">
            <a:solidFill>
              <a:srgbClr val="FF6699"/>
            </a:solidFill>
            <a:round/>
            <a:headEnd/>
            <a:tailEnd/>
          </a:ln>
        </p:spPr>
        <p:txBody>
          <a:bodyPr/>
          <a:lstStyle/>
          <a:p>
            <a:endParaRPr lang="ru-RU"/>
          </a:p>
        </p:txBody>
      </p:sp>
      <p:sp>
        <p:nvSpPr>
          <p:cNvPr id="128021" name="Rectangle 21"/>
          <p:cNvSpPr>
            <a:spLocks noChangeArrowheads="1"/>
          </p:cNvSpPr>
          <p:nvPr/>
        </p:nvSpPr>
        <p:spPr bwMode="auto">
          <a:xfrm>
            <a:off x="3886200" y="1752600"/>
            <a:ext cx="2057400" cy="608013"/>
          </a:xfrm>
          <a:prstGeom prst="rect">
            <a:avLst/>
          </a:prstGeom>
          <a:solidFill>
            <a:srgbClr val="F75225"/>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Howa r</a:t>
            </a:r>
            <a:r>
              <a:rPr lang="en-US" sz="1400" b="0">
                <a:latin typeface="Times New Roman" pitchFamily="18" charset="0"/>
              </a:rPr>
              <a:t>e</a:t>
            </a:r>
            <a:r>
              <a:rPr lang="tr-TR" sz="1400" b="0">
                <a:latin typeface="Times New Roman" pitchFamily="18" charset="0"/>
              </a:rPr>
              <a:t>aktiw dwigateller (WRD)</a:t>
            </a:r>
            <a:r>
              <a:rPr lang="ru-RU" b="0"/>
              <a:t> </a:t>
            </a:r>
          </a:p>
        </p:txBody>
      </p:sp>
      <p:sp>
        <p:nvSpPr>
          <p:cNvPr id="128022" name="Rectangle 22"/>
          <p:cNvSpPr>
            <a:spLocks noChangeArrowheads="1"/>
          </p:cNvSpPr>
          <p:nvPr/>
        </p:nvSpPr>
        <p:spPr bwMode="auto">
          <a:xfrm>
            <a:off x="3962400" y="2895600"/>
            <a:ext cx="1981200" cy="609600"/>
          </a:xfrm>
          <a:prstGeom prst="rect">
            <a:avLst/>
          </a:prstGeom>
          <a:solidFill>
            <a:srgbClr val="66FF33"/>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Howa gysyjysyz</a:t>
            </a:r>
          </a:p>
          <a:p>
            <a:pPr eaLnBrk="1" hangingPunct="1"/>
            <a:r>
              <a:rPr lang="ru-RU" b="0"/>
              <a:t> </a:t>
            </a:r>
          </a:p>
        </p:txBody>
      </p:sp>
      <p:sp>
        <p:nvSpPr>
          <p:cNvPr id="128023" name="Rectangle 23"/>
          <p:cNvSpPr>
            <a:spLocks noChangeArrowheads="1"/>
          </p:cNvSpPr>
          <p:nvPr/>
        </p:nvSpPr>
        <p:spPr bwMode="auto">
          <a:xfrm>
            <a:off x="3962400" y="4038600"/>
            <a:ext cx="1981200" cy="546100"/>
          </a:xfrm>
          <a:prstGeom prst="rect">
            <a:avLst/>
          </a:prstGeom>
          <a:solidFill>
            <a:srgbClr val="FF33CC"/>
          </a:solidFill>
          <a:ln w="28575">
            <a:solidFill>
              <a:schemeClr val="accent2"/>
            </a:solidFill>
            <a:miter lim="800000"/>
            <a:headEnd/>
            <a:tailEnd/>
          </a:ln>
        </p:spPr>
        <p:txBody>
          <a:bodyPr anchor="ctr">
            <a:spAutoFit/>
          </a:bodyPr>
          <a:lstStyle/>
          <a:p>
            <a:pPr eaLnBrk="1" hangingPunct="1"/>
            <a:r>
              <a:rPr lang="en-US" sz="1400" b="0">
                <a:latin typeface="Times New Roman" pitchFamily="18" charset="0"/>
              </a:rPr>
              <a:t>Sesden</a:t>
            </a:r>
            <a:r>
              <a:rPr lang="tr-TR" sz="1400" b="0">
                <a:latin typeface="Times New Roman" pitchFamily="18" charset="0"/>
              </a:rPr>
              <a:t> tizliginden ýokary göni geçiriji </a:t>
            </a:r>
            <a:endParaRPr lang="ru-RU" b="0"/>
          </a:p>
        </p:txBody>
      </p:sp>
      <p:sp>
        <p:nvSpPr>
          <p:cNvPr id="128024" name="Rectangle 24"/>
          <p:cNvSpPr>
            <a:spLocks noChangeArrowheads="1"/>
          </p:cNvSpPr>
          <p:nvPr/>
        </p:nvSpPr>
        <p:spPr bwMode="auto">
          <a:xfrm>
            <a:off x="4038600" y="5029200"/>
            <a:ext cx="1905000" cy="546100"/>
          </a:xfrm>
          <a:prstGeom prst="rect">
            <a:avLst/>
          </a:prstGeom>
          <a:solidFill>
            <a:srgbClr val="FF33CC"/>
          </a:solidFill>
          <a:ln w="28575">
            <a:solidFill>
              <a:schemeClr val="accent2"/>
            </a:solidFill>
            <a:miter lim="800000"/>
            <a:headEnd/>
            <a:tailEnd/>
          </a:ln>
        </p:spPr>
        <p:txBody>
          <a:bodyPr anchor="ctr">
            <a:spAutoFit/>
          </a:bodyPr>
          <a:lstStyle/>
          <a:p>
            <a:pPr eaLnBrk="1" hangingPunct="1"/>
            <a:r>
              <a:rPr lang="tr-TR" sz="1400" b="0"/>
              <a:t>Giper ses tizliginden ýokary</a:t>
            </a:r>
            <a:r>
              <a:rPr lang="ru-RU" sz="1400" b="0"/>
              <a:t> </a:t>
            </a:r>
            <a:r>
              <a:rPr lang="tr-TR" sz="1400" b="0"/>
              <a:t>göni geçiriji</a:t>
            </a:r>
            <a:endParaRPr lang="ru-RU" sz="1400" b="0"/>
          </a:p>
        </p:txBody>
      </p:sp>
      <p:sp>
        <p:nvSpPr>
          <p:cNvPr id="128027" name="Line 27"/>
          <p:cNvSpPr>
            <a:spLocks noChangeShapeType="1"/>
          </p:cNvSpPr>
          <p:nvPr/>
        </p:nvSpPr>
        <p:spPr bwMode="auto">
          <a:xfrm>
            <a:off x="3505200" y="3124200"/>
            <a:ext cx="0" cy="2286000"/>
          </a:xfrm>
          <a:prstGeom prst="line">
            <a:avLst/>
          </a:prstGeom>
          <a:noFill/>
          <a:ln w="38100">
            <a:solidFill>
              <a:srgbClr val="FFFF00"/>
            </a:solidFill>
            <a:round/>
            <a:headEnd/>
            <a:tailEnd/>
          </a:ln>
        </p:spPr>
        <p:txBody>
          <a:bodyPr/>
          <a:lstStyle/>
          <a:p>
            <a:endParaRPr lang="ru-RU"/>
          </a:p>
        </p:txBody>
      </p:sp>
      <p:sp>
        <p:nvSpPr>
          <p:cNvPr id="3093" name="Line 28"/>
          <p:cNvSpPr>
            <a:spLocks noChangeShapeType="1"/>
          </p:cNvSpPr>
          <p:nvPr/>
        </p:nvSpPr>
        <p:spPr bwMode="auto">
          <a:xfrm>
            <a:off x="3505200" y="3124200"/>
            <a:ext cx="457200" cy="0"/>
          </a:xfrm>
          <a:prstGeom prst="line">
            <a:avLst/>
          </a:prstGeom>
          <a:noFill/>
          <a:ln w="38100">
            <a:solidFill>
              <a:srgbClr val="FFFF00"/>
            </a:solidFill>
            <a:round/>
            <a:headEnd/>
            <a:tailEnd/>
          </a:ln>
        </p:spPr>
        <p:txBody>
          <a:bodyPr/>
          <a:lstStyle/>
          <a:p>
            <a:endParaRPr lang="ru-RU"/>
          </a:p>
        </p:txBody>
      </p:sp>
      <p:sp>
        <p:nvSpPr>
          <p:cNvPr id="128029" name="Line 29"/>
          <p:cNvSpPr>
            <a:spLocks noChangeShapeType="1"/>
          </p:cNvSpPr>
          <p:nvPr/>
        </p:nvSpPr>
        <p:spPr bwMode="auto">
          <a:xfrm>
            <a:off x="3505200" y="4267200"/>
            <a:ext cx="457200" cy="0"/>
          </a:xfrm>
          <a:prstGeom prst="line">
            <a:avLst/>
          </a:prstGeom>
          <a:noFill/>
          <a:ln w="38100">
            <a:solidFill>
              <a:srgbClr val="FFFF00"/>
            </a:solidFill>
            <a:round/>
            <a:headEnd/>
            <a:tailEnd type="triangle" w="med" len="med"/>
          </a:ln>
        </p:spPr>
        <p:txBody>
          <a:bodyPr/>
          <a:lstStyle/>
          <a:p>
            <a:endParaRPr lang="ru-RU"/>
          </a:p>
        </p:txBody>
      </p:sp>
      <p:sp>
        <p:nvSpPr>
          <p:cNvPr id="128030" name="Line 30"/>
          <p:cNvSpPr>
            <a:spLocks noChangeShapeType="1"/>
          </p:cNvSpPr>
          <p:nvPr/>
        </p:nvSpPr>
        <p:spPr bwMode="auto">
          <a:xfrm>
            <a:off x="3505200" y="5410200"/>
            <a:ext cx="533400" cy="0"/>
          </a:xfrm>
          <a:prstGeom prst="line">
            <a:avLst/>
          </a:prstGeom>
          <a:noFill/>
          <a:ln w="38100">
            <a:solidFill>
              <a:srgbClr val="FFFF00"/>
            </a:solidFill>
            <a:round/>
            <a:headEnd/>
            <a:tailEnd type="triangle" w="med" len="med"/>
          </a:ln>
        </p:spPr>
        <p:txBody>
          <a:bodyPr/>
          <a:lstStyle/>
          <a:p>
            <a:endParaRPr lang="ru-RU"/>
          </a:p>
        </p:txBody>
      </p:sp>
      <p:sp>
        <p:nvSpPr>
          <p:cNvPr id="128031" name="Rectangle 31"/>
          <p:cNvSpPr>
            <a:spLocks noChangeArrowheads="1"/>
          </p:cNvSpPr>
          <p:nvPr/>
        </p:nvSpPr>
        <p:spPr bwMode="auto">
          <a:xfrm>
            <a:off x="5638800" y="1066800"/>
            <a:ext cx="2057400" cy="395288"/>
          </a:xfrm>
          <a:prstGeom prst="rect">
            <a:avLst/>
          </a:prstGeom>
          <a:solidFill>
            <a:srgbClr val="F75225"/>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Howa wintli dwigateller</a:t>
            </a:r>
            <a:r>
              <a:rPr lang="ru-RU" b="0"/>
              <a:t> </a:t>
            </a:r>
          </a:p>
        </p:txBody>
      </p:sp>
      <p:sp>
        <p:nvSpPr>
          <p:cNvPr id="3097" name="Rectangle 34"/>
          <p:cNvSpPr>
            <a:spLocks noChangeArrowheads="1"/>
          </p:cNvSpPr>
          <p:nvPr/>
        </p:nvSpPr>
        <p:spPr bwMode="auto">
          <a:xfrm>
            <a:off x="6324600" y="1600200"/>
            <a:ext cx="2133600" cy="395288"/>
          </a:xfrm>
          <a:prstGeom prst="rect">
            <a:avLst/>
          </a:prstGeom>
          <a:solidFill>
            <a:srgbClr val="99FF66"/>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Porşenli dwigateller</a:t>
            </a:r>
            <a:r>
              <a:rPr lang="ru-RU" b="0"/>
              <a:t> </a:t>
            </a:r>
          </a:p>
        </p:txBody>
      </p:sp>
      <p:sp>
        <p:nvSpPr>
          <p:cNvPr id="128036" name="Rectangle 36" descr="Голубая тисненая бумага"/>
          <p:cNvSpPr>
            <a:spLocks noChangeArrowheads="1"/>
          </p:cNvSpPr>
          <p:nvPr/>
        </p:nvSpPr>
        <p:spPr bwMode="auto">
          <a:xfrm>
            <a:off x="6248400" y="2133600"/>
            <a:ext cx="2209800" cy="669925"/>
          </a:xfrm>
          <a:prstGeom prst="rect">
            <a:avLst/>
          </a:prstGeom>
          <a:blipFill dpi="0" rotWithShape="1">
            <a:blip r:embed="rId2"/>
            <a:srcRect/>
            <a:tile tx="0" ty="0" sx="100000" sy="100000" flip="none" algn="tl"/>
          </a:blip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Gaz turbinaly dwigateller</a:t>
            </a:r>
            <a:r>
              <a:rPr lang="ru-RU" b="0"/>
              <a:t> </a:t>
            </a:r>
            <a:r>
              <a:rPr lang="tr-TR" b="0"/>
              <a:t>(GTD)</a:t>
            </a:r>
            <a:endParaRPr lang="ru-RU" b="0"/>
          </a:p>
        </p:txBody>
      </p:sp>
      <p:sp>
        <p:nvSpPr>
          <p:cNvPr id="128037" name="Rectangle 37"/>
          <p:cNvSpPr>
            <a:spLocks noChangeArrowheads="1"/>
          </p:cNvSpPr>
          <p:nvPr/>
        </p:nvSpPr>
        <p:spPr bwMode="auto">
          <a:xfrm>
            <a:off x="6248400" y="2971800"/>
            <a:ext cx="2209800" cy="669925"/>
          </a:xfrm>
          <a:prstGeom prst="rect">
            <a:avLst/>
          </a:prstGeom>
          <a:solidFill>
            <a:schemeClr val="accent1"/>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Turbor</a:t>
            </a:r>
            <a:r>
              <a:rPr lang="en-US" sz="1400" b="0">
                <a:latin typeface="Times New Roman" pitchFamily="18" charset="0"/>
              </a:rPr>
              <a:t>e</a:t>
            </a:r>
            <a:r>
              <a:rPr lang="tr-TR" sz="1400" b="0">
                <a:latin typeface="Times New Roman" pitchFamily="18" charset="0"/>
              </a:rPr>
              <a:t>aktiw dwigateller</a:t>
            </a:r>
            <a:r>
              <a:rPr lang="ru-RU" b="0"/>
              <a:t> </a:t>
            </a:r>
            <a:r>
              <a:rPr lang="tr-TR" b="0"/>
              <a:t>(TRD) (F)</a:t>
            </a:r>
            <a:endParaRPr lang="ru-RU" b="0"/>
          </a:p>
        </p:txBody>
      </p:sp>
      <p:sp>
        <p:nvSpPr>
          <p:cNvPr id="128038" name="Rectangle 38"/>
          <p:cNvSpPr>
            <a:spLocks noChangeArrowheads="1"/>
          </p:cNvSpPr>
          <p:nvPr/>
        </p:nvSpPr>
        <p:spPr bwMode="auto">
          <a:xfrm>
            <a:off x="6248400" y="3810000"/>
            <a:ext cx="2209800" cy="608013"/>
          </a:xfrm>
          <a:prstGeom prst="rect">
            <a:avLst/>
          </a:prstGeom>
          <a:solidFill>
            <a:schemeClr val="accent1"/>
          </a:solidFill>
          <a:ln w="28575">
            <a:solidFill>
              <a:schemeClr val="accent2"/>
            </a:solidFill>
            <a:miter lim="800000"/>
            <a:headEnd/>
            <a:tailEnd/>
          </a:ln>
        </p:spPr>
        <p:txBody>
          <a:bodyPr anchor="ctr">
            <a:spAutoFit/>
          </a:bodyPr>
          <a:lstStyle/>
          <a:p>
            <a:pPr eaLnBrk="1" hangingPunct="1"/>
            <a:r>
              <a:rPr lang="tr-TR" sz="1400" b="0">
                <a:latin typeface="Times New Roman" pitchFamily="18" charset="0"/>
              </a:rPr>
              <a:t>Iki konturly turbor</a:t>
            </a:r>
            <a:r>
              <a:rPr lang="en-US" sz="1400" b="0">
                <a:latin typeface="Times New Roman" pitchFamily="18" charset="0"/>
              </a:rPr>
              <a:t>e</a:t>
            </a:r>
            <a:r>
              <a:rPr lang="tr-TR" sz="1400" b="0">
                <a:latin typeface="Times New Roman" pitchFamily="18" charset="0"/>
              </a:rPr>
              <a:t>aktiw dwigatelleri (DTRD)</a:t>
            </a:r>
            <a:r>
              <a:rPr lang="ru-RU" b="0"/>
              <a:t> </a:t>
            </a:r>
            <a:r>
              <a:rPr lang="tr-TR" b="0"/>
              <a:t>(F)</a:t>
            </a:r>
            <a:endParaRPr lang="ru-RU" b="0"/>
          </a:p>
        </p:txBody>
      </p:sp>
      <p:sp>
        <p:nvSpPr>
          <p:cNvPr id="128039" name="Rectangle 39"/>
          <p:cNvSpPr>
            <a:spLocks noChangeArrowheads="1"/>
          </p:cNvSpPr>
          <p:nvPr/>
        </p:nvSpPr>
        <p:spPr bwMode="auto">
          <a:xfrm>
            <a:off x="6248400" y="4648200"/>
            <a:ext cx="2209800" cy="669925"/>
          </a:xfrm>
          <a:prstGeom prst="rect">
            <a:avLst/>
          </a:prstGeom>
          <a:solidFill>
            <a:schemeClr val="accent1"/>
          </a:solidFill>
          <a:ln w="28575">
            <a:solidFill>
              <a:schemeClr val="accent2"/>
            </a:solidFill>
            <a:miter lim="800000"/>
            <a:headEnd/>
            <a:tailEnd/>
          </a:ln>
        </p:spPr>
        <p:txBody>
          <a:bodyPr anchor="ctr">
            <a:spAutoFit/>
          </a:bodyPr>
          <a:lstStyle/>
          <a:p>
            <a:pPr eaLnBrk="1" hangingPunct="1"/>
            <a:r>
              <a:rPr lang="tr-TR" sz="1400" b="0">
                <a:latin typeface="Times New Roman" pitchFamily="18" charset="0"/>
              </a:rPr>
              <a:t>Turbowintli dwigateller</a:t>
            </a:r>
            <a:r>
              <a:rPr lang="ru-RU" b="0"/>
              <a:t> </a:t>
            </a:r>
            <a:r>
              <a:rPr lang="tr-TR" b="0"/>
              <a:t>(TWD)</a:t>
            </a:r>
            <a:endParaRPr lang="ru-RU" b="0"/>
          </a:p>
        </p:txBody>
      </p:sp>
      <p:sp>
        <p:nvSpPr>
          <p:cNvPr id="128040" name="Rectangle 40"/>
          <p:cNvSpPr>
            <a:spLocks noChangeArrowheads="1"/>
          </p:cNvSpPr>
          <p:nvPr/>
        </p:nvSpPr>
        <p:spPr bwMode="auto">
          <a:xfrm>
            <a:off x="6096000" y="5410200"/>
            <a:ext cx="2362200" cy="669925"/>
          </a:xfrm>
          <a:prstGeom prst="rect">
            <a:avLst/>
          </a:prstGeom>
          <a:solidFill>
            <a:schemeClr val="accent1"/>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Turbowally  dwigateller</a:t>
            </a:r>
            <a:r>
              <a:rPr lang="ru-RU" b="0"/>
              <a:t> </a:t>
            </a:r>
            <a:r>
              <a:rPr lang="tr-TR" b="0"/>
              <a:t>(TWLD)</a:t>
            </a:r>
            <a:endParaRPr lang="ru-RU" b="0"/>
          </a:p>
        </p:txBody>
      </p:sp>
      <p:sp>
        <p:nvSpPr>
          <p:cNvPr id="128042" name="Rectangle 42"/>
          <p:cNvSpPr>
            <a:spLocks noChangeArrowheads="1"/>
          </p:cNvSpPr>
          <p:nvPr/>
        </p:nvSpPr>
        <p:spPr bwMode="auto">
          <a:xfrm>
            <a:off x="5791200" y="6172200"/>
            <a:ext cx="2667000" cy="395288"/>
          </a:xfrm>
          <a:prstGeom prst="rect">
            <a:avLst/>
          </a:prstGeom>
          <a:solidFill>
            <a:schemeClr val="accent1"/>
          </a:solidFill>
          <a:ln w="28575">
            <a:solidFill>
              <a:schemeClr val="accent2"/>
            </a:solidFill>
            <a:miter lim="800000"/>
            <a:headEnd/>
            <a:tailEnd/>
          </a:ln>
        </p:spPr>
        <p:txBody>
          <a:bodyPr anchor="ctr">
            <a:spAutoFit/>
          </a:bodyPr>
          <a:lstStyle/>
          <a:p>
            <a:pPr algn="ctr" eaLnBrk="1" hangingPunct="1"/>
            <a:r>
              <a:rPr lang="tr-TR" sz="1400" b="0">
                <a:latin typeface="Times New Roman" pitchFamily="18" charset="0"/>
              </a:rPr>
              <a:t>Turbowentilýatorly dwigateller</a:t>
            </a:r>
            <a:r>
              <a:rPr lang="ru-RU" b="0"/>
              <a:t> </a:t>
            </a:r>
          </a:p>
        </p:txBody>
      </p:sp>
      <p:sp>
        <p:nvSpPr>
          <p:cNvPr id="3104" name="Line 43"/>
          <p:cNvSpPr>
            <a:spLocks noChangeShapeType="1"/>
          </p:cNvSpPr>
          <p:nvPr/>
        </p:nvSpPr>
        <p:spPr bwMode="auto">
          <a:xfrm>
            <a:off x="8458200" y="2438400"/>
            <a:ext cx="457200" cy="0"/>
          </a:xfrm>
          <a:prstGeom prst="line">
            <a:avLst/>
          </a:prstGeom>
          <a:noFill/>
          <a:ln w="38100">
            <a:solidFill>
              <a:srgbClr val="FF3809"/>
            </a:solidFill>
            <a:round/>
            <a:headEnd/>
            <a:tailEnd/>
          </a:ln>
        </p:spPr>
        <p:txBody>
          <a:bodyPr/>
          <a:lstStyle/>
          <a:p>
            <a:endParaRPr lang="ru-RU"/>
          </a:p>
        </p:txBody>
      </p:sp>
      <p:sp>
        <p:nvSpPr>
          <p:cNvPr id="128045" name="Line 45"/>
          <p:cNvSpPr>
            <a:spLocks noChangeShapeType="1"/>
          </p:cNvSpPr>
          <p:nvPr/>
        </p:nvSpPr>
        <p:spPr bwMode="auto">
          <a:xfrm>
            <a:off x="8915400" y="2438400"/>
            <a:ext cx="0" cy="3886200"/>
          </a:xfrm>
          <a:prstGeom prst="line">
            <a:avLst/>
          </a:prstGeom>
          <a:noFill/>
          <a:ln w="38100">
            <a:solidFill>
              <a:srgbClr val="FF3809"/>
            </a:solidFill>
            <a:round/>
            <a:headEnd/>
            <a:tailEnd/>
          </a:ln>
        </p:spPr>
        <p:txBody>
          <a:bodyPr/>
          <a:lstStyle/>
          <a:p>
            <a:endParaRPr lang="ru-RU"/>
          </a:p>
        </p:txBody>
      </p:sp>
      <p:sp>
        <p:nvSpPr>
          <p:cNvPr id="128046" name="Line 46"/>
          <p:cNvSpPr>
            <a:spLocks noChangeShapeType="1"/>
          </p:cNvSpPr>
          <p:nvPr/>
        </p:nvSpPr>
        <p:spPr bwMode="auto">
          <a:xfrm flipH="1">
            <a:off x="8458200" y="3276600"/>
            <a:ext cx="457200" cy="0"/>
          </a:xfrm>
          <a:prstGeom prst="line">
            <a:avLst/>
          </a:prstGeom>
          <a:noFill/>
          <a:ln w="38100">
            <a:solidFill>
              <a:srgbClr val="FF3809"/>
            </a:solidFill>
            <a:round/>
            <a:headEnd/>
            <a:tailEnd type="triangle" w="med" len="med"/>
          </a:ln>
        </p:spPr>
        <p:txBody>
          <a:bodyPr/>
          <a:lstStyle/>
          <a:p>
            <a:endParaRPr lang="ru-RU"/>
          </a:p>
        </p:txBody>
      </p:sp>
      <p:sp>
        <p:nvSpPr>
          <p:cNvPr id="128047" name="Line 47"/>
          <p:cNvSpPr>
            <a:spLocks noChangeShapeType="1"/>
          </p:cNvSpPr>
          <p:nvPr/>
        </p:nvSpPr>
        <p:spPr bwMode="auto">
          <a:xfrm flipH="1">
            <a:off x="8458200" y="4114800"/>
            <a:ext cx="457200" cy="0"/>
          </a:xfrm>
          <a:prstGeom prst="line">
            <a:avLst/>
          </a:prstGeom>
          <a:noFill/>
          <a:ln w="38100">
            <a:solidFill>
              <a:srgbClr val="FF3809"/>
            </a:solidFill>
            <a:round/>
            <a:headEnd/>
            <a:tailEnd type="triangle" w="med" len="med"/>
          </a:ln>
        </p:spPr>
        <p:txBody>
          <a:bodyPr/>
          <a:lstStyle/>
          <a:p>
            <a:endParaRPr lang="ru-RU"/>
          </a:p>
        </p:txBody>
      </p:sp>
      <p:sp>
        <p:nvSpPr>
          <p:cNvPr id="128048" name="Line 48"/>
          <p:cNvSpPr>
            <a:spLocks noChangeShapeType="1"/>
          </p:cNvSpPr>
          <p:nvPr/>
        </p:nvSpPr>
        <p:spPr bwMode="auto">
          <a:xfrm flipH="1">
            <a:off x="8458200" y="4953000"/>
            <a:ext cx="457200" cy="0"/>
          </a:xfrm>
          <a:prstGeom prst="line">
            <a:avLst/>
          </a:prstGeom>
          <a:noFill/>
          <a:ln w="38100">
            <a:solidFill>
              <a:srgbClr val="FF3809"/>
            </a:solidFill>
            <a:round/>
            <a:headEnd/>
            <a:tailEnd type="triangle" w="med" len="med"/>
          </a:ln>
        </p:spPr>
        <p:txBody>
          <a:bodyPr/>
          <a:lstStyle/>
          <a:p>
            <a:endParaRPr lang="ru-RU"/>
          </a:p>
        </p:txBody>
      </p:sp>
      <p:sp>
        <p:nvSpPr>
          <p:cNvPr id="128049" name="Line 49"/>
          <p:cNvSpPr>
            <a:spLocks noChangeShapeType="1"/>
          </p:cNvSpPr>
          <p:nvPr/>
        </p:nvSpPr>
        <p:spPr bwMode="auto">
          <a:xfrm flipH="1">
            <a:off x="8458200" y="5715000"/>
            <a:ext cx="457200" cy="0"/>
          </a:xfrm>
          <a:prstGeom prst="line">
            <a:avLst/>
          </a:prstGeom>
          <a:noFill/>
          <a:ln w="38100">
            <a:solidFill>
              <a:srgbClr val="FF3809"/>
            </a:solidFill>
            <a:round/>
            <a:headEnd/>
            <a:tailEnd type="triangle" w="med" len="med"/>
          </a:ln>
        </p:spPr>
        <p:txBody>
          <a:bodyPr/>
          <a:lstStyle/>
          <a:p>
            <a:endParaRPr lang="ru-RU"/>
          </a:p>
        </p:txBody>
      </p:sp>
      <p:sp>
        <p:nvSpPr>
          <p:cNvPr id="128050" name="Line 50"/>
          <p:cNvSpPr>
            <a:spLocks noChangeShapeType="1"/>
          </p:cNvSpPr>
          <p:nvPr/>
        </p:nvSpPr>
        <p:spPr bwMode="auto">
          <a:xfrm flipH="1">
            <a:off x="8458200" y="6324600"/>
            <a:ext cx="457200" cy="0"/>
          </a:xfrm>
          <a:prstGeom prst="line">
            <a:avLst/>
          </a:prstGeom>
          <a:noFill/>
          <a:ln w="38100">
            <a:solidFill>
              <a:srgbClr val="FF3809"/>
            </a:solidFill>
            <a:round/>
            <a:headEnd/>
            <a:tailEnd type="triangle" w="med" len="med"/>
          </a:ln>
        </p:spPr>
        <p:txBody>
          <a:bodyPr/>
          <a:lstStyle/>
          <a:p>
            <a:endParaRPr lang="ru-RU"/>
          </a:p>
        </p:txBody>
      </p:sp>
      <p:sp>
        <p:nvSpPr>
          <p:cNvPr id="3111" name="Line 51"/>
          <p:cNvSpPr>
            <a:spLocks noChangeShapeType="1"/>
          </p:cNvSpPr>
          <p:nvPr/>
        </p:nvSpPr>
        <p:spPr bwMode="auto">
          <a:xfrm>
            <a:off x="7696200" y="1219200"/>
            <a:ext cx="304800" cy="0"/>
          </a:xfrm>
          <a:prstGeom prst="line">
            <a:avLst/>
          </a:prstGeom>
          <a:noFill/>
          <a:ln w="38100">
            <a:solidFill>
              <a:srgbClr val="FF3809"/>
            </a:solidFill>
            <a:round/>
            <a:headEnd/>
            <a:tailEnd/>
          </a:ln>
        </p:spPr>
        <p:txBody>
          <a:bodyPr/>
          <a:lstStyle/>
          <a:p>
            <a:endParaRPr lang="ru-RU"/>
          </a:p>
        </p:txBody>
      </p:sp>
      <p:sp>
        <p:nvSpPr>
          <p:cNvPr id="3112" name="Line 52"/>
          <p:cNvSpPr>
            <a:spLocks noChangeShapeType="1"/>
          </p:cNvSpPr>
          <p:nvPr/>
        </p:nvSpPr>
        <p:spPr bwMode="auto">
          <a:xfrm>
            <a:off x="8001000" y="1219200"/>
            <a:ext cx="0" cy="381000"/>
          </a:xfrm>
          <a:prstGeom prst="line">
            <a:avLst/>
          </a:prstGeom>
          <a:noFill/>
          <a:ln w="38100">
            <a:solidFill>
              <a:srgbClr val="FF3809"/>
            </a:solidFill>
            <a:round/>
            <a:headEnd/>
            <a:tailEnd type="triangle" w="med" len="med"/>
          </a:ln>
        </p:spPr>
        <p:txBody>
          <a:bodyPr/>
          <a:lstStyle/>
          <a:p>
            <a:endParaRPr lang="ru-RU"/>
          </a:p>
        </p:txBody>
      </p:sp>
      <p:sp>
        <p:nvSpPr>
          <p:cNvPr id="128053" name="Line 53"/>
          <p:cNvSpPr>
            <a:spLocks noChangeShapeType="1"/>
          </p:cNvSpPr>
          <p:nvPr/>
        </p:nvSpPr>
        <p:spPr bwMode="auto">
          <a:xfrm>
            <a:off x="4800600" y="2362200"/>
            <a:ext cx="0" cy="533400"/>
          </a:xfrm>
          <a:prstGeom prst="line">
            <a:avLst/>
          </a:prstGeom>
          <a:noFill/>
          <a:ln w="38100">
            <a:solidFill>
              <a:srgbClr val="C8FF2D"/>
            </a:solidFill>
            <a:round/>
            <a:headEnd/>
            <a:tailEnd type="triangle" w="med" len="med"/>
          </a:ln>
        </p:spPr>
        <p:txBody>
          <a:bodyPr/>
          <a:lstStyle/>
          <a:p>
            <a:endParaRPr lang="ru-RU"/>
          </a:p>
        </p:txBody>
      </p:sp>
      <p:sp>
        <p:nvSpPr>
          <p:cNvPr id="128055" name="Line 55"/>
          <p:cNvSpPr>
            <a:spLocks noChangeShapeType="1"/>
          </p:cNvSpPr>
          <p:nvPr/>
        </p:nvSpPr>
        <p:spPr bwMode="auto">
          <a:xfrm>
            <a:off x="4800600" y="2590800"/>
            <a:ext cx="1447800" cy="0"/>
          </a:xfrm>
          <a:prstGeom prst="line">
            <a:avLst/>
          </a:prstGeom>
          <a:noFill/>
          <a:ln w="38100">
            <a:solidFill>
              <a:srgbClr val="C8FF2D"/>
            </a:solidFill>
            <a:round/>
            <a:headEnd/>
            <a:tailEnd type="triangle" w="med" len="med"/>
          </a:ln>
        </p:spPr>
        <p:txBody>
          <a:bodyPr/>
          <a:lstStyle/>
          <a:p>
            <a:endParaRPr lang="ru-RU"/>
          </a:p>
        </p:txBody>
      </p:sp>
      <p:sp>
        <p:nvSpPr>
          <p:cNvPr id="128056" name="Line 56"/>
          <p:cNvSpPr>
            <a:spLocks noChangeShapeType="1"/>
          </p:cNvSpPr>
          <p:nvPr/>
        </p:nvSpPr>
        <p:spPr bwMode="auto">
          <a:xfrm>
            <a:off x="4724400" y="685800"/>
            <a:ext cx="0" cy="1066800"/>
          </a:xfrm>
          <a:prstGeom prst="line">
            <a:avLst/>
          </a:prstGeom>
          <a:noFill/>
          <a:ln w="57150">
            <a:solidFill>
              <a:srgbClr val="C8FF2D"/>
            </a:solidFill>
            <a:round/>
            <a:headEnd/>
            <a:tailEnd type="triangle" w="med" len="med"/>
          </a:ln>
        </p:spPr>
        <p:txBody>
          <a:bodyPr/>
          <a:lstStyle/>
          <a:p>
            <a:endParaRPr lang="ru-RU"/>
          </a:p>
        </p:txBody>
      </p:sp>
      <p:sp>
        <p:nvSpPr>
          <p:cNvPr id="128057" name="Line 57"/>
          <p:cNvSpPr>
            <a:spLocks noChangeShapeType="1"/>
          </p:cNvSpPr>
          <p:nvPr/>
        </p:nvSpPr>
        <p:spPr bwMode="auto">
          <a:xfrm>
            <a:off x="4724400" y="1295400"/>
            <a:ext cx="914400" cy="0"/>
          </a:xfrm>
          <a:prstGeom prst="line">
            <a:avLst/>
          </a:prstGeom>
          <a:noFill/>
          <a:ln w="57150">
            <a:solidFill>
              <a:srgbClr val="C8FF2D"/>
            </a:solidFill>
            <a:round/>
            <a:headEnd/>
            <a:tailEnd type="triangle" w="med" len="med"/>
          </a:ln>
        </p:spPr>
        <p:txBody>
          <a:bodyPr/>
          <a:lstStyle/>
          <a:p>
            <a:endParaRPr lang="ru-RU"/>
          </a:p>
        </p:txBody>
      </p:sp>
      <p:sp>
        <p:nvSpPr>
          <p:cNvPr id="128059" name="Line 59"/>
          <p:cNvSpPr>
            <a:spLocks noChangeShapeType="1"/>
          </p:cNvSpPr>
          <p:nvPr/>
        </p:nvSpPr>
        <p:spPr bwMode="auto">
          <a:xfrm flipH="1">
            <a:off x="3429000" y="1295400"/>
            <a:ext cx="1295400" cy="0"/>
          </a:xfrm>
          <a:prstGeom prst="line">
            <a:avLst/>
          </a:prstGeom>
          <a:noFill/>
          <a:ln w="57150">
            <a:solidFill>
              <a:srgbClr val="C8FF2D"/>
            </a:solidFill>
            <a:round/>
            <a:headEnd/>
            <a:tailEnd type="triangle" w="med" len="med"/>
          </a:ln>
        </p:spPr>
        <p:txBody>
          <a:bodyPr/>
          <a:lstStyle/>
          <a:p>
            <a:endParaRPr lang="ru-RU"/>
          </a:p>
        </p:txBody>
      </p:sp>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wipe(down)">
                                      <p:cBhvr>
                                        <p:cTn id="7" dur="500"/>
                                        <p:tgtEl>
                                          <p:spTgt spid="1280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8056"/>
                                        </p:tgtEl>
                                        <p:attrNameLst>
                                          <p:attrName>style.visibility</p:attrName>
                                        </p:attrNameLst>
                                      </p:cBhvr>
                                      <p:to>
                                        <p:strVal val="visible"/>
                                      </p:to>
                                    </p:set>
                                    <p:animEffect transition="in" filter="wipe(down)">
                                      <p:cBhvr>
                                        <p:cTn id="12" dur="500"/>
                                        <p:tgtEl>
                                          <p:spTgt spid="1280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8057"/>
                                        </p:tgtEl>
                                        <p:attrNameLst>
                                          <p:attrName>style.visibility</p:attrName>
                                        </p:attrNameLst>
                                      </p:cBhvr>
                                      <p:to>
                                        <p:strVal val="visible"/>
                                      </p:to>
                                    </p:set>
                                    <p:animEffect transition="in" filter="wipe(down)">
                                      <p:cBhvr>
                                        <p:cTn id="17" dur="500"/>
                                        <p:tgtEl>
                                          <p:spTgt spid="1280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blinds(horizontal)">
                                      <p:cBhvr>
                                        <p:cTn id="22" dur="500"/>
                                        <p:tgtEl>
                                          <p:spTgt spid="12800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8021"/>
                                        </p:tgtEl>
                                        <p:attrNameLst>
                                          <p:attrName>style.visibility</p:attrName>
                                        </p:attrNameLst>
                                      </p:cBhvr>
                                      <p:to>
                                        <p:strVal val="visible"/>
                                      </p:to>
                                    </p:set>
                                    <p:animEffect transition="in" filter="blinds(horizontal)">
                                      <p:cBhvr>
                                        <p:cTn id="27" dur="500"/>
                                        <p:tgtEl>
                                          <p:spTgt spid="1280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8031"/>
                                        </p:tgtEl>
                                        <p:attrNameLst>
                                          <p:attrName>style.visibility</p:attrName>
                                        </p:attrNameLst>
                                      </p:cBhvr>
                                      <p:to>
                                        <p:strVal val="visible"/>
                                      </p:to>
                                    </p:set>
                                    <p:animEffect transition="in" filter="blinds(horizontal)">
                                      <p:cBhvr>
                                        <p:cTn id="32" dur="500"/>
                                        <p:tgtEl>
                                          <p:spTgt spid="12803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8019"/>
                                        </p:tgtEl>
                                        <p:attrNameLst>
                                          <p:attrName>style.visibility</p:attrName>
                                        </p:attrNameLst>
                                      </p:cBhvr>
                                      <p:to>
                                        <p:strVal val="visible"/>
                                      </p:to>
                                    </p:set>
                                    <p:anim calcmode="lin" valueType="num">
                                      <p:cBhvr additive="base">
                                        <p:cTn id="37" dur="500" fill="hold"/>
                                        <p:tgtEl>
                                          <p:spTgt spid="128019"/>
                                        </p:tgtEl>
                                        <p:attrNameLst>
                                          <p:attrName>ppt_x</p:attrName>
                                        </p:attrNameLst>
                                      </p:cBhvr>
                                      <p:tavLst>
                                        <p:tav tm="0">
                                          <p:val>
                                            <p:strVal val="#ppt_x"/>
                                          </p:val>
                                        </p:tav>
                                        <p:tav tm="100000">
                                          <p:val>
                                            <p:strVal val="#ppt_x"/>
                                          </p:val>
                                        </p:tav>
                                      </p:tavLst>
                                    </p:anim>
                                    <p:anim calcmode="lin" valueType="num">
                                      <p:cBhvr additive="base">
                                        <p:cTn id="38" dur="500" fill="hold"/>
                                        <p:tgtEl>
                                          <p:spTgt spid="1280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128056"/>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8013"/>
                                        </p:tgtEl>
                                        <p:attrNameLst>
                                          <p:attrName>style.visibility</p:attrName>
                                        </p:attrNameLst>
                                      </p:cBhvr>
                                      <p:to>
                                        <p:strVal val="visible"/>
                                      </p:to>
                                    </p:set>
                                    <p:anim calcmode="lin" valueType="num">
                                      <p:cBhvr additive="base">
                                        <p:cTn id="47" dur="500" fill="hold"/>
                                        <p:tgtEl>
                                          <p:spTgt spid="128013"/>
                                        </p:tgtEl>
                                        <p:attrNameLst>
                                          <p:attrName>ppt_x</p:attrName>
                                        </p:attrNameLst>
                                      </p:cBhvr>
                                      <p:tavLst>
                                        <p:tav tm="0">
                                          <p:val>
                                            <p:strVal val="#ppt_x"/>
                                          </p:val>
                                        </p:tav>
                                        <p:tav tm="100000">
                                          <p:val>
                                            <p:strVal val="#ppt_x"/>
                                          </p:val>
                                        </p:tav>
                                      </p:tavLst>
                                    </p:anim>
                                    <p:anim calcmode="lin" valueType="num">
                                      <p:cBhvr additive="base">
                                        <p:cTn id="48" dur="500" fill="hold"/>
                                        <p:tgtEl>
                                          <p:spTgt spid="1280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8014"/>
                                        </p:tgtEl>
                                        <p:attrNameLst>
                                          <p:attrName>style.visibility</p:attrName>
                                        </p:attrNameLst>
                                      </p:cBhvr>
                                      <p:to>
                                        <p:strVal val="visible"/>
                                      </p:to>
                                    </p:set>
                                    <p:anim calcmode="lin" valueType="num">
                                      <p:cBhvr additive="base">
                                        <p:cTn id="53" dur="500" fill="hold"/>
                                        <p:tgtEl>
                                          <p:spTgt spid="128014"/>
                                        </p:tgtEl>
                                        <p:attrNameLst>
                                          <p:attrName>ppt_x</p:attrName>
                                        </p:attrNameLst>
                                      </p:cBhvr>
                                      <p:tavLst>
                                        <p:tav tm="0">
                                          <p:val>
                                            <p:strVal val="#ppt_x"/>
                                          </p:val>
                                        </p:tav>
                                        <p:tav tm="100000">
                                          <p:val>
                                            <p:strVal val="#ppt_x"/>
                                          </p:val>
                                        </p:tav>
                                      </p:tavLst>
                                    </p:anim>
                                    <p:anim calcmode="lin" valueType="num">
                                      <p:cBhvr additive="base">
                                        <p:cTn id="54" dur="500" fill="hold"/>
                                        <p:tgtEl>
                                          <p:spTgt spid="1280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8015"/>
                                        </p:tgtEl>
                                        <p:attrNameLst>
                                          <p:attrName>style.visibility</p:attrName>
                                        </p:attrNameLst>
                                      </p:cBhvr>
                                      <p:to>
                                        <p:strVal val="visible"/>
                                      </p:to>
                                    </p:set>
                                    <p:anim calcmode="lin" valueType="num">
                                      <p:cBhvr additive="base">
                                        <p:cTn id="59" dur="500" fill="hold"/>
                                        <p:tgtEl>
                                          <p:spTgt spid="128015"/>
                                        </p:tgtEl>
                                        <p:attrNameLst>
                                          <p:attrName>ppt_x</p:attrName>
                                        </p:attrNameLst>
                                      </p:cBhvr>
                                      <p:tavLst>
                                        <p:tav tm="0">
                                          <p:val>
                                            <p:strVal val="#ppt_x"/>
                                          </p:val>
                                        </p:tav>
                                        <p:tav tm="100000">
                                          <p:val>
                                            <p:strVal val="#ppt_x"/>
                                          </p:val>
                                        </p:tav>
                                      </p:tavLst>
                                    </p:anim>
                                    <p:anim calcmode="lin" valueType="num">
                                      <p:cBhvr additive="base">
                                        <p:cTn id="60" dur="500" fill="hold"/>
                                        <p:tgtEl>
                                          <p:spTgt spid="1280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8016"/>
                                        </p:tgtEl>
                                        <p:attrNameLst>
                                          <p:attrName>style.visibility</p:attrName>
                                        </p:attrNameLst>
                                      </p:cBhvr>
                                      <p:to>
                                        <p:strVal val="visible"/>
                                      </p:to>
                                    </p:set>
                                    <p:anim calcmode="lin" valueType="num">
                                      <p:cBhvr additive="base">
                                        <p:cTn id="65" dur="500" fill="hold"/>
                                        <p:tgtEl>
                                          <p:spTgt spid="128016"/>
                                        </p:tgtEl>
                                        <p:attrNameLst>
                                          <p:attrName>ppt_x</p:attrName>
                                        </p:attrNameLst>
                                      </p:cBhvr>
                                      <p:tavLst>
                                        <p:tav tm="0">
                                          <p:val>
                                            <p:strVal val="#ppt_x"/>
                                          </p:val>
                                        </p:tav>
                                        <p:tav tm="100000">
                                          <p:val>
                                            <p:strVal val="#ppt_x"/>
                                          </p:val>
                                        </p:tav>
                                      </p:tavLst>
                                    </p:anim>
                                    <p:anim calcmode="lin" valueType="num">
                                      <p:cBhvr additive="base">
                                        <p:cTn id="66" dur="500" fill="hold"/>
                                        <p:tgtEl>
                                          <p:spTgt spid="1280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8017"/>
                                        </p:tgtEl>
                                        <p:attrNameLst>
                                          <p:attrName>style.visibility</p:attrName>
                                        </p:attrNameLst>
                                      </p:cBhvr>
                                      <p:to>
                                        <p:strVal val="visible"/>
                                      </p:to>
                                    </p:set>
                                    <p:anim calcmode="lin" valueType="num">
                                      <p:cBhvr additive="base">
                                        <p:cTn id="71" dur="500" fill="hold"/>
                                        <p:tgtEl>
                                          <p:spTgt spid="128017"/>
                                        </p:tgtEl>
                                        <p:attrNameLst>
                                          <p:attrName>ppt_x</p:attrName>
                                        </p:attrNameLst>
                                      </p:cBhvr>
                                      <p:tavLst>
                                        <p:tav tm="0">
                                          <p:val>
                                            <p:strVal val="#ppt_x"/>
                                          </p:val>
                                        </p:tav>
                                        <p:tav tm="100000">
                                          <p:val>
                                            <p:strVal val="#ppt_x"/>
                                          </p:val>
                                        </p:tav>
                                      </p:tavLst>
                                    </p:anim>
                                    <p:anim calcmode="lin" valueType="num">
                                      <p:cBhvr additive="base">
                                        <p:cTn id="72" dur="500" fill="hold"/>
                                        <p:tgtEl>
                                          <p:spTgt spid="1280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8053"/>
                                        </p:tgtEl>
                                        <p:attrNameLst>
                                          <p:attrName>style.visibility</p:attrName>
                                        </p:attrNameLst>
                                      </p:cBhvr>
                                      <p:to>
                                        <p:strVal val="visible"/>
                                      </p:to>
                                    </p:set>
                                    <p:anim calcmode="lin" valueType="num">
                                      <p:cBhvr additive="base">
                                        <p:cTn id="77" dur="500" fill="hold"/>
                                        <p:tgtEl>
                                          <p:spTgt spid="128053"/>
                                        </p:tgtEl>
                                        <p:attrNameLst>
                                          <p:attrName>ppt_x</p:attrName>
                                        </p:attrNameLst>
                                      </p:cBhvr>
                                      <p:tavLst>
                                        <p:tav tm="0">
                                          <p:val>
                                            <p:strVal val="#ppt_x"/>
                                          </p:val>
                                        </p:tav>
                                        <p:tav tm="100000">
                                          <p:val>
                                            <p:strVal val="#ppt_x"/>
                                          </p:val>
                                        </p:tav>
                                      </p:tavLst>
                                    </p:anim>
                                    <p:anim calcmode="lin" valueType="num">
                                      <p:cBhvr additive="base">
                                        <p:cTn id="78" dur="500" fill="hold"/>
                                        <p:tgtEl>
                                          <p:spTgt spid="1280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8055"/>
                                        </p:tgtEl>
                                        <p:attrNameLst>
                                          <p:attrName>style.visibility</p:attrName>
                                        </p:attrNameLst>
                                      </p:cBhvr>
                                      <p:to>
                                        <p:strVal val="visible"/>
                                      </p:to>
                                    </p:set>
                                    <p:anim calcmode="lin" valueType="num">
                                      <p:cBhvr additive="base">
                                        <p:cTn id="83" dur="500" fill="hold"/>
                                        <p:tgtEl>
                                          <p:spTgt spid="128055"/>
                                        </p:tgtEl>
                                        <p:attrNameLst>
                                          <p:attrName>ppt_x</p:attrName>
                                        </p:attrNameLst>
                                      </p:cBhvr>
                                      <p:tavLst>
                                        <p:tav tm="0">
                                          <p:val>
                                            <p:strVal val="#ppt_x"/>
                                          </p:val>
                                        </p:tav>
                                        <p:tav tm="100000">
                                          <p:val>
                                            <p:strVal val="#ppt_x"/>
                                          </p:val>
                                        </p:tav>
                                      </p:tavLst>
                                    </p:anim>
                                    <p:anim calcmode="lin" valueType="num">
                                      <p:cBhvr additive="base">
                                        <p:cTn id="84" dur="500" fill="hold"/>
                                        <p:tgtEl>
                                          <p:spTgt spid="12805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28022"/>
                                        </p:tgtEl>
                                        <p:attrNameLst>
                                          <p:attrName>style.visibility</p:attrName>
                                        </p:attrNameLst>
                                      </p:cBhvr>
                                      <p:to>
                                        <p:strVal val="visible"/>
                                      </p:to>
                                    </p:set>
                                    <p:animEffect transition="in" filter="wipe(down)">
                                      <p:cBhvr>
                                        <p:cTn id="89" dur="500"/>
                                        <p:tgtEl>
                                          <p:spTgt spid="12802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28036"/>
                                        </p:tgtEl>
                                        <p:attrNameLst>
                                          <p:attrName>style.visibility</p:attrName>
                                        </p:attrNameLst>
                                      </p:cBhvr>
                                      <p:to>
                                        <p:strVal val="visible"/>
                                      </p:to>
                                    </p:set>
                                    <p:animEffect transition="in" filter="blinds(horizontal)">
                                      <p:cBhvr>
                                        <p:cTn id="94" dur="500"/>
                                        <p:tgtEl>
                                          <p:spTgt spid="128036"/>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8027"/>
                                        </p:tgtEl>
                                        <p:attrNameLst>
                                          <p:attrName>style.visibility</p:attrName>
                                        </p:attrNameLst>
                                      </p:cBhvr>
                                      <p:to>
                                        <p:strVal val="visible"/>
                                      </p:to>
                                    </p:set>
                                    <p:anim calcmode="lin" valueType="num">
                                      <p:cBhvr additive="base">
                                        <p:cTn id="99" dur="500" fill="hold"/>
                                        <p:tgtEl>
                                          <p:spTgt spid="128027"/>
                                        </p:tgtEl>
                                        <p:attrNameLst>
                                          <p:attrName>ppt_x</p:attrName>
                                        </p:attrNameLst>
                                      </p:cBhvr>
                                      <p:tavLst>
                                        <p:tav tm="0">
                                          <p:val>
                                            <p:strVal val="#ppt_x"/>
                                          </p:val>
                                        </p:tav>
                                        <p:tav tm="100000">
                                          <p:val>
                                            <p:strVal val="#ppt_x"/>
                                          </p:val>
                                        </p:tav>
                                      </p:tavLst>
                                    </p:anim>
                                    <p:anim calcmode="lin" valueType="num">
                                      <p:cBhvr additive="base">
                                        <p:cTn id="100" dur="500" fill="hold"/>
                                        <p:tgtEl>
                                          <p:spTgt spid="12802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28029"/>
                                        </p:tgtEl>
                                        <p:attrNameLst>
                                          <p:attrName>style.visibility</p:attrName>
                                        </p:attrNameLst>
                                      </p:cBhvr>
                                      <p:to>
                                        <p:strVal val="visible"/>
                                      </p:to>
                                    </p:set>
                                    <p:anim calcmode="lin" valueType="num">
                                      <p:cBhvr additive="base">
                                        <p:cTn id="105" dur="500" fill="hold"/>
                                        <p:tgtEl>
                                          <p:spTgt spid="128029"/>
                                        </p:tgtEl>
                                        <p:attrNameLst>
                                          <p:attrName>ppt_x</p:attrName>
                                        </p:attrNameLst>
                                      </p:cBhvr>
                                      <p:tavLst>
                                        <p:tav tm="0">
                                          <p:val>
                                            <p:strVal val="#ppt_x"/>
                                          </p:val>
                                        </p:tav>
                                        <p:tav tm="100000">
                                          <p:val>
                                            <p:strVal val="#ppt_x"/>
                                          </p:val>
                                        </p:tav>
                                      </p:tavLst>
                                    </p:anim>
                                    <p:anim calcmode="lin" valueType="num">
                                      <p:cBhvr additive="base">
                                        <p:cTn id="106" dur="500" fill="hold"/>
                                        <p:tgtEl>
                                          <p:spTgt spid="12802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28023"/>
                                        </p:tgtEl>
                                        <p:attrNameLst>
                                          <p:attrName>style.visibility</p:attrName>
                                        </p:attrNameLst>
                                      </p:cBhvr>
                                      <p:to>
                                        <p:strVal val="visible"/>
                                      </p:to>
                                    </p:set>
                                    <p:animEffect transition="in" filter="wipe(down)">
                                      <p:cBhvr>
                                        <p:cTn id="111" dur="500"/>
                                        <p:tgtEl>
                                          <p:spTgt spid="12802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28030"/>
                                        </p:tgtEl>
                                        <p:attrNameLst>
                                          <p:attrName>style.visibility</p:attrName>
                                        </p:attrNameLst>
                                      </p:cBhvr>
                                      <p:to>
                                        <p:strVal val="visible"/>
                                      </p:to>
                                    </p:set>
                                    <p:anim calcmode="lin" valueType="num">
                                      <p:cBhvr additive="base">
                                        <p:cTn id="116" dur="500" fill="hold"/>
                                        <p:tgtEl>
                                          <p:spTgt spid="128030"/>
                                        </p:tgtEl>
                                        <p:attrNameLst>
                                          <p:attrName>ppt_x</p:attrName>
                                        </p:attrNameLst>
                                      </p:cBhvr>
                                      <p:tavLst>
                                        <p:tav tm="0">
                                          <p:val>
                                            <p:strVal val="#ppt_x"/>
                                          </p:val>
                                        </p:tav>
                                        <p:tav tm="100000">
                                          <p:val>
                                            <p:strVal val="#ppt_x"/>
                                          </p:val>
                                        </p:tav>
                                      </p:tavLst>
                                    </p:anim>
                                    <p:anim calcmode="lin" valueType="num">
                                      <p:cBhvr additive="base">
                                        <p:cTn id="117" dur="500" fill="hold"/>
                                        <p:tgtEl>
                                          <p:spTgt spid="128030"/>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28024"/>
                                        </p:tgtEl>
                                        <p:attrNameLst>
                                          <p:attrName>style.visibility</p:attrName>
                                        </p:attrNameLst>
                                      </p:cBhvr>
                                      <p:to>
                                        <p:strVal val="visible"/>
                                      </p:to>
                                    </p:set>
                                    <p:animEffect transition="in" filter="wipe(down)">
                                      <p:cBhvr>
                                        <p:cTn id="122" dur="500"/>
                                        <p:tgtEl>
                                          <p:spTgt spid="128024"/>
                                        </p:tgtEl>
                                      </p:cBhvr>
                                    </p:animEffect>
                                  </p:childTnLst>
                                </p:cTn>
                              </p:par>
                              <p:par>
                                <p:cTn id="123" presetID="2" presetClass="entr" presetSubtype="4" fill="hold" grpId="0" nodeType="withEffect">
                                  <p:stCondLst>
                                    <p:cond delay="0"/>
                                  </p:stCondLst>
                                  <p:childTnLst>
                                    <p:set>
                                      <p:cBhvr>
                                        <p:cTn id="124" dur="1" fill="hold">
                                          <p:stCondLst>
                                            <p:cond delay="0"/>
                                          </p:stCondLst>
                                        </p:cTn>
                                        <p:tgtEl>
                                          <p:spTgt spid="128045"/>
                                        </p:tgtEl>
                                        <p:attrNameLst>
                                          <p:attrName>style.visibility</p:attrName>
                                        </p:attrNameLst>
                                      </p:cBhvr>
                                      <p:to>
                                        <p:strVal val="visible"/>
                                      </p:to>
                                    </p:set>
                                    <p:anim calcmode="lin" valueType="num">
                                      <p:cBhvr additive="base">
                                        <p:cTn id="125" dur="500" fill="hold"/>
                                        <p:tgtEl>
                                          <p:spTgt spid="128045"/>
                                        </p:tgtEl>
                                        <p:attrNameLst>
                                          <p:attrName>ppt_x</p:attrName>
                                        </p:attrNameLst>
                                      </p:cBhvr>
                                      <p:tavLst>
                                        <p:tav tm="0">
                                          <p:val>
                                            <p:strVal val="#ppt_x"/>
                                          </p:val>
                                        </p:tav>
                                        <p:tav tm="100000">
                                          <p:val>
                                            <p:strVal val="#ppt_x"/>
                                          </p:val>
                                        </p:tav>
                                      </p:tavLst>
                                    </p:anim>
                                    <p:anim calcmode="lin" valueType="num">
                                      <p:cBhvr additive="base">
                                        <p:cTn id="126" dur="500" fill="hold"/>
                                        <p:tgtEl>
                                          <p:spTgt spid="12804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28046"/>
                                        </p:tgtEl>
                                        <p:attrNameLst>
                                          <p:attrName>style.visibility</p:attrName>
                                        </p:attrNameLst>
                                      </p:cBhvr>
                                      <p:to>
                                        <p:strVal val="visible"/>
                                      </p:to>
                                    </p:set>
                                    <p:anim calcmode="lin" valueType="num">
                                      <p:cBhvr additive="base">
                                        <p:cTn id="131" dur="500" fill="hold"/>
                                        <p:tgtEl>
                                          <p:spTgt spid="128046"/>
                                        </p:tgtEl>
                                        <p:attrNameLst>
                                          <p:attrName>ppt_x</p:attrName>
                                        </p:attrNameLst>
                                      </p:cBhvr>
                                      <p:tavLst>
                                        <p:tav tm="0">
                                          <p:val>
                                            <p:strVal val="#ppt_x"/>
                                          </p:val>
                                        </p:tav>
                                        <p:tav tm="100000">
                                          <p:val>
                                            <p:strVal val="#ppt_x"/>
                                          </p:val>
                                        </p:tav>
                                      </p:tavLst>
                                    </p:anim>
                                    <p:anim calcmode="lin" valueType="num">
                                      <p:cBhvr additive="base">
                                        <p:cTn id="132" dur="500" fill="hold"/>
                                        <p:tgtEl>
                                          <p:spTgt spid="128046"/>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128037"/>
                                        </p:tgtEl>
                                        <p:attrNameLst>
                                          <p:attrName>style.visibility</p:attrName>
                                        </p:attrNameLst>
                                      </p:cBhvr>
                                      <p:to>
                                        <p:strVal val="visible"/>
                                      </p:to>
                                    </p:set>
                                    <p:animEffect transition="in" filter="box(in)">
                                      <p:cBhvr>
                                        <p:cTn id="137" dur="500"/>
                                        <p:tgtEl>
                                          <p:spTgt spid="128037"/>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ntr" presetSubtype="16" fill="hold" grpId="0" nodeType="clickEffect">
                                  <p:stCondLst>
                                    <p:cond delay="0"/>
                                  </p:stCondLst>
                                  <p:childTnLst>
                                    <p:set>
                                      <p:cBhvr>
                                        <p:cTn id="141" dur="1" fill="hold">
                                          <p:stCondLst>
                                            <p:cond delay="0"/>
                                          </p:stCondLst>
                                        </p:cTn>
                                        <p:tgtEl>
                                          <p:spTgt spid="128038"/>
                                        </p:tgtEl>
                                        <p:attrNameLst>
                                          <p:attrName>style.visibility</p:attrName>
                                        </p:attrNameLst>
                                      </p:cBhvr>
                                      <p:to>
                                        <p:strVal val="visible"/>
                                      </p:to>
                                    </p:set>
                                    <p:animEffect transition="in" filter="diamond(in)">
                                      <p:cBhvr>
                                        <p:cTn id="142" dur="2000"/>
                                        <p:tgtEl>
                                          <p:spTgt spid="128038"/>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128039"/>
                                        </p:tgtEl>
                                        <p:attrNameLst>
                                          <p:attrName>style.visibility</p:attrName>
                                        </p:attrNameLst>
                                      </p:cBhvr>
                                      <p:to>
                                        <p:strVal val="visible"/>
                                      </p:to>
                                    </p:set>
                                    <p:animEffect transition="in" filter="checkerboard(across)">
                                      <p:cBhvr>
                                        <p:cTn id="147" dur="500"/>
                                        <p:tgtEl>
                                          <p:spTgt spid="128039"/>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128040"/>
                                        </p:tgtEl>
                                        <p:attrNameLst>
                                          <p:attrName>style.visibility</p:attrName>
                                        </p:attrNameLst>
                                      </p:cBhvr>
                                      <p:to>
                                        <p:strVal val="visible"/>
                                      </p:to>
                                    </p:set>
                                    <p:animEffect transition="in" filter="wipe(down)">
                                      <p:cBhvr>
                                        <p:cTn id="152" dur="500"/>
                                        <p:tgtEl>
                                          <p:spTgt spid="128040"/>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128042"/>
                                        </p:tgtEl>
                                        <p:attrNameLst>
                                          <p:attrName>style.visibility</p:attrName>
                                        </p:attrNameLst>
                                      </p:cBhvr>
                                      <p:to>
                                        <p:strVal val="visible"/>
                                      </p:to>
                                    </p:set>
                                    <p:animEffect transition="in" filter="blinds(horizontal)">
                                      <p:cBhvr>
                                        <p:cTn id="157" dur="500"/>
                                        <p:tgtEl>
                                          <p:spTgt spid="128042"/>
                                        </p:tgtEl>
                                      </p:cBhvr>
                                    </p:animEffect>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1" nodeType="clickEffect">
                                  <p:stCondLst>
                                    <p:cond delay="0"/>
                                  </p:stCondLst>
                                  <p:childTnLst>
                                    <p:set>
                                      <p:cBhvr>
                                        <p:cTn id="161" dur="1" fill="hold">
                                          <p:stCondLst>
                                            <p:cond delay="0"/>
                                          </p:stCondLst>
                                        </p:cTn>
                                        <p:tgtEl>
                                          <p:spTgt spid="128046"/>
                                        </p:tgtEl>
                                        <p:attrNameLst>
                                          <p:attrName>style.visibility</p:attrName>
                                        </p:attrNameLst>
                                      </p:cBhvr>
                                      <p:to>
                                        <p:strVal val="visible"/>
                                      </p:to>
                                    </p:set>
                                    <p:anim calcmode="lin" valueType="num">
                                      <p:cBhvr additive="base">
                                        <p:cTn id="162" dur="500" fill="hold"/>
                                        <p:tgtEl>
                                          <p:spTgt spid="128046"/>
                                        </p:tgtEl>
                                        <p:attrNameLst>
                                          <p:attrName>ppt_x</p:attrName>
                                        </p:attrNameLst>
                                      </p:cBhvr>
                                      <p:tavLst>
                                        <p:tav tm="0">
                                          <p:val>
                                            <p:strVal val="#ppt_x"/>
                                          </p:val>
                                        </p:tav>
                                        <p:tav tm="100000">
                                          <p:val>
                                            <p:strVal val="#ppt_x"/>
                                          </p:val>
                                        </p:tav>
                                      </p:tavLst>
                                    </p:anim>
                                    <p:anim calcmode="lin" valueType="num">
                                      <p:cBhvr additive="base">
                                        <p:cTn id="163" dur="500" fill="hold"/>
                                        <p:tgtEl>
                                          <p:spTgt spid="128046"/>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128047"/>
                                        </p:tgtEl>
                                        <p:attrNameLst>
                                          <p:attrName>style.visibility</p:attrName>
                                        </p:attrNameLst>
                                      </p:cBhvr>
                                      <p:to>
                                        <p:strVal val="visible"/>
                                      </p:to>
                                    </p:set>
                                    <p:anim calcmode="lin" valueType="num">
                                      <p:cBhvr additive="base">
                                        <p:cTn id="168" dur="500" fill="hold"/>
                                        <p:tgtEl>
                                          <p:spTgt spid="128047"/>
                                        </p:tgtEl>
                                        <p:attrNameLst>
                                          <p:attrName>ppt_x</p:attrName>
                                        </p:attrNameLst>
                                      </p:cBhvr>
                                      <p:tavLst>
                                        <p:tav tm="0">
                                          <p:val>
                                            <p:strVal val="#ppt_x"/>
                                          </p:val>
                                        </p:tav>
                                        <p:tav tm="100000">
                                          <p:val>
                                            <p:strVal val="#ppt_x"/>
                                          </p:val>
                                        </p:tav>
                                      </p:tavLst>
                                    </p:anim>
                                    <p:anim calcmode="lin" valueType="num">
                                      <p:cBhvr additive="base">
                                        <p:cTn id="169" dur="500" fill="hold"/>
                                        <p:tgtEl>
                                          <p:spTgt spid="128047"/>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128048"/>
                                        </p:tgtEl>
                                        <p:attrNameLst>
                                          <p:attrName>style.visibility</p:attrName>
                                        </p:attrNameLst>
                                      </p:cBhvr>
                                      <p:to>
                                        <p:strVal val="visible"/>
                                      </p:to>
                                    </p:set>
                                    <p:anim calcmode="lin" valueType="num">
                                      <p:cBhvr additive="base">
                                        <p:cTn id="174" dur="500" fill="hold"/>
                                        <p:tgtEl>
                                          <p:spTgt spid="128048"/>
                                        </p:tgtEl>
                                        <p:attrNameLst>
                                          <p:attrName>ppt_x</p:attrName>
                                        </p:attrNameLst>
                                      </p:cBhvr>
                                      <p:tavLst>
                                        <p:tav tm="0">
                                          <p:val>
                                            <p:strVal val="#ppt_x"/>
                                          </p:val>
                                        </p:tav>
                                        <p:tav tm="100000">
                                          <p:val>
                                            <p:strVal val="#ppt_x"/>
                                          </p:val>
                                        </p:tav>
                                      </p:tavLst>
                                    </p:anim>
                                    <p:anim calcmode="lin" valueType="num">
                                      <p:cBhvr additive="base">
                                        <p:cTn id="175" dur="500" fill="hold"/>
                                        <p:tgtEl>
                                          <p:spTgt spid="128048"/>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128049"/>
                                        </p:tgtEl>
                                        <p:attrNameLst>
                                          <p:attrName>style.visibility</p:attrName>
                                        </p:attrNameLst>
                                      </p:cBhvr>
                                      <p:to>
                                        <p:strVal val="visible"/>
                                      </p:to>
                                    </p:set>
                                    <p:anim calcmode="lin" valueType="num">
                                      <p:cBhvr additive="base">
                                        <p:cTn id="180" dur="500" fill="hold"/>
                                        <p:tgtEl>
                                          <p:spTgt spid="128049"/>
                                        </p:tgtEl>
                                        <p:attrNameLst>
                                          <p:attrName>ppt_x</p:attrName>
                                        </p:attrNameLst>
                                      </p:cBhvr>
                                      <p:tavLst>
                                        <p:tav tm="0">
                                          <p:val>
                                            <p:strVal val="#ppt_x"/>
                                          </p:val>
                                        </p:tav>
                                        <p:tav tm="100000">
                                          <p:val>
                                            <p:strVal val="#ppt_x"/>
                                          </p:val>
                                        </p:tav>
                                      </p:tavLst>
                                    </p:anim>
                                    <p:anim calcmode="lin" valueType="num">
                                      <p:cBhvr additive="base">
                                        <p:cTn id="181" dur="500" fill="hold"/>
                                        <p:tgtEl>
                                          <p:spTgt spid="128049"/>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128050"/>
                                        </p:tgtEl>
                                        <p:attrNameLst>
                                          <p:attrName>style.visibility</p:attrName>
                                        </p:attrNameLst>
                                      </p:cBhvr>
                                      <p:to>
                                        <p:strVal val="visible"/>
                                      </p:to>
                                    </p:set>
                                    <p:anim calcmode="lin" valueType="num">
                                      <p:cBhvr additive="base">
                                        <p:cTn id="186" dur="500" fill="hold"/>
                                        <p:tgtEl>
                                          <p:spTgt spid="128050"/>
                                        </p:tgtEl>
                                        <p:attrNameLst>
                                          <p:attrName>ppt_x</p:attrName>
                                        </p:attrNameLst>
                                      </p:cBhvr>
                                      <p:tavLst>
                                        <p:tav tm="0">
                                          <p:val>
                                            <p:strVal val="#ppt_x"/>
                                          </p:val>
                                        </p:tav>
                                        <p:tav tm="100000">
                                          <p:val>
                                            <p:strVal val="#ppt_x"/>
                                          </p:val>
                                        </p:tav>
                                      </p:tavLst>
                                    </p:anim>
                                    <p:anim calcmode="lin" valueType="num">
                                      <p:cBhvr additive="base">
                                        <p:cTn id="187" dur="500" fill="hold"/>
                                        <p:tgtEl>
                                          <p:spTgt spid="128050"/>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0" presetClass="path" presetSubtype="0" accel="50000" decel="50000" fill="hold" grpId="2" nodeType="clickEffect">
                                  <p:stCondLst>
                                    <p:cond delay="0"/>
                                  </p:stCondLst>
                                  <p:childTnLst>
                                    <p:animMotion origin="layout" path="M 0.00833 -0.07778 L 0.00833 0.06666 " pathEditMode="relative" ptsTypes="AA">
                                      <p:cBhvr>
                                        <p:cTn id="191" dur="2000" fill="hold"/>
                                        <p:tgtEl>
                                          <p:spTgt spid="128056"/>
                                        </p:tgtEl>
                                        <p:attrNameLst>
                                          <p:attrName>ppt_x</p:attrName>
                                          <p:attrName>ppt_y</p:attrName>
                                        </p:attrNameLst>
                                      </p:cBhvr>
                                    </p:animMotion>
                                  </p:childTnLst>
                                </p:cTn>
                              </p:par>
                            </p:childTnLst>
                          </p:cTn>
                        </p:par>
                      </p:childTnLst>
                    </p:cTn>
                  </p:par>
                  <p:par>
                    <p:cTn id="192" fill="hold">
                      <p:stCondLst>
                        <p:cond delay="indefinite"/>
                      </p:stCondLst>
                      <p:childTnLst>
                        <p:par>
                          <p:cTn id="193" fill="hold">
                            <p:stCondLst>
                              <p:cond delay="0"/>
                            </p:stCondLst>
                            <p:childTnLst>
                              <p:par>
                                <p:cTn id="194" presetID="0" presetClass="path" presetSubtype="0" accel="50000" decel="50000" fill="hold" grpId="1" nodeType="clickEffect">
                                  <p:stCondLst>
                                    <p:cond delay="0"/>
                                  </p:stCondLst>
                                  <p:childTnLst>
                                    <p:animMotion origin="layout" path="M -6.93889E-18 1.11111E-6 L 0.1 1.11111E-6 " pathEditMode="relative" ptsTypes="AA">
                                      <p:cBhvr>
                                        <p:cTn id="195" dur="2000" fill="hold"/>
                                        <p:tgtEl>
                                          <p:spTgt spid="128057"/>
                                        </p:tgtEl>
                                        <p:attrNameLst>
                                          <p:attrName>ppt_x</p:attrName>
                                          <p:attrName>ppt_y</p:attrName>
                                        </p:attrNameLst>
                                      </p:cBhvr>
                                    </p:animMotion>
                                  </p:childTnLst>
                                </p:cTn>
                              </p:par>
                            </p:childTnLst>
                          </p:cTn>
                        </p:par>
                      </p:childTnLst>
                    </p:cTn>
                  </p:par>
                  <p:par>
                    <p:cTn id="196" fill="hold">
                      <p:stCondLst>
                        <p:cond delay="indefinite"/>
                      </p:stCondLst>
                      <p:childTnLst>
                        <p:par>
                          <p:cTn id="197" fill="hold">
                            <p:stCondLst>
                              <p:cond delay="0"/>
                            </p:stCondLst>
                            <p:childTnLst>
                              <p:par>
                                <p:cTn id="198" presetID="0" presetClass="path" presetSubtype="0" accel="50000" decel="50000" fill="hold" grpId="0" nodeType="clickEffect">
                                  <p:stCondLst>
                                    <p:cond delay="0"/>
                                  </p:stCondLst>
                                  <p:childTnLst>
                                    <p:animMotion origin="layout" path="M 6.66667E-6 1.11111E-6 L -0.14166 1.11111E-6 " pathEditMode="relative" ptsTypes="AA">
                                      <p:cBhvr>
                                        <p:cTn id="199" dur="2000" fill="hold"/>
                                        <p:tgtEl>
                                          <p:spTgt spid="128059"/>
                                        </p:tgtEl>
                                        <p:attrNameLst>
                                          <p:attrName>ppt_x</p:attrName>
                                          <p:attrName>ppt_y</p:attrName>
                                        </p:attrNameLst>
                                      </p:cBhvr>
                                    </p:animMotion>
                                  </p:childTnLst>
                                </p:cTn>
                              </p:par>
                            </p:childTnLst>
                          </p:cTn>
                        </p:par>
                      </p:childTnLst>
                    </p:cTn>
                  </p:par>
                  <p:par>
                    <p:cTn id="200" fill="hold">
                      <p:stCondLst>
                        <p:cond delay="indefinite"/>
                      </p:stCondLst>
                      <p:childTnLst>
                        <p:par>
                          <p:cTn id="201" fill="hold">
                            <p:stCondLst>
                              <p:cond delay="0"/>
                            </p:stCondLst>
                            <p:childTnLst>
                              <p:par>
                                <p:cTn id="202" presetID="0" presetClass="path" presetSubtype="0" accel="50000" decel="50000" fill="hold" grpId="0" nodeType="clickEffect">
                                  <p:stCondLst>
                                    <p:cond delay="0"/>
                                  </p:stCondLst>
                                  <p:childTnLst>
                                    <p:animMotion origin="layout" path="M -0.05 1.11111E-6 L 6.93889E-18 1.11111E-6 " pathEditMode="relative" ptsTypes="AA">
                                      <p:cBhvr>
                                        <p:cTn id="203" dur="2000" fill="hold"/>
                                        <p:tgtEl>
                                          <p:spTgt spid="128008"/>
                                        </p:tgtEl>
                                        <p:attrNameLst>
                                          <p:attrName>ppt_x</p:attrName>
                                          <p:attrName>ppt_y</p:attrName>
                                        </p:attrNameLst>
                                      </p:cBhvr>
                                    </p:animMotion>
                                  </p:childTnLst>
                                </p:cTn>
                              </p:par>
                            </p:childTnLst>
                          </p:cTn>
                        </p:par>
                      </p:childTnLst>
                    </p:cTn>
                  </p:par>
                  <p:par>
                    <p:cTn id="204" fill="hold">
                      <p:stCondLst>
                        <p:cond delay="indefinite"/>
                      </p:stCondLst>
                      <p:childTnLst>
                        <p:par>
                          <p:cTn id="205" fill="hold">
                            <p:stCondLst>
                              <p:cond delay="0"/>
                            </p:stCondLst>
                            <p:childTnLst>
                              <p:par>
                                <p:cTn id="206" presetID="0" presetClass="path" presetSubtype="0" accel="50000" decel="50000" fill="hold" grpId="1" nodeType="clickEffect">
                                  <p:stCondLst>
                                    <p:cond delay="0"/>
                                  </p:stCondLst>
                                  <p:childTnLst>
                                    <p:animMotion origin="layout" path="M 0.025 -1.11111E-6 L -1.11022E-16 -1.11111E-6 " pathEditMode="relative" ptsTypes="AA">
                                      <p:cBhvr>
                                        <p:cTn id="207" dur="2000" fill="hold"/>
                                        <p:tgtEl>
                                          <p:spTgt spid="128045"/>
                                        </p:tgtEl>
                                        <p:attrNameLst>
                                          <p:attrName>ppt_x</p:attrName>
                                          <p:attrName>ppt_y</p:attrName>
                                        </p:attrNameLst>
                                      </p:cBhvr>
                                    </p:animMotion>
                                  </p:childTnLst>
                                </p:cTn>
                              </p:par>
                            </p:childTnLst>
                          </p:cTn>
                        </p:par>
                      </p:childTnLst>
                    </p:cTn>
                  </p:par>
                  <p:par>
                    <p:cTn id="208" fill="hold">
                      <p:stCondLst>
                        <p:cond delay="indefinite"/>
                      </p:stCondLst>
                      <p:childTnLst>
                        <p:par>
                          <p:cTn id="209" fill="hold">
                            <p:stCondLst>
                              <p:cond delay="0"/>
                            </p:stCondLst>
                            <p:childTnLst>
                              <p:par>
                                <p:cTn id="210" presetID="0" presetClass="path" presetSubtype="0" accel="50000" decel="50000" fill="hold" grpId="1" nodeType="clickEffect">
                                  <p:stCondLst>
                                    <p:cond delay="0"/>
                                  </p:stCondLst>
                                  <p:childTnLst>
                                    <p:animMotion origin="layout" path="M -0.025 4.44444E-6 L -3.33333E-6 4.44444E-6 " pathEditMode="relative" ptsTypes="AA">
                                      <p:cBhvr>
                                        <p:cTn id="211" dur="2000" fill="hold"/>
                                        <p:tgtEl>
                                          <p:spTgt spid="128027"/>
                                        </p:tgtEl>
                                        <p:attrNameLst>
                                          <p:attrName>ppt_x</p:attrName>
                                          <p:attrName>ppt_y</p:attrName>
                                        </p:attrNameLst>
                                      </p:cBhvr>
                                    </p:animMotion>
                                  </p:childTnLst>
                                </p:cTn>
                              </p:par>
                            </p:childTnLst>
                          </p:cTn>
                        </p:par>
                      </p:childTnLst>
                    </p:cTn>
                  </p:par>
                  <p:par>
                    <p:cTn id="212" fill="hold">
                      <p:stCondLst>
                        <p:cond delay="indefinite"/>
                      </p:stCondLst>
                      <p:childTnLst>
                        <p:par>
                          <p:cTn id="213" fill="hold">
                            <p:stCondLst>
                              <p:cond delay="0"/>
                            </p:stCondLst>
                            <p:childTnLst>
                              <p:par>
                                <p:cTn id="214" presetID="0" presetClass="path" presetSubtype="0" accel="50000" decel="50000" fill="hold" grpId="1" nodeType="clickEffect">
                                  <p:stCondLst>
                                    <p:cond delay="0"/>
                                  </p:stCondLst>
                                  <p:childTnLst>
                                    <p:animMotion origin="layout" path="M 0 -1.11111E-6 L 0 0.07778 " pathEditMode="relative" ptsTypes="AA">
                                      <p:cBhvr>
                                        <p:cTn id="215" dur="2000" fill="hold"/>
                                        <p:tgtEl>
                                          <p:spTgt spid="128053"/>
                                        </p:tgtEl>
                                        <p:attrNameLst>
                                          <p:attrName>ppt_x</p:attrName>
                                          <p:attrName>ppt_y</p:attrName>
                                        </p:attrNameLst>
                                      </p:cBhvr>
                                    </p:animMotion>
                                  </p:childTnLst>
                                </p:cTn>
                              </p:par>
                            </p:childTnLst>
                          </p:cTn>
                        </p:par>
                      </p:childTnLst>
                    </p:cTn>
                  </p:par>
                  <p:par>
                    <p:cTn id="216" fill="hold">
                      <p:stCondLst>
                        <p:cond delay="indefinite"/>
                      </p:stCondLst>
                      <p:childTnLst>
                        <p:par>
                          <p:cTn id="217" fill="hold">
                            <p:stCondLst>
                              <p:cond delay="0"/>
                            </p:stCondLst>
                            <p:childTnLst>
                              <p:par>
                                <p:cTn id="218" presetID="0" presetClass="path" presetSubtype="0" accel="50000" decel="50000" fill="hold" grpId="1" nodeType="clickEffect">
                                  <p:stCondLst>
                                    <p:cond delay="0"/>
                                  </p:stCondLst>
                                  <p:childTnLst>
                                    <p:animMotion origin="layout" path="M -3.33333E-6 2.22222E-6 L 0.15833 2.22222E-6 " pathEditMode="relative" ptsTypes="AA">
                                      <p:cBhvr>
                                        <p:cTn id="219" dur="2000" fill="hold"/>
                                        <p:tgtEl>
                                          <p:spTgt spid="1280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P spid="128005" grpId="0" animBg="1"/>
      <p:bldP spid="128008" grpId="0" animBg="1"/>
      <p:bldP spid="128013" grpId="0" animBg="1"/>
      <p:bldP spid="128014" grpId="0" animBg="1"/>
      <p:bldP spid="128015" grpId="0" animBg="1"/>
      <p:bldP spid="128016" grpId="0" animBg="1"/>
      <p:bldP spid="128017" grpId="0" animBg="1"/>
      <p:bldP spid="128019" grpId="0" animBg="1"/>
      <p:bldP spid="128021" grpId="0" animBg="1"/>
      <p:bldP spid="128022" grpId="0" animBg="1"/>
      <p:bldP spid="128023" grpId="0" animBg="1"/>
      <p:bldP spid="128024" grpId="0" animBg="1"/>
      <p:bldP spid="128027" grpId="0" animBg="1"/>
      <p:bldP spid="128027" grpId="1" animBg="1"/>
      <p:bldP spid="128029" grpId="0" animBg="1"/>
      <p:bldP spid="128030" grpId="0" animBg="1"/>
      <p:bldP spid="128031" grpId="0" animBg="1"/>
      <p:bldP spid="128036" grpId="0" animBg="1"/>
      <p:bldP spid="128037" grpId="0" animBg="1"/>
      <p:bldP spid="128038" grpId="0" animBg="1"/>
      <p:bldP spid="128039" grpId="0" animBg="1"/>
      <p:bldP spid="128040" grpId="0" animBg="1"/>
      <p:bldP spid="128042" grpId="0" animBg="1"/>
      <p:bldP spid="128045" grpId="0" animBg="1"/>
      <p:bldP spid="128045" grpId="1" animBg="1"/>
      <p:bldP spid="128046" grpId="0" animBg="1"/>
      <p:bldP spid="128046" grpId="1" animBg="1"/>
      <p:bldP spid="128047" grpId="0" animBg="1"/>
      <p:bldP spid="128048" grpId="0" animBg="1"/>
      <p:bldP spid="128049" grpId="0" animBg="1"/>
      <p:bldP spid="128050" grpId="0" animBg="1"/>
      <p:bldP spid="128053" grpId="0" animBg="1"/>
      <p:bldP spid="128053" grpId="1" animBg="1"/>
      <p:bldP spid="128055" grpId="0" animBg="1"/>
      <p:bldP spid="128055" grpId="1" animBg="1"/>
      <p:bldP spid="128056" grpId="0" animBg="1"/>
      <p:bldP spid="128056" grpId="1" animBg="1"/>
      <p:bldP spid="128056" grpId="2" animBg="1"/>
      <p:bldP spid="128057" grpId="0" animBg="1"/>
      <p:bldP spid="128057" grpId="1" animBg="1"/>
      <p:bldP spid="12805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1731</Words>
  <PresentationFormat>Экран (4:3)</PresentationFormat>
  <Paragraphs>93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TGMHI</dc:creator>
  <cp:lastModifiedBy>Пользователь Windows</cp:lastModifiedBy>
  <cp:revision>52</cp:revision>
  <dcterms:created xsi:type="dcterms:W3CDTF">2012-09-06T06:17:03Z</dcterms:created>
  <dcterms:modified xsi:type="dcterms:W3CDTF">2012-09-07T03:49:30Z</dcterms:modified>
</cp:coreProperties>
</file>