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4"/>
  </p:notesMasterIdLst>
  <p:sldIdLst>
    <p:sldId id="257" r:id="rId2"/>
    <p:sldId id="258" r:id="rId3"/>
    <p:sldId id="260" r:id="rId4"/>
    <p:sldId id="261" r:id="rId5"/>
    <p:sldId id="265" r:id="rId6"/>
    <p:sldId id="262" r:id="rId7"/>
    <p:sldId id="263" r:id="rId8"/>
    <p:sldId id="264" r:id="rId9"/>
    <p:sldId id="269" r:id="rId10"/>
    <p:sldId id="280" r:id="rId11"/>
    <p:sldId id="266" r:id="rId12"/>
    <p:sldId id="267" r:id="rId13"/>
    <p:sldId id="271" r:id="rId14"/>
    <p:sldId id="272" r:id="rId15"/>
    <p:sldId id="273" r:id="rId16"/>
    <p:sldId id="274" r:id="rId17"/>
    <p:sldId id="275" r:id="rId18"/>
    <p:sldId id="276" r:id="rId19"/>
    <p:sldId id="277" r:id="rId20"/>
    <p:sldId id="278" r:id="rId21"/>
    <p:sldId id="279" r:id="rId22"/>
    <p:sldId id="285" r:id="rId23"/>
    <p:sldId id="282" r:id="rId24"/>
    <p:sldId id="286" r:id="rId25"/>
    <p:sldId id="287" r:id="rId26"/>
    <p:sldId id="283" r:id="rId27"/>
    <p:sldId id="284" r:id="rId28"/>
    <p:sldId id="288" r:id="rId29"/>
    <p:sldId id="289" r:id="rId30"/>
    <p:sldId id="290" r:id="rId31"/>
    <p:sldId id="291" r:id="rId32"/>
    <p:sldId id="296" r:id="rId33"/>
    <p:sldId id="298" r:id="rId34"/>
    <p:sldId id="299" r:id="rId35"/>
    <p:sldId id="292" r:id="rId36"/>
    <p:sldId id="293" r:id="rId37"/>
    <p:sldId id="294" r:id="rId38"/>
    <p:sldId id="300" r:id="rId39"/>
    <p:sldId id="301" r:id="rId40"/>
    <p:sldId id="302" r:id="rId41"/>
    <p:sldId id="303" r:id="rId42"/>
    <p:sldId id="304" r:id="rId43"/>
    <p:sldId id="305" r:id="rId44"/>
    <p:sldId id="306" r:id="rId45"/>
    <p:sldId id="307" r:id="rId46"/>
    <p:sldId id="308" r:id="rId47"/>
    <p:sldId id="309" r:id="rId48"/>
    <p:sldId id="310" r:id="rId49"/>
    <p:sldId id="329" r:id="rId50"/>
    <p:sldId id="330" r:id="rId51"/>
    <p:sldId id="331" r:id="rId52"/>
    <p:sldId id="332" r:id="rId53"/>
    <p:sldId id="311" r:id="rId54"/>
    <p:sldId id="312" r:id="rId55"/>
    <p:sldId id="313" r:id="rId56"/>
    <p:sldId id="314" r:id="rId57"/>
    <p:sldId id="315" r:id="rId58"/>
    <p:sldId id="333" r:id="rId59"/>
    <p:sldId id="334" r:id="rId60"/>
    <p:sldId id="316" r:id="rId61"/>
    <p:sldId id="317" r:id="rId62"/>
    <p:sldId id="318" r:id="rId63"/>
    <p:sldId id="319" r:id="rId64"/>
    <p:sldId id="335" r:id="rId65"/>
    <p:sldId id="336" r:id="rId66"/>
    <p:sldId id="320" r:id="rId67"/>
    <p:sldId id="321" r:id="rId68"/>
    <p:sldId id="322" r:id="rId69"/>
    <p:sldId id="323" r:id="rId70"/>
    <p:sldId id="339" r:id="rId71"/>
    <p:sldId id="324" r:id="rId72"/>
    <p:sldId id="340" r:id="rId73"/>
    <p:sldId id="325" r:id="rId74"/>
    <p:sldId id="326" r:id="rId75"/>
    <p:sldId id="327" r:id="rId76"/>
    <p:sldId id="328" r:id="rId77"/>
    <p:sldId id="341" r:id="rId78"/>
    <p:sldId id="342" r:id="rId79"/>
    <p:sldId id="343" r:id="rId80"/>
    <p:sldId id="355" r:id="rId81"/>
    <p:sldId id="344" r:id="rId82"/>
    <p:sldId id="356" r:id="rId83"/>
    <p:sldId id="357" r:id="rId84"/>
    <p:sldId id="358" r:id="rId85"/>
    <p:sldId id="345" r:id="rId86"/>
    <p:sldId id="346" r:id="rId87"/>
    <p:sldId id="347" r:id="rId88"/>
    <p:sldId id="348" r:id="rId89"/>
    <p:sldId id="349" r:id="rId90"/>
    <p:sldId id="359" r:id="rId91"/>
    <p:sldId id="360" r:id="rId92"/>
    <p:sldId id="361" r:id="rId93"/>
    <p:sldId id="350" r:id="rId94"/>
    <p:sldId id="363" r:id="rId95"/>
    <p:sldId id="351" r:id="rId96"/>
    <p:sldId id="371" r:id="rId97"/>
    <p:sldId id="372" r:id="rId98"/>
    <p:sldId id="373"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7" r:id="rId120"/>
    <p:sldId id="398" r:id="rId121"/>
    <p:sldId id="399" r:id="rId122"/>
    <p:sldId id="400" r:id="rId123"/>
    <p:sldId id="401" r:id="rId124"/>
    <p:sldId id="402" r:id="rId125"/>
    <p:sldId id="403" r:id="rId126"/>
    <p:sldId id="404" r:id="rId127"/>
    <p:sldId id="405" r:id="rId128"/>
    <p:sldId id="406" r:id="rId129"/>
    <p:sldId id="407" r:id="rId130"/>
    <p:sldId id="408" r:id="rId131"/>
    <p:sldId id="409" r:id="rId132"/>
    <p:sldId id="410" r:id="rId133"/>
    <p:sldId id="411" r:id="rId134"/>
    <p:sldId id="412" r:id="rId135"/>
    <p:sldId id="413" r:id="rId136"/>
    <p:sldId id="414" r:id="rId137"/>
    <p:sldId id="415" r:id="rId138"/>
    <p:sldId id="417" r:id="rId139"/>
    <p:sldId id="418" r:id="rId140"/>
    <p:sldId id="419" r:id="rId141"/>
    <p:sldId id="420" r:id="rId142"/>
    <p:sldId id="421" r:id="rId143"/>
    <p:sldId id="422" r:id="rId144"/>
    <p:sldId id="423" r:id="rId145"/>
    <p:sldId id="424" r:id="rId146"/>
    <p:sldId id="425" r:id="rId147"/>
    <p:sldId id="426" r:id="rId148"/>
    <p:sldId id="427" r:id="rId149"/>
    <p:sldId id="428" r:id="rId150"/>
    <p:sldId id="429" r:id="rId151"/>
    <p:sldId id="430" r:id="rId152"/>
    <p:sldId id="431" r:id="rId153"/>
    <p:sldId id="432" r:id="rId154"/>
    <p:sldId id="433" r:id="rId155"/>
    <p:sldId id="434" r:id="rId156"/>
    <p:sldId id="435" r:id="rId157"/>
    <p:sldId id="436" r:id="rId158"/>
    <p:sldId id="437" r:id="rId159"/>
    <p:sldId id="438" r:id="rId160"/>
    <p:sldId id="439" r:id="rId161"/>
    <p:sldId id="440" r:id="rId162"/>
    <p:sldId id="441" r:id="rId163"/>
    <p:sldId id="442" r:id="rId164"/>
    <p:sldId id="443" r:id="rId165"/>
    <p:sldId id="444" r:id="rId166"/>
    <p:sldId id="446" r:id="rId167"/>
    <p:sldId id="447" r:id="rId168"/>
    <p:sldId id="448" r:id="rId169"/>
    <p:sldId id="449" r:id="rId170"/>
    <p:sldId id="450" r:id="rId171"/>
    <p:sldId id="451" r:id="rId172"/>
    <p:sldId id="452" r:id="rId173"/>
    <p:sldId id="453" r:id="rId174"/>
    <p:sldId id="454" r:id="rId175"/>
    <p:sldId id="455" r:id="rId176"/>
    <p:sldId id="456" r:id="rId177"/>
    <p:sldId id="457" r:id="rId178"/>
    <p:sldId id="458" r:id="rId179"/>
    <p:sldId id="459" r:id="rId180"/>
    <p:sldId id="460" r:id="rId181"/>
    <p:sldId id="461" r:id="rId182"/>
    <p:sldId id="462" r:id="rId183"/>
    <p:sldId id="464" r:id="rId184"/>
    <p:sldId id="465" r:id="rId185"/>
    <p:sldId id="466" r:id="rId186"/>
    <p:sldId id="467" r:id="rId187"/>
    <p:sldId id="468" r:id="rId188"/>
    <p:sldId id="469" r:id="rId189"/>
    <p:sldId id="470" r:id="rId190"/>
    <p:sldId id="471" r:id="rId191"/>
    <p:sldId id="472" r:id="rId192"/>
    <p:sldId id="473" r:id="rId193"/>
    <p:sldId id="474" r:id="rId194"/>
    <p:sldId id="475" r:id="rId195"/>
    <p:sldId id="476" r:id="rId196"/>
    <p:sldId id="477" r:id="rId197"/>
    <p:sldId id="478" r:id="rId198"/>
    <p:sldId id="479" r:id="rId199"/>
    <p:sldId id="480" r:id="rId200"/>
    <p:sldId id="481" r:id="rId201"/>
    <p:sldId id="482" r:id="rId202"/>
    <p:sldId id="483" r:id="rId203"/>
    <p:sldId id="484" r:id="rId204"/>
    <p:sldId id="485" r:id="rId205"/>
    <p:sldId id="486" r:id="rId206"/>
    <p:sldId id="487" r:id="rId207"/>
    <p:sldId id="490" r:id="rId208"/>
    <p:sldId id="491" r:id="rId209"/>
    <p:sldId id="488" r:id="rId210"/>
    <p:sldId id="489" r:id="rId211"/>
    <p:sldId id="493" r:id="rId212"/>
    <p:sldId id="494" r:id="rId213"/>
    <p:sldId id="497" r:id="rId214"/>
    <p:sldId id="499" r:id="rId215"/>
    <p:sldId id="495" r:id="rId216"/>
    <p:sldId id="501" r:id="rId217"/>
    <p:sldId id="502" r:id="rId218"/>
    <p:sldId id="496" r:id="rId219"/>
    <p:sldId id="503" r:id="rId220"/>
    <p:sldId id="504" r:id="rId221"/>
    <p:sldId id="505" r:id="rId222"/>
    <p:sldId id="506" r:id="rId2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2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A1657-8BB2-4C54-A571-D28C31E8221A}" type="datetimeFigureOut">
              <a:rPr lang="ru-RU" smtClean="0"/>
              <a:t>07.05.2009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2963D-F0EA-4648-99CC-7933D554D1F7}" type="slidenum">
              <a:rPr lang="ru-RU" smtClean="0"/>
              <a:t>‹#›</a:t>
            </a:fld>
            <a:endParaRPr lang="ru-RU"/>
          </a:p>
        </p:txBody>
      </p:sp>
    </p:spTree>
    <p:extLst>
      <p:ext uri="{BB962C8B-B14F-4D97-AF65-F5344CB8AC3E}">
        <p14:creationId xmlns:p14="http://schemas.microsoft.com/office/powerpoint/2010/main" val="2875562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0E21B54-B39D-48E1-BE1D-E8999C8395A0}" type="slidenum">
              <a:rPr lang="ru-RU" smtClean="0"/>
              <a:t>149</a:t>
            </a:fld>
            <a:endParaRPr lang="ru-RU"/>
          </a:p>
        </p:txBody>
      </p:sp>
    </p:spTree>
    <p:extLst>
      <p:ext uri="{BB962C8B-B14F-4D97-AF65-F5344CB8AC3E}">
        <p14:creationId xmlns:p14="http://schemas.microsoft.com/office/powerpoint/2010/main" val="411262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97BF527-1068-4B87-A994-4B4911D19358}" type="datetimeFigureOut">
              <a:rPr lang="ru-RU" smtClean="0"/>
              <a:t>07.05.2009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264355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7BF527-1068-4B87-A994-4B4911D19358}" type="datetimeFigureOut">
              <a:rPr lang="ru-RU" smtClean="0"/>
              <a:t>07.05.2009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65777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7BF527-1068-4B87-A994-4B4911D19358}" type="datetimeFigureOut">
              <a:rPr lang="ru-RU" smtClean="0"/>
              <a:t>07.05.2009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186836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97BF527-1068-4B87-A994-4B4911D19358}" type="datetimeFigureOut">
              <a:rPr lang="ru-RU" smtClean="0"/>
              <a:t>07.05.2009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31963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97BF527-1068-4B87-A994-4B4911D19358}" type="datetimeFigureOut">
              <a:rPr lang="ru-RU" smtClean="0"/>
              <a:t>07.05.2009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749335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97BF527-1068-4B87-A994-4B4911D19358}" type="datetimeFigureOut">
              <a:rPr lang="ru-RU" smtClean="0"/>
              <a:t>07.05.2009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88864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97BF527-1068-4B87-A994-4B4911D19358}" type="datetimeFigureOut">
              <a:rPr lang="ru-RU" smtClean="0"/>
              <a:t>07.05.2009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7310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7BF527-1068-4B87-A994-4B4911D19358}" type="datetimeFigureOut">
              <a:rPr lang="ru-RU" smtClean="0"/>
              <a:t>07.05.2009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65223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97BF527-1068-4B87-A994-4B4911D19358}" type="datetimeFigureOut">
              <a:rPr lang="ru-RU" smtClean="0"/>
              <a:t>07.05.2009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158586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97BF527-1068-4B87-A994-4B4911D19358}" type="datetimeFigureOut">
              <a:rPr lang="ru-RU" smtClean="0"/>
              <a:t>07.05.2009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408816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97BF527-1068-4B87-A994-4B4911D19358}" type="datetimeFigureOut">
              <a:rPr lang="ru-RU" smtClean="0"/>
              <a:t>07.05.2009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CCC1F7-232A-44A8-A2C0-024D7F85CF92}" type="slidenum">
              <a:rPr lang="ru-RU" smtClean="0"/>
              <a:t>‹#›</a:t>
            </a:fld>
            <a:endParaRPr lang="ru-RU"/>
          </a:p>
        </p:txBody>
      </p:sp>
    </p:spTree>
    <p:extLst>
      <p:ext uri="{BB962C8B-B14F-4D97-AF65-F5344CB8AC3E}">
        <p14:creationId xmlns:p14="http://schemas.microsoft.com/office/powerpoint/2010/main" val="195851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BF527-1068-4B87-A994-4B4911D19358}" type="datetimeFigureOut">
              <a:rPr lang="ru-RU" smtClean="0"/>
              <a:t>07.05.2009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CC1F7-232A-44A8-A2C0-024D7F85CF92}" type="slidenum">
              <a:rPr lang="ru-RU" smtClean="0"/>
              <a:t>‹#›</a:t>
            </a:fld>
            <a:endParaRPr lang="ru-RU"/>
          </a:p>
        </p:txBody>
      </p:sp>
    </p:spTree>
    <p:extLst>
      <p:ext uri="{BB962C8B-B14F-4D97-AF65-F5344CB8AC3E}">
        <p14:creationId xmlns:p14="http://schemas.microsoft.com/office/powerpoint/2010/main" val="2782890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79576" y="764705"/>
            <a:ext cx="7772400" cy="1470025"/>
          </a:xfrm>
        </p:spPr>
        <p:txBody>
          <a:bodyPr>
            <a:noAutofit/>
          </a:bodyPr>
          <a:lstStyle/>
          <a:p>
            <a:r>
              <a:rPr lang="ru-RU" sz="3200" b="1" dirty="0" err="1">
                <a:latin typeface="Times New Roman" panose="02020603050405020304" pitchFamily="18" charset="0"/>
                <a:cs typeface="Times New Roman" panose="02020603050405020304" pitchFamily="18" charset="0"/>
              </a:rPr>
              <a:t>Türkmenistanyň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bilim</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ministrligi</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T</a:t>
            </a:r>
            <a:r>
              <a:rPr lang="ru-RU" sz="3200" b="1" dirty="0" err="1">
                <a:latin typeface="Times New Roman" panose="02020603050405020304" pitchFamily="18" charset="0"/>
                <a:cs typeface="Times New Roman" panose="02020603050405020304" pitchFamily="18" charset="0"/>
              </a:rPr>
              <a:t>ürkmenistanyň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inžener-tehniki</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we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ulag</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b="1" dirty="0" err="1">
                <a:latin typeface="Times New Roman" panose="02020603050405020304" pitchFamily="18" charset="0"/>
                <a:cs typeface="Times New Roman" panose="02020603050405020304" pitchFamily="18" charset="0"/>
              </a:rPr>
              <a:t>kommunikasiýalary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instituty</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2999656" y="2564904"/>
            <a:ext cx="6400800" cy="1752600"/>
          </a:xfrm>
        </p:spPr>
        <p:txBody>
          <a:bodyPr>
            <a:normAutofit/>
          </a:bodyPr>
          <a:lstStyle/>
          <a:p>
            <a:r>
              <a:rPr lang="en-US" sz="2800" b="1" dirty="0">
                <a:solidFill>
                  <a:schemeClr val="tx1"/>
                </a:solidFill>
                <a:latin typeface="Times New Roman" panose="02020603050405020304" pitchFamily="18" charset="0"/>
                <a:cs typeface="Times New Roman" panose="02020603050405020304" pitchFamily="18" charset="0"/>
              </a:rPr>
              <a:t>“</a:t>
            </a:r>
            <a:r>
              <a:rPr lang="ru-RU" sz="2800" b="1" dirty="0" err="1">
                <a:solidFill>
                  <a:schemeClr val="tx1"/>
                </a:solidFill>
                <a:latin typeface="Times New Roman" panose="02020603050405020304" pitchFamily="18" charset="0"/>
                <a:cs typeface="Times New Roman" panose="02020603050405020304" pitchFamily="18" charset="0"/>
              </a:rPr>
              <a:t>Demir</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ýol</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stansiýalary</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we</a:t>
            </a:r>
            <a:r>
              <a:rPr lang="ru-RU" sz="2800" b="1" dirty="0">
                <a:solidFill>
                  <a:schemeClr val="tx1"/>
                </a:solidFill>
                <a:latin typeface="Times New Roman" panose="02020603050405020304" pitchFamily="18" charset="0"/>
                <a:cs typeface="Times New Roman" panose="02020603050405020304" pitchFamily="18" charset="0"/>
              </a:rPr>
              <a:t> </a:t>
            </a:r>
            <a:r>
              <a:rPr lang="ru-RU" sz="2800" b="1" dirty="0" err="1">
                <a:solidFill>
                  <a:schemeClr val="tx1"/>
                </a:solidFill>
                <a:latin typeface="Times New Roman" panose="02020603050405020304" pitchFamily="18" charset="0"/>
                <a:cs typeface="Times New Roman" panose="02020603050405020304" pitchFamily="18" charset="0"/>
              </a:rPr>
              <a:t>çatryklary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dersinden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umumy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okuwlary</a:t>
            </a:r>
            <a:r>
              <a:rPr lang="tk-TM" sz="2800" b="1" dirty="0">
                <a:solidFill>
                  <a:schemeClr val="tx1"/>
                </a:solidFill>
                <a:latin typeface="Times New Roman" panose="02020603050405020304" pitchFamily="18" charset="0"/>
                <a:cs typeface="Times New Roman" panose="02020603050405020304" pitchFamily="18" charset="0"/>
              </a:rPr>
              <a:t>ň tanyşdyryşlary (27 sany)</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83632" y="4833066"/>
            <a:ext cx="7272808" cy="1477328"/>
          </a:xfrm>
          <a:prstGeom prst="rect">
            <a:avLst/>
          </a:prstGeom>
          <a:noFill/>
        </p:spPr>
        <p:txBody>
          <a:bodyPr wrap="square" rtlCol="0">
            <a:spAutoFit/>
          </a:bodyPr>
          <a:lstStyle/>
          <a:p>
            <a:r>
              <a:rPr lang="tk-TM" sz="2400" dirty="0">
                <a:solidFill>
                  <a:prstClr val="black"/>
                </a:solidFill>
                <a:latin typeface="Times New Roman" panose="02020603050405020304" pitchFamily="18" charset="0"/>
                <a:cs typeface="Times New Roman" panose="02020603050405020304" pitchFamily="18" charset="0"/>
              </a:rPr>
              <a:t>Ýerine ýetiren: </a:t>
            </a:r>
            <a:r>
              <a:rPr lang="ru-RU" sz="2400" b="1" dirty="0" err="1">
                <a:solidFill>
                  <a:prstClr val="black"/>
                </a:solidFill>
                <a:latin typeface="Times New Roman" panose="02020603050405020304" pitchFamily="18" charset="0"/>
                <a:cs typeface="Times New Roman" panose="02020603050405020304" pitchFamily="18" charset="0"/>
              </a:rPr>
              <a:t>Demir</a:t>
            </a:r>
            <a:r>
              <a:rPr lang="ru-RU" sz="2400" b="1" dirty="0">
                <a:solidFill>
                  <a:prstClr val="black"/>
                </a:solidFill>
                <a:latin typeface="Times New Roman" panose="02020603050405020304" pitchFamily="18" charset="0"/>
                <a:cs typeface="Times New Roman" panose="02020603050405020304" pitchFamily="18" charset="0"/>
              </a:rPr>
              <a:t> </a:t>
            </a:r>
            <a:r>
              <a:rPr lang="ru-RU" sz="2400" b="1" dirty="0" err="1">
                <a:solidFill>
                  <a:prstClr val="black"/>
                </a:solidFill>
                <a:latin typeface="Times New Roman" panose="02020603050405020304" pitchFamily="18" charset="0"/>
                <a:cs typeface="Times New Roman" panose="02020603050405020304" pitchFamily="18" charset="0"/>
              </a:rPr>
              <a:t>ýol</a:t>
            </a:r>
            <a:r>
              <a:rPr lang="ru-RU" sz="2400" b="1" dirty="0">
                <a:solidFill>
                  <a:prstClr val="black"/>
                </a:solidFill>
                <a:latin typeface="Times New Roman" panose="02020603050405020304" pitchFamily="18" charset="0"/>
                <a:cs typeface="Times New Roman" panose="02020603050405020304" pitchFamily="18" charset="0"/>
              </a:rPr>
              <a:t> </a:t>
            </a:r>
            <a:r>
              <a:rPr lang="ru-RU" sz="2400" b="1" dirty="0" err="1">
                <a:solidFill>
                  <a:prstClr val="black"/>
                </a:solidFill>
                <a:latin typeface="Times New Roman" panose="02020603050405020304" pitchFamily="18" charset="0"/>
                <a:cs typeface="Times New Roman" panose="02020603050405020304" pitchFamily="18" charset="0"/>
              </a:rPr>
              <a:t>ulagynda</a:t>
            </a:r>
            <a:r>
              <a:rPr lang="ru-RU" sz="2400" b="1" dirty="0">
                <a:solidFill>
                  <a:prstClr val="black"/>
                </a:solidFill>
                <a:latin typeface="Times New Roman" panose="02020603050405020304" pitchFamily="18" charset="0"/>
                <a:cs typeface="Times New Roman" panose="02020603050405020304" pitchFamily="18" charset="0"/>
              </a:rPr>
              <a:t> </a:t>
            </a:r>
            <a:r>
              <a:rPr lang="ru-RU" sz="2400" b="1" dirty="0" err="1">
                <a:solidFill>
                  <a:prstClr val="black"/>
                </a:solidFill>
                <a:latin typeface="Times New Roman" panose="02020603050405020304" pitchFamily="18" charset="0"/>
                <a:cs typeface="Times New Roman" panose="02020603050405020304" pitchFamily="18" charset="0"/>
              </a:rPr>
              <a:t>hereketi</a:t>
            </a:r>
            <a:r>
              <a:rPr lang="ru-RU" sz="2400" b="1" dirty="0">
                <a:solidFill>
                  <a:prstClr val="black"/>
                </a:solidFill>
                <a:latin typeface="Times New Roman" panose="02020603050405020304" pitchFamily="18" charset="0"/>
                <a:cs typeface="Times New Roman" panose="02020603050405020304" pitchFamily="18" charset="0"/>
              </a:rPr>
              <a:t> </a:t>
            </a:r>
            <a:r>
              <a:rPr lang="ru-RU" sz="2400" b="1" dirty="0" err="1">
                <a:solidFill>
                  <a:prstClr val="black"/>
                </a:solidFill>
                <a:latin typeface="Times New Roman" panose="02020603050405020304" pitchFamily="18" charset="0"/>
                <a:cs typeface="Times New Roman" panose="02020603050405020304" pitchFamily="18" charset="0"/>
              </a:rPr>
              <a:t>dolandyrmak</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kafedrasynyň</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mugallym</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öwrenijisi</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Orazmyrat</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Berdimyradow</a:t>
            </a:r>
            <a:endParaRPr lang="ru-RU" sz="2400" dirty="0">
              <a:solidFill>
                <a:prstClr val="black"/>
              </a:solidFill>
              <a:latin typeface="Times New Roman" panose="02020603050405020304" pitchFamily="18" charset="0"/>
              <a:cs typeface="Times New Roman" panose="02020603050405020304" pitchFamily="18" charset="0"/>
            </a:endParaRPr>
          </a:p>
          <a:p>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30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445672-B971-4455-81DF-156D1937D2C6}"/>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2. </a:t>
            </a:r>
            <a:r>
              <a:rPr lang="ru-RU" sz="2800" b="1" dirty="0" err="1">
                <a:latin typeface="Times New Roman" panose="02020603050405020304" pitchFamily="18" charset="0"/>
                <a:cs typeface="Times New Roman" panose="02020603050405020304" pitchFamily="18" charset="0"/>
              </a:rPr>
              <a:t>Stansiýalary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öwrenmek</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9C647C8-1080-4908-86D9-3B9A753126A0}"/>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t>
            </a:r>
            <a:r>
              <a:rPr lang="ru-RU" sz="2400"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Aralyk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Bölüm</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uçastok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Sortlaýjy</a:t>
            </a:r>
            <a:r>
              <a:rPr lang="ru-RU" sz="2400" b="1" i="1" u="sng" dirty="0">
                <a:latin typeface="Times New Roman" panose="02020603050405020304" pitchFamily="18" charset="0"/>
                <a:cs typeface="Times New Roman" panose="02020603050405020304" pitchFamily="18" charset="0"/>
              </a:rPr>
              <a:t> , </a:t>
            </a:r>
            <a:r>
              <a:rPr lang="ru-RU" sz="2400" b="1" i="1" u="sng" dirty="0" err="1">
                <a:latin typeface="Times New Roman" panose="02020603050405020304" pitchFamily="18" charset="0"/>
                <a:cs typeface="Times New Roman" panose="02020603050405020304" pitchFamily="18" charset="0"/>
              </a:rPr>
              <a:t>Ýolagçy</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we</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Ýük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stansiýalaryna</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bölünýär</a:t>
            </a:r>
            <a:r>
              <a:rPr lang="ru-RU" sz="2400" b="1" i="1" u="sng"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buNone/>
            </a:pPr>
            <a:r>
              <a:rPr lang="ru-RU" sz="2400" b="1" i="1" u="sng"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duşuşdyrmaga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tabşyrmaga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ýygnamak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gözegçilik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şaýtutma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gaýtmak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şoňa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meňzeşler</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häsiýeti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promejutoçnyý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a:t>
            </a:r>
            <a:r>
              <a:rPr lang="tk-TM" sz="2400" dirty="0">
                <a:latin typeface="Times New Roman" panose="02020603050405020304" pitchFamily="18" charset="0"/>
                <a:cs typeface="Times New Roman" panose="02020603050405020304" pitchFamily="18" charset="0"/>
              </a:rPr>
              <a:t>t</a:t>
            </a:r>
            <a:r>
              <a:rPr lang="ru-RU" sz="2400" dirty="0" err="1">
                <a:latin typeface="Times New Roman" panose="02020603050405020304" pitchFamily="18" charset="0"/>
                <a:cs typeface="Times New Roman" panose="02020603050405020304" pitchFamily="18" charset="0"/>
              </a:rPr>
              <a:t>kowyý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sortiro</a:t>
            </a:r>
            <a:r>
              <a:rPr lang="tk-TM" sz="2400" dirty="0">
                <a:latin typeface="Times New Roman" panose="02020603050405020304" pitchFamily="18" charset="0"/>
                <a:cs typeface="Times New Roman" panose="02020603050405020304" pitchFamily="18" charset="0"/>
              </a:rPr>
              <a:t>w</a:t>
            </a:r>
            <a:r>
              <a:rPr lang="ru-RU" sz="2400" dirty="0" err="1">
                <a:latin typeface="Times New Roman" panose="02020603050405020304" pitchFamily="18" charset="0"/>
                <a:cs typeface="Times New Roman" panose="02020603050405020304" pitchFamily="18" charset="0"/>
              </a:rPr>
              <a:t>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passažirskiý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gruzowoý</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5298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4AB15155-7902-42EB-A086-1831F89D1A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548" y="1196752"/>
            <a:ext cx="8136904" cy="4248472"/>
          </a:xfrm>
        </p:spPr>
      </p:pic>
    </p:spTree>
    <p:extLst>
      <p:ext uri="{BB962C8B-B14F-4D97-AF65-F5344CB8AC3E}">
        <p14:creationId xmlns:p14="http://schemas.microsoft.com/office/powerpoint/2010/main" val="25589474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1544" y="260648"/>
            <a:ext cx="8424936" cy="6048672"/>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goňşy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tapawtlygyna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standartyna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gelmelidir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2-nji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3-nji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niýetlenýär</a:t>
            </a:r>
            <a:r>
              <a:rPr lang="ru-RU" sz="2400" dirty="0">
                <a:latin typeface="Times New Roman" panose="02020603050405020304" pitchFamily="18" charset="0"/>
                <a:cs typeface="Times New Roman" panose="02020603050405020304" pitchFamily="18" charset="0"/>
              </a:rPr>
              <a:t>. 2-nji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niýetlenýär</a:t>
            </a:r>
            <a:r>
              <a:rPr lang="ru-RU" sz="2400" dirty="0">
                <a:latin typeface="Times New Roman" panose="02020603050405020304" pitchFamily="18" charset="0"/>
                <a:cs typeface="Times New Roman" panose="02020603050405020304" pitchFamily="18" charset="0"/>
              </a:rPr>
              <a:t>. 3-nji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üstünden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standart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meýilnamalaşdyrylyp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taslamasy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düzülýär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78175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404665"/>
            <a:ext cx="8229600" cy="5721499"/>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Razýezde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usuly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saklamany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Sebäbi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saklamany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a:t>
            </a:r>
            <a:r>
              <a:rPr lang="ru-RU" sz="2400" dirty="0">
                <a:latin typeface="Times New Roman" panose="02020603050405020304" pitchFamily="18" charset="0"/>
                <a:cs typeface="Times New Roman" panose="02020603050405020304" pitchFamily="18" charset="0"/>
              </a:rPr>
              <a:t> 1,5-1,7 </a:t>
            </a:r>
            <a:r>
              <a:rPr lang="ru-RU" sz="2400" dirty="0" err="1">
                <a:latin typeface="Times New Roman" panose="02020603050405020304" pitchFamily="18" charset="0"/>
                <a:cs typeface="Times New Roman" panose="02020603050405020304" pitchFamily="18" charset="0"/>
              </a:rPr>
              <a:t>esse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a:t>
            </a:r>
            <a:r>
              <a:rPr lang="ru-RU" sz="2400" dirty="0">
                <a:latin typeface="Times New Roman" panose="02020603050405020304" pitchFamily="18" charset="0"/>
                <a:cs typeface="Times New Roman" panose="02020603050405020304" pitchFamily="18" charset="0"/>
              </a:rPr>
              <a:t> 40 - 60 % </a:t>
            </a:r>
            <a:r>
              <a:rPr lang="ru-RU" sz="2400" dirty="0" err="1">
                <a:latin typeface="Times New Roman" panose="02020603050405020304" pitchFamily="18" charset="0"/>
                <a:cs typeface="Times New Roman" panose="02020603050405020304" pitchFamily="18" charset="0"/>
              </a:rPr>
              <a:t>artýar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Şeýlelikde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gerekli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barmaly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gysgalýar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Duralga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kemelmegi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elektroenergiýanyň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çykdajysy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kemelýär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linýaly</a:t>
            </a:r>
            <a:r>
              <a:rPr lang="ru-RU" sz="2400" dirty="0">
                <a:latin typeface="Times New Roman" panose="02020603050405020304" pitchFamily="18" charset="0"/>
                <a:cs typeface="Times New Roman" panose="02020603050405020304" pitchFamily="18" charset="0"/>
              </a:rPr>
              <a:t> I </a:t>
            </a:r>
            <a:r>
              <a:rPr lang="ru-RU" sz="2400" dirty="0" err="1">
                <a:latin typeface="Times New Roman" panose="02020603050405020304" pitchFamily="18" charset="0"/>
                <a:cs typeface="Times New Roman" panose="02020603050405020304" pitchFamily="18" charset="0"/>
              </a:rPr>
              <a:t>derejeli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taslamasyny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saklamany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duşuşdyrmagy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gurnamaly</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296514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2800" b="1" dirty="0" err="1">
                <a:latin typeface="Times New Roman" panose="02020603050405020304" pitchFamily="18" charset="0"/>
                <a:cs typeface="Times New Roman" panose="02020603050405020304" pitchFamily="18" charset="0"/>
              </a:rPr>
              <a:t>Otlylary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saklamany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duşuşdyryp</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geçirmegiň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taslamasynda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seredilýär</a:t>
            </a:r>
            <a:r>
              <a:rPr lang="ru-RU" sz="2800" b="1" dirty="0">
                <a:latin typeface="Times New Roman" panose="02020603050405020304" pitchFamily="18" charset="0"/>
                <a:cs typeface="Times New Roman" panose="02020603050405020304" pitchFamily="18" charset="0"/>
              </a:rPr>
              <a:t>:</a:t>
            </a:r>
          </a:p>
        </p:txBody>
      </p:sp>
      <p:sp>
        <p:nvSpPr>
          <p:cNvPr id="3" name="Объект 2"/>
          <p:cNvSpPr>
            <a:spLocks noGrp="1"/>
          </p:cNvSpPr>
          <p:nvPr>
            <p:ph idx="1"/>
          </p:nvPr>
        </p:nvSpPr>
        <p:spPr>
          <a:xfrm>
            <a:off x="1981200" y="1340768"/>
            <a:ext cx="8229600" cy="5112568"/>
          </a:xfrm>
        </p:spPr>
        <p:txBody>
          <a:bodyPr>
            <a:noAutofit/>
          </a:bodyPr>
          <a:lstStyle/>
          <a:p>
            <a:pPr marL="0" indent="0">
              <a:buNone/>
            </a:pPr>
            <a:r>
              <a:rPr lang="ru-RU" sz="2400" b="1" dirty="0">
                <a:latin typeface="Times New Roman" panose="02020603050405020304" pitchFamily="18" charset="0"/>
                <a:cs typeface="Times New Roman" panose="02020603050405020304" pitchFamily="18" charset="0"/>
              </a:rPr>
              <a:t>a). </a:t>
            </a:r>
            <a:r>
              <a:rPr lang="ru-RU" sz="2400" dirty="0" err="1">
                <a:latin typeface="Times New Roman" panose="02020603050405020304" pitchFamily="18" charset="0"/>
                <a:cs typeface="Times New Roman" panose="02020603050405020304" pitchFamily="18" charset="0"/>
              </a:rPr>
              <a:t>peregon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yzygiderliginde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oslarynyň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saklanmany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hasabaty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saklanmanda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talabyna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paralel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grafikde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24-den 30 </a:t>
            </a:r>
            <a:r>
              <a:rPr lang="ru-RU" sz="2400" dirty="0" err="1">
                <a:latin typeface="Times New Roman" panose="02020603050405020304" pitchFamily="18" charset="0"/>
                <a:cs typeface="Times New Roman" panose="02020603050405020304" pitchFamily="18" charset="0"/>
              </a:rPr>
              <a:t>minutda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etse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48-60 </a:t>
            </a:r>
            <a:r>
              <a:rPr lang="ru-RU" sz="2400" dirty="0" err="1">
                <a:latin typeface="Times New Roman" panose="02020603050405020304" pitchFamily="18" charset="0"/>
                <a:cs typeface="Times New Roman" panose="02020603050405020304" pitchFamily="18" charset="0"/>
              </a:rPr>
              <a:t>goşa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geçirmekligi</a:t>
            </a:r>
            <a:r>
              <a:rPr lang="ru-RU" sz="2400" dirty="0">
                <a:latin typeface="Times New Roman" panose="02020603050405020304" pitchFamily="18" charset="0"/>
                <a:cs typeface="Times New Roman" panose="02020603050405020304" pitchFamily="18" charset="0"/>
              </a:rPr>
              <a:t>.</a:t>
            </a:r>
          </a:p>
          <a:p>
            <a:pPr marL="0" indent="0">
              <a:buNone/>
            </a:pPr>
            <a:r>
              <a:rPr lang="ru-RU" sz="2400" b="1" dirty="0">
                <a:latin typeface="Times New Roman" panose="02020603050405020304" pitchFamily="18" charset="0"/>
                <a:cs typeface="Times New Roman" panose="02020603050405020304" pitchFamily="18" charset="0"/>
              </a:rPr>
              <a:t>b).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saklanmany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duşuşdyrmagyň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ýeterlikli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gozganmak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soňunda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duşuşmakdaky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saklanmagy</a:t>
            </a:r>
            <a:r>
              <a:rPr lang="ru-RU" sz="2400" dirty="0">
                <a:latin typeface="Times New Roman" panose="02020603050405020304" pitchFamily="18" charset="0"/>
                <a:cs typeface="Times New Roman" panose="02020603050405020304" pitchFamily="18" charset="0"/>
              </a:rPr>
              <a:t>;</a:t>
            </a:r>
          </a:p>
          <a:p>
            <a:pPr marL="0" indent="0">
              <a:buNone/>
            </a:pPr>
            <a:r>
              <a:rPr lang="ru-RU" sz="2400" b="1" dirty="0">
                <a:latin typeface="Times New Roman" panose="02020603050405020304" pitchFamily="18" charset="0"/>
                <a:cs typeface="Times New Roman" panose="02020603050405020304" pitchFamily="18" charset="0"/>
              </a:rPr>
              <a:t>ç).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merkezleşmesiniň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radio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awtomatlaşdyrylan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awtosaklaýjysy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gurnalyşy</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41989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1CDA494A-883D-475C-BD56-1DB51A833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612" y="944724"/>
            <a:ext cx="6984776" cy="4968552"/>
          </a:xfrm>
        </p:spPr>
      </p:pic>
    </p:spTree>
    <p:extLst>
      <p:ext uri="{BB962C8B-B14F-4D97-AF65-F5344CB8AC3E}">
        <p14:creationId xmlns:p14="http://schemas.microsoft.com/office/powerpoint/2010/main" val="3912084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tk-TM" b="1" dirty="0">
                <a:latin typeface="Times New Roman" panose="02020603050405020304" pitchFamily="18" charset="0"/>
                <a:cs typeface="Times New Roman" panose="02020603050405020304" pitchFamily="18" charset="0"/>
              </a:rPr>
              <a:t/>
            </a:r>
            <a:br>
              <a:rPr lang="tk-TM" b="1" dirty="0">
                <a:latin typeface="Times New Roman" panose="02020603050405020304" pitchFamily="18" charset="0"/>
                <a:cs typeface="Times New Roman" panose="02020603050405020304" pitchFamily="18" charset="0"/>
              </a:rPr>
            </a:br>
            <a:r>
              <a:rPr lang="tk-TM" sz="3600" b="1" dirty="0">
                <a:latin typeface="Times New Roman" panose="02020603050405020304" pitchFamily="18" charset="0"/>
                <a:cs typeface="Times New Roman" panose="02020603050405020304" pitchFamily="18" charset="0"/>
              </a:rPr>
              <a:t>2.</a:t>
            </a:r>
            <a:r>
              <a:rPr lang="ru-RU" sz="3600" b="1" dirty="0" err="1">
                <a:latin typeface="Times New Roman" panose="02020603050405020304" pitchFamily="18" charset="0"/>
                <a:cs typeface="Times New Roman" panose="02020603050405020304" pitchFamily="18" charset="0"/>
              </a:rPr>
              <a:t>Razýezdler</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barada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düşünje</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1981200" y="1340769"/>
            <a:ext cx="8229600" cy="4785395"/>
          </a:xfrm>
        </p:spPr>
        <p:txBody>
          <a:bodyPr>
            <a:noAutofit/>
          </a:bodyPr>
          <a:lstStyle/>
          <a:p>
            <a:pPr marL="0" indent="0">
              <a:buNone/>
            </a:pPr>
            <a:r>
              <a:rPr lang="de-DE" sz="2400" dirty="0" err="1">
                <a:latin typeface="Times New Roman" panose="02020603050405020304" pitchFamily="18" charset="0"/>
                <a:cs typeface="Times New Roman" panose="02020603050405020304" pitchFamily="18" charset="0"/>
              </a:rPr>
              <a:t>Razýezdler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demir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linýalarynda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geçirijilik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mümkünçilikleriniň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mätäçligini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üpjün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etmek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niýetlenýär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duşuşdyrmak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ozup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mündirmek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düşürmek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käbir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halatda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köp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mukdarda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bolmadyk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gapsyz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ýüklemek-düşürmek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ýetirýär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bu</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sanap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ýetirmek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ediji-ugradyjy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başga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nobatçysy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jaýy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münüp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meýdança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strelkaly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geçirijileriň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posty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gurallary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blakirowkalary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merkezleşdirilen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ýagtylandyryjysy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giriş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çykyş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swetoforlary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häsiýeti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görnüşe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bölünýärler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ýeke-täk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a:t>
            </a:r>
            <a:r>
              <a:rPr lang="de-DE" sz="2400" dirty="0">
                <a:latin typeface="Times New Roman" panose="02020603050405020304" pitchFamily="18" charset="0"/>
                <a:cs typeface="Times New Roman" panose="02020603050405020304" pitchFamily="18" charset="0"/>
              </a:rPr>
              <a:t>-da </a:t>
            </a:r>
            <a:r>
              <a:rPr lang="de-DE" sz="2400" dirty="0" err="1">
                <a:latin typeface="Times New Roman" panose="02020603050405020304" pitchFamily="18" charset="0"/>
                <a:cs typeface="Times New Roman" panose="02020603050405020304" pitchFamily="18" charset="0"/>
              </a:rPr>
              <a:t>birikdirilen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saklanmak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a:t>
            </a:r>
            <a:r>
              <a:rPr lang="de-DE" sz="2400" dirty="0">
                <a:latin typeface="Times New Roman" panose="02020603050405020304" pitchFamily="18" charset="0"/>
                <a:cs typeface="Times New Roman" panose="02020603050405020304" pitchFamily="18" charset="0"/>
              </a:rPr>
              <a:t>-da </a:t>
            </a:r>
            <a:r>
              <a:rPr lang="de-DE" sz="2400" dirty="0" err="1">
                <a:latin typeface="Times New Roman" panose="02020603050405020304" pitchFamily="18" charset="0"/>
                <a:cs typeface="Times New Roman" panose="02020603050405020304" pitchFamily="18" charset="0"/>
              </a:rPr>
              <a:t>ikisinem</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saklaman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duşuşdyrýanlar</a:t>
            </a:r>
            <a:r>
              <a:rPr lang="de-DE"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2974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1544" y="908721"/>
            <a:ext cx="8229600" cy="4525963"/>
          </a:xfrm>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Razýezde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duşuşdyrýan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başga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ugradyjy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Kabul </a:t>
            </a:r>
            <a:r>
              <a:rPr lang="de-DE" sz="2400" dirty="0" err="1">
                <a:latin typeface="Times New Roman" panose="02020603050405020304" pitchFamily="18" charset="0"/>
                <a:cs typeface="Times New Roman" panose="02020603050405020304" pitchFamily="18" charset="0"/>
              </a:rPr>
              <a:t>ediji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ugradyjy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şekiliniň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ýerleşişi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görnüşi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uzaboýuna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ýarymuzaboýuna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keseligine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ugradyjy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başga</a:t>
            </a:r>
            <a:r>
              <a:rPr lang="de-DE" sz="2400" dirty="0">
                <a:latin typeface="Times New Roman" panose="02020603050405020304" pitchFamily="18" charset="0"/>
                <a:cs typeface="Times New Roman" panose="02020603050405020304" pitchFamily="18" charset="0"/>
              </a:rPr>
              <a:t> hem </a:t>
            </a:r>
            <a:r>
              <a:rPr lang="de-DE" sz="2400" dirty="0" err="1">
                <a:latin typeface="Times New Roman" panose="02020603050405020304" pitchFamily="18" charset="0"/>
                <a:cs typeface="Times New Roman" panose="02020603050405020304" pitchFamily="18" charset="0"/>
              </a:rPr>
              <a:t>petik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gerekli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gulluk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wagonlary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klub</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çörekçi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saparlyk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ýüklenýän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guýup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ýüklenýän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ýetirmäge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ulanýarlar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şekilinde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jaýlary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meýdançalary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strelkaly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geçirijileriň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posty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çykyş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swetoforlary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profiliniň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uzaboýuna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ýapgytlygynyň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görkezijisini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geçelgelerini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görkezip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bellenýär</a:t>
            </a:r>
            <a:r>
              <a:rPr lang="de-DE"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9039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1544" y="620689"/>
            <a:ext cx="8229600" cy="4525963"/>
          </a:xfrm>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Razýezdiň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maştab</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meýilnamasynda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goşmaça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gerekli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maglumatlaryň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piketler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kilometrler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emeli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gurluşyklar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hemmesi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görkezilýär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ähli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tekilikde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ýerleşse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jübüt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gelýän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etmäge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ugratmaga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amatly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diýip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hasaplanýar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ýapgytlygy</a:t>
            </a:r>
            <a:r>
              <a:rPr lang="de-DE" sz="2400" dirty="0">
                <a:latin typeface="Times New Roman" panose="02020603050405020304" pitchFamily="18" charset="0"/>
                <a:cs typeface="Times New Roman" panose="02020603050405020304" pitchFamily="18" charset="0"/>
              </a:rPr>
              <a:t> bar </a:t>
            </a:r>
            <a:r>
              <a:rPr lang="de-DE" sz="2400" dirty="0" err="1">
                <a:latin typeface="Times New Roman" panose="02020603050405020304" pitchFamily="18" charset="0"/>
                <a:cs typeface="Times New Roman" panose="02020603050405020304" pitchFamily="18" charset="0"/>
              </a:rPr>
              <a:t>bolsa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ýapgytlygy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ugratmaga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amatsyz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diýip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hasaplanýar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Şonuň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ýagdaýda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ugurlara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ýöriteleşdirilip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ugurlara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ýöriteleşdirilmän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bilinýär</a:t>
            </a:r>
            <a:r>
              <a:rPr lang="de-DE"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116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7105655-186F-42AB-99B8-A09FB1ACBA32}"/>
              </a:ext>
            </a:extLst>
          </p:cNvPr>
          <p:cNvSpPr>
            <a:spLocks noGrp="1"/>
          </p:cNvSpPr>
          <p:nvPr>
            <p:ph type="title"/>
          </p:nvPr>
        </p:nvSpPr>
        <p:spPr/>
        <p:txBody>
          <a:bodyPr>
            <a:normAutofit fontScale="90000"/>
          </a:bodyPr>
          <a:lstStyle/>
          <a:p>
            <a:pPr lvl="0"/>
            <a:r>
              <a:rPr lang="tk-TM" b="1" dirty="0">
                <a:latin typeface="Times New Roman" panose="02020603050405020304" pitchFamily="18" charset="0"/>
                <a:cs typeface="Times New Roman" panose="02020603050405020304" pitchFamily="18" charset="0"/>
              </a:rPr>
              <a:t/>
            </a:r>
            <a:br>
              <a:rPr lang="tk-TM" b="1" dirty="0">
                <a:latin typeface="Times New Roman" panose="02020603050405020304" pitchFamily="18" charset="0"/>
                <a:cs typeface="Times New Roman" panose="02020603050405020304" pitchFamily="18" charset="0"/>
              </a:rPr>
            </a:br>
            <a:r>
              <a:rPr lang="tk-TM" sz="3600" b="1" dirty="0">
                <a:latin typeface="Times New Roman" panose="02020603050405020304" pitchFamily="18" charset="0"/>
                <a:cs typeface="Times New Roman" panose="02020603050405020304" pitchFamily="18" charset="0"/>
              </a:rPr>
              <a:t>3.</a:t>
            </a:r>
            <a:r>
              <a:rPr lang="ru-RU" sz="3600" b="1" dirty="0" err="1">
                <a:latin typeface="Times New Roman" panose="02020603050405020304" pitchFamily="18" charset="0"/>
                <a:cs typeface="Times New Roman" panose="02020603050405020304" pitchFamily="18" charset="0"/>
              </a:rPr>
              <a:t>Razýezdleriň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görnüşleri</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856A064B-7D79-4AC3-A8D8-3B1D15AFF299}"/>
              </a:ext>
            </a:extLst>
          </p:cNvPr>
          <p:cNvSpPr>
            <a:spLocks noGrp="1"/>
          </p:cNvSpPr>
          <p:nvPr>
            <p:ph idx="1"/>
          </p:nvPr>
        </p:nvSpPr>
        <p:spPr/>
        <p:txBody>
          <a:bodyPr/>
          <a:lstStyle/>
          <a:p>
            <a:pPr marL="0" indent="0">
              <a:buNone/>
            </a:pPr>
            <a:r>
              <a:rPr lang="ru-RU" sz="2400" i="1" dirty="0" err="1">
                <a:latin typeface="Times New Roman" panose="02020603050405020304" pitchFamily="18" charset="0"/>
                <a:cs typeface="Times New Roman" panose="02020603050405020304" pitchFamily="18" charset="0"/>
              </a:rPr>
              <a:t>Razýezdleriň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görnüşleri</a:t>
            </a:r>
            <a:r>
              <a:rPr lang="ru-RU" sz="2400" i="1"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1.Razýezdiň </a:t>
            </a:r>
            <a:r>
              <a:rPr lang="ru-RU" sz="2400" dirty="0" err="1">
                <a:latin typeface="Times New Roman" panose="02020603050405020304" pitchFamily="18" charset="0"/>
                <a:cs typeface="Times New Roman" panose="02020603050405020304" pitchFamily="18" charset="0"/>
              </a:rPr>
              <a:t>uzaboýuna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2.Razýezdiň </a:t>
            </a:r>
            <a:r>
              <a:rPr lang="ru-RU" sz="2400" dirty="0" err="1">
                <a:latin typeface="Times New Roman" panose="02020603050405020304" pitchFamily="18" charset="0"/>
                <a:cs typeface="Times New Roman" panose="02020603050405020304" pitchFamily="18" charset="0"/>
              </a:rPr>
              <a:t>ýarymuzaboýuna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3.Razýezdiň </a:t>
            </a:r>
            <a:r>
              <a:rPr lang="ru-RU" sz="2400" dirty="0" err="1">
                <a:latin typeface="Times New Roman" panose="02020603050405020304" pitchFamily="18" charset="0"/>
                <a:cs typeface="Times New Roman" panose="02020603050405020304" pitchFamily="18" charset="0"/>
              </a:rPr>
              <a:t>keseligine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05652570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4AB15155-7902-42EB-A086-1831F89D1A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548" y="1196752"/>
            <a:ext cx="8136904" cy="4248472"/>
          </a:xfrm>
        </p:spPr>
      </p:pic>
    </p:spTree>
    <p:extLst>
      <p:ext uri="{BB962C8B-B14F-4D97-AF65-F5344CB8AC3E}">
        <p14:creationId xmlns:p14="http://schemas.microsoft.com/office/powerpoint/2010/main" val="108916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E2111E-9C1D-4053-BA6C-68F9917C6EFA}"/>
              </a:ext>
            </a:extLst>
          </p:cNvPr>
          <p:cNvSpPr>
            <a:spLocks noGrp="1"/>
          </p:cNvSpPr>
          <p:nvPr>
            <p:ph type="title"/>
          </p:nvPr>
        </p:nvSpPr>
        <p:spPr/>
        <p:txBody>
          <a:bodyPr>
            <a:normAutofit fontScale="90000"/>
          </a:bodyPr>
          <a:lstStyle/>
          <a:p>
            <a:r>
              <a:rPr lang="ru-RU" dirty="0"/>
              <a:t/>
            </a:r>
            <a:br>
              <a:rPr lang="ru-RU" dirty="0"/>
            </a:br>
            <a:endParaRPr lang="ru-RU" dirty="0"/>
          </a:p>
        </p:txBody>
      </p:sp>
      <p:sp>
        <p:nvSpPr>
          <p:cNvPr id="3" name="Объект 2">
            <a:extLst>
              <a:ext uri="{FF2B5EF4-FFF2-40B4-BE49-F238E27FC236}">
                <a16:creationId xmlns:a16="http://schemas.microsoft.com/office/drawing/2014/main" xmlns="" id="{696B34DB-E18B-4623-ACEF-5B0F0755CC3E}"/>
              </a:ext>
            </a:extLst>
          </p:cNvPr>
          <p:cNvSpPr>
            <a:spLocks noGrp="1"/>
          </p:cNvSpPr>
          <p:nvPr>
            <p:ph idx="1"/>
          </p:nvPr>
        </p:nvSpPr>
        <p:spPr>
          <a:xfrm>
            <a:off x="609600" y="1049867"/>
            <a:ext cx="10972800" cy="5076298"/>
          </a:xfrm>
        </p:spPr>
        <p:txBody>
          <a:bodyPr>
            <a:normAutofit lnSpcReduction="10000"/>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ilatly,tebigy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baýlykly,täze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özleşdirilýän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Ýyllaryň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ilatyň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artýar,halkyň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durmuş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medeni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zerurlyklary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artýar,şol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sebäpli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artýar.Demir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güýçli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depginler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mejbur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Häzirki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öňünde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örän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jogapkär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wezipeler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wezipeleri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agramy</a:t>
            </a:r>
            <a:r>
              <a:rPr lang="ru-RU" sz="2400" dirty="0">
                <a:latin typeface="Times New Roman" panose="02020603050405020304" pitchFamily="18" charset="0"/>
                <a:cs typeface="Times New Roman" panose="02020603050405020304" pitchFamily="18" charset="0"/>
              </a:rPr>
              <a:t> 5-6,10-12 </a:t>
            </a:r>
            <a:r>
              <a:rPr lang="ru-RU" sz="2400" dirty="0" err="1">
                <a:latin typeface="Times New Roman" panose="02020603050405020304" pitchFamily="18" charset="0"/>
                <a:cs typeface="Times New Roman" panose="02020603050405020304" pitchFamily="18" charset="0"/>
              </a:rPr>
              <a:t>müň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tonna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ýokarlandy,ýolagçy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a:t>
            </a:r>
            <a:r>
              <a:rPr lang="ru-RU" sz="2400" dirty="0">
                <a:latin typeface="Times New Roman" panose="02020603050405020304" pitchFamily="18" charset="0"/>
                <a:cs typeface="Times New Roman" panose="02020603050405020304" pitchFamily="18" charset="0"/>
              </a:rPr>
              <a:t> 280 </a:t>
            </a:r>
            <a:r>
              <a:rPr lang="ru-RU" sz="2400" dirty="0" err="1">
                <a:latin typeface="Times New Roman" panose="02020603050405020304" pitchFamily="18" charset="0"/>
                <a:cs typeface="Times New Roman" panose="02020603050405020304" pitchFamily="18" charset="0"/>
              </a:rPr>
              <a:t>km</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sagada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ýokarlandy.Şeýle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ösüşleri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gazanmak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howpsyzlygyny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etmek,daşky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gurşawy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meseleler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orunda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durýandyr</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daşamaklyk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ýetirilýär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sortlap</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näsazlyklary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çykaryp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barlap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düzedilýär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baglanyşykly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diýilýär</a:t>
            </a:r>
            <a:r>
              <a:rPr lang="ru-RU" sz="2400" dirty="0">
                <a:latin typeface="Times New Roman" panose="02020603050405020304" pitchFamily="18" charset="0"/>
                <a:cs typeface="Times New Roman" panose="02020603050405020304" pitchFamily="18" charset="0"/>
              </a:rPr>
              <a:t>. </a:t>
            </a:r>
          </a:p>
          <a:p>
            <a:pPr marL="0" indent="0">
              <a:buNone/>
            </a:pP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399031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1CDA494A-883D-475C-BD56-1DB51A8336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612" y="944724"/>
            <a:ext cx="6984776" cy="4968552"/>
          </a:xfrm>
        </p:spPr>
      </p:pic>
    </p:spTree>
    <p:extLst>
      <p:ext uri="{BB962C8B-B14F-4D97-AF65-F5344CB8AC3E}">
        <p14:creationId xmlns:p14="http://schemas.microsoft.com/office/powerpoint/2010/main" val="1404115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606D1713-7752-4145-AFD5-FB632F59E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1544" y="332656"/>
            <a:ext cx="5143500" cy="2933700"/>
          </a:xfrm>
        </p:spPr>
      </p:pic>
      <p:pic>
        <p:nvPicPr>
          <p:cNvPr id="7" name="Рисунок 6">
            <a:extLst>
              <a:ext uri="{FF2B5EF4-FFF2-40B4-BE49-F238E27FC236}">
                <a16:creationId xmlns:a16="http://schemas.microsoft.com/office/drawing/2014/main" xmlns="" id="{C2D0D48D-8D25-47A1-A7B3-D0EAA717E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3399975"/>
            <a:ext cx="5143500" cy="3295650"/>
          </a:xfrm>
          <a:prstGeom prst="rect">
            <a:avLst/>
          </a:prstGeom>
        </p:spPr>
      </p:pic>
    </p:spTree>
    <p:extLst>
      <p:ext uri="{BB962C8B-B14F-4D97-AF65-F5344CB8AC3E}">
        <p14:creationId xmlns:p14="http://schemas.microsoft.com/office/powerpoint/2010/main" val="30227926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anose="02020603050405020304" pitchFamily="18" charset="0"/>
                <a:cs typeface="Times New Roman" panose="02020603050405020304" pitchFamily="18" charset="0"/>
              </a:rPr>
              <a:t>16-njy </a:t>
            </a:r>
            <a:r>
              <a:rPr lang="ru-RU" sz="2800" b="1" dirty="0" err="1">
                <a:latin typeface="Times New Roman" panose="02020603050405020304" pitchFamily="18" charset="0"/>
                <a:cs typeface="Times New Roman" panose="02020603050405020304" pitchFamily="18" charset="0"/>
              </a:rPr>
              <a:t>umumy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okuw</a:t>
            </a:r>
            <a:r>
              <a:rPr lang="ru-RU" sz="2800"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Ozup</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geçiş</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punktlar</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2276873"/>
            <a:ext cx="8229600" cy="3849291"/>
          </a:xfrm>
        </p:spPr>
        <p:txBody>
          <a:bodyPr/>
          <a:lstStyle/>
          <a:p>
            <a:pPr marL="0" indent="0">
              <a:buNone/>
            </a:pPr>
            <a:r>
              <a:rPr lang="ru-RU" sz="2400" b="1" dirty="0" err="1">
                <a:latin typeface="Times New Roman" panose="02020603050405020304" pitchFamily="18" charset="0"/>
                <a:cs typeface="Times New Roman" panose="02020603050405020304" pitchFamily="18" charset="0"/>
              </a:rPr>
              <a:t>Soraglar</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1.Ozup </a:t>
            </a:r>
            <a:r>
              <a:rPr lang="ru-RU" sz="2400" b="1" dirty="0" err="1">
                <a:latin typeface="Times New Roman" panose="02020603050405020304" pitchFamily="18" charset="0"/>
                <a:cs typeface="Times New Roman" panose="02020603050405020304" pitchFamily="18" charset="0"/>
              </a:rPr>
              <a:t>geçiş</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punktlaryň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görnüşini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saýlamak</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2.Ozup </a:t>
            </a:r>
            <a:r>
              <a:rPr lang="ru-RU" sz="2400" b="1" dirty="0" err="1">
                <a:latin typeface="Times New Roman" panose="02020603050405020304" pitchFamily="18" charset="0"/>
                <a:cs typeface="Times New Roman" panose="02020603050405020304" pitchFamily="18" charset="0"/>
              </a:rPr>
              <a:t>geçiş</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punktlaryň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ýerleşdirilýän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ýerleri</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3.Tehniki </a:t>
            </a:r>
            <a:r>
              <a:rPr lang="ru-RU" sz="2400" b="1" dirty="0" err="1">
                <a:latin typeface="Times New Roman" panose="02020603050405020304" pitchFamily="18" charset="0"/>
                <a:cs typeface="Times New Roman" panose="02020603050405020304" pitchFamily="18" charset="0"/>
              </a:rPr>
              <a:t>howpsyzlygyň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talaplary</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57920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ru-RU" sz="3100" b="1" dirty="0">
                <a:latin typeface="Times New Roman" panose="02020603050405020304" pitchFamily="18" charset="0"/>
                <a:cs typeface="Times New Roman" panose="02020603050405020304" pitchFamily="18" charset="0"/>
              </a:rPr>
              <a:t>1.Ozup </a:t>
            </a:r>
            <a:r>
              <a:rPr lang="ru-RU" sz="3100" b="1" dirty="0" err="1">
                <a:latin typeface="Times New Roman" panose="02020603050405020304" pitchFamily="18" charset="0"/>
                <a:cs typeface="Times New Roman" panose="02020603050405020304" pitchFamily="18" charset="0"/>
              </a:rPr>
              <a:t>geçiş</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punktlaryň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görnüşini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saýlamak</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sz="3100" dirty="0" err="1">
                <a:latin typeface="Times New Roman" panose="02020603050405020304" pitchFamily="18" charset="0"/>
                <a:cs typeface="Times New Roman" panose="02020603050405020304" pitchFamily="18" charset="0"/>
              </a:rPr>
              <a:t>Ozup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punkty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linýada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otlynyň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beýleki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otlydan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ozup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geçmegi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üçin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has</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zerur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çykgynsyz</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ýagdaýda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otlyny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esasy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ýoldan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beýleki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esasy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geçirmäge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niýetlenýär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Bu</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punktlarda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ýolagçylary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mündirmek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düşürmek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göz</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öňünde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tutulýar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Esasy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ozup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ýoldan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başga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nobatçysy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ýolagçylaryň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jaýy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ýolagçylar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münüp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düşer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meýdança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strelkaly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geçirijileriň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posty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aragatnaşyk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gurallary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blakirowkalary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merkezleşdirilen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aragatnaşygy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ýagtylandyryjysy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ýaşaýyş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jaýlary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giriş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çykyş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swetoforlary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bolýar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Käbir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halatda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linýalar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linýalara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geçirilende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razýezdler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ýapylyp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ozup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punktyna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ýolagçylaryň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saklanyp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geçýän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punktyna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tersine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giňeldilip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öwrülýärler</a:t>
            </a:r>
            <a:r>
              <a:rPr lang="ru-RU" sz="31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60028824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260649"/>
            <a:ext cx="8229600" cy="5865515"/>
          </a:xfrm>
        </p:spPr>
        <p:txBody>
          <a:bodyPr>
            <a:normAutofit/>
          </a:bodyPr>
          <a:lstStyle/>
          <a:p>
            <a:pPr marL="0" indent="0">
              <a:buNone/>
            </a:pPr>
            <a:r>
              <a:rPr lang="ru-RU" sz="2400" b="1" i="1" dirty="0" err="1">
                <a:latin typeface="Times New Roman" panose="02020603050405020304" pitchFamily="18" charset="0"/>
                <a:cs typeface="Times New Roman" panose="02020603050405020304" pitchFamily="18" charset="0"/>
              </a:rPr>
              <a:t>Ozup</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geçiş</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punktlaryň</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görnüşleri</a:t>
            </a:r>
            <a:r>
              <a:rPr lang="ru-RU" sz="2400" b="1"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buNone/>
            </a:pPr>
            <a:r>
              <a:rPr lang="ru-RU" sz="2400" i="1" dirty="0" err="1">
                <a:latin typeface="Times New Roman" panose="02020603050405020304" pitchFamily="18" charset="0"/>
                <a:cs typeface="Times New Roman" panose="02020603050405020304" pitchFamily="18" charset="0"/>
              </a:rPr>
              <a:t>Ozup</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geçiş</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punktynyň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keseligine</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görnüşi</a:t>
            </a:r>
            <a:endParaRPr lang="ru-RU" sz="2400" dirty="0">
              <a:latin typeface="Times New Roman" panose="02020603050405020304" pitchFamily="18" charset="0"/>
              <a:cs typeface="Times New Roman" panose="02020603050405020304" pitchFamily="18" charset="0"/>
            </a:endParaRPr>
          </a:p>
          <a:p>
            <a:pPr marL="0" indent="0">
              <a:buNone/>
            </a:pPr>
            <a:r>
              <a:rPr lang="ru-RU" sz="2400" i="1" dirty="0" err="1">
                <a:latin typeface="Times New Roman" panose="02020603050405020304" pitchFamily="18" charset="0"/>
                <a:cs typeface="Times New Roman" panose="02020603050405020304" pitchFamily="18" charset="0"/>
              </a:rPr>
              <a:t>Ozup</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geçiş</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punktyň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ýarymuzaboýuna</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görnüşi</a:t>
            </a:r>
            <a:endParaRPr lang="ru-RU" sz="2400" dirty="0">
              <a:latin typeface="Times New Roman" panose="02020603050405020304" pitchFamily="18" charset="0"/>
              <a:cs typeface="Times New Roman" panose="02020603050405020304" pitchFamily="18" charset="0"/>
            </a:endParaRPr>
          </a:p>
          <a:p>
            <a:pPr marL="0" indent="0">
              <a:buNone/>
            </a:pPr>
            <a:r>
              <a:rPr lang="ru-RU" sz="2400" i="1" dirty="0" err="1">
                <a:latin typeface="Times New Roman" panose="02020603050405020304" pitchFamily="18" charset="0"/>
                <a:cs typeface="Times New Roman" panose="02020603050405020304" pitchFamily="18" charset="0"/>
              </a:rPr>
              <a:t>Ozup</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geçiş</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punktynyň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ýollarynyň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yzygider</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ýerleşdirilen</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görnüşi</a:t>
            </a:r>
            <a:endParaRPr lang="ru-RU" sz="2400" dirty="0">
              <a:latin typeface="Times New Roman" panose="02020603050405020304" pitchFamily="18" charset="0"/>
              <a:cs typeface="Times New Roman" panose="02020603050405020304" pitchFamily="18" charset="0"/>
            </a:endParaRPr>
          </a:p>
          <a:p>
            <a:pPr marL="0" indent="0">
              <a:buNone/>
            </a:pPr>
            <a:r>
              <a:rPr lang="ru-RU" sz="2400" i="1" dirty="0" err="1">
                <a:latin typeface="Times New Roman" panose="02020603050405020304" pitchFamily="18" charset="0"/>
                <a:cs typeface="Times New Roman" panose="02020603050405020304" pitchFamily="18" charset="0"/>
              </a:rPr>
              <a:t>Ozup</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geçiş</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punktynda</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yzygider</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ýerleşdirilen</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ýolagçy</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we</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ýük</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desgalary</a:t>
            </a:r>
            <a:endParaRPr lang="ru-RU" sz="2400" dirty="0">
              <a:latin typeface="Times New Roman" panose="02020603050405020304" pitchFamily="18" charset="0"/>
              <a:cs typeface="Times New Roman" panose="02020603050405020304" pitchFamily="18" charset="0"/>
            </a:endParaRPr>
          </a:p>
          <a:p>
            <a:pPr marL="0" indent="0">
              <a:buNone/>
            </a:pPr>
            <a:r>
              <a:rPr lang="ru-RU" sz="2400" i="1" dirty="0" err="1">
                <a:latin typeface="Times New Roman" panose="02020603050405020304" pitchFamily="18" charset="0"/>
                <a:cs typeface="Times New Roman" panose="02020603050405020304" pitchFamily="18" charset="0"/>
              </a:rPr>
              <a:t>Ýokary</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yizlikli</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ýollar</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üçin</a:t>
            </a:r>
            <a:r>
              <a:rPr lang="ru-RU" sz="2400" i="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5578FCD3-67DF-440C-A427-F5E07E665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4" y="3429001"/>
            <a:ext cx="6275040" cy="2981325"/>
          </a:xfrm>
          <a:prstGeom prst="rect">
            <a:avLst/>
          </a:prstGeom>
        </p:spPr>
      </p:pic>
    </p:spTree>
    <p:extLst>
      <p:ext uri="{BB962C8B-B14F-4D97-AF65-F5344CB8AC3E}">
        <p14:creationId xmlns:p14="http://schemas.microsoft.com/office/powerpoint/2010/main" val="37909399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ru-RU" sz="3100" b="1" dirty="0">
                <a:latin typeface="Times New Roman" panose="02020603050405020304" pitchFamily="18" charset="0"/>
                <a:cs typeface="Times New Roman" panose="02020603050405020304" pitchFamily="18" charset="0"/>
              </a:rPr>
              <a:t>2.Ozup </a:t>
            </a:r>
            <a:r>
              <a:rPr lang="ru-RU" sz="3100" b="1" dirty="0" err="1">
                <a:latin typeface="Times New Roman" panose="02020603050405020304" pitchFamily="18" charset="0"/>
                <a:cs typeface="Times New Roman" panose="02020603050405020304" pitchFamily="18" charset="0"/>
              </a:rPr>
              <a:t>geçiş</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punktlaryň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ýerleşdirilýän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ýerleri</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sz="2800" dirty="0" err="1">
                <a:latin typeface="Times New Roman" panose="02020603050405020304" pitchFamily="18" charset="0"/>
                <a:cs typeface="Times New Roman" panose="02020603050405020304" pitchFamily="18" charset="0"/>
              </a:rPr>
              <a:t>Otly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tertibini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hasabatynyň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möhletde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ozup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punkytynyň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ýerleşdirmek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zerurlygy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ýüze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Demir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çatryklarynyň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taslamasy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gollanmasynyň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görkezmesinde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ozup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punktynyň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dört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şekili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birinji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keseligine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ikinji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ýarymuzaboýuna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üçünji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uzaboýuna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dördünji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gurallary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yzygiderlikli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ýerleşdirilip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gurulmagy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Bu</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şekilleriň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arasynda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birinji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şekil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giňden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ýaýrandyr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demir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ugurlarynda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artykmaçlygy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ozup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punktynyň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meýdançanyň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ýerleşmegi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emma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oňaýsyzlygy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öwürilip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geçmegi</a:t>
            </a:r>
            <a:r>
              <a:rPr lang="ru-RU" sz="28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320332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8B40D14E-266F-492C-8518-8FEF20067E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588" y="1700808"/>
            <a:ext cx="7416824" cy="2880320"/>
          </a:xfrm>
        </p:spPr>
      </p:pic>
    </p:spTree>
    <p:extLst>
      <p:ext uri="{BB962C8B-B14F-4D97-AF65-F5344CB8AC3E}">
        <p14:creationId xmlns:p14="http://schemas.microsoft.com/office/powerpoint/2010/main" val="27272979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20689"/>
            <a:ext cx="8229600" cy="5505475"/>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ahyrynda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jemi</a:t>
            </a:r>
            <a:r>
              <a:rPr lang="ru-RU" sz="2400" dirty="0">
                <a:latin typeface="Times New Roman" panose="02020603050405020304" pitchFamily="18" charset="0"/>
                <a:cs typeface="Times New Roman" panose="02020603050405020304" pitchFamily="18" charset="0"/>
              </a:rPr>
              <a:t> 4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ücin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ýapylanda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gerekli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taslamasynyň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Çatruk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punkytynyň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artyk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biliner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dördünji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kynçylyk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üçünji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286564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476672"/>
            <a:ext cx="8229600" cy="2808312"/>
          </a:xfrm>
        </p:spPr>
        <p:txBody>
          <a:bodyPr>
            <a:normAutofit lnSpcReduction="10000"/>
          </a:bodyPr>
          <a:lstStyle/>
          <a:p>
            <a:pPr marL="0" indent="0">
              <a:buNone/>
            </a:pP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görkezmesi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meýilnamasy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profili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ýerleşişi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talabyna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laýklykda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gapdal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peseltmezden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hasaplanýar</a:t>
            </a:r>
            <a:r>
              <a:rPr lang="ru-RU" sz="2400" dirty="0">
                <a:latin typeface="Times New Roman" panose="02020603050405020304" pitchFamily="18" charset="0"/>
                <a:cs typeface="Times New Roman" panose="02020603050405020304" pitchFamily="18" charset="0"/>
              </a:rPr>
              <a:t>. </a:t>
            </a:r>
          </a:p>
          <a:p>
            <a:endParaRPr lang="ru-RU" dirty="0"/>
          </a:p>
        </p:txBody>
      </p:sp>
      <p:pic>
        <p:nvPicPr>
          <p:cNvPr id="4" name="Рисунок 3">
            <a:extLst>
              <a:ext uri="{FF2B5EF4-FFF2-40B4-BE49-F238E27FC236}">
                <a16:creationId xmlns:a16="http://schemas.microsoft.com/office/drawing/2014/main" xmlns="" id="{6CA80AF7-6B34-44E2-B7B6-E067C4C82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3423350"/>
            <a:ext cx="7416824" cy="2808311"/>
          </a:xfrm>
          <a:prstGeom prst="rect">
            <a:avLst/>
          </a:prstGeom>
        </p:spPr>
      </p:pic>
    </p:spTree>
    <p:extLst>
      <p:ext uri="{BB962C8B-B14F-4D97-AF65-F5344CB8AC3E}">
        <p14:creationId xmlns:p14="http://schemas.microsoft.com/office/powerpoint/2010/main" val="20979840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23592" y="548680"/>
            <a:ext cx="7704856"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996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9CBAF7-AA6E-4544-A6BA-112262BC493C}"/>
              </a:ext>
            </a:extLst>
          </p:cNvPr>
          <p:cNvSpPr>
            <a:spLocks noGrp="1"/>
          </p:cNvSpPr>
          <p:nvPr>
            <p:ph type="title"/>
          </p:nvPr>
        </p:nvSpPr>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3.Demir </a:t>
            </a:r>
            <a:r>
              <a:rPr lang="ru-RU" sz="3100" b="1" dirty="0" err="1">
                <a:latin typeface="Times New Roman" panose="02020603050405020304" pitchFamily="18" charset="0"/>
                <a:cs typeface="Times New Roman" panose="02020603050405020304" pitchFamily="18" charset="0"/>
              </a:rPr>
              <a:t>ýol</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stansiýalarynyň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çatryklarda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ýerleşdirilişiniň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maksady</a:t>
            </a:r>
            <a:r>
              <a:rPr lang="ru-RU" sz="3100" b="1" dirty="0">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Объект 2">
            <a:extLst>
              <a:ext uri="{FF2B5EF4-FFF2-40B4-BE49-F238E27FC236}">
                <a16:creationId xmlns:a16="http://schemas.microsoft.com/office/drawing/2014/main" xmlns="" id="{1C2EFC81-4E97-4C0B-AE69-905FE22A62AC}"/>
              </a:ext>
            </a:extLst>
          </p:cNvPr>
          <p:cNvSpPr>
            <a:spLocks noGrp="1"/>
          </p:cNvSpPr>
          <p:nvPr>
            <p:ph idx="1"/>
          </p:nvPr>
        </p:nvSpPr>
        <p:spPr/>
        <p:txBody>
          <a:bodyPr/>
          <a:lstStyle/>
          <a:p>
            <a:pPr marL="0" indent="0">
              <a:buNone/>
            </a:pPr>
            <a:r>
              <a:rPr lang="ru-RU" sz="2400" dirty="0" err="1">
                <a:latin typeface="Times New Roman" panose="02020603050405020304" pitchFamily="18" charset="0"/>
                <a:cs typeface="Times New Roman" panose="02020603050405020304" pitchFamily="18" charset="0"/>
              </a:rPr>
              <a:t>Türkmenistan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döwletiniň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daşamakda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gatnatmakda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çatryklary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hojalygy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ellektrik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sklatlar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ätýaçlyk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edilendir</a:t>
            </a:r>
            <a:r>
              <a:rPr lang="ru-RU" sz="2400" dirty="0" smtClean="0">
                <a:latin typeface="Times New Roman" panose="02020603050405020304" pitchFamily="18" charset="0"/>
                <a:cs typeface="Times New Roman" panose="02020603050405020304" pitchFamily="18" charset="0"/>
              </a:rPr>
              <a:t>.</a:t>
            </a:r>
          </a:p>
          <a:p>
            <a:pPr marL="0" indent="0">
              <a:buNone/>
            </a:pPr>
            <a:r>
              <a:rPr lang="de-DE" sz="2400" dirty="0" err="1">
                <a:latin typeface="Times New Roman" panose="02020603050405020304" pitchFamily="18" charset="0"/>
                <a:cs typeface="Times New Roman" panose="02020603050405020304" pitchFamily="18" charset="0"/>
              </a:rPr>
              <a:t>Şu</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wagta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çenli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Türkmenistanyň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demir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umumy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uzynlygy</a:t>
            </a:r>
            <a:r>
              <a:rPr lang="de-DE" sz="2400" dirty="0">
                <a:latin typeface="Times New Roman" panose="02020603050405020304" pitchFamily="18" charset="0"/>
                <a:cs typeface="Times New Roman" panose="02020603050405020304" pitchFamily="18" charset="0"/>
              </a:rPr>
              <a:t> 5000 den </a:t>
            </a:r>
            <a:r>
              <a:rPr lang="de-DE" sz="2400" dirty="0" err="1">
                <a:latin typeface="Times New Roman" panose="02020603050405020304" pitchFamily="18" charset="0"/>
                <a:cs typeface="Times New Roman" panose="02020603050405020304" pitchFamily="18" charset="0"/>
              </a:rPr>
              <a:t>gowrak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bolup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dur</a:t>
            </a:r>
            <a:r>
              <a:rPr lang="de-DE" sz="2400" dirty="0">
                <a:latin typeface="Times New Roman" panose="02020603050405020304" pitchFamily="18" charset="0"/>
                <a:cs typeface="Times New Roman" panose="02020603050405020304" pitchFamily="18" charset="0"/>
              </a:rPr>
              <a:t>. </a:t>
            </a:r>
          </a:p>
          <a:p>
            <a:pPr marL="0" indent="0">
              <a:buNone/>
            </a:pPr>
            <a:r>
              <a:rPr lang="de-DE" sz="2400" dirty="0" err="1">
                <a:latin typeface="Times New Roman" panose="02020603050405020304" pitchFamily="18" charset="0"/>
                <a:cs typeface="Times New Roman" panose="02020603050405020304" pitchFamily="18" charset="0"/>
              </a:rPr>
              <a:t>Lokomotiw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Türkmenistanda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Aşgabatda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Gazanjykda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Türkmenbaşyda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Maryda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Türkmenabatda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Amyderýada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Daşoguzda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bardyr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Türkmenistanyň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üstünden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tranzit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bolup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Täjik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Özbekistan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Gazagystan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Eýran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Owganystan</a:t>
            </a:r>
            <a:r>
              <a:rPr lang="de-DE"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051414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476672"/>
            <a:ext cx="8229600" cy="864096"/>
          </a:xfrm>
        </p:spPr>
        <p:txBody>
          <a:bodyPr>
            <a:normAutofit fontScale="90000"/>
          </a:bodyPr>
          <a:lstStyle/>
          <a:p>
            <a:pPr lvl="0"/>
            <a:r>
              <a:rPr lang="ru-RU" sz="3100" b="1" dirty="0">
                <a:latin typeface="Times New Roman" panose="02020603050405020304" pitchFamily="18" charset="0"/>
                <a:cs typeface="Times New Roman" panose="02020603050405020304" pitchFamily="18" charset="0"/>
              </a:rPr>
              <a:t/>
            </a:r>
            <a:br>
              <a:rPr lang="ru-RU" sz="3100" b="1" dirty="0">
                <a:latin typeface="Times New Roman" panose="02020603050405020304" pitchFamily="18" charset="0"/>
                <a:cs typeface="Times New Roman" panose="02020603050405020304" pitchFamily="18" charset="0"/>
              </a:rPr>
            </a:br>
            <a:r>
              <a:rPr lang="ru-RU" sz="3100" b="1" dirty="0">
                <a:solidFill>
                  <a:srgbClr val="FF0000"/>
                </a:solidFill>
                <a:latin typeface="Times New Roman" panose="02020603050405020304" pitchFamily="18" charset="0"/>
                <a:cs typeface="Times New Roman" panose="02020603050405020304" pitchFamily="18" charset="0"/>
              </a:rPr>
              <a:t>3. </a:t>
            </a:r>
            <a:r>
              <a:rPr lang="ru-RU" sz="3100" b="1" dirty="0" err="1">
                <a:solidFill>
                  <a:srgbClr val="FF0000"/>
                </a:solidFill>
                <a:latin typeface="Times New Roman" panose="02020603050405020304" pitchFamily="18" charset="0"/>
                <a:cs typeface="Times New Roman" panose="02020603050405020304" pitchFamily="18" charset="0"/>
              </a:rPr>
              <a:t>Tehniki</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howpsyzlygyň</a:t>
            </a:r>
            <a:r>
              <a:rPr lang="ru-RU" sz="3100" b="1" dirty="0">
                <a:solidFill>
                  <a:srgbClr val="FF0000"/>
                </a:solidFill>
                <a:latin typeface="Times New Roman" panose="02020603050405020304" pitchFamily="18" charset="0"/>
                <a:cs typeface="Times New Roman" panose="02020603050405020304" pitchFamily="18" charset="0"/>
              </a:rPr>
              <a:t> </a:t>
            </a:r>
            <a:r>
              <a:rPr lang="ru-RU" sz="3100" b="1" dirty="0" err="1">
                <a:solidFill>
                  <a:srgbClr val="FF0000"/>
                </a:solidFill>
                <a:latin typeface="Times New Roman" panose="02020603050405020304" pitchFamily="18" charset="0"/>
                <a:cs typeface="Times New Roman" panose="02020603050405020304" pitchFamily="18" charset="0"/>
              </a:rPr>
              <a:t>tala</a:t>
            </a:r>
            <a:r>
              <a:rPr lang="ru-RU" sz="2700" b="1" dirty="0" err="1">
                <a:solidFill>
                  <a:srgbClr val="FF0000"/>
                </a:solidFill>
                <a:latin typeface="Times New Roman" panose="02020603050405020304" pitchFamily="18" charset="0"/>
                <a:cs typeface="Times New Roman" panose="02020603050405020304" pitchFamily="18" charset="0"/>
              </a:rPr>
              <a:t>plary</a:t>
            </a:r>
            <a:r>
              <a:rPr lang="ru-RU" dirty="0"/>
              <a:t/>
            </a:r>
            <a:br>
              <a:rPr lang="ru-RU" dirty="0"/>
            </a:br>
            <a:endParaRPr lang="ru-RU" dirty="0"/>
          </a:p>
        </p:txBody>
      </p:sp>
      <p:pic>
        <p:nvPicPr>
          <p:cNvPr id="5" name="Объект 4">
            <a:extLst>
              <a:ext uri="{FF2B5EF4-FFF2-40B4-BE49-F238E27FC236}">
                <a16:creationId xmlns:a16="http://schemas.microsoft.com/office/drawing/2014/main" xmlns="" id="{99593B5B-FFE0-4618-90C6-83A7BE946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6237" y="1052736"/>
            <a:ext cx="3960440" cy="2448272"/>
          </a:xfrm>
        </p:spPr>
      </p:pic>
      <p:pic>
        <p:nvPicPr>
          <p:cNvPr id="7" name="Рисунок 6">
            <a:extLst>
              <a:ext uri="{FF2B5EF4-FFF2-40B4-BE49-F238E27FC236}">
                <a16:creationId xmlns:a16="http://schemas.microsoft.com/office/drawing/2014/main" xmlns="" id="{00510E26-4E1C-4983-86B3-46B2DD99E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394" y="3501008"/>
            <a:ext cx="5143500" cy="3105150"/>
          </a:xfrm>
          <a:prstGeom prst="rect">
            <a:avLst/>
          </a:prstGeom>
        </p:spPr>
      </p:pic>
    </p:spTree>
    <p:extLst>
      <p:ext uri="{BB962C8B-B14F-4D97-AF65-F5344CB8AC3E}">
        <p14:creationId xmlns:p14="http://schemas.microsoft.com/office/powerpoint/2010/main" val="8397514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CAF0B439-34FE-41EE-AB1F-E221A81B9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12" y="133350"/>
            <a:ext cx="3352800" cy="3295650"/>
          </a:xfrm>
        </p:spPr>
      </p:pic>
      <p:pic>
        <p:nvPicPr>
          <p:cNvPr id="7" name="Рисунок 6">
            <a:extLst>
              <a:ext uri="{FF2B5EF4-FFF2-40B4-BE49-F238E27FC236}">
                <a16:creationId xmlns:a16="http://schemas.microsoft.com/office/drawing/2014/main" xmlns="" id="{BB35E8E7-A50F-47DF-B1FD-F99CAEE8D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0" y="3573017"/>
            <a:ext cx="7920880" cy="2924175"/>
          </a:xfrm>
          <a:prstGeom prst="rect">
            <a:avLst/>
          </a:prstGeom>
        </p:spPr>
      </p:pic>
    </p:spTree>
    <p:extLst>
      <p:ext uri="{BB962C8B-B14F-4D97-AF65-F5344CB8AC3E}">
        <p14:creationId xmlns:p14="http://schemas.microsoft.com/office/powerpoint/2010/main" val="27499908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sz="3100" b="1" dirty="0" smtClean="0">
                <a:latin typeface="Times New Roman" panose="02020603050405020304" pitchFamily="18" charset="0"/>
                <a:cs typeface="Times New Roman" panose="02020603050405020304" pitchFamily="18" charset="0"/>
              </a:rPr>
              <a:t>17-nji </a:t>
            </a:r>
            <a:r>
              <a:rPr lang="ru-RU" sz="3100" b="1" dirty="0" err="1">
                <a:latin typeface="Times New Roman" panose="02020603050405020304" pitchFamily="18" charset="0"/>
                <a:cs typeface="Times New Roman" panose="02020603050405020304" pitchFamily="18" charset="0"/>
              </a:rPr>
              <a:t>umumy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okuw</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Aralyk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stansiýalary</a:t>
            </a:r>
            <a:r>
              <a:rPr lang="ru-RU" sz="3100" b="1"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39616" y="2060849"/>
            <a:ext cx="7344816" cy="4065315"/>
          </a:xfrm>
        </p:spPr>
        <p:txBody>
          <a:bodyPr/>
          <a:lstStyle/>
          <a:p>
            <a:pPr marL="0" indent="0">
              <a:buNone/>
            </a:pPr>
            <a:r>
              <a:rPr lang="tk-TM" sz="2400" b="1" dirty="0">
                <a:latin typeface="Times New Roman" panose="02020603050405020304" pitchFamily="18" charset="0"/>
                <a:cs typeface="Times New Roman" panose="02020603050405020304" pitchFamily="18" charset="0"/>
              </a:rPr>
              <a:t>Soraglar:</a:t>
            </a:r>
            <a:endParaRPr lang="ru-RU" sz="2400" b="1"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1. </a:t>
            </a:r>
            <a:r>
              <a:rPr lang="ru-RU" sz="2400" b="1" dirty="0" err="1">
                <a:latin typeface="Times New Roman" panose="02020603050405020304" pitchFamily="18" charset="0"/>
                <a:cs typeface="Times New Roman" panose="02020603050405020304" pitchFamily="18" charset="0"/>
              </a:rPr>
              <a:t>Aralyk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stansiýalaryň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şekili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görnüşleri</a:t>
            </a:r>
            <a:endParaRPr lang="ru-RU" sz="2400"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Aralyk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stansiýalaryň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şekili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görnüşlerini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saýlamagyň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şertleri</a:t>
            </a:r>
            <a:endParaRPr lang="ru-RU" sz="2400"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3. </a:t>
            </a:r>
            <a:r>
              <a:rPr lang="ru-RU" sz="2400" b="1" dirty="0" err="1">
                <a:latin typeface="Times New Roman" panose="02020603050405020304" pitchFamily="18" charset="0"/>
                <a:cs typeface="Times New Roman" panose="02020603050405020304" pitchFamily="18" charset="0"/>
              </a:rPr>
              <a:t>keseligine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görnüşi</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583920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22114"/>
          </a:xfrm>
        </p:spPr>
        <p:txBody>
          <a:bodyPr>
            <a:normAutofit fontScale="90000"/>
          </a:bodyPr>
          <a:lstStyle/>
          <a:p>
            <a:r>
              <a:rPr lang="ru-RU" b="1" dirty="0"/>
              <a:t/>
            </a:r>
            <a:br>
              <a:rPr lang="ru-RU" b="1" dirty="0"/>
            </a:br>
            <a:r>
              <a:rPr lang="ru-RU" sz="3100" b="1" dirty="0">
                <a:latin typeface="Times New Roman" panose="02020603050405020304" pitchFamily="18" charset="0"/>
                <a:cs typeface="Times New Roman" panose="02020603050405020304" pitchFamily="18" charset="0"/>
              </a:rPr>
              <a:t>1.Aralyk </a:t>
            </a:r>
            <a:r>
              <a:rPr lang="ru-RU" sz="3100" b="1" dirty="0" err="1">
                <a:latin typeface="Times New Roman" panose="02020603050405020304" pitchFamily="18" charset="0"/>
                <a:cs typeface="Times New Roman" panose="02020603050405020304" pitchFamily="18" charset="0"/>
              </a:rPr>
              <a:t>stansiýalaryň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şekili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görnüşleri</a:t>
            </a:r>
            <a:r>
              <a:rPr lang="ru-RU" dirty="0"/>
              <a:t/>
            </a:r>
            <a:br>
              <a:rPr lang="ru-RU" dirty="0"/>
            </a:br>
            <a:endParaRPr lang="ru-RU" dirty="0"/>
          </a:p>
        </p:txBody>
      </p:sp>
      <p:sp>
        <p:nvSpPr>
          <p:cNvPr id="3" name="Объект 2"/>
          <p:cNvSpPr>
            <a:spLocks noGrp="1"/>
          </p:cNvSpPr>
          <p:nvPr>
            <p:ph idx="1"/>
          </p:nvPr>
        </p:nvSpPr>
        <p:spPr>
          <a:xfrm>
            <a:off x="1981200" y="1556793"/>
            <a:ext cx="8363272" cy="4569371"/>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tapawtlylygy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duşuşdyrmakgan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mündirmekden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düşürmekden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tassyknamalaryny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doldurmak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bagajy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ýüklemek-düşürmek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ýygyndy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dakmak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halatda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marşrutlaýyn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toplumlaýyn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tekjeleýin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marşrutlary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gaýytmak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gerek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çalyşmak</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33963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548680"/>
            <a:ext cx="8229600" cy="3744416"/>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ýapgyta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belentlige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howpsuzlygyny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saklaýjyny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barlamaklygy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howpsuzlygy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toplumlaýyn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gaşulýan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ýüklenýän-düşürilýän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gerekli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petik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ösdürmek</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01246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999656" y="764704"/>
            <a:ext cx="6336704"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359696" y="4581128"/>
            <a:ext cx="6264696" cy="738664"/>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Aralyk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uzaboýuna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görnüşi</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35897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594074" y="806858"/>
            <a:ext cx="7416824"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71664" y="4725145"/>
            <a:ext cx="7272808" cy="830997"/>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Aralyk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ýarym</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uzaboýuna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görnüşi</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639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ru-RU" sz="3100" b="1" dirty="0">
                <a:latin typeface="Times New Roman" panose="02020603050405020304" pitchFamily="18" charset="0"/>
                <a:cs typeface="Times New Roman" panose="02020603050405020304" pitchFamily="18" charset="0"/>
              </a:rPr>
              <a:t>2. </a:t>
            </a:r>
            <a:r>
              <a:rPr lang="ru-RU" sz="3100" b="1" dirty="0" err="1">
                <a:latin typeface="Times New Roman" panose="02020603050405020304" pitchFamily="18" charset="0"/>
                <a:cs typeface="Times New Roman" panose="02020603050405020304" pitchFamily="18" charset="0"/>
              </a:rPr>
              <a:t>Aralyk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şekili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görnüşlerini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saýlamagyň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şertleri</a:t>
            </a:r>
            <a:r>
              <a:rPr lang="ru-RU" dirty="0"/>
              <a:t/>
            </a:r>
            <a:br>
              <a:rPr lang="ru-RU" dirty="0"/>
            </a:br>
            <a:endParaRPr lang="ru-RU" dirty="0"/>
          </a:p>
        </p:txBody>
      </p:sp>
      <p:sp>
        <p:nvSpPr>
          <p:cNvPr id="3" name="Объект 2"/>
          <p:cNvSpPr>
            <a:spLocks noGrp="1"/>
          </p:cNvSpPr>
          <p:nvPr>
            <p:ph idx="1"/>
          </p:nvPr>
        </p:nvSpPr>
        <p:spPr>
          <a:xfrm>
            <a:off x="2207568" y="1916833"/>
            <a:ext cx="8229600" cy="4525963"/>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platfoama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ammar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ýükleýji-düşüriji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mehanizimi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posty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blakirowkalary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merkezleşdirilen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ýagtylandyryş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suw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Adat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ýaşaýyş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öňünde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tutulýär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90762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3552" y="692697"/>
            <a:ext cx="8229600" cy="4525963"/>
          </a:xfrm>
        </p:spPr>
        <p:txBody>
          <a:bodyPr>
            <a:noAutofit/>
          </a:bodyPr>
          <a:lstStyle/>
          <a:p>
            <a:pPr marL="0" indent="0">
              <a:buNone/>
            </a:pPr>
            <a:r>
              <a:rPr lang="de-DE" sz="2400" dirty="0" err="1">
                <a:latin typeface="Times New Roman" panose="02020603050405020304" pitchFamily="18" charset="0"/>
                <a:cs typeface="Times New Roman" panose="02020603050405020304" pitchFamily="18" charset="0"/>
              </a:rPr>
              <a:t>Häzirki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şertlerde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awtomobil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ösüşini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hasaba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almak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daşamaklyk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mukdarda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ulanmak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ýükleýiş-düşüriş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işlerinde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mehanizimleri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peýdaly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ulanmaklyga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ýygyndy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wagtyny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gysgalýar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aýlanşygynyň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ýokarlanmagyna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alyp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barmak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möhletini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gysgaltmaga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alyp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barýar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Şonuň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täze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awtomobil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linýasy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gabatlaşdyrp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gurmak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öňünde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tutulýar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Ortaça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şertde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uzaklygy</a:t>
            </a:r>
            <a:r>
              <a:rPr lang="de-DE" sz="2400" dirty="0">
                <a:latin typeface="Times New Roman" panose="02020603050405020304" pitchFamily="18" charset="0"/>
                <a:cs typeface="Times New Roman" panose="02020603050405020304" pitchFamily="18" charset="0"/>
              </a:rPr>
              <a:t> 40-60 km, </a:t>
            </a:r>
            <a:r>
              <a:rPr lang="de-DE" sz="2400" dirty="0" err="1">
                <a:latin typeface="Times New Roman" panose="02020603050405020304" pitchFamily="18" charset="0"/>
                <a:cs typeface="Times New Roman" panose="02020603050405020304" pitchFamily="18" charset="0"/>
              </a:rPr>
              <a:t>ilatsyz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kärhanasyz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ýerlerde</a:t>
            </a:r>
            <a:r>
              <a:rPr lang="de-DE" sz="2400" dirty="0">
                <a:latin typeface="Times New Roman" panose="02020603050405020304" pitchFamily="18" charset="0"/>
                <a:cs typeface="Times New Roman" panose="02020603050405020304" pitchFamily="18" charset="0"/>
              </a:rPr>
              <a:t> 60-80 km </a:t>
            </a:r>
            <a:r>
              <a:rPr lang="de-DE" sz="2400" dirty="0" err="1">
                <a:latin typeface="Times New Roman" panose="02020603050405020304" pitchFamily="18" charset="0"/>
                <a:cs typeface="Times New Roman" panose="02020603050405020304" pitchFamily="18" charset="0"/>
              </a:rPr>
              <a:t>gurulýar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Hereket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demir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aralygy</a:t>
            </a:r>
            <a:r>
              <a:rPr lang="de-DE" sz="2400" dirty="0">
                <a:latin typeface="Times New Roman" panose="02020603050405020304" pitchFamily="18" charset="0"/>
                <a:cs typeface="Times New Roman" panose="02020603050405020304" pitchFamily="18" charset="0"/>
              </a:rPr>
              <a:t> 15-20 km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gurallary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ähli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meňzeş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gurulmaýarlar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goňşy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meňzeş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ýetirmeýärler</a:t>
            </a:r>
            <a:r>
              <a:rPr lang="de-DE"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2666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3552" y="692696"/>
            <a:ext cx="8229600" cy="4176464"/>
          </a:xfrm>
        </p:spPr>
        <p:txBody>
          <a:bodyPr>
            <a:normAutofit fontScale="77500" lnSpcReduction="20000"/>
          </a:bodyPr>
          <a:lstStyle/>
          <a:p>
            <a:pPr marL="0" indent="0">
              <a:buNone/>
            </a:pPr>
            <a:r>
              <a:rPr lang="ru-RU" sz="3100" dirty="0" err="1">
                <a:latin typeface="Times New Roman" panose="02020603050405020304" pitchFamily="18" charset="0"/>
                <a:cs typeface="Times New Roman" panose="02020603050405020304" pitchFamily="18" charset="0"/>
              </a:rPr>
              <a:t>Egerde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golaý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ýerleşýän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öňden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hereket</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edýän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bolsa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meňzeş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ýetirýän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ýagdaýda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geljeki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baglylykda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goşmaçalar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girizilip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üýtgetmeler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girizilýär</a:t>
            </a:r>
            <a:r>
              <a:rPr lang="ru-RU" sz="3100" dirty="0">
                <a:latin typeface="Times New Roman" panose="02020603050405020304" pitchFamily="18" charset="0"/>
                <a:cs typeface="Times New Roman" panose="02020603050405020304" pitchFamily="18" charset="0"/>
              </a:rPr>
              <a:t>.</a:t>
            </a:r>
            <a:r>
              <a:rPr lang="ru-RU" sz="3100" b="1" dirty="0">
                <a:latin typeface="Times New Roman" panose="02020603050405020304" pitchFamily="18" charset="0"/>
                <a:cs typeface="Times New Roman" panose="02020603050405020304" pitchFamily="18" charset="0"/>
              </a:rPr>
              <a:t> </a:t>
            </a:r>
            <a:endParaRPr lang="ru-RU" sz="3100" dirty="0">
              <a:latin typeface="Times New Roman" panose="02020603050405020304" pitchFamily="18" charset="0"/>
              <a:cs typeface="Times New Roman" panose="02020603050405020304" pitchFamily="18" charset="0"/>
            </a:endParaRPr>
          </a:p>
          <a:p>
            <a:pPr marL="0" indent="0">
              <a:buNone/>
            </a:pPr>
            <a:r>
              <a:rPr lang="ru-RU" sz="3100" dirty="0" err="1">
                <a:latin typeface="Times New Roman" panose="02020603050405020304" pitchFamily="18" charset="0"/>
                <a:cs typeface="Times New Roman" panose="02020603050405020304" pitchFamily="18" charset="0"/>
              </a:rPr>
              <a:t>Kabul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ediji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ugradyjy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ýük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gurallarynyň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ýerleşişi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boýunça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esasy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üç</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görnüşe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bölünýärler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kabul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ediji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ugradyjy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uzaboýuna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ýarym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uzaboýuna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keseligine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ýerleşişi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goşmaça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esasy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kabul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ediji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ugradyjy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ýük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gurallarynyň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ýerleşişi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ösüşi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birleşýän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kärhana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sanlary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boýunça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tapawtlanýarlar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şekili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çatryklarynyň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taslamasy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boýunça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düzgünnamadaky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teklipler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esasynda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gurulýar</a:t>
            </a:r>
            <a:r>
              <a:rPr lang="ru-RU" sz="31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226602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830BAA9-54D3-42FE-9813-1AC38E4D8A6B}"/>
              </a:ext>
            </a:extLst>
          </p:cNvPr>
          <p:cNvSpPr>
            <a:spLocks noGrp="1"/>
          </p:cNvSpPr>
          <p:nvPr>
            <p:ph type="title"/>
          </p:nvPr>
        </p:nvSpPr>
        <p:spPr/>
        <p:txBody>
          <a:bodyPr>
            <a:normAutofit fontScale="90000"/>
          </a:bodyPr>
          <a:lstStyle/>
          <a:p>
            <a:r>
              <a:rPr lang="ru-RU" b="1" dirty="0" smtClean="0"/>
              <a:t/>
            </a:r>
            <a:br>
              <a:rPr lang="ru-RU" b="1" dirty="0" smtClean="0"/>
            </a:br>
            <a:r>
              <a:rPr lang="ru-RU" sz="3600" b="1" dirty="0" smtClean="0">
                <a:latin typeface="Times New Roman" panose="02020603050405020304" pitchFamily="18" charset="0"/>
                <a:cs typeface="Times New Roman" panose="02020603050405020304" pitchFamily="18" charset="0"/>
              </a:rPr>
              <a:t>3-nji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okuw</a:t>
            </a:r>
            <a:r>
              <a:rPr lang="ru-RU" sz="3600"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Bölüm</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punktlary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we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klassifikasiýasy</a:t>
            </a:r>
            <a:r>
              <a:rPr lang="ru-RU" sz="3600" b="1"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1DC491E-94F7-4ECF-8CED-54FF6C4A8080}"/>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1.Bölüm </a:t>
            </a:r>
            <a:r>
              <a:rPr lang="ru-RU" sz="2800" b="1" dirty="0" err="1">
                <a:latin typeface="Times New Roman" panose="02020603050405020304" pitchFamily="18" charset="0"/>
                <a:cs typeface="Times New Roman" panose="02020603050405020304" pitchFamily="18" charset="0"/>
              </a:rPr>
              <a:t>punktlaryň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niýetlenişi</a:t>
            </a:r>
            <a:r>
              <a:rPr lang="ru-RU" sz="2800" b="1" dirty="0">
                <a:latin typeface="Times New Roman" panose="02020603050405020304" pitchFamily="18" charset="0"/>
                <a:cs typeface="Times New Roman" panose="02020603050405020304" pitchFamily="18" charset="0"/>
              </a:rPr>
              <a:t>. </a:t>
            </a:r>
          </a:p>
          <a:p>
            <a:pPr marL="0" indent="0">
              <a:buNone/>
            </a:pPr>
            <a:r>
              <a:rPr lang="ru-RU" sz="2800" b="1" dirty="0">
                <a:latin typeface="Times New Roman" panose="02020603050405020304" pitchFamily="18" charset="0"/>
                <a:cs typeface="Times New Roman" panose="02020603050405020304" pitchFamily="18" charset="0"/>
              </a:rPr>
              <a:t>2.Bölüm </a:t>
            </a:r>
            <a:r>
              <a:rPr lang="ru-RU" sz="2800" b="1" dirty="0" err="1">
                <a:latin typeface="Times New Roman" panose="02020603050405020304" pitchFamily="18" charset="0"/>
                <a:cs typeface="Times New Roman" panose="02020603050405020304" pitchFamily="18" charset="0"/>
              </a:rPr>
              <a:t>punktlaryň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klassifikasiýasy</a:t>
            </a:r>
            <a:r>
              <a:rPr lang="ru-RU" sz="2800" b="1" dirty="0">
                <a:latin typeface="Times New Roman" panose="02020603050405020304" pitchFamily="18" charset="0"/>
                <a:cs typeface="Times New Roman" panose="02020603050405020304" pitchFamily="18" charset="0"/>
              </a:rPr>
              <a:t>.</a:t>
            </a:r>
          </a:p>
          <a:p>
            <a:pPr marL="0" indent="0">
              <a:buNone/>
            </a:pPr>
            <a:r>
              <a:rPr lang="ru-RU" sz="2800" b="1" dirty="0">
                <a:latin typeface="Times New Roman" panose="02020603050405020304" pitchFamily="18" charset="0"/>
                <a:cs typeface="Times New Roman" panose="02020603050405020304" pitchFamily="18" charset="0"/>
              </a:rPr>
              <a:t>3.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häsiýeti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bellenişi</a:t>
            </a:r>
            <a:r>
              <a:rPr lang="ru-RU" sz="2800" b="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3715454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sz="3100" b="1" dirty="0">
                <a:latin typeface="Times New Roman" panose="02020603050405020304" pitchFamily="18" charset="0"/>
                <a:cs typeface="Times New Roman" panose="02020603050405020304" pitchFamily="18" charset="0"/>
              </a:rPr>
              <a:t>3. </a:t>
            </a:r>
            <a:r>
              <a:rPr lang="tk-TM" sz="3100" b="1" dirty="0">
                <a:latin typeface="Times New Roman" panose="02020603050405020304" pitchFamily="18" charset="0"/>
                <a:cs typeface="Times New Roman" panose="02020603050405020304" pitchFamily="18" charset="0"/>
              </a:rPr>
              <a:t>K</a:t>
            </a:r>
            <a:r>
              <a:rPr lang="ru-RU" sz="3100" b="1" dirty="0" err="1">
                <a:latin typeface="Times New Roman" panose="02020603050405020304" pitchFamily="18" charset="0"/>
                <a:cs typeface="Times New Roman" panose="02020603050405020304" pitchFamily="18" charset="0"/>
              </a:rPr>
              <a:t>eseligine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ýerleşdirilen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görnüşi</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linýalarda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şekilini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deňeşdirlende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keseligine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amatlyklarynyň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tapawtlygy</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birleşýän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aralygynyň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gysgalmagy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geçirijilik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mümkinçiliginiň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döremegi</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wagtda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hereket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howpsuzlygynyň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oňat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şertleri</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goşa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duşuşdyrmakda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amatlyly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mümkinçiligi</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5102437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5560" y="692697"/>
            <a:ext cx="8229600" cy="4525963"/>
          </a:xfrm>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esasy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mündirmek-düşürmek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şertleriniň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has</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amatlylygy</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şekilde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üpjün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etmekde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amatlylygy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hatarda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ikinji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gurmakda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ozup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geçmeginde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päsgel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bermezden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hereketini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dolandyrmaga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ukyply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hasaplanýar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Ondan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başga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ýükleýiş-düşüriş</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meýdançalary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jaýynyň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tarapynda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awtomobil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golaý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ýerleşdirilýär</a:t>
            </a:r>
            <a:r>
              <a:rPr lang="ru-RU" sz="26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9330071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95600" y="1268760"/>
            <a:ext cx="7416824"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35660" y="5373217"/>
            <a:ext cx="6120680" cy="461665"/>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Keseligine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görnüşi</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5761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570186"/>
          </a:xfrm>
        </p:spPr>
        <p:txBody>
          <a:bodyPr>
            <a:normAutofit fontScale="90000"/>
          </a:bodyPr>
          <a:lstStyle/>
          <a:p>
            <a:r>
              <a:rPr lang="ru-RU" b="1" dirty="0"/>
              <a:t/>
            </a:r>
            <a:br>
              <a:rPr lang="ru-RU" b="1" dirty="0"/>
            </a:br>
            <a:r>
              <a:rPr lang="ru-RU" sz="3600" b="1" dirty="0" smtClean="0">
                <a:latin typeface="Times New Roman" panose="02020603050405020304" pitchFamily="18" charset="0"/>
                <a:cs typeface="Times New Roman" panose="02020603050405020304" pitchFamily="18" charset="0"/>
              </a:rPr>
              <a:t>18-nji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okuw</a:t>
            </a:r>
            <a:r>
              <a:rPr lang="tk-TM"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Aralyk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stansiýanyň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desgalary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we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gurluşlary</a:t>
            </a:r>
            <a:r>
              <a:rPr lang="ru-RU" sz="36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2783632" y="2564905"/>
            <a:ext cx="6984776" cy="3561259"/>
          </a:xfrm>
        </p:spPr>
        <p:txBody>
          <a:bodyPr/>
          <a:lstStyle/>
          <a:p>
            <a:pPr marL="0" indent="0">
              <a:buNone/>
            </a:pPr>
            <a:r>
              <a:rPr lang="tk-TM" sz="2800" b="1" dirty="0">
                <a:latin typeface="Times New Roman" panose="02020603050405020304" pitchFamily="18" charset="0"/>
                <a:cs typeface="Times New Roman" panose="02020603050405020304" pitchFamily="18" charset="0"/>
              </a:rPr>
              <a:t>Soraglar:</a:t>
            </a:r>
          </a:p>
          <a:p>
            <a:pPr marL="0" indent="0">
              <a:buNone/>
            </a:pPr>
            <a:r>
              <a:rPr lang="ru-RU" sz="2800" b="1" dirty="0">
                <a:latin typeface="Times New Roman" panose="02020603050405020304" pitchFamily="18" charset="0"/>
                <a:cs typeface="Times New Roman" panose="02020603050405020304" pitchFamily="18" charset="0"/>
              </a:rPr>
              <a:t>1. </a:t>
            </a:r>
            <a:r>
              <a:rPr lang="ru-RU" sz="2800" b="1" dirty="0" err="1">
                <a:latin typeface="Times New Roman" panose="02020603050405020304" pitchFamily="18" charset="0"/>
                <a:cs typeface="Times New Roman" panose="02020603050405020304" pitchFamily="18" charset="0"/>
              </a:rPr>
              <a:t>Aralyk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ýük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howlulary</a:t>
            </a:r>
            <a:r>
              <a:rPr lang="ru-RU" sz="2800" b="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2. </a:t>
            </a:r>
            <a:r>
              <a:rPr lang="ru-RU" sz="2800" b="1" dirty="0" err="1">
                <a:latin typeface="Times New Roman" panose="02020603050405020304" pitchFamily="18" charset="0"/>
                <a:cs typeface="Times New Roman" panose="02020603050405020304" pitchFamily="18" charset="0"/>
              </a:rPr>
              <a:t>Aralyk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başgada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desgalary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gurluşlary</a:t>
            </a:r>
            <a:r>
              <a:rPr lang="ru-RU" sz="2800" b="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3. </a:t>
            </a:r>
            <a:r>
              <a:rPr lang="ru-RU" sz="2800" b="1" dirty="0" err="1">
                <a:latin typeface="Times New Roman" panose="02020603050405020304" pitchFamily="18" charset="0"/>
                <a:cs typeface="Times New Roman" panose="02020603050405020304" pitchFamily="18" charset="0"/>
              </a:rPr>
              <a:t>Aralyk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uz</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boýuna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görnüşi</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410008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ru-RU" sz="3100" b="1" dirty="0">
                <a:latin typeface="Times New Roman" panose="02020603050405020304" pitchFamily="18" charset="0"/>
                <a:cs typeface="Times New Roman" panose="02020603050405020304" pitchFamily="18" charset="0"/>
              </a:rPr>
              <a:t>1. </a:t>
            </a:r>
            <a:r>
              <a:rPr lang="ru-RU" sz="3100" b="1" dirty="0" err="1">
                <a:latin typeface="Times New Roman" panose="02020603050405020304" pitchFamily="18" charset="0"/>
                <a:cs typeface="Times New Roman" panose="02020603050405020304" pitchFamily="18" charset="0"/>
              </a:rPr>
              <a:t>Aralyk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ýük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howlulary</a:t>
            </a:r>
            <a:r>
              <a:rPr lang="ru-RU" sz="3100" b="1" dirty="0">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Объект 2"/>
          <p:cNvSpPr>
            <a:spLocks noGrp="1"/>
          </p:cNvSpPr>
          <p:nvPr>
            <p:ph idx="1"/>
          </p:nvPr>
        </p:nvSpPr>
        <p:spPr>
          <a:xfrm>
            <a:off x="2135560" y="1600201"/>
            <a:ext cx="7992888" cy="4525963"/>
          </a:xfrm>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ugradyjy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gurallarynyň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ýerleşişi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bölünýärler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ugradyjy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ýarym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keseligine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ýerleşişi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goşmaça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ugradyjy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gurallarynyň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ýerleşişi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ösüşi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birleşýän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kärhana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sanlary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tapawtlanýarlar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şekili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demir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çatryklarynyň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taslamasy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düzgünnamadaky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teklipler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gurulýar</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4254456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498178"/>
          </a:xfrm>
        </p:spPr>
        <p:txBody>
          <a:bodyPr>
            <a:normAutofit fontScale="90000"/>
          </a:bodyPr>
          <a:lstStyle/>
          <a:p>
            <a:r>
              <a:rPr lang="tk-TM" b="1" dirty="0"/>
              <a:t/>
            </a:r>
            <a:br>
              <a:rPr lang="tk-TM" b="1" dirty="0"/>
            </a:br>
            <a:r>
              <a:rPr lang="ru-RU" sz="3100" b="1" dirty="0">
                <a:latin typeface="Times New Roman" panose="02020603050405020304" pitchFamily="18" charset="0"/>
                <a:cs typeface="Times New Roman" panose="02020603050405020304" pitchFamily="18" charset="0"/>
              </a:rPr>
              <a:t>2. </a:t>
            </a:r>
            <a:r>
              <a:rPr lang="ru-RU" sz="3100" b="1" dirty="0" err="1">
                <a:latin typeface="Times New Roman" panose="02020603050405020304" pitchFamily="18" charset="0"/>
                <a:cs typeface="Times New Roman" panose="02020603050405020304" pitchFamily="18" charset="0"/>
              </a:rPr>
              <a:t>Aralyk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başgada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desgalary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gurluşlary</a:t>
            </a:r>
            <a:r>
              <a:rPr lang="ru-RU" sz="3100" b="1" dirty="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772816"/>
            <a:ext cx="8229600" cy="4810546"/>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Aralyk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razýezd</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ozup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punktyndan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tapawtlylygy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duşuşdyrmakgan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ozup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geçirmekden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ýolagçylary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mündirmekden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düşürmekden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ýolagçy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etmekden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ugratmakdan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başga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şu</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ýetirýär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düşürmek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saklamak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hem-de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tassyknamalaryny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doldurmak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bagajy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ýüklemek-düşürmek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ýygyndy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açmak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dakmak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halatda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öz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marşrutlaýyn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toplumlaýyn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tekjeleýin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marşrutlary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boýunça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kärhananyň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ýollaryna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alyp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alyp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gaýytmak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ýükleriniň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bölegini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ölçemeklik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gerek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bolanda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brigadalaryny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çalyşmak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Aralyk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zerurlykda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saklansa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soňra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ýapgyta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belentlige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ugramakda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hereketiniň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howpsuzlygyny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üpjün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etmek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saklaýjyny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barlamaklygy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dolandyrýar</a:t>
            </a:r>
            <a:r>
              <a:rPr lang="ru-RU" sz="3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9221467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dirty="0"/>
              <a:t/>
            </a:r>
            <a:br>
              <a:rPr lang="ru-RU" dirty="0"/>
            </a:br>
            <a:endParaRPr lang="ru-RU" dirty="0"/>
          </a:p>
        </p:txBody>
      </p:sp>
      <p:sp>
        <p:nvSpPr>
          <p:cNvPr id="3" name="Объект 2"/>
          <p:cNvSpPr>
            <a:spLocks noGrp="1"/>
          </p:cNvSpPr>
          <p:nvPr>
            <p:ph idx="1"/>
          </p:nvPr>
        </p:nvSpPr>
        <p:spPr>
          <a:xfrm>
            <a:off x="1981200" y="836713"/>
            <a:ext cx="8229600" cy="4896544"/>
          </a:xfrm>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jaýyna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zerurlyk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ýagdaýynda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platfoama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beýleki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gurallary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ammar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jaýy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meýdançasy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ýükleýji-düşüriji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mehanizimi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strelka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geçiriji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posty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aragatnaşyk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gurallary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blakirowkalary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merkezleşdirilen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aragatnaşygy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ýagtylandyryş</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suw</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üpjünçiligi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bolýar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Adat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jaýy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tarapyndan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demir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demir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ýoluň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beýleki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işgärleri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niýetlenen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ýaşaýyş</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jaýlary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gurulýar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täze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niýetlenende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köp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ilatly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kärhanalaryň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ýerlerinde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göz</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öňünde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tutulýär</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2246210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tk-TM" sz="2800" b="1" dirty="0">
                <a:latin typeface="Times New Roman" panose="02020603050405020304" pitchFamily="18" charset="0"/>
                <a:cs typeface="Times New Roman" panose="02020603050405020304" pitchFamily="18" charset="0"/>
              </a:rPr>
              <a:t/>
            </a:r>
            <a:br>
              <a:rPr lang="tk-TM"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3. </a:t>
            </a:r>
            <a:r>
              <a:rPr lang="ru-RU" sz="2800" b="1" dirty="0" err="1">
                <a:latin typeface="Times New Roman" panose="02020603050405020304" pitchFamily="18" charset="0"/>
                <a:cs typeface="Times New Roman" panose="02020603050405020304" pitchFamily="18" charset="0"/>
              </a:rPr>
              <a:t>Aralyk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uz</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boýuna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görnüşi</a:t>
            </a:r>
            <a:r>
              <a:rPr lang="tk-TM"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417639"/>
            <a:ext cx="8229600" cy="4708525"/>
          </a:xfrm>
        </p:spPr>
        <p:txBody>
          <a:bodyPr>
            <a:normAutofit fontScale="92500" lnSpcReduction="10000"/>
          </a:bodyPr>
          <a:lstStyle/>
          <a:p>
            <a:pPr marL="0" indent="0">
              <a:buNone/>
            </a:pPr>
            <a:r>
              <a:rPr lang="ru-RU" sz="2800" dirty="0" err="1">
                <a:latin typeface="Times New Roman" panose="02020603050405020304" pitchFamily="18" charset="0"/>
                <a:cs typeface="Times New Roman" panose="02020603050405020304" pitchFamily="18" charset="0"/>
              </a:rPr>
              <a:t>Bir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linýalarda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ýerleşýän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aralyk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şekilini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deňeşdirlende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keseligine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uzaboýuna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amatlyklarynyň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tapawtlygy</a:t>
            </a:r>
            <a:r>
              <a:rPr lang="ru-RU" sz="2800" dirty="0">
                <a:latin typeface="Times New Roman" panose="02020603050405020304" pitchFamily="18" charset="0"/>
                <a:cs typeface="Times New Roman" panose="02020603050405020304" pitchFamily="18" charset="0"/>
              </a:rPr>
              <a:t>;</a:t>
            </a:r>
          </a:p>
          <a:p>
            <a:pPr marL="0" indent="0">
              <a:buNone/>
            </a:pPr>
            <a:r>
              <a:rPr lang="ru-RU" sz="2800" dirty="0" err="1">
                <a:latin typeface="Times New Roman" panose="02020603050405020304" pitchFamily="18" charset="0"/>
                <a:cs typeface="Times New Roman" panose="02020603050405020304" pitchFamily="18" charset="0"/>
              </a:rPr>
              <a:t>birleşýän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aralygynyň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gysgalmagy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geçirijilik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mümkinçiliginiň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döremegi</a:t>
            </a:r>
            <a:r>
              <a:rPr lang="ru-RU" sz="2800" dirty="0">
                <a:latin typeface="Times New Roman" panose="02020603050405020304" pitchFamily="18" charset="0"/>
                <a:cs typeface="Times New Roman" panose="02020603050405020304" pitchFamily="18" charset="0"/>
              </a:rPr>
              <a:t>;</a:t>
            </a:r>
          </a:p>
          <a:p>
            <a:pPr marL="0" indent="0">
              <a:buNone/>
            </a:pPr>
            <a:r>
              <a:rPr lang="ru-RU" sz="2800" dirty="0" err="1">
                <a:latin typeface="Times New Roman" panose="02020603050405020304" pitchFamily="18" charset="0"/>
                <a:cs typeface="Times New Roman" panose="02020603050405020304" pitchFamily="18" charset="0"/>
              </a:rPr>
              <a:t>ýük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otlylaryny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wagtda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kabul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edende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hereket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howpsuzlygynyň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oňat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şertleri</a:t>
            </a:r>
            <a:r>
              <a:rPr lang="ru-RU" sz="2800" dirty="0">
                <a:latin typeface="Times New Roman" panose="02020603050405020304" pitchFamily="18" charset="0"/>
                <a:cs typeface="Times New Roman" panose="02020603050405020304" pitchFamily="18" charset="0"/>
              </a:rPr>
              <a:t>;</a:t>
            </a:r>
          </a:p>
          <a:p>
            <a:pPr marL="0" indent="0">
              <a:buNone/>
            </a:pPr>
            <a:r>
              <a:rPr lang="ru-RU" sz="2800" dirty="0" err="1">
                <a:latin typeface="Times New Roman" panose="02020603050405020304" pitchFamily="18" charset="0"/>
                <a:cs typeface="Times New Roman" panose="02020603050405020304" pitchFamily="18" charset="0"/>
              </a:rPr>
              <a:t>goşa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duşuşdyrmakda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amatlyly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mümkinçiligi</a:t>
            </a:r>
            <a:r>
              <a:rPr lang="ru-RU" sz="2800" dirty="0">
                <a:latin typeface="Times New Roman" panose="02020603050405020304" pitchFamily="18" charset="0"/>
                <a:cs typeface="Times New Roman" panose="02020603050405020304" pitchFamily="18" charset="0"/>
              </a:rPr>
              <a:t>;</a:t>
            </a:r>
          </a:p>
          <a:p>
            <a:pPr marL="0" indent="0">
              <a:buNone/>
            </a:pPr>
            <a:r>
              <a:rPr lang="ru-RU" sz="2800" dirty="0" err="1">
                <a:latin typeface="Times New Roman" panose="02020603050405020304" pitchFamily="18" charset="0"/>
                <a:cs typeface="Times New Roman" panose="02020603050405020304" pitchFamily="18" charset="0"/>
              </a:rPr>
              <a:t>esasy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kabul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edende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mündirmek-düşürmek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şertleriniň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amatlylygy</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9778089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764704"/>
            <a:ext cx="8229600" cy="2808312"/>
          </a:xfrm>
        </p:spPr>
        <p:txBody>
          <a:bodyPr/>
          <a:lstStyle/>
          <a:p>
            <a:pPr marL="0" indent="0">
              <a:buNone/>
            </a:pPr>
            <a:r>
              <a:rPr lang="ru-RU" sz="2400" dirty="0" err="1">
                <a:latin typeface="Times New Roman" panose="02020603050405020304" pitchFamily="18" charset="0"/>
                <a:cs typeface="Times New Roman" panose="02020603050405020304" pitchFamily="18" charset="0"/>
              </a:rPr>
              <a:t>uzaboýuna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şekilde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hatarda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päsgel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bermezden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ukyply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uzaboýuna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ýükleýiş-düşüriş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awtomobil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ýerleşdirilýär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41140117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sz="3600" b="1" dirty="0" smtClean="0">
                <a:latin typeface="Times New Roman" panose="02020603050405020304" pitchFamily="18" charset="0"/>
                <a:cs typeface="Times New Roman" panose="02020603050405020304" pitchFamily="18" charset="0"/>
              </a:rPr>
              <a:t>19-nj</a:t>
            </a:r>
            <a:r>
              <a:rPr lang="tk-TM" sz="3600" b="1" dirty="0">
                <a:latin typeface="Times New Roman" panose="02020603050405020304" pitchFamily="18" charset="0"/>
                <a:cs typeface="Times New Roman" panose="02020603050405020304" pitchFamily="18" charset="0"/>
              </a:rPr>
              <a:t>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okuw</a:t>
            </a:r>
            <a:r>
              <a:rPr lang="tk-TM"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Uçastok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stansiýalary</a:t>
            </a:r>
            <a:r>
              <a:rPr lang="ru-RU" sz="36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2639616" y="1844825"/>
            <a:ext cx="6984776" cy="4281339"/>
          </a:xfrm>
        </p:spPr>
        <p:txBody>
          <a:bodyPr/>
          <a:lstStyle/>
          <a:p>
            <a:pPr marL="0" indent="0">
              <a:buNone/>
            </a:pPr>
            <a:r>
              <a:rPr lang="tk-TM" sz="2800" b="1" dirty="0">
                <a:latin typeface="Times New Roman" panose="02020603050405020304" pitchFamily="18" charset="0"/>
                <a:cs typeface="Times New Roman" panose="02020603050405020304" pitchFamily="18" charset="0"/>
              </a:rPr>
              <a:t>Soraglar:</a:t>
            </a:r>
          </a:p>
          <a:p>
            <a:pPr marL="0" indent="0">
              <a:buNone/>
            </a:pPr>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ýerine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ýetirýän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işleri</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2.</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bir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linýada</a:t>
            </a:r>
            <a:r>
              <a:rPr lang="ru-RU" sz="2800" b="1" dirty="0">
                <a:latin typeface="Times New Roman" panose="02020603050405020304" pitchFamily="18" charset="0"/>
                <a:cs typeface="Times New Roman" panose="02020603050405020304" pitchFamily="18" charset="0"/>
              </a:rPr>
              <a:t> </a:t>
            </a:r>
            <a:r>
              <a:rPr lang="tk-TM"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ýerleşdirilişi</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3.</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ýükleriň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ýüklenilişi</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9892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155CFB-AEFB-46C3-87E9-97E7B5EB0F35}"/>
              </a:ext>
            </a:extLst>
          </p:cNvPr>
          <p:cNvSpPr>
            <a:spLocks noGrp="1"/>
          </p:cNvSpPr>
          <p:nvPr>
            <p:ph type="title"/>
          </p:nvPr>
        </p:nvSpPr>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1.Bölüm </a:t>
            </a:r>
            <a:r>
              <a:rPr lang="ru-RU" sz="3100" b="1" dirty="0" err="1">
                <a:latin typeface="Times New Roman" panose="02020603050405020304" pitchFamily="18" charset="0"/>
                <a:cs typeface="Times New Roman" panose="02020603050405020304" pitchFamily="18" charset="0"/>
              </a:rPr>
              <a:t>punktlaryň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niýetlenişi</a:t>
            </a:r>
            <a:r>
              <a:rPr lang="ru-RU" sz="3100" b="1" dirty="0">
                <a:latin typeface="Times New Roman" panose="02020603050405020304" pitchFamily="18" charset="0"/>
                <a:cs typeface="Times New Roman" panose="02020603050405020304" pitchFamily="18" charset="0"/>
              </a:rPr>
              <a:t>.</a:t>
            </a:r>
            <a:r>
              <a:rPr lang="ru-RU" b="1" dirty="0"/>
              <a:t> </a:t>
            </a:r>
            <a:r>
              <a:rPr lang="ru-RU" dirty="0"/>
              <a:t/>
            </a:r>
            <a:br>
              <a:rPr lang="ru-RU" dirty="0"/>
            </a:br>
            <a:endParaRPr lang="ru-RU" dirty="0"/>
          </a:p>
        </p:txBody>
      </p:sp>
      <p:sp>
        <p:nvSpPr>
          <p:cNvPr id="3" name="Объект 2">
            <a:extLst>
              <a:ext uri="{FF2B5EF4-FFF2-40B4-BE49-F238E27FC236}">
                <a16:creationId xmlns:a16="http://schemas.microsoft.com/office/drawing/2014/main" xmlns="" id="{6783F878-0D35-4172-A757-6DF284E24CAE}"/>
              </a:ext>
            </a:extLst>
          </p:cNvPr>
          <p:cNvSpPr>
            <a:spLocks noGrp="1"/>
          </p:cNvSpPr>
          <p:nvPr>
            <p:ph idx="1"/>
          </p:nvPr>
        </p:nvSpPr>
        <p:spPr/>
        <p:txBody>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kowumlary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howpsyz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gowulandyrýar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razýezdler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postlary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awtoblokirowka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swetoforlary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37516998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1.</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stansiýalarynyň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ýerine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ýetirýän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işleri</a:t>
            </a:r>
            <a:r>
              <a:rPr lang="ru-RU" dirty="0"/>
              <a:t/>
            </a:r>
            <a:br>
              <a:rPr lang="ru-RU" dirty="0"/>
            </a:br>
            <a:endParaRPr lang="ru-RU" dirty="0"/>
          </a:p>
        </p:txBody>
      </p:sp>
      <p:sp>
        <p:nvSpPr>
          <p:cNvPr id="3" name="Объект 2"/>
          <p:cNvSpPr>
            <a:spLocks noGrp="1"/>
          </p:cNvSpPr>
          <p:nvPr>
            <p:ph idx="1"/>
          </p:nvPr>
        </p:nvSpPr>
        <p:spPr>
          <a:xfrm>
            <a:off x="1981200" y="1268760"/>
            <a:ext cx="8229600" cy="5040560"/>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esasan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brigadalaryny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çalyşmak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lokomotiwlere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şaýtutma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etmek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ýygyndy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dargatmak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bejermek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bejeriş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bazasy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bolanda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hem-de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ýolagçy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aralyk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göwrümde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ýetirýär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Köp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halatda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önümçilik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kärhanalaryň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ýollaryay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ammarlaryna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hyzmat</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Käbir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ýolagçy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suw</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ýag</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üpjün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edilýär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izotermiki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şaýtutma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ýetirilýär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Demir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setinde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ýerleşişi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çekijilik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güýjüniň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üpjün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edýän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aýlaw</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mümkinçiligine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baglylykda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ýerleşdirilýär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Çekijilik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güýji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bug</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bolanda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aralyklary</a:t>
            </a:r>
            <a:r>
              <a:rPr lang="ru-RU" sz="3400" dirty="0">
                <a:latin typeface="Times New Roman" panose="02020603050405020304" pitchFamily="18" charset="0"/>
                <a:cs typeface="Times New Roman" panose="02020603050405020304" pitchFamily="18" charset="0"/>
              </a:rPr>
              <a:t> 100-130 </a:t>
            </a:r>
            <a:r>
              <a:rPr lang="ru-RU" sz="3400" dirty="0" err="1">
                <a:latin typeface="Times New Roman" panose="02020603050405020304" pitchFamily="18" charset="0"/>
                <a:cs typeface="Times New Roman" panose="02020603050405020304" pitchFamily="18" charset="0"/>
              </a:rPr>
              <a:t>km-den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durýar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Bu</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aralyk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esasan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brigadasynyň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yzygider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işlemegine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ýangyç</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ätiýaçlygy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hem</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amatly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hasaplanýar</a:t>
            </a:r>
            <a:r>
              <a:rPr lang="ru-RU" sz="3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2944169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stansiýalarynyň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bir</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ýolly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linýada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ýerleşdirilişi</a:t>
            </a:r>
            <a:r>
              <a:rPr lang="tk-TM"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1981200" y="1426984"/>
            <a:ext cx="8229600" cy="4954344"/>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elektrikleşdirilmegi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ýokarlanýar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çalyşmazdan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uzaltmak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Şeýlelikde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birnäçesiniň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ýapylyp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öwürilýär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emma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göwrümde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aýlawynyň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aýlanşygynyň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gözegçiligi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ýagny</a:t>
            </a:r>
            <a:r>
              <a:rPr lang="ru-RU" sz="2400" dirty="0">
                <a:latin typeface="Times New Roman" panose="02020603050405020304" pitchFamily="18" charset="0"/>
                <a:cs typeface="Times New Roman" panose="02020603050405020304" pitchFamily="18" charset="0"/>
              </a:rPr>
              <a:t> TO-2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yzygider</a:t>
            </a:r>
            <a:r>
              <a:rPr lang="ru-RU" sz="2400" dirty="0">
                <a:latin typeface="Times New Roman" panose="02020603050405020304" pitchFamily="18" charset="0"/>
                <a:cs typeface="Times New Roman" panose="02020603050405020304" pitchFamily="18" charset="0"/>
              </a:rPr>
              <a:t> 48 </a:t>
            </a:r>
            <a:r>
              <a:rPr lang="ru-RU" sz="2400" dirty="0" err="1">
                <a:latin typeface="Times New Roman" panose="02020603050405020304" pitchFamily="18" charset="0"/>
                <a:cs typeface="Times New Roman" panose="02020603050405020304" pitchFamily="18" charset="0"/>
              </a:rPr>
              <a:t>sagatlyk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ýetmänkä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halatda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uzaldylan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aýlaw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goňşy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birleşdirilip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gurnalýar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7624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92697"/>
            <a:ext cx="8075240" cy="4608512"/>
          </a:xfrm>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Häzirki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wagtda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amatly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aýlaw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uzynlygy</a:t>
            </a:r>
            <a:r>
              <a:rPr lang="de-DE" sz="2400" dirty="0">
                <a:latin typeface="Times New Roman" panose="02020603050405020304" pitchFamily="18" charset="0"/>
                <a:cs typeface="Times New Roman" panose="02020603050405020304" pitchFamily="18" charset="0"/>
              </a:rPr>
              <a:t> 600-1000 km </a:t>
            </a:r>
            <a:r>
              <a:rPr lang="de-DE" sz="2400" dirty="0" err="1">
                <a:latin typeface="Times New Roman" panose="02020603050405020304" pitchFamily="18" charset="0"/>
                <a:cs typeface="Times New Roman" panose="02020603050405020304" pitchFamily="18" charset="0"/>
              </a:rPr>
              <a:t>hasaplanýar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Hereket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linýalarda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teplowozlary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elektrowozlary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bejermeklik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ýetirilýär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Täze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linýalarda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gurmaklyk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taslama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düzgünine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laýyklykda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elektrikleşdirilen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çekijili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aralykda</a:t>
            </a:r>
            <a:r>
              <a:rPr lang="de-DE" sz="2400" dirty="0">
                <a:latin typeface="Times New Roman" panose="02020603050405020304" pitchFamily="18" charset="0"/>
                <a:cs typeface="Times New Roman" panose="02020603050405020304" pitchFamily="18" charset="0"/>
              </a:rPr>
              <a:t> 700-1000 km, </a:t>
            </a:r>
            <a:r>
              <a:rPr lang="de-DE" sz="2400" dirty="0" err="1">
                <a:latin typeface="Times New Roman" panose="02020603050405020304" pitchFamily="18" charset="0"/>
                <a:cs typeface="Times New Roman" panose="02020603050405020304" pitchFamily="18" charset="0"/>
              </a:rPr>
              <a:t>teplowoz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çekijili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aralykda</a:t>
            </a:r>
            <a:r>
              <a:rPr lang="de-DE" sz="2400" dirty="0">
                <a:latin typeface="Times New Roman" panose="02020603050405020304" pitchFamily="18" charset="0"/>
                <a:cs typeface="Times New Roman" panose="02020603050405020304" pitchFamily="18" charset="0"/>
              </a:rPr>
              <a:t> 500-800 km </a:t>
            </a:r>
            <a:r>
              <a:rPr lang="de-DE" sz="2400" dirty="0" err="1">
                <a:latin typeface="Times New Roman" panose="02020603050405020304" pitchFamily="18" charset="0"/>
                <a:cs typeface="Times New Roman" panose="02020603050405020304" pitchFamily="18" charset="0"/>
              </a:rPr>
              <a:t>aralykda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Uzaldylan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lokomotow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brigadalary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bilelikde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işlemek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lokomotiw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brigadalarynyň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sürüjilik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hukuklary</a:t>
            </a:r>
            <a:r>
              <a:rPr lang="de-DE" sz="2400" dirty="0">
                <a:latin typeface="Times New Roman" panose="02020603050405020304" pitchFamily="18" charset="0"/>
                <a:cs typeface="Times New Roman" panose="02020603050405020304" pitchFamily="18" charset="0"/>
              </a:rPr>
              <a:t> bar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ýagdaýda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Lokomotiwleriň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tehniki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gözegçilik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mümkin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boldugyndan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merkezde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ýerleşip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aýlaw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deponyň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aralygynda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ýerleşse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amatly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295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20689"/>
            <a:ext cx="8229600" cy="4968552"/>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deponyň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görümli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Şeýlelikde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uzaldylan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ýokarlandyrmak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ortaça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gije-gündüzki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gatnawyny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kadalaşmak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aýlanşygynda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dolanşygynda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çykdajylary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gysgaltmak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aýlawyny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gurnamaklyk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ykdysady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tehnologiýa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dispeçeriň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görkezmesine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90456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3.</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stansiýada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ýükleriň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ýüklenilişi</a:t>
            </a:r>
            <a:r>
              <a:rPr lang="tk-TM"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2135560" y="1600201"/>
            <a:ext cx="8075240" cy="4525963"/>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döredi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häsiýeti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güýji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ýerleşişi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tapawtlanýarlar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ýerleşişine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Meselem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tipografiki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geografiki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durkuna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konstruksiýasyna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çekijilige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hojalygynyň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ýerleşişine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şeýlelikde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häsiýetine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4303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20689"/>
            <a:ext cx="8229600" cy="5505475"/>
          </a:xfrm>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elektrikleşdirilen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teplowozlaşdyrylan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gatyşyk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çekijilikde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bolup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Elektrikleşdirilen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teplowozlaşdyrylan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uzaldylan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bölümleriň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dolandyrmakda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brigadalary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çalyşmagyň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bolýar</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Lokomotiwleri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bejermek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depoly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degişli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ähli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ýetirýär</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Bölümiň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ahyrynda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lokomotiwleriň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aýlanyş</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punktly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şaýtutma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tehniki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gözegçiligi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dolandyrýar</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Aralykda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brigadalary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çalyşýan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üsti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aşyr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lokomotiwlere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şaýtutma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ýetirýär</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0799658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7568" y="692696"/>
            <a:ext cx="7848872" cy="4680521"/>
          </a:xfrm>
        </p:spPr>
        <p:txBody>
          <a:bodyPr>
            <a:normAutofit fontScale="92500"/>
          </a:bodyPr>
          <a:lstStyle/>
          <a:p>
            <a:pPr marL="0" indent="0">
              <a:buNone/>
            </a:pP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ähli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görnüşinde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tehniki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täjirçilik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gözegçiligi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ýygyndy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ýygnamak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beýleki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dolandyrmak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şäher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hyzmat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etmek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beýleki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ýetirýär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ähli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tarapdan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gelýän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mukdaryna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baglylykda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ediji</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ugradyjy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sanlary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kesgitlenýär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çatryk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bolup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bilýär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hereketini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dolandyrmak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gurallary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parklary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keseligine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ýarym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uzaboýuna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görnüşlerde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ýerleşýär</a:t>
            </a:r>
            <a:r>
              <a:rPr lang="ru-RU" sz="26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4822408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sz="3600" b="1" dirty="0" smtClean="0">
                <a:latin typeface="Times New Roman" panose="02020603050405020304" pitchFamily="18" charset="0"/>
                <a:cs typeface="Times New Roman" panose="02020603050405020304" pitchFamily="18" charset="0"/>
              </a:rPr>
              <a:t>20-nji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okuw</a:t>
            </a:r>
            <a:r>
              <a:rPr lang="tk-TM"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Uçastok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stansiýanyň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shemasy</a:t>
            </a:r>
            <a:r>
              <a:rPr lang="ru-RU" dirty="0"/>
              <a:t/>
            </a:r>
            <a:br>
              <a:rPr lang="ru-RU" dirty="0"/>
            </a:br>
            <a:endParaRPr lang="ru-RU" dirty="0"/>
          </a:p>
        </p:txBody>
      </p:sp>
      <p:sp>
        <p:nvSpPr>
          <p:cNvPr id="3" name="Объект 2"/>
          <p:cNvSpPr>
            <a:spLocks noGrp="1"/>
          </p:cNvSpPr>
          <p:nvPr>
            <p:ph idx="1"/>
          </p:nvPr>
        </p:nvSpPr>
        <p:spPr>
          <a:xfrm>
            <a:off x="2639616" y="2060849"/>
            <a:ext cx="7272808" cy="4065315"/>
          </a:xfrm>
        </p:spPr>
        <p:txBody>
          <a:bodyPr/>
          <a:lstStyle/>
          <a:p>
            <a:pPr marL="0" indent="0">
              <a:buNone/>
            </a:pPr>
            <a:r>
              <a:rPr lang="tk-TM" sz="2800" b="1" dirty="0">
                <a:latin typeface="Times New Roman" panose="02020603050405020304" pitchFamily="18" charset="0"/>
                <a:cs typeface="Times New Roman" panose="02020603050405020304" pitchFamily="18" charset="0"/>
              </a:rPr>
              <a:t>Soraglar:</a:t>
            </a:r>
          </a:p>
          <a:p>
            <a:pPr marL="0" indent="0">
              <a:buNone/>
            </a:pPr>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görnüşleri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olaryň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ýerleşiş</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prinsipleri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2.</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shemalarynyň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görnüşlerini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saýlamak</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3.</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stansiýasyny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ýerleşdirmek</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21996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1.</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görnüşleri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olaryň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ýerleşiş</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prinsipleri</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2207568" y="1417639"/>
            <a:ext cx="8003232" cy="4708525"/>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baglanyşykly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hojalygy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mümkünçiliklerini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howpsuzlygyny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goramaga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gysga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aýlanmagyny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geljekde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ykdysady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hasaplamalarynda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talabyny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dogry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kanagatlandyryp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döwrebap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dünýewi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tehnologiýada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öňdebaryjy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usullaryny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34396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260649"/>
            <a:ext cx="8229600" cy="2736304"/>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howpsuzlygyny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derejede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marşrut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yzly</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yzyna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içerki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päsgelsiz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ukyply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tapawtlylygy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dargatmakda</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ýygnamakda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grçirmekde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howupsyz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p>
          <a:p>
            <a:endParaRPr lang="ru-RU" dirty="0"/>
          </a:p>
        </p:txBody>
      </p:sp>
      <p:pic>
        <p:nvPicPr>
          <p:cNvPr id="4" name="Рисунок 3"/>
          <p:cNvPicPr/>
          <p:nvPr/>
        </p:nvPicPr>
        <p:blipFill>
          <a:blip r:embed="rId3">
            <a:biLevel thresh="7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07568" y="2996953"/>
            <a:ext cx="7632848" cy="2304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79576" y="5511128"/>
            <a:ext cx="7632848" cy="1107996"/>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Esasy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depoly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keseligine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shemasy</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0682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41EDA6-93B2-4FC0-A17D-CFF0A44CD87F}"/>
              </a:ext>
            </a:extLst>
          </p:cNvPr>
          <p:cNvSpPr>
            <a:spLocks noGrp="1"/>
          </p:cNvSpPr>
          <p:nvPr>
            <p:ph type="title"/>
          </p:nvPr>
        </p:nvSpPr>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2.Bölüm </a:t>
            </a:r>
            <a:r>
              <a:rPr lang="ru-RU" sz="3100" b="1" dirty="0" err="1">
                <a:latin typeface="Times New Roman" panose="02020603050405020304" pitchFamily="18" charset="0"/>
                <a:cs typeface="Times New Roman" panose="02020603050405020304" pitchFamily="18" charset="0"/>
              </a:rPr>
              <a:t>punktlaryň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klassifikasiýasy</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a:extLst>
              <a:ext uri="{FF2B5EF4-FFF2-40B4-BE49-F238E27FC236}">
                <a16:creationId xmlns:a16="http://schemas.microsoft.com/office/drawing/2014/main" xmlns="" id="{D5E686F2-CDBA-4188-9D6B-F526A66A575D}"/>
              </a:ext>
            </a:extLst>
          </p:cNvPr>
          <p:cNvSpPr>
            <a:spLocks noGrp="1"/>
          </p:cNvSpPr>
          <p:nvPr>
            <p:ph idx="1"/>
          </p:nvPr>
        </p:nvSpPr>
        <p:spPr/>
        <p:txBody>
          <a:bodyPr>
            <a:normAutofit/>
          </a:bodyPr>
          <a:lstStyle/>
          <a:p>
            <a:pPr marL="0" indent="0">
              <a:buNone/>
            </a:pPr>
            <a:r>
              <a:rPr lang="ru-RU" sz="2400" b="1" i="1" u="sng" dirty="0" err="1">
                <a:latin typeface="Times New Roman" panose="02020603050405020304" pitchFamily="18" charset="0"/>
                <a:cs typeface="Times New Roman" panose="02020603050405020304" pitchFamily="18" charset="0"/>
              </a:rPr>
              <a:t>Razýezd</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duşuşdyrmaga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aýdylýar</a:t>
            </a:r>
            <a:r>
              <a:rPr lang="ru-RU" sz="2400" dirty="0">
                <a:latin typeface="Times New Roman" panose="02020603050405020304" pitchFamily="18" charset="0"/>
                <a:cs typeface="Times New Roman" panose="02020603050405020304" pitchFamily="18" charset="0"/>
              </a:rPr>
              <a:t>.</a:t>
            </a:r>
          </a:p>
          <a:p>
            <a:pPr marL="0" indent="0">
              <a:buNone/>
            </a:pPr>
            <a:r>
              <a:rPr lang="ru-RU" sz="2400" b="1" i="1" u="sng" dirty="0" err="1">
                <a:latin typeface="Times New Roman" panose="02020603050405020304" pitchFamily="18" charset="0"/>
                <a:cs typeface="Times New Roman" panose="02020603050405020304" pitchFamily="18" charset="0"/>
              </a:rPr>
              <a:t>Ozup</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geçiş</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punkty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halatda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aýdylýar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t>
            </a:r>
            <a:r>
              <a:rPr lang="ru-RU" sz="2400"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Aralyk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Bölüm</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uçastok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Sortlaýjy</a:t>
            </a:r>
            <a:r>
              <a:rPr lang="ru-RU" sz="2400" b="1" i="1" u="sng" dirty="0">
                <a:latin typeface="Times New Roman" panose="02020603050405020304" pitchFamily="18" charset="0"/>
                <a:cs typeface="Times New Roman" panose="02020603050405020304" pitchFamily="18" charset="0"/>
              </a:rPr>
              <a:t> , </a:t>
            </a:r>
            <a:r>
              <a:rPr lang="ru-RU" sz="2400" b="1" i="1" u="sng" dirty="0" err="1">
                <a:latin typeface="Times New Roman" panose="02020603050405020304" pitchFamily="18" charset="0"/>
                <a:cs typeface="Times New Roman" panose="02020603050405020304" pitchFamily="18" charset="0"/>
              </a:rPr>
              <a:t>Ýolagçy</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we</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Ýük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stansiýalaryna</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bölünýär</a:t>
            </a:r>
            <a:r>
              <a:rPr lang="ru-RU" sz="2400" b="1" i="1" u="sng"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762932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241788A4-0B14-4110-A3A0-62A285B046CC}"/>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79576" y="404664"/>
            <a:ext cx="7920880" cy="3902468"/>
          </a:xfrm>
          <a:prstGeom prst="rect">
            <a:avLst/>
          </a:prstGeom>
        </p:spPr>
      </p:pic>
      <p:sp>
        <p:nvSpPr>
          <p:cNvPr id="6" name="TextBox 5">
            <a:extLst>
              <a:ext uri="{FF2B5EF4-FFF2-40B4-BE49-F238E27FC236}">
                <a16:creationId xmlns:a16="http://schemas.microsoft.com/office/drawing/2014/main" xmlns="" id="{96B1E731-277F-4546-BAE2-DC04E8554AC5}"/>
              </a:ext>
            </a:extLst>
          </p:cNvPr>
          <p:cNvSpPr txBox="1"/>
          <p:nvPr/>
        </p:nvSpPr>
        <p:spPr>
          <a:xfrm>
            <a:off x="2279576" y="5128658"/>
            <a:ext cx="7776864" cy="1107996"/>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Sortlaýjy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parky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içinde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keseligine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görnüşli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stansiýasynyň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shemasy</a:t>
            </a:r>
            <a:endParaRPr lang="ru-RU" sz="24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361027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495600" y="620688"/>
            <a:ext cx="7488832"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07568" y="5157192"/>
            <a:ext cx="7776864" cy="738664"/>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Ýarym</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uzaboýuna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görnüşli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shemasy</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002143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6025ECF8-106A-4500-825F-6C7C7A23DACE}"/>
              </a:ext>
            </a:extLst>
          </p:cNvPr>
          <p:cNvPicPr>
            <a:picLocks noChangeAspect="1"/>
          </p:cNvPicPr>
          <p:nvPr/>
        </p:nvPicPr>
        <p:blipFill>
          <a:blip r:embed="rId2"/>
          <a:stretch>
            <a:fillRect/>
          </a:stretch>
        </p:blipFill>
        <p:spPr>
          <a:xfrm>
            <a:off x="2351584" y="692696"/>
            <a:ext cx="7488832" cy="3384376"/>
          </a:xfrm>
          <a:prstGeom prst="rect">
            <a:avLst/>
          </a:prstGeom>
        </p:spPr>
      </p:pic>
      <p:sp>
        <p:nvSpPr>
          <p:cNvPr id="5" name="TextBox 4">
            <a:extLst>
              <a:ext uri="{FF2B5EF4-FFF2-40B4-BE49-F238E27FC236}">
                <a16:creationId xmlns:a16="http://schemas.microsoft.com/office/drawing/2014/main" xmlns="" id="{3B2D2F89-D917-40BC-AC2E-1BB98DD6EC8F}"/>
              </a:ext>
            </a:extLst>
          </p:cNvPr>
          <p:cNvSpPr txBox="1"/>
          <p:nvPr/>
        </p:nvSpPr>
        <p:spPr>
          <a:xfrm>
            <a:off x="2639616" y="4869160"/>
            <a:ext cx="7478568" cy="1107996"/>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Uçastok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ýolagçy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desgalarynyň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yzygider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ýerleşdirilişi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ýollarynyň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yzygider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ýerleşdirilişi</a:t>
            </a:r>
            <a:endParaRPr lang="ru-RU" sz="24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614086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459596" y="836712"/>
            <a:ext cx="7272808" cy="34563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459596" y="4725144"/>
            <a:ext cx="7632848" cy="1107996"/>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Uzaboýuna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esasy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depoly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uçastok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shemasy</a:t>
            </a:r>
            <a:endParaRPr lang="ru-RU" sz="24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646958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4426D85-D295-4896-B3AE-6AB1E2390358}"/>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67608" y="764704"/>
            <a:ext cx="7272808"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xmlns="" id="{41CCBB6F-B8EE-4071-964B-BCD86EA50ABE}"/>
              </a:ext>
            </a:extLst>
          </p:cNvPr>
          <p:cNvSpPr txBox="1"/>
          <p:nvPr/>
        </p:nvSpPr>
        <p:spPr>
          <a:xfrm>
            <a:off x="2567608" y="4892967"/>
            <a:ext cx="7272808" cy="738664"/>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Çatrykda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ýerleşdirilen</a:t>
            </a:r>
            <a:r>
              <a:rPr lang="ru-RU" sz="2400" b="1" dirty="0">
                <a:latin typeface="Times New Roman" panose="02020603050405020304" pitchFamily="18" charset="0"/>
                <a:cs typeface="Times New Roman" panose="02020603050405020304" pitchFamily="18" charset="0"/>
              </a:rPr>
              <a:t> </a:t>
            </a:r>
            <a:r>
              <a:rPr lang="tk-TM" sz="2400" b="1" dirty="0">
                <a:latin typeface="Times New Roman" panose="02020603050405020304" pitchFamily="18" charset="0"/>
                <a:cs typeface="Times New Roman" panose="02020603050405020304" pitchFamily="18" charset="0"/>
              </a:rPr>
              <a:t>u</a:t>
            </a:r>
            <a:r>
              <a:rPr lang="ru-RU" sz="2400" b="1" dirty="0" err="1">
                <a:latin typeface="Times New Roman" panose="02020603050405020304" pitchFamily="18" charset="0"/>
                <a:cs typeface="Times New Roman" panose="02020603050405020304" pitchFamily="18" charset="0"/>
              </a:rPr>
              <a:t>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shemalary</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78723318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43572" y="692697"/>
            <a:ext cx="7704856" cy="3259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43572" y="4725144"/>
            <a:ext cx="7704856" cy="1107996"/>
          </a:xfrm>
          <a:prstGeom prst="rect">
            <a:avLst/>
          </a:prstGeom>
          <a:noFill/>
        </p:spPr>
        <p:txBody>
          <a:bodyPr wrap="square" rtlCol="0">
            <a:spAutoFit/>
          </a:bodyPr>
          <a:lstStyle/>
          <a:p>
            <a:r>
              <a:rPr lang="ru-RU" sz="2400" b="1" dirty="0" err="1">
                <a:latin typeface="Times New Roman" panose="02020603050405020304" pitchFamily="18" charset="0"/>
                <a:cs typeface="Times New Roman" panose="02020603050405020304" pitchFamily="18" charset="0"/>
              </a:rPr>
              <a:t>Uçastok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stansiýanyň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bir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ýolly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liniýada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çatrykda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ýerleşdirilişi</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92110318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shemalarynyň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görnüşlerini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saýlamak</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20474969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3.</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stansiýasyny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ýerleşdirmek</a:t>
            </a:r>
            <a:r>
              <a:rPr lang="ru-RU" dirty="0"/>
              <a:t/>
            </a:r>
            <a:br>
              <a:rPr lang="ru-RU" dirty="0"/>
            </a:b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15345954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sz="3600" b="1" dirty="0" smtClean="0">
                <a:latin typeface="Times New Roman" panose="02020603050405020304" pitchFamily="18" charset="0"/>
                <a:cs typeface="Times New Roman" panose="02020603050405020304" pitchFamily="18" charset="0"/>
              </a:rPr>
              <a:t>21</a:t>
            </a:r>
            <a:r>
              <a:rPr lang="ru-RU" sz="3600" b="1" dirty="0" smtClean="0">
                <a:latin typeface="Times New Roman" panose="02020603050405020304" pitchFamily="18" charset="0"/>
                <a:cs typeface="Times New Roman" panose="02020603050405020304" pitchFamily="18" charset="0"/>
              </a:rPr>
              <a:t>-nji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okuw</a:t>
            </a:r>
            <a:r>
              <a:rPr lang="tk-TM"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Uçastok</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stansiýanyň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desgalary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we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gurluşlary</a:t>
            </a:r>
            <a:r>
              <a:rPr lang="ru-RU" dirty="0"/>
              <a:t/>
            </a:r>
            <a:br>
              <a:rPr lang="ru-RU" dirty="0"/>
            </a:br>
            <a:endParaRPr lang="ru-RU" dirty="0"/>
          </a:p>
        </p:txBody>
      </p:sp>
      <p:sp>
        <p:nvSpPr>
          <p:cNvPr id="3" name="Объект 2"/>
          <p:cNvSpPr>
            <a:spLocks noGrp="1"/>
          </p:cNvSpPr>
          <p:nvPr>
            <p:ph idx="1"/>
          </p:nvPr>
        </p:nvSpPr>
        <p:spPr>
          <a:xfrm>
            <a:off x="2279576" y="1988841"/>
            <a:ext cx="7776864" cy="4137323"/>
          </a:xfrm>
        </p:spPr>
        <p:txBody>
          <a:bodyPr/>
          <a:lstStyle/>
          <a:p>
            <a:pPr marL="0" indent="0">
              <a:buNone/>
            </a:pPr>
            <a:r>
              <a:rPr lang="ru-RU" b="1" dirty="0"/>
              <a:t> </a:t>
            </a:r>
            <a:r>
              <a:rPr lang="tk-TM" sz="2800" b="1" dirty="0">
                <a:latin typeface="Times New Roman" panose="02020603050405020304" pitchFamily="18" charset="0"/>
                <a:cs typeface="Times New Roman" panose="02020603050405020304" pitchFamily="18" charset="0"/>
              </a:rPr>
              <a:t>Soraglar:</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desgalary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gurluşlary</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2.</a:t>
            </a:r>
            <a:r>
              <a:rPr lang="ru-RU" sz="2800" b="1" dirty="0" err="1">
                <a:latin typeface="Times New Roman" panose="02020603050405020304" pitchFamily="18" charset="0"/>
                <a:cs typeface="Times New Roman" panose="02020603050405020304" pitchFamily="18" charset="0"/>
              </a:rPr>
              <a:t>Uçastok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stansiýasynyň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beýleki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stansiýadan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tapawudy</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3.</a:t>
            </a:r>
            <a:r>
              <a:rPr lang="ru-RU" sz="2800" b="1" dirty="0" err="1">
                <a:latin typeface="Times New Roman" panose="02020603050405020304" pitchFamily="18" charset="0"/>
                <a:cs typeface="Times New Roman" panose="02020603050405020304" pitchFamily="18" charset="0"/>
              </a:rPr>
              <a:t>Ýolagçylara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hyzmat</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edýan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desgalar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gurluşlar</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057931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1.</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desgalary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gurluşlary</a:t>
            </a:r>
            <a:r>
              <a:rPr lang="ru-RU" dirty="0"/>
              <a:t/>
            </a:r>
            <a:br>
              <a:rPr lang="ru-RU" dirty="0"/>
            </a:br>
            <a:endParaRPr lang="ru-RU" dirty="0"/>
          </a:p>
        </p:txBody>
      </p:sp>
      <p:sp>
        <p:nvSpPr>
          <p:cNvPr id="3" name="Объект 2"/>
          <p:cNvSpPr>
            <a:spLocks noGrp="1"/>
          </p:cNvSpPr>
          <p:nvPr>
            <p:ph idx="1"/>
          </p:nvPr>
        </p:nvSpPr>
        <p:spPr>
          <a:xfrm>
            <a:off x="1981200" y="1628801"/>
            <a:ext cx="8229600" cy="4248472"/>
          </a:xfrm>
        </p:spPr>
        <p:txBody>
          <a:bodyPr>
            <a:normAutofit fontScale="92500"/>
          </a:bodyPr>
          <a:lstStyle/>
          <a:p>
            <a:pPr marL="0" indent="0">
              <a:buNone/>
            </a:pPr>
            <a:r>
              <a:rPr lang="tk-TM" sz="2600" dirty="0">
                <a:latin typeface="Times New Roman" panose="02020603050405020304" pitchFamily="18" charset="0"/>
                <a:cs typeface="Times New Roman" panose="02020603050405020304" pitchFamily="18" charset="0"/>
              </a:rPr>
              <a:t>U</a:t>
            </a:r>
            <a:r>
              <a:rPr lang="ru-RU" sz="2600" dirty="0" err="1">
                <a:latin typeface="Times New Roman" panose="02020603050405020304" pitchFamily="18" charset="0"/>
                <a:cs typeface="Times New Roman" panose="02020603050405020304" pitchFamily="18" charset="0"/>
              </a:rPr>
              <a:t>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ýygyndy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otlylaryny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dargatmak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wagonlara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tehniki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düýpli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serediş</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geçirmek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ýükleri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ýüklemek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düşürmek</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bagažlary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ýükläp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düşurmek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ýolagçylara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hyzmat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etmek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niýetlenendir</a:t>
            </a:r>
            <a:r>
              <a:rPr lang="ru-RU" sz="2600" dirty="0">
                <a:latin typeface="Times New Roman" panose="02020603050405020304" pitchFamily="18" charset="0"/>
                <a:cs typeface="Times New Roman" panose="02020603050405020304" pitchFamily="18" charset="0"/>
              </a:rPr>
              <a:t>. </a:t>
            </a:r>
          </a:p>
          <a:p>
            <a:pPr marL="0" indent="0">
              <a:buNone/>
            </a:pPr>
            <a:r>
              <a:rPr lang="ru-RU" sz="2600" dirty="0" err="1">
                <a:latin typeface="Times New Roman" panose="02020603050405020304" pitchFamily="18" charset="0"/>
                <a:cs typeface="Times New Roman" panose="02020603050405020304" pitchFamily="18" charset="0"/>
              </a:rPr>
              <a:t>Uçastok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şular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ýetirip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bilýändir</a:t>
            </a:r>
            <a:r>
              <a:rPr lang="ru-RU" sz="2600" dirty="0">
                <a:latin typeface="Times New Roman" panose="02020603050405020304" pitchFamily="18" charset="0"/>
                <a:cs typeface="Times New Roman" panose="02020603050405020304" pitchFamily="18" charset="0"/>
              </a:rPr>
              <a:t>;</a:t>
            </a:r>
          </a:p>
          <a:p>
            <a:pPr marL="0" indent="0">
              <a:buNone/>
            </a:pPr>
            <a:r>
              <a:rPr lang="ru-RU" sz="2600" i="1" dirty="0" err="1">
                <a:latin typeface="Times New Roman" panose="02020603050405020304" pitchFamily="18" charset="0"/>
                <a:cs typeface="Times New Roman" panose="02020603050405020304" pitchFamily="18" charset="0"/>
              </a:rPr>
              <a:t>Lokomotiwleri</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öwürýän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punktly</a:t>
            </a:r>
            <a:r>
              <a:rPr lang="ru-RU" sz="2600" i="1"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marL="0" indent="0">
              <a:buNone/>
            </a:pPr>
            <a:r>
              <a:rPr lang="ru-RU" sz="2600" i="1" dirty="0" err="1">
                <a:latin typeface="Times New Roman" panose="02020603050405020304" pitchFamily="18" charset="0"/>
                <a:cs typeface="Times New Roman" panose="02020603050405020304" pitchFamily="18" charset="0"/>
              </a:rPr>
              <a:t>Lokomotiwleri</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abatlaýan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esasy</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depoly</a:t>
            </a:r>
            <a:r>
              <a:rPr lang="ru-RU" sz="2600" i="1"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marL="0" indent="0">
              <a:buNone/>
            </a:pPr>
            <a:r>
              <a:rPr lang="ru-RU" sz="2600" i="1" dirty="0" err="1">
                <a:latin typeface="Times New Roman" panose="02020603050405020304" pitchFamily="18" charset="0"/>
                <a:cs typeface="Times New Roman" panose="02020603050405020304" pitchFamily="18" charset="0"/>
              </a:rPr>
              <a:t>Lokomotiw</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brigadalaryny</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çalyşýan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uçastok</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stansiýalary</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bolup</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bilýä</a:t>
            </a:r>
            <a:r>
              <a:rPr lang="ru-RU" sz="2600" i="1"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6121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1C8159-F035-43CE-B905-433E3931A44F}"/>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3.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häsiýeti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bellenişi</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77AB2464-9242-4809-B86B-1B3ED13C05C9}"/>
              </a:ext>
            </a:extLst>
          </p:cNvPr>
          <p:cNvSpPr>
            <a:spLocks noGrp="1"/>
          </p:cNvSpPr>
          <p:nvPr>
            <p:ph idx="1"/>
          </p:nvPr>
        </p:nvSpPr>
        <p:spPr/>
        <p:txBody>
          <a:bodyPr>
            <a:normAutofit/>
          </a:bodyPr>
          <a:lstStyle/>
          <a:p>
            <a:pPr marL="0" indent="0">
              <a:buNone/>
            </a:pPr>
            <a:r>
              <a:rPr lang="ru-RU" sz="2400" b="1" i="1" u="sng"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duşuşdyrmaga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tabşyrmaga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ýygnamak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gözegçilik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şaýtutma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gaýtmak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şoňa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häsiýeti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promejutoçnyý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uçaskowyý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sortiroboçnyý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passažirskiý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gruzowoý</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6441199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Uçastok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stansiýasynyň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beýleki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stansiýadan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tapawudy</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sz="2800" b="1" i="1" dirty="0" err="1">
                <a:latin typeface="Times New Roman" panose="02020603050405020304" pitchFamily="18" charset="0"/>
                <a:cs typeface="Times New Roman" panose="02020603050405020304" pitchFamily="18" charset="0"/>
              </a:rPr>
              <a:t>Ýol</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hojalygynyň</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täze</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gurluşlary</a:t>
            </a:r>
            <a:r>
              <a:rPr lang="ru-RU" sz="2800" i="1" dirty="0">
                <a:latin typeface="Times New Roman" panose="02020603050405020304" pitchFamily="18" charset="0"/>
                <a:cs typeface="Times New Roman" panose="02020603050405020304" pitchFamily="18" charset="0"/>
              </a:rPr>
              <a:t> – </a:t>
            </a:r>
            <a:r>
              <a:rPr lang="ru-RU" sz="2800" i="1" dirty="0" err="1">
                <a:latin typeface="Times New Roman" panose="02020603050405020304" pitchFamily="18" charset="0"/>
                <a:cs typeface="Times New Roman" panose="02020603050405020304" pitchFamily="18" charset="0"/>
              </a:rPr>
              <a:t>otlylary</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kabul</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edýän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ugradýan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ýollar</a:t>
            </a:r>
            <a:r>
              <a:rPr lang="ru-RU" sz="2800" i="1" dirty="0">
                <a:latin typeface="Times New Roman" panose="02020603050405020304" pitchFamily="18" charset="0"/>
                <a:cs typeface="Times New Roman" panose="02020603050405020304" pitchFamily="18" charset="0"/>
              </a:rPr>
              <a:t> , </a:t>
            </a:r>
            <a:r>
              <a:rPr lang="ru-RU" sz="2800" i="1" dirty="0" err="1">
                <a:latin typeface="Times New Roman" panose="02020603050405020304" pitchFamily="18" charset="0"/>
                <a:cs typeface="Times New Roman" panose="02020603050405020304" pitchFamily="18" charset="0"/>
              </a:rPr>
              <a:t>sortlamak</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üçin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niýetlene</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ýollar</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ýükleri</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ýüklemek</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we</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düşürmek</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üçin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niýetlenen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ýollar</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we</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depolara</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borýan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ýollar</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we</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şuňa</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meňzeş</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ýollar</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bolmalydyr</a:t>
            </a:r>
            <a:r>
              <a:rPr lang="ru-RU" sz="2800" i="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indent="0">
              <a:buNone/>
            </a:pPr>
            <a:r>
              <a:rPr lang="ru-RU" sz="2800" b="1" i="1" dirty="0" err="1">
                <a:latin typeface="Times New Roman" panose="02020603050405020304" pitchFamily="18" charset="0"/>
                <a:cs typeface="Times New Roman" panose="02020603050405020304" pitchFamily="18" charset="0"/>
              </a:rPr>
              <a:t>Sortlaýjy</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desgalar</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we</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gurluşlar</a:t>
            </a:r>
            <a:r>
              <a:rPr lang="ru-RU" sz="2800" i="1" dirty="0">
                <a:latin typeface="Times New Roman" panose="02020603050405020304" pitchFamily="18" charset="0"/>
                <a:cs typeface="Times New Roman" panose="02020603050405020304" pitchFamily="18" charset="0"/>
              </a:rPr>
              <a:t> – </a:t>
            </a:r>
            <a:r>
              <a:rPr lang="ru-RU" sz="2800" i="1" dirty="0" err="1">
                <a:latin typeface="Times New Roman" panose="02020603050405020304" pitchFamily="18" charset="0"/>
                <a:cs typeface="Times New Roman" panose="02020603050405020304" pitchFamily="18" charset="0"/>
              </a:rPr>
              <a:t>ýarym</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belentlik</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çekiji</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ýollar</a:t>
            </a:r>
            <a:r>
              <a:rPr lang="ru-RU" sz="2800" i="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i="1" dirty="0" err="1">
                <a:latin typeface="Times New Roman" panose="02020603050405020304" pitchFamily="18" charset="0"/>
                <a:cs typeface="Times New Roman" panose="02020603050405020304" pitchFamily="18" charset="0"/>
              </a:rPr>
              <a:t>Wagon</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hojalygy</a:t>
            </a:r>
            <a:r>
              <a:rPr lang="ru-RU" sz="2800" b="1" i="1"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tehniki</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hyzmat</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ediş</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punkty</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awtosaklaýjylary</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barlaýan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kontrol</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edýän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punktlar</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wagonlary</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abatlaýan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gurluşlar</a:t>
            </a:r>
            <a:r>
              <a:rPr lang="ru-RU" sz="2800" i="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i="1" dirty="0" err="1">
                <a:latin typeface="Times New Roman" panose="02020603050405020304" pitchFamily="18" charset="0"/>
                <a:cs typeface="Times New Roman" panose="02020603050405020304" pitchFamily="18" charset="0"/>
              </a:rPr>
              <a:t>Lokomotiw</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hojalygy</a:t>
            </a:r>
            <a:r>
              <a:rPr lang="ru-RU" sz="2800" b="1" i="1"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lokomotiwleri</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remont</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işlerini</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we</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şaýtutmak</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işlerini</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geçirýän</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gurluşlar</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lokomotiwlere</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energoüpçünçilik</a:t>
            </a:r>
            <a:r>
              <a:rPr lang="ru-RU" sz="2800" i="1" dirty="0">
                <a:latin typeface="Times New Roman" panose="02020603050405020304" pitchFamily="18" charset="0"/>
                <a:cs typeface="Times New Roman" panose="02020603050405020304" pitchFamily="18" charset="0"/>
              </a:rPr>
              <a:t> </a:t>
            </a:r>
            <a:r>
              <a:rPr lang="ru-RU" sz="2800" i="1" dirty="0" err="1">
                <a:latin typeface="Times New Roman" panose="02020603050405020304" pitchFamily="18" charset="0"/>
                <a:cs typeface="Times New Roman" panose="02020603050405020304" pitchFamily="18" charset="0"/>
              </a:rPr>
              <a:t>desgalary</a:t>
            </a:r>
            <a:r>
              <a:rPr lang="ru-RU" sz="2800" i="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4862808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5560" y="908721"/>
            <a:ext cx="7920880" cy="4248472"/>
          </a:xfrm>
        </p:spPr>
        <p:txBody>
          <a:bodyPr>
            <a:normAutofit/>
          </a:bodyPr>
          <a:lstStyle/>
          <a:p>
            <a:pPr marL="0" indent="0">
              <a:buNone/>
            </a:pPr>
            <a:r>
              <a:rPr lang="ru-RU" sz="2600" b="1" i="1" dirty="0" err="1">
                <a:latin typeface="Times New Roman" panose="02020603050405020304" pitchFamily="18" charset="0"/>
                <a:cs typeface="Times New Roman" panose="02020603050405020304" pitchFamily="18" charset="0"/>
              </a:rPr>
              <a:t>Ýükleri</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ýükläp</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düşürýän</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gurluşlar</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we</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desgalar</a:t>
            </a:r>
            <a:r>
              <a:rPr lang="ru-RU" sz="2600" b="1" i="1" dirty="0">
                <a:latin typeface="Times New Roman" panose="02020603050405020304" pitchFamily="18" charset="0"/>
                <a:cs typeface="Times New Roman" panose="02020603050405020304" pitchFamily="18" charset="0"/>
              </a:rPr>
              <a:t> </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ýapyk</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we</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açyk</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platformalar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skladlar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dökülip</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ýüklenilýän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ýükler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üçin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meýdanlar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konteýnerler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üçin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meýdanlar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wagon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terezileri</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gabara</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waratalary</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we</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şuňa</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meňzeş</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desgalar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we</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gurluşlar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şu</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gurluşlaryň</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hemmesi</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ýük</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howlusynda</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ýerleşdrilmelidir</a:t>
            </a:r>
            <a:r>
              <a:rPr lang="ru-RU" sz="2600" i="1" dirty="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a:p>
            <a:pPr marL="0" indent="0">
              <a:buNone/>
            </a:pPr>
            <a:r>
              <a:rPr lang="ru-RU" sz="2600" b="1" i="1" dirty="0" err="1">
                <a:latin typeface="Times New Roman" panose="02020603050405020304" pitchFamily="18" charset="0"/>
                <a:cs typeface="Times New Roman" panose="02020603050405020304" pitchFamily="18" charset="0"/>
              </a:rPr>
              <a:t>Ýolagçylara</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hyzmat</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edýän</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desgalar</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we</a:t>
            </a:r>
            <a:r>
              <a:rPr lang="ru-RU" sz="2600" b="1" i="1" dirty="0">
                <a:latin typeface="Times New Roman" panose="02020603050405020304" pitchFamily="18" charset="0"/>
                <a:cs typeface="Times New Roman" panose="02020603050405020304" pitchFamily="18" charset="0"/>
              </a:rPr>
              <a:t> </a:t>
            </a:r>
            <a:r>
              <a:rPr lang="ru-RU" sz="2600" b="1" i="1" dirty="0" err="1">
                <a:latin typeface="Times New Roman" panose="02020603050405020304" pitchFamily="18" charset="0"/>
                <a:cs typeface="Times New Roman" panose="02020603050405020304" pitchFamily="18" charset="0"/>
              </a:rPr>
              <a:t>gurluşlar</a:t>
            </a:r>
            <a:r>
              <a:rPr lang="ru-RU" sz="2600" b="1" i="1" dirty="0">
                <a:latin typeface="Times New Roman" panose="02020603050405020304" pitchFamily="18" charset="0"/>
                <a:cs typeface="Times New Roman" panose="02020603050405020304" pitchFamily="18" charset="0"/>
              </a:rPr>
              <a:t> </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ýolagçy</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jaýy</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platformalar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we</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geçelgeler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bagaž</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sakalanýan</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ýerler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we</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kömekçi</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desgalar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we</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gurluşlar</a:t>
            </a:r>
            <a:r>
              <a:rPr lang="ru-RU" sz="2600" i="1" dirty="0">
                <a:latin typeface="Times New Roman" panose="02020603050405020304" pitchFamily="18" charset="0"/>
                <a:cs typeface="Times New Roman" panose="02020603050405020304" pitchFamily="18" charset="0"/>
              </a:rPr>
              <a:t> </a:t>
            </a:r>
            <a:r>
              <a:rPr lang="ru-RU" sz="2600" i="1" dirty="0" err="1">
                <a:latin typeface="Times New Roman" panose="02020603050405020304" pitchFamily="18" charset="0"/>
                <a:cs typeface="Times New Roman" panose="02020603050405020304" pitchFamily="18" charset="0"/>
              </a:rPr>
              <a:t>ýerleşdirilýändir</a:t>
            </a:r>
            <a:r>
              <a:rPr lang="ru-RU" sz="2600" i="1" dirty="0">
                <a:latin typeface="Times New Roman" panose="02020603050405020304" pitchFamily="18" charset="0"/>
                <a:cs typeface="Times New Roman" panose="02020603050405020304" pitchFamily="18" charset="0"/>
              </a:rPr>
              <a:t>. </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679826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675620" y="1052736"/>
            <a:ext cx="6840760" cy="4464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569214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Ýolagçylara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hyzmat</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edýan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desgalar</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gurluşlar</a:t>
            </a:r>
            <a:r>
              <a:rPr lang="ru-RU" dirty="0"/>
              <a:t/>
            </a:r>
            <a:br>
              <a:rPr lang="ru-RU" dirty="0"/>
            </a:br>
            <a:endParaRPr lang="ru-RU" dirty="0"/>
          </a:p>
        </p:txBody>
      </p:sp>
      <p:sp>
        <p:nvSpPr>
          <p:cNvPr id="3" name="Объект 2"/>
          <p:cNvSpPr>
            <a:spLocks noGrp="1"/>
          </p:cNvSpPr>
          <p:nvPr>
            <p:ph idx="1"/>
          </p:nvPr>
        </p:nvSpPr>
        <p:spPr>
          <a:xfrm>
            <a:off x="2135560" y="1600201"/>
            <a:ext cx="7848872" cy="4525963"/>
          </a:xfrm>
        </p:spPr>
        <p:txBody>
          <a:bodyPr>
            <a:normAutofit fontScale="77500" lnSpcReduction="20000"/>
          </a:bodyPr>
          <a:lstStyle/>
          <a:p>
            <a:pPr marL="0" indent="0">
              <a:buNone/>
            </a:pPr>
            <a:r>
              <a:rPr lang="ru-RU" sz="3100" dirty="0" err="1">
                <a:latin typeface="Times New Roman" panose="02020603050405020304" pitchFamily="18" charset="0"/>
                <a:cs typeface="Times New Roman" panose="02020603050405020304" pitchFamily="18" charset="0"/>
              </a:rPr>
              <a:t>Uçastok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ýük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ýolagçy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baglanyşykly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ähli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ýetirilýändir</a:t>
            </a:r>
            <a:r>
              <a:rPr lang="ru-RU" sz="3100" dirty="0">
                <a:latin typeface="Times New Roman" panose="02020603050405020304" pitchFamily="18" charset="0"/>
                <a:cs typeface="Times New Roman" panose="02020603050405020304" pitchFamily="18" charset="0"/>
              </a:rPr>
              <a:t>;</a:t>
            </a:r>
          </a:p>
          <a:p>
            <a:pPr marL="0" indent="0">
              <a:buNone/>
            </a:pPr>
            <a:r>
              <a:rPr lang="ru-RU" sz="3100" i="1" dirty="0" err="1">
                <a:latin typeface="Times New Roman" panose="02020603050405020304" pitchFamily="18" charset="0"/>
                <a:cs typeface="Times New Roman" panose="02020603050405020304" pitchFamily="18" charset="0"/>
              </a:rPr>
              <a:t>Tranzit</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otlylaryň</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üstünde</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işlemek</a:t>
            </a:r>
            <a:r>
              <a:rPr lang="ru-RU" sz="3100" i="1" dirty="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a:p>
            <a:pPr marL="0" indent="0">
              <a:buNone/>
            </a:pPr>
            <a:r>
              <a:rPr lang="ru-RU" sz="3100" i="1" dirty="0" err="1">
                <a:latin typeface="Times New Roman" panose="02020603050405020304" pitchFamily="18" charset="0"/>
                <a:cs typeface="Times New Roman" panose="02020603050405020304" pitchFamily="18" charset="0"/>
              </a:rPr>
              <a:t>Düzümi</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düzmek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we</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dargatmak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işleri</a:t>
            </a:r>
            <a:r>
              <a:rPr lang="ru-RU" sz="3100" i="1" dirty="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a:p>
            <a:pPr marL="0" indent="0">
              <a:buNone/>
            </a:pPr>
            <a:r>
              <a:rPr lang="ru-RU" sz="3100" i="1" dirty="0" err="1">
                <a:latin typeface="Times New Roman" panose="02020603050405020304" pitchFamily="18" charset="0"/>
                <a:cs typeface="Times New Roman" panose="02020603050405020304" pitchFamily="18" charset="0"/>
              </a:rPr>
              <a:t>Lokomotiw</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brigadalaryny</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we</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otly</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brigadalaryny</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çalyşýar</a:t>
            </a:r>
            <a:r>
              <a:rPr lang="ru-RU" sz="3100" i="1" dirty="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a:p>
            <a:pPr marL="0" indent="0">
              <a:buNone/>
            </a:pPr>
            <a:r>
              <a:rPr lang="ru-RU" sz="3100" i="1" dirty="0" err="1">
                <a:latin typeface="Times New Roman" panose="02020603050405020304" pitchFamily="18" charset="0"/>
                <a:cs typeface="Times New Roman" panose="02020603050405020304" pitchFamily="18" charset="0"/>
              </a:rPr>
              <a:t>Ýolagçy</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biletlerini</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satmak</a:t>
            </a:r>
            <a:r>
              <a:rPr lang="ru-RU" sz="3100" i="1" dirty="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a:p>
            <a:pPr marL="0" indent="0">
              <a:buNone/>
            </a:pPr>
            <a:r>
              <a:rPr lang="ru-RU" sz="3100" i="1" dirty="0" err="1">
                <a:latin typeface="Times New Roman" panose="02020603050405020304" pitchFamily="18" charset="0"/>
                <a:cs typeface="Times New Roman" panose="02020603050405020304" pitchFamily="18" charset="0"/>
              </a:rPr>
              <a:t>Ýolagçylary</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mündirmek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we</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düşürmek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işleri</a:t>
            </a:r>
            <a:r>
              <a:rPr lang="ru-RU" sz="3100" i="1" dirty="0">
                <a:latin typeface="Times New Roman" panose="02020603050405020304" pitchFamily="18" charset="0"/>
                <a:cs typeface="Times New Roman" panose="02020603050405020304" pitchFamily="18" charset="0"/>
              </a:rPr>
              <a:t>;</a:t>
            </a:r>
            <a:endParaRPr lang="ru-RU" sz="3100" dirty="0">
              <a:latin typeface="Times New Roman" panose="02020603050405020304" pitchFamily="18" charset="0"/>
              <a:cs typeface="Times New Roman" panose="02020603050405020304" pitchFamily="18" charset="0"/>
            </a:endParaRPr>
          </a:p>
          <a:p>
            <a:pPr marL="0" indent="0">
              <a:buNone/>
            </a:pPr>
            <a:r>
              <a:rPr lang="ru-RU" sz="3100" i="1" dirty="0" err="1">
                <a:latin typeface="Times New Roman" panose="02020603050405020304" pitchFamily="18" charset="0"/>
                <a:cs typeface="Times New Roman" panose="02020603050405020304" pitchFamily="18" charset="0"/>
              </a:rPr>
              <a:t>Ýükleri</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ýüklemek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we</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düşürmek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işleri</a:t>
            </a:r>
            <a:r>
              <a:rPr lang="ru-RU" sz="3100" i="1" dirty="0">
                <a:latin typeface="Times New Roman" panose="02020603050405020304" pitchFamily="18" charset="0"/>
                <a:cs typeface="Times New Roman" panose="02020603050405020304" pitchFamily="18" charset="0"/>
              </a:rPr>
              <a:t>; </a:t>
            </a:r>
            <a:endParaRPr lang="ru-RU" sz="3100" dirty="0">
              <a:latin typeface="Times New Roman" panose="02020603050405020304" pitchFamily="18" charset="0"/>
              <a:cs typeface="Times New Roman" panose="02020603050405020304" pitchFamily="18" charset="0"/>
            </a:endParaRPr>
          </a:p>
          <a:p>
            <a:pPr marL="0" indent="0">
              <a:buNone/>
            </a:pPr>
            <a:r>
              <a:rPr lang="ru-RU" sz="3100" i="1" dirty="0" err="1">
                <a:latin typeface="Times New Roman" panose="02020603050405020304" pitchFamily="18" charset="0"/>
                <a:cs typeface="Times New Roman" panose="02020603050405020304" pitchFamily="18" charset="0"/>
              </a:rPr>
              <a:t>Bagažlary</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ýükläp</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düşürmek</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işlerini</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ýerine</a:t>
            </a:r>
            <a:r>
              <a:rPr lang="ru-RU" sz="3100" i="1" dirty="0">
                <a:latin typeface="Times New Roman" panose="02020603050405020304" pitchFamily="18" charset="0"/>
                <a:cs typeface="Times New Roman" panose="02020603050405020304" pitchFamily="18" charset="0"/>
              </a:rPr>
              <a:t> </a:t>
            </a:r>
            <a:r>
              <a:rPr lang="ru-RU" sz="3100" i="1" dirty="0" err="1">
                <a:latin typeface="Times New Roman" panose="02020603050405020304" pitchFamily="18" charset="0"/>
                <a:cs typeface="Times New Roman" panose="02020603050405020304" pitchFamily="18" charset="0"/>
              </a:rPr>
              <a:t>ýetirýär</a:t>
            </a:r>
            <a:r>
              <a:rPr lang="ru-RU" sz="3100" i="1" dirty="0">
                <a:latin typeface="Times New Roman" panose="02020603050405020304" pitchFamily="18" charset="0"/>
                <a:cs typeface="Times New Roman" panose="02020603050405020304" pitchFamily="18" charset="0"/>
              </a:rPr>
              <a:t>. </a:t>
            </a:r>
            <a:endParaRPr lang="ru-RU" sz="3100" dirty="0">
              <a:latin typeface="Times New Roman" panose="02020603050405020304" pitchFamily="18" charset="0"/>
              <a:cs typeface="Times New Roman" panose="02020603050405020304" pitchFamily="18" charset="0"/>
            </a:endParaRPr>
          </a:p>
          <a:p>
            <a:pPr marL="0" indent="0">
              <a:buNone/>
            </a:pPr>
            <a:r>
              <a:rPr lang="ru-RU" sz="3100" dirty="0" err="1">
                <a:latin typeface="Times New Roman" panose="02020603050405020304" pitchFamily="18" charset="0"/>
                <a:cs typeface="Times New Roman" panose="02020603050405020304" pitchFamily="18" charset="0"/>
              </a:rPr>
              <a:t>Ýük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işlerini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geçirmek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üçin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ýolagçylara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hyzmat</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etmek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üçin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uçastok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stansiýalarynda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şu</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aşakda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görkezilen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desgalar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gurluşlar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ýerleşdirilmelidir</a:t>
            </a:r>
            <a:r>
              <a:rPr lang="ru-RU" sz="31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79933084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5560" y="764705"/>
            <a:ext cx="7776864" cy="5112568"/>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ugradyjy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sortlaýjy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parklary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üpçün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edilýär</a:t>
            </a:r>
            <a:r>
              <a:rPr lang="ru-RU" sz="3400" dirty="0">
                <a:latin typeface="Times New Roman" panose="02020603050405020304" pitchFamily="18" charset="0"/>
                <a:cs typeface="Times New Roman" panose="02020603050405020304" pitchFamily="18" charset="0"/>
              </a:rPr>
              <a:t>. </a:t>
            </a:r>
          </a:p>
          <a:p>
            <a:pPr marL="0" indent="0">
              <a:buNone/>
            </a:pP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sortlaýjy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ýörite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tranzit</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geçýän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niýetlen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aýry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ugratmak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niýetlenen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aýry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bolýandyr</a:t>
            </a:r>
            <a:r>
              <a:rPr lang="ru-RU" sz="3400" dirty="0">
                <a:latin typeface="Times New Roman" panose="02020603050405020304" pitchFamily="18" charset="0"/>
                <a:cs typeface="Times New Roman" panose="02020603050405020304" pitchFamily="18" charset="0"/>
              </a:rPr>
              <a:t>. </a:t>
            </a:r>
          </a:p>
          <a:p>
            <a:pPr marL="0" indent="0">
              <a:buNone/>
            </a:pP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ugradyjy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ýörite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gurulýar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bu</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pasgel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bermän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başga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geçmäne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depolara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gitmek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niýetlenip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gurulýa</a:t>
            </a:r>
            <a:r>
              <a:rPr lang="ru-RU" sz="3400" dirty="0">
                <a:latin typeface="Times New Roman" panose="02020603050405020304" pitchFamily="18" charset="0"/>
                <a:cs typeface="Times New Roman" panose="02020603050405020304" pitchFamily="18" charset="0"/>
              </a:rPr>
              <a:t>. </a:t>
            </a:r>
          </a:p>
          <a:p>
            <a:pPr marL="0" indent="0">
              <a:buNone/>
            </a:pP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howupsyzlygyny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üçpn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etmek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aýry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ýetirmek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niýetlenilýär</a:t>
            </a:r>
            <a:r>
              <a:rPr lang="ru-RU" sz="3400" dirty="0">
                <a:latin typeface="Times New Roman" panose="02020603050405020304" pitchFamily="18" charset="0"/>
                <a:cs typeface="Times New Roman" panose="02020603050405020304" pitchFamily="18" charset="0"/>
              </a:rPr>
              <a:t>. </a:t>
            </a:r>
          </a:p>
          <a:p>
            <a:pPr marL="0" indent="0">
              <a:buNone/>
            </a:pP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parkynda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düşürmek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näsaz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saklar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ýeňil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abatlaýyş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ýerleşdirilýär</a:t>
            </a:r>
            <a:r>
              <a:rPr lang="ru-RU" sz="3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40245477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836713"/>
            <a:ext cx="8229600" cy="2448273"/>
          </a:xfrm>
        </p:spPr>
        <p:txBody>
          <a:bodyPr/>
          <a:lstStyle/>
          <a:p>
            <a:pPr marL="0" indent="0">
              <a:buNone/>
            </a:pP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eňňitlu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gurulýandyr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Tranzit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Tranzit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gelmänkä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işkär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5191542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570186"/>
          </a:xfrm>
        </p:spPr>
        <p:txBody>
          <a:bodyPr>
            <a:noAutofit/>
          </a:bodyPr>
          <a:lstStyle/>
          <a:p>
            <a:r>
              <a:rPr lang="ru-RU" sz="3200" b="1" dirty="0"/>
              <a:t/>
            </a:r>
            <a:br>
              <a:rPr lang="ru-RU" sz="3200" b="1" dirty="0"/>
            </a:br>
            <a:r>
              <a:rPr lang="ru-RU" sz="3200" b="1" dirty="0" smtClean="0">
                <a:latin typeface="Times New Roman" panose="02020603050405020304" pitchFamily="18" charset="0"/>
                <a:cs typeface="Times New Roman" panose="02020603050405020304" pitchFamily="18" charset="0"/>
              </a:rPr>
              <a:t>22-nji </a:t>
            </a:r>
            <a:r>
              <a:rPr lang="ru-RU" sz="3200" b="1" dirty="0" err="1">
                <a:latin typeface="Times New Roman" panose="02020603050405020304" pitchFamily="18" charset="0"/>
                <a:cs typeface="Times New Roman" panose="02020603050405020304" pitchFamily="18" charset="0"/>
              </a:rPr>
              <a:t>umumy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okuw</a:t>
            </a:r>
            <a:r>
              <a:rPr lang="tk-TM"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Uçastok</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stansiýasynyň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golaýynda</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ýerleşýän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ýan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ýollar</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67608" y="2636913"/>
            <a:ext cx="6264696" cy="3489251"/>
          </a:xfrm>
        </p:spPr>
        <p:txBody>
          <a:bodyPr/>
          <a:lstStyle/>
          <a:p>
            <a:pPr marL="0" indent="0">
              <a:buNone/>
            </a:pPr>
            <a:r>
              <a:rPr lang="tk-TM" sz="2800" b="1" dirty="0">
                <a:latin typeface="Times New Roman" panose="02020603050405020304" pitchFamily="18" charset="0"/>
                <a:cs typeface="Times New Roman" panose="02020603050405020304" pitchFamily="18" charset="0"/>
              </a:rPr>
              <a:t>Soraglar:</a:t>
            </a:r>
          </a:p>
          <a:p>
            <a:pPr marL="0" indent="0">
              <a:buNone/>
            </a:pPr>
            <a:r>
              <a:rPr lang="ru-RU" sz="2800" b="1" dirty="0">
                <a:latin typeface="Times New Roman" panose="02020603050405020304" pitchFamily="18" charset="0"/>
                <a:cs typeface="Times New Roman" panose="02020603050405020304" pitchFamily="18" charset="0"/>
              </a:rPr>
              <a:t>1. </a:t>
            </a:r>
            <a:r>
              <a:rPr lang="ru-RU" sz="2800" b="1" dirty="0" err="1">
                <a:latin typeface="Times New Roman" panose="02020603050405020304" pitchFamily="18" charset="0"/>
                <a:cs typeface="Times New Roman" panose="02020603050405020304" pitchFamily="18" charset="0"/>
              </a:rPr>
              <a:t>Ýan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ýerine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ýetirýän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işleri</a:t>
            </a:r>
            <a:r>
              <a:rPr lang="ru-RU" sz="2800" b="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2.Ýan </a:t>
            </a:r>
            <a:r>
              <a:rPr lang="ru-RU" sz="2800" b="1" dirty="0" err="1">
                <a:latin typeface="Times New Roman" panose="02020603050405020304" pitchFamily="18" charset="0"/>
                <a:cs typeface="Times New Roman" panose="02020603050405020304" pitchFamily="18" charset="0"/>
              </a:rPr>
              <a:t>ýollaryň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ammarlary</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3. </a:t>
            </a:r>
            <a:r>
              <a:rPr lang="ru-RU" sz="2800" b="1" dirty="0" err="1">
                <a:latin typeface="Times New Roman" panose="02020603050405020304" pitchFamily="18" charset="0"/>
                <a:cs typeface="Times New Roman" panose="02020603050405020304" pitchFamily="18" charset="0"/>
              </a:rPr>
              <a:t>Tehniki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howpsyzlyk</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talaplary</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372425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ru-RU" sz="3100" b="1" dirty="0">
                <a:latin typeface="Times New Roman" panose="02020603050405020304" pitchFamily="18" charset="0"/>
                <a:cs typeface="Times New Roman" panose="02020603050405020304" pitchFamily="18" charset="0"/>
              </a:rPr>
              <a:t>1.Ýan </a:t>
            </a:r>
            <a:r>
              <a:rPr lang="ru-RU" sz="3100" b="1" dirty="0" err="1">
                <a:latin typeface="Times New Roman" panose="02020603050405020304" pitchFamily="18" charset="0"/>
                <a:cs typeface="Times New Roman" panose="02020603050405020304" pitchFamily="18" charset="0"/>
              </a:rPr>
              <a:t>ýollaryň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ýerine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ýetirýän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işleri</a:t>
            </a:r>
            <a:r>
              <a:rPr lang="ru-RU" sz="3100" b="1" dirty="0">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Объект 2"/>
          <p:cNvSpPr>
            <a:spLocks noGrp="1"/>
          </p:cNvSpPr>
          <p:nvPr>
            <p:ph idx="1"/>
          </p:nvPr>
        </p:nvSpPr>
        <p:spPr>
          <a:xfrm>
            <a:off x="1981200" y="1268760"/>
            <a:ext cx="8229600" cy="4896544"/>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stansiýasynda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beýleki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stansiýalarda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boluşy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ýükleýiş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ýetirilýär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ýükleýiş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düşürüş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geçiriler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mümkinçilikler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döredilip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olarda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skladlar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kranlar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hem</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ýerleşdirilýär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ýüklenilip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düşürilip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bolandan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soňra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getirilip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dakylýa</a:t>
            </a:r>
            <a:r>
              <a:rPr lang="ru-RU" sz="3400" dirty="0">
                <a:latin typeface="Times New Roman" panose="02020603050405020304" pitchFamily="18" charset="0"/>
                <a:cs typeface="Times New Roman" panose="02020603050405020304" pitchFamily="18" charset="0"/>
              </a:rPr>
              <a:t>.</a:t>
            </a:r>
          </a:p>
          <a:p>
            <a:pPr marL="0" indent="0">
              <a:buNone/>
            </a:pP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ugradyjysy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ugradylmaga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taỳarlanan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hakynda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nobatçysy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hojalygy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toparyna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gözegçilerine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haỳsy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ỳola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çykarylỳanlygy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hakynda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bildiriş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ugradyjysy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otluny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çykarandan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soňra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telefon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arkaly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nobatçysy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hojajygyndaky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işçilerine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gözegçisiniň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ediji-tabşyryjy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geçirijä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taỳỳarlygyny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habar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buýruk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namasy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boỳunça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bekidilỳär</a:t>
            </a:r>
            <a:r>
              <a:rPr lang="ru-RU" sz="3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5183615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92697"/>
            <a:ext cx="8229600" cy="5433467"/>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hojajygy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toparynyň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işçileri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goraỳjyny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goỳyp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geçirmä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kemçilikleri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bejermäge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başlaỳarlar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Bu</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birnäçe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işçi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bolup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wagtda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ỳerne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ỳetirỳärler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Egerde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näsazlyk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tapylanda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mümkin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bolsa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duran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ỳerinde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düzedỳärler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mümkinçilik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bolmadyk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ỳagdaỳda</a:t>
            </a:r>
            <a:r>
              <a:rPr lang="ru-RU" sz="3400" dirty="0">
                <a:latin typeface="Times New Roman" panose="02020603050405020304" pitchFamily="18" charset="0"/>
                <a:cs typeface="Times New Roman" panose="02020603050405020304" pitchFamily="18" charset="0"/>
              </a:rPr>
              <a:t> WU-14 </a:t>
            </a:r>
            <a:r>
              <a:rPr lang="ru-RU" sz="3400" dirty="0" err="1">
                <a:latin typeface="Times New Roman" panose="02020603050405020304" pitchFamily="18" charset="0"/>
                <a:cs typeface="Times New Roman" panose="02020603050405020304" pitchFamily="18" charset="0"/>
              </a:rPr>
              <a:t>görnüşli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kitaba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belleỳärler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hojajygy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toparynyň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işçisi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kemçilikli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uwedomleniỳe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güwä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hatyny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ỳazỳar</a:t>
            </a:r>
            <a:r>
              <a:rPr lang="ru-RU" sz="3400" dirty="0">
                <a:latin typeface="Times New Roman" panose="02020603050405020304" pitchFamily="18" charset="0"/>
                <a:cs typeface="Times New Roman" panose="02020603050405020304" pitchFamily="18" charset="0"/>
              </a:rPr>
              <a:t>. </a:t>
            </a:r>
          </a:p>
          <a:p>
            <a:pPr marL="0" indent="0">
              <a:buNone/>
            </a:pPr>
            <a:r>
              <a:rPr lang="ru-RU" sz="3400" dirty="0" err="1">
                <a:latin typeface="Times New Roman" panose="02020603050405020304" pitchFamily="18" charset="0"/>
                <a:cs typeface="Times New Roman" panose="02020603050405020304" pitchFamily="18" charset="0"/>
              </a:rPr>
              <a:t>Bu</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açyp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aỳyrýar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ỳazylan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güwä</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haty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esasynda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ỳöriteleşdirilen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bejerilỳän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ỳollara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alyp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barylýar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dakylandan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soňra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awtosaklaỳjynyň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wagtda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hereketiniň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howpsuzlygyna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täsir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etjek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ỳüklere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geçirilỳär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barlag</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taraplaỳyn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alynyp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barylỳar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gutaranlaryndan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soňra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ediji-tabşyryja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ỳagdaỳlaryny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habar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berỳärler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GU-98 </a:t>
            </a:r>
            <a:r>
              <a:rPr lang="ru-RU" sz="3400" dirty="0" err="1">
                <a:latin typeface="Times New Roman" panose="02020603050405020304" pitchFamily="18" charset="0"/>
                <a:cs typeface="Times New Roman" panose="02020603050405020304" pitchFamily="18" charset="0"/>
              </a:rPr>
              <a:t>görnüşli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kitaba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belleỳär</a:t>
            </a:r>
            <a:r>
              <a:rPr lang="ru-RU" sz="3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9062025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92697"/>
            <a:ext cx="8229600" cy="2736304"/>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ugradylmaga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taỳar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ỳanyndaky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kömekçisi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operatory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dişpetçerinden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belgisini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maglumatlaryny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agramy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göwrümi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dişpetçerine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telefon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kampiỳuteriň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ỳetirỳär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66283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ADE159B-220F-4B9F-B3EE-A52583F6AD9F}"/>
              </a:ext>
            </a:extLst>
          </p:cNvPr>
          <p:cNvSpPr>
            <a:spLocks noGrp="1"/>
          </p:cNvSpPr>
          <p:nvPr>
            <p:ph idx="1"/>
          </p:nvPr>
        </p:nvSpPr>
        <p:spPr/>
        <p:txBody>
          <a:bodyPr>
            <a:normAutofit/>
          </a:bodyPr>
          <a:lstStyle/>
          <a:p>
            <a:pPr marL="0" indent="0">
              <a:buNone/>
            </a:pPr>
            <a:r>
              <a:rPr lang="ru-RU" sz="2400" b="1" i="1" u="sng"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promežutoçnyý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duşuşmagyna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ozup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münüp-düşmegine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ýüküň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bagažyň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ýüklenip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düşürilmegine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ýygyndy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dakmagyna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ýükleýän-düşürýän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şoňa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a:t>
            </a:r>
          </a:p>
          <a:p>
            <a:pPr marL="0" indent="0">
              <a:buNone/>
            </a:pPr>
            <a:r>
              <a:rPr lang="ru-RU" sz="2400" b="1" i="1" u="sng"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uçaskowyý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gözegçiligine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ýygyndy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ýygnamaga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seredende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köpräk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şoňa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2545880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78098"/>
          </a:xfrm>
        </p:spPr>
        <p:txBody>
          <a:bodyPr>
            <a:normAutofit fontScale="90000"/>
          </a:bodyPr>
          <a:lstStyle/>
          <a:p>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ru-RU" sz="3100" b="1" dirty="0">
                <a:latin typeface="Times New Roman" panose="02020603050405020304" pitchFamily="18" charset="0"/>
                <a:cs typeface="Times New Roman" panose="02020603050405020304" pitchFamily="18" charset="0"/>
              </a:rPr>
              <a:t>2.Ýan </a:t>
            </a:r>
            <a:r>
              <a:rPr lang="ru-RU" sz="3100" b="1" dirty="0" err="1">
                <a:latin typeface="Times New Roman" panose="02020603050405020304" pitchFamily="18" charset="0"/>
                <a:cs typeface="Times New Roman" panose="02020603050405020304" pitchFamily="18" charset="0"/>
              </a:rPr>
              <a:t>ýollaryň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ammarlary</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1981200" y="1052736"/>
            <a:ext cx="8229600" cy="5256584"/>
          </a:xfrm>
        </p:spPr>
        <p:txBody>
          <a:bodyPr>
            <a:normAutofit fontScale="62500" lnSpcReduction="20000"/>
          </a:bodyPr>
          <a:lstStyle/>
          <a:p>
            <a:pPr marL="0" indent="0">
              <a:buNone/>
            </a:pPr>
            <a:r>
              <a:rPr lang="ru-RU" sz="3800" dirty="0" err="1">
                <a:latin typeface="Times New Roman" panose="02020603050405020304" pitchFamily="18" charset="0"/>
                <a:cs typeface="Times New Roman" panose="02020603050405020304" pitchFamily="18" charset="0"/>
              </a:rPr>
              <a:t>Uçastok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stansiýadan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geçip</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barỳan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ýük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düzümi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bilen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işlemegiň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tehnologiỳasy</a:t>
            </a:r>
            <a:r>
              <a:rPr lang="ru-RU" sz="3800" dirty="0">
                <a:latin typeface="Times New Roman" panose="02020603050405020304" pitchFamily="18" charset="0"/>
                <a:cs typeface="Times New Roman" panose="02020603050405020304" pitchFamily="18" charset="0"/>
              </a:rPr>
              <a:t>.</a:t>
            </a:r>
          </a:p>
          <a:p>
            <a:pPr marL="0" indent="0">
              <a:buNone/>
            </a:pP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Uçastok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stansiýadan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göni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üsti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aşyr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geçỳän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ýük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agramyny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uzynlygyny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üỳtgetmezden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işlemek</a:t>
            </a:r>
            <a:r>
              <a:rPr lang="ru-RU" sz="3800" dirty="0">
                <a:latin typeface="Times New Roman" panose="02020603050405020304" pitchFamily="18" charset="0"/>
                <a:cs typeface="Times New Roman" panose="02020603050405020304" pitchFamily="18" charset="0"/>
              </a:rPr>
              <a:t>.</a:t>
            </a:r>
          </a:p>
          <a:p>
            <a:pPr marL="0" indent="0">
              <a:buNone/>
            </a:pPr>
            <a:r>
              <a:rPr lang="ru-RU" sz="3800" dirty="0" err="1">
                <a:latin typeface="Times New Roman" panose="02020603050405020304" pitchFamily="18" charset="0"/>
                <a:cs typeface="Times New Roman" panose="02020603050405020304" pitchFamily="18" charset="0"/>
              </a:rPr>
              <a:t>Üsti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aşyr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geçip</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barỳan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degişli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ýük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işlenmezden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geçỳän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ỳa-da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bölekleỳin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işlenỳän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agramy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ýa-da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uzynlygy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üỳtgetmek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işleri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Üsti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aşyr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geçip</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barỳan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kabul</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ediji</a:t>
            </a:r>
            <a:r>
              <a:rPr lang="ru-RU" sz="3800" dirty="0">
                <a:latin typeface="Times New Roman" panose="02020603050405020304" pitchFamily="18" charset="0"/>
                <a:cs typeface="Times New Roman" panose="02020603050405020304" pitchFamily="18" charset="0"/>
              </a:rPr>
              <a:t> - </a:t>
            </a:r>
            <a:r>
              <a:rPr lang="ru-RU" sz="3800" dirty="0" err="1">
                <a:latin typeface="Times New Roman" panose="02020603050405020304" pitchFamily="18" charset="0"/>
                <a:cs typeface="Times New Roman" panose="02020603050405020304" pitchFamily="18" charset="0"/>
              </a:rPr>
              <a:t>ugradyjy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ýollara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kabul</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edilỳär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Ýük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stansiýada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kabul</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etmezden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öň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uçastok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stansiýanyň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nobatçysy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gelỳän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belgisi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boýunça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kabul</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edilỳän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ỳoly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barada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tehniki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üpjünçilik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jaỳynyň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işgärlerine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kabul</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edijilere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gelỳänligi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barada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habar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berỳär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Uçastok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stansiýanyň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nobatçysy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gelen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tehniki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gözegçilige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tabşyranlygy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barada</a:t>
            </a:r>
            <a:r>
              <a:rPr lang="ru-RU" sz="3800" dirty="0">
                <a:latin typeface="Times New Roman" panose="02020603050405020304" pitchFamily="18" charset="0"/>
                <a:cs typeface="Times New Roman" panose="02020603050405020304" pitchFamily="18" charset="0"/>
              </a:rPr>
              <a:t> BU-14 </a:t>
            </a:r>
            <a:r>
              <a:rPr lang="ru-RU" sz="3800" dirty="0" err="1">
                <a:latin typeface="Times New Roman" panose="02020603050405020304" pitchFamily="18" charset="0"/>
                <a:cs typeface="Times New Roman" panose="02020603050405020304" pitchFamily="18" charset="0"/>
              </a:rPr>
              <a:t>belgili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kitaba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belleỳär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Uçastok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stansiýanyň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tehniki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ykrarnamasynyň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paỳlaşdyrmasynyň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görkezmesiniň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tertibi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esasynda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gelen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bekidiýär</a:t>
            </a:r>
            <a:r>
              <a:rPr lang="ru-RU" sz="3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2730887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7568" y="620689"/>
            <a:ext cx="7632848" cy="5505475"/>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durỳarlar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ỳagdaỳyny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awtosaklaỳjylary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synagdan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geçirmeklik</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täjirçilik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kemçiliklerini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düzetmeklik</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brigadalaryny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çalyşmaklyk</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seretmekde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kemçilik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tapylan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ỳa-da</a:t>
            </a:r>
            <a:r>
              <a:rPr lang="ru-RU" sz="2400" dirty="0">
                <a:latin typeface="Times New Roman" panose="02020603050405020304" pitchFamily="18" charset="0"/>
                <a:cs typeface="Times New Roman" panose="02020603050405020304" pitchFamily="18" charset="0"/>
              </a:rPr>
              <a:t> BU-14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kitaba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bellenilip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galmaklyk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boỳunça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galmaly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ỳörüteleşdirilen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barmalyk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herekrtiniň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howpsuzlygyna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etjek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gözegçilik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geçirilỳär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61103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476674"/>
            <a:ext cx="8229600" cy="3096343"/>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Täjirçilik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barlag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taraplaỳyn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alynyp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barylỳar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Barlagy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gutaranlaryndan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ediji-tabşyryja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ỳagdaỳlaryny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berỳär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taýýarlygy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barada</a:t>
            </a:r>
            <a:r>
              <a:rPr lang="ru-RU" sz="2400" dirty="0">
                <a:latin typeface="Times New Roman" panose="02020603050405020304" pitchFamily="18" charset="0"/>
                <a:cs typeface="Times New Roman" panose="02020603050405020304" pitchFamily="18" charset="0"/>
              </a:rPr>
              <a:t> GU-98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kitaba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belläp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taỳarlygyny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berỳär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kemçilikler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ỳagdaỳda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kemçilikler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maglumatlar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belleỳärler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GU-23 </a:t>
            </a:r>
            <a:r>
              <a:rPr lang="ru-RU" sz="2400" dirty="0" err="1">
                <a:latin typeface="Times New Roman" panose="02020603050405020304" pitchFamily="18" charset="0"/>
                <a:cs typeface="Times New Roman" panose="02020603050405020304" pitchFamily="18" charset="0"/>
              </a:rPr>
              <a:t>belgili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kitaba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ỳazỳarlar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2946600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850106"/>
          </a:xfrm>
        </p:spPr>
        <p:txBody>
          <a:bodyPr>
            <a:normAutofit fontScale="90000"/>
          </a:bodyPr>
          <a:lstStyle/>
          <a:p>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ru-RU" sz="3100" b="1" dirty="0">
                <a:latin typeface="Times New Roman" panose="02020603050405020304" pitchFamily="18" charset="0"/>
                <a:cs typeface="Times New Roman" panose="02020603050405020304" pitchFamily="18" charset="0"/>
              </a:rPr>
              <a:t>3. </a:t>
            </a:r>
            <a:r>
              <a:rPr lang="ru-RU" sz="3100" b="1" dirty="0" err="1">
                <a:latin typeface="Times New Roman" panose="02020603050405020304" pitchFamily="18" charset="0"/>
                <a:cs typeface="Times New Roman" panose="02020603050405020304" pitchFamily="18" charset="0"/>
              </a:rPr>
              <a:t>Tehniki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howpsyzlyk</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talaplary</a:t>
            </a:r>
            <a:r>
              <a:rPr lang="tk-TM"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kemçilikli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açmak-dakmak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manỳowr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dispetçeri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öz</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tertibi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boýunça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açmany</a:t>
            </a:r>
            <a:r>
              <a:rPr lang="ru-RU" sz="3400" dirty="0">
                <a:latin typeface="Times New Roman" panose="02020603050405020304" pitchFamily="18" charset="0"/>
                <a:cs typeface="Times New Roman" panose="02020603050405020304" pitchFamily="18" charset="0"/>
              </a:rPr>
              <a:t> - </a:t>
            </a:r>
            <a:r>
              <a:rPr lang="ru-RU" sz="3400" dirty="0" err="1">
                <a:latin typeface="Times New Roman" panose="02020603050405020304" pitchFamily="18" charset="0"/>
                <a:cs typeface="Times New Roman" panose="02020603050405020304" pitchFamily="18" charset="0"/>
              </a:rPr>
              <a:t>dakmany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üpjün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edýär</a:t>
            </a:r>
            <a:r>
              <a:rPr lang="ru-RU" sz="3400" dirty="0">
                <a:latin typeface="Times New Roman" panose="02020603050405020304" pitchFamily="18" charset="0"/>
                <a:cs typeface="Times New Roman" panose="02020603050405020304" pitchFamily="18" charset="0"/>
              </a:rPr>
              <a:t>. </a:t>
            </a:r>
          </a:p>
          <a:p>
            <a:pPr marL="0" indent="0">
              <a:buNone/>
            </a:pP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ugradylmazdan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öň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uçastok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nobatçysy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otlunyň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taỳýarlygy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täjirçilik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boỳunça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ỳükleri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kabul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ediji-ugradyjydan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otlunyň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taýỳarlygy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habar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alỳar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gözegçisi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düzümdäki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boş</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haýsy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görnüşdäki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ýüklemäge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bolýanlygyna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güwälendirýänligi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barada</a:t>
            </a:r>
            <a:r>
              <a:rPr lang="ru-RU" sz="3400" dirty="0">
                <a:latin typeface="Times New Roman" panose="02020603050405020304" pitchFamily="18" charset="0"/>
                <a:cs typeface="Times New Roman" panose="02020603050405020304" pitchFamily="18" charset="0"/>
              </a:rPr>
              <a:t> WU-14 </a:t>
            </a:r>
            <a:r>
              <a:rPr lang="ru-RU" sz="3400" dirty="0" err="1">
                <a:latin typeface="Times New Roman" panose="02020603050405020304" pitchFamily="18" charset="0"/>
                <a:cs typeface="Times New Roman" panose="02020603050405020304" pitchFamily="18" charset="0"/>
              </a:rPr>
              <a:t>belgili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kitaba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belleýär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uramazdan</a:t>
            </a:r>
            <a:r>
              <a:rPr lang="ru-RU" sz="3400" dirty="0">
                <a:latin typeface="Times New Roman" panose="02020603050405020304" pitchFamily="18" charset="0"/>
                <a:cs typeface="Times New Roman" panose="02020603050405020304" pitchFamily="18" charset="0"/>
              </a:rPr>
              <a:t> 10 </a:t>
            </a:r>
            <a:r>
              <a:rPr lang="ru-RU" sz="3400" dirty="0" err="1">
                <a:latin typeface="Times New Roman" panose="02020603050405020304" pitchFamily="18" charset="0"/>
                <a:cs typeface="Times New Roman" panose="02020603050405020304" pitchFamily="18" charset="0"/>
              </a:rPr>
              <a:t>minut</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öňürti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lokomotiwi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dakylỳar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awtosaklaỳjysynyň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geçirilỳär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Geçirilen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awtosaklaỳjynyň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barlagynyň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netijesinden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soňra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saklaỳjy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barada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hojajygynyň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işgärleri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kepilnama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berỳär</a:t>
            </a:r>
            <a:r>
              <a:rPr lang="ru-RU" sz="3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3053305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r>
            <a:br>
              <a:rPr lang="ru-RU" b="1" dirty="0"/>
            </a:br>
            <a:r>
              <a:rPr lang="ru-RU" sz="3600" b="1" dirty="0" smtClean="0">
                <a:latin typeface="Times New Roman" panose="02020603050405020304" pitchFamily="18" charset="0"/>
                <a:cs typeface="Times New Roman" panose="02020603050405020304" pitchFamily="18" charset="0"/>
              </a:rPr>
              <a:t>23-nji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okuw</a:t>
            </a:r>
            <a:r>
              <a:rPr lang="tk-TM"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Sortlaýjy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stansiýalar</a:t>
            </a:r>
            <a:r>
              <a:rPr lang="ru-RU" dirty="0"/>
              <a:t/>
            </a:r>
            <a:br>
              <a:rPr lang="ru-RU" dirty="0"/>
            </a:br>
            <a:endParaRPr lang="ru-RU" dirty="0"/>
          </a:p>
        </p:txBody>
      </p:sp>
      <p:sp>
        <p:nvSpPr>
          <p:cNvPr id="3" name="Объект 2"/>
          <p:cNvSpPr>
            <a:spLocks noGrp="1"/>
          </p:cNvSpPr>
          <p:nvPr>
            <p:ph idx="1"/>
          </p:nvPr>
        </p:nvSpPr>
        <p:spPr>
          <a:xfrm>
            <a:off x="2711624" y="2348881"/>
            <a:ext cx="7056784" cy="3777283"/>
          </a:xfrm>
        </p:spPr>
        <p:txBody>
          <a:bodyPr/>
          <a:lstStyle/>
          <a:p>
            <a:pPr marL="0" indent="0">
              <a:buNone/>
            </a:pPr>
            <a:r>
              <a:rPr lang="tk-TM" sz="2800" b="1" dirty="0">
                <a:latin typeface="Times New Roman" panose="02020603050405020304" pitchFamily="18" charset="0"/>
                <a:cs typeface="Times New Roman" panose="02020603050405020304" pitchFamily="18" charset="0"/>
              </a:rPr>
              <a:t>Soraglar:</a:t>
            </a:r>
          </a:p>
          <a:p>
            <a:pPr marL="0" indent="0">
              <a:buNone/>
            </a:pPr>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görnüşleri</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 </a:t>
            </a:r>
            <a:r>
              <a:rPr lang="tk-TM" sz="2800" b="1" dirty="0">
                <a:latin typeface="Times New Roman" panose="02020603050405020304" pitchFamily="18" charset="0"/>
                <a:cs typeface="Times New Roman" panose="02020603050405020304" pitchFamily="18" charset="0"/>
              </a:rPr>
              <a:t>2.</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kabul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ediji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ugradyjy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parky</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3.</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üstaşar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parky</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777481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78098"/>
          </a:xfrm>
        </p:spPr>
        <p:txBody>
          <a:bodyPr>
            <a:normAutofit fontScale="90000"/>
          </a:bodyPr>
          <a:lstStyle/>
          <a:p>
            <a:pPr lvl="0"/>
            <a:r>
              <a:rPr lang="tk-TM" sz="2800" b="1" dirty="0">
                <a:latin typeface="Times New Roman" panose="02020603050405020304" pitchFamily="18" charset="0"/>
                <a:cs typeface="Times New Roman" panose="02020603050405020304" pitchFamily="18" charset="0"/>
              </a:rPr>
              <a:t/>
            </a:r>
            <a:br>
              <a:rPr lang="tk-TM" sz="28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1.</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görnüşleri</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340768"/>
            <a:ext cx="8229600" cy="5242594"/>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göwrümi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häsiỳeti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boỳunça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klassyz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klas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hasaplanỳar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ýeke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peýdalanylýan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yşyklandyrylyş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enjamlary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taraplaỳyn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awtoblokirowkalaşdyrylan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jüpüt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taraplaỳyn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awtoblokirowkalaşdyrylan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ýeke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etmekde</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geçirmekde</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saỳlaỳjy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ugratmakda</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keseligine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ýarymkeseligine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uzaboýuna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ỳerleşỳärler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649484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476673"/>
            <a:ext cx="8229600" cy="5649491"/>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çäklerindäki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guramalaryň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garamagyna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berlenlerden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garamagynda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aýratyn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çäklerinde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bellenmeýär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bellemegiň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tassyklanýar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serişdelerini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peýdalanmagyň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buýruk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nama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howupsyz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päsgelsiz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ugradylmagy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içerki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howpsuzlygyny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goramagy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berjaý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düzgünleşdirilendir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505541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836712"/>
            <a:ext cx="8229600" cy="4824536"/>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 </a:t>
            </a:r>
            <a:r>
              <a:rPr lang="ru-RU" sz="3400" dirty="0" err="1">
                <a:latin typeface="Times New Roman" panose="02020603050405020304" pitchFamily="18" charset="0"/>
                <a:cs typeface="Times New Roman" panose="02020603050405020304" pitchFamily="18" charset="0"/>
              </a:rPr>
              <a:t>buýruk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nama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tarapyndan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tertip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ähli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bölümleriň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işgärleri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hökmänidir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tehniki-buýruk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namasy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tarapyndan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şu</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kadalaryň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Türkmenistanyň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demir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ýoluny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ulanmagyň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kadalary</a:t>
            </a:r>
            <a:r>
              <a:rPr lang="ru-RU" sz="3400" dirty="0">
                <a:latin typeface="Times New Roman" panose="02020603050405020304" pitchFamily="18" charset="0"/>
                <a:cs typeface="Times New Roman" panose="02020603050405020304" pitchFamily="18" charset="0"/>
              </a:rPr>
              <a:t> (TUK); </a:t>
            </a:r>
            <a:r>
              <a:rPr lang="ru-RU" sz="3400" dirty="0" err="1">
                <a:latin typeface="Times New Roman" panose="02020603050405020304" pitchFamily="18" charset="0"/>
                <a:cs typeface="Times New Roman" panose="02020603050405020304" pitchFamily="18" charset="0"/>
              </a:rPr>
              <a:t>Türkmenistanyň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demir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ýolunda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otlularyň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hereketi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manýowr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boýunça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düzgünnamasyny</a:t>
            </a:r>
            <a:r>
              <a:rPr lang="ru-RU" sz="3400" dirty="0">
                <a:latin typeface="Times New Roman" panose="02020603050405020304" pitchFamily="18" charset="0"/>
                <a:cs typeface="Times New Roman" panose="02020603050405020304" pitchFamily="18" charset="0"/>
              </a:rPr>
              <a:t> (OHD); </a:t>
            </a:r>
            <a:r>
              <a:rPr lang="ru-RU" sz="3400" dirty="0" err="1">
                <a:latin typeface="Times New Roman" panose="02020603050405020304" pitchFamily="18" charset="0"/>
                <a:cs typeface="Times New Roman" panose="02020603050405020304" pitchFamily="18" charset="0"/>
              </a:rPr>
              <a:t>Türkmenistanyň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demir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ýolunda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signallaşdyrma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boýunça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düzgünnamasyny</a:t>
            </a:r>
            <a:r>
              <a:rPr lang="ru-RU" sz="3400" dirty="0">
                <a:latin typeface="Times New Roman" panose="02020603050405020304" pitchFamily="18" charset="0"/>
                <a:cs typeface="Times New Roman" panose="02020603050405020304" pitchFamily="18" charset="0"/>
              </a:rPr>
              <a:t> (SBD); </a:t>
            </a:r>
            <a:r>
              <a:rPr lang="ru-RU" sz="3400" dirty="0" err="1">
                <a:latin typeface="Times New Roman" panose="02020603050405020304" pitchFamily="18" charset="0"/>
                <a:cs typeface="Times New Roman" panose="02020603050405020304" pitchFamily="18" charset="0"/>
              </a:rPr>
              <a:t>beỳleki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wagytlaýyn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düzgünnamalaryň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ỳerli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düzgünnamalaryň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howpsuzlygyň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zähmeti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goramaklygyň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talaplarynyň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ỳerine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ỳetirlişiniň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esasynda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doly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laýyklykda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işlenip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düzülýär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Stansiýanyň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tehniki</a:t>
            </a:r>
            <a:r>
              <a:rPr lang="ru-RU" sz="3400" dirty="0">
                <a:latin typeface="Times New Roman" panose="02020603050405020304" pitchFamily="18" charset="0"/>
                <a:cs typeface="Times New Roman" panose="02020603050405020304" pitchFamily="18" charset="0"/>
              </a:rPr>
              <a:t> – </a:t>
            </a:r>
            <a:r>
              <a:rPr lang="ru-RU" sz="3400" dirty="0" err="1">
                <a:latin typeface="Times New Roman" panose="02020603050405020304" pitchFamily="18" charset="0"/>
                <a:cs typeface="Times New Roman" panose="02020603050405020304" pitchFamily="18" charset="0"/>
              </a:rPr>
              <a:t>buýruk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beriji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namasy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hereketiň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derňewçisi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tarapyndan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barlanylýar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bölümleriň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başlyklary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ylalaşylyp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Türkmenistanyň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demir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ulaglary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ministry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tarapyndan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tassyklanylýar</a:t>
            </a:r>
            <a:r>
              <a:rPr lang="ru-RU" sz="3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7150726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kabul</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ediji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ugradyjy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parky</a:t>
            </a:r>
            <a:r>
              <a:rPr lang="tk-TM"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ýerleşişine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ỳetirỳärler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edỳär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ugradỳar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tehnologiki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açmak-dakmak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ugradỳar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gerek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ỳagdaỳynda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özüniň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buýruk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namasynda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dogry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giňişleýin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düşündirilip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görkezilýär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399833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92698"/>
            <a:ext cx="8229600" cy="2736303"/>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6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1-nji </a:t>
            </a:r>
            <a:r>
              <a:rPr lang="ru-RU" sz="2400" dirty="0" err="1">
                <a:latin typeface="Times New Roman" panose="02020603050405020304" pitchFamily="18" charset="0"/>
                <a:cs typeface="Times New Roman" panose="02020603050405020304" pitchFamily="18" charset="0"/>
              </a:rPr>
              <a:t>belgili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tablisada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özüniň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ỳagdaỳynda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ỳetmezçilik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niýetlenýär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565598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82443E5-5148-4DF1-A63D-D7B79A704143}"/>
              </a:ext>
            </a:extLst>
          </p:cNvPr>
          <p:cNvSpPr>
            <a:spLocks noGrp="1"/>
          </p:cNvSpPr>
          <p:nvPr>
            <p:ph idx="1"/>
          </p:nvPr>
        </p:nvSpPr>
        <p:spPr/>
        <p:txBody>
          <a:bodyPr>
            <a:normAutofit/>
          </a:bodyPr>
          <a:lstStyle/>
          <a:p>
            <a:pPr marL="0" indent="0">
              <a:buNone/>
            </a:pPr>
            <a:r>
              <a:rPr lang="ru-RU" sz="2400" b="1" i="1" u="sng"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köpçilikleýin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ýygyndy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paýlanýan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çatryklara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a:t>
            </a:r>
          </a:p>
          <a:p>
            <a:pPr marL="0" indent="0">
              <a:buNone/>
            </a:pPr>
            <a:r>
              <a:rPr lang="ru-RU" sz="2400" b="1" i="1" u="sng" dirty="0" err="1">
                <a:latin typeface="Times New Roman" panose="02020603050405020304" pitchFamily="18" charset="0"/>
                <a:cs typeface="Times New Roman" panose="02020603050405020304" pitchFamily="18" charset="0"/>
              </a:rPr>
              <a:t>Ýolagçy</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şäherlerde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bagažy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poçtany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tabşyrmaga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şaýtutma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görümli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bejergisi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ýöriteleşdirilen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ýetirilýär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69630600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3.</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üstaşar</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parky</a:t>
            </a:r>
            <a:r>
              <a:rPr lang="tk-TM" sz="3100" b="1"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00201"/>
            <a:ext cx="8229600" cy="2476872"/>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6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2-nji </a:t>
            </a:r>
            <a:r>
              <a:rPr lang="ru-RU" sz="2400" dirty="0" err="1">
                <a:latin typeface="Times New Roman" panose="02020603050405020304" pitchFamily="18" charset="0"/>
                <a:cs typeface="Times New Roman" panose="02020603050405020304" pitchFamily="18" charset="0"/>
              </a:rPr>
              <a:t>tablisada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tassyklanan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gije-gündüzki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meỳilnamasyndaky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akymynyň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üstiaşyr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edilip</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ugradylýan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düzülýär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12624868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764705"/>
            <a:ext cx="8229600" cy="4392488"/>
          </a:xfrm>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Sortlaýjy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stansiýasynyň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saỳlaỳjy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parkyň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ýöriteleşdirilen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a:t>
            </a:r>
            <a:r>
              <a:rPr lang="ru-RU" sz="2600" dirty="0">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Sortlaýjy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stansiýasynyň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saỳlaỳjy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parkyň</a:t>
            </a:r>
            <a:r>
              <a:rPr lang="ru-RU" sz="2600" dirty="0">
                <a:latin typeface="Times New Roman" panose="02020603050405020304" pitchFamily="18" charset="0"/>
                <a:cs typeface="Times New Roman" panose="02020603050405020304" pitchFamily="18" charset="0"/>
              </a:rPr>
              <a:t> 9 </a:t>
            </a:r>
            <a:r>
              <a:rPr lang="ru-RU" sz="2600" dirty="0" err="1">
                <a:latin typeface="Times New Roman" panose="02020603050405020304" pitchFamily="18" charset="0"/>
                <a:cs typeface="Times New Roman" panose="02020603050405020304" pitchFamily="18" charset="0"/>
              </a:rPr>
              <a:t>sany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ýöriteleşdirilen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bolup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olar</a:t>
            </a:r>
            <a:r>
              <a:rPr lang="ru-RU" sz="2600" dirty="0">
                <a:latin typeface="Times New Roman" panose="02020603050405020304" pitchFamily="18" charset="0"/>
                <a:cs typeface="Times New Roman" panose="02020603050405020304" pitchFamily="18" charset="0"/>
              </a:rPr>
              <a:t> 3-nji </a:t>
            </a:r>
            <a:r>
              <a:rPr lang="ru-RU" sz="2600" dirty="0" err="1">
                <a:latin typeface="Times New Roman" panose="02020603050405020304" pitchFamily="18" charset="0"/>
                <a:cs typeface="Times New Roman" panose="02020603050405020304" pitchFamily="18" charset="0"/>
              </a:rPr>
              <a:t>tablisada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görkezilşi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tassyklanan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gije-gündüzki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meỳilnamasy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saýlanýan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düzümlerini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saýlamaga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wagon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toplumlaryny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jemlemäge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otlulary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düzmäge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ugadyjy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parka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çykarmak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taýýarlamaga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edaralara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hojalyklara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kärhanalaryñ</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dürli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ýüklerine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niýetlenip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ýörüteleşdirilen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ýollardyr</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18235157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692697"/>
            <a:ext cx="8003232" cy="2160240"/>
          </a:xfrm>
        </p:spPr>
        <p:txBody>
          <a:bodyPr/>
          <a:lstStyle/>
          <a:p>
            <a:pPr marL="0" indent="0">
              <a:buNone/>
            </a:pP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ỳollary</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stansiýasynyň</a:t>
            </a:r>
            <a:r>
              <a:rPr lang="ru-RU" sz="2400" dirty="0">
                <a:latin typeface="Times New Roman" panose="02020603050405020304" pitchFamily="18" charset="0"/>
                <a:cs typeface="Times New Roman" panose="02020603050405020304" pitchFamily="18" charset="0"/>
              </a:rPr>
              <a:t> 5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5-nji </a:t>
            </a:r>
            <a:r>
              <a:rPr lang="ru-RU" sz="2400" dirty="0" err="1">
                <a:latin typeface="Times New Roman" panose="02020603050405020304" pitchFamily="18" charset="0"/>
                <a:cs typeface="Times New Roman" panose="02020603050405020304" pitchFamily="18" charset="0"/>
              </a:rPr>
              <a:t>tablisada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edaralara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hojalyklara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düşürip</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ýüklemek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ýollardyr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6048261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714202"/>
          </a:xfrm>
        </p:spPr>
        <p:txBody>
          <a:bodyPr>
            <a:normAutofit/>
          </a:bodyPr>
          <a:lstStyle/>
          <a:p>
            <a:r>
              <a:rPr lang="ru-RU" sz="3200" b="1" dirty="0" smtClean="0">
                <a:latin typeface="Times New Roman" panose="02020603050405020304" pitchFamily="18" charset="0"/>
                <a:cs typeface="Times New Roman" panose="02020603050405020304" pitchFamily="18" charset="0"/>
              </a:rPr>
              <a:t>24-nji </a:t>
            </a:r>
            <a:r>
              <a:rPr lang="ru-RU" sz="3200" b="1" dirty="0" err="1">
                <a:latin typeface="Times New Roman" panose="02020603050405020304" pitchFamily="18" charset="0"/>
                <a:cs typeface="Times New Roman" panose="02020603050405020304" pitchFamily="18" charset="0"/>
              </a:rPr>
              <a:t>umumy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okuw</a:t>
            </a:r>
            <a:r>
              <a:rPr lang="tk-TM"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Iki</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taraplaýyn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sortlaýjy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stansiýanyň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shemasy</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783632" y="2204865"/>
            <a:ext cx="6912768" cy="3921299"/>
          </a:xfrm>
        </p:spPr>
        <p:txBody>
          <a:bodyPr/>
          <a:lstStyle/>
          <a:p>
            <a:pPr marL="0" indent="0">
              <a:buNone/>
            </a:pPr>
            <a:r>
              <a:rPr lang="tk-TM" sz="2800" b="1" dirty="0">
                <a:latin typeface="Times New Roman" panose="02020603050405020304" pitchFamily="18" charset="0"/>
                <a:cs typeface="Times New Roman" panose="02020603050405020304" pitchFamily="18" charset="0"/>
              </a:rPr>
              <a:t>Soraglar:</a:t>
            </a:r>
          </a:p>
          <a:p>
            <a:pPr marL="0" indent="0">
              <a:buNone/>
            </a:pPr>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Iki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taraplaýyn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shemasy</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2.</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esasy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ýerleşişi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3.</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goşmaça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1911345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dirty="0"/>
              <a:t/>
            </a:r>
            <a:br>
              <a:rPr lang="ru-RU" b="1" dirty="0"/>
            </a:br>
            <a:r>
              <a:rPr lang="tk-TM" sz="3100" b="1" dirty="0">
                <a:latin typeface="Times New Roman" panose="02020603050405020304" pitchFamily="18" charset="0"/>
                <a:cs typeface="Times New Roman" panose="02020603050405020304" pitchFamily="18" charset="0"/>
              </a:rPr>
              <a:t>1.</a:t>
            </a:r>
            <a:r>
              <a:rPr lang="ru-RU" sz="3100" b="1" dirty="0" err="1">
                <a:latin typeface="Times New Roman" panose="02020603050405020304" pitchFamily="18" charset="0"/>
                <a:cs typeface="Times New Roman" panose="02020603050405020304" pitchFamily="18" charset="0"/>
              </a:rPr>
              <a:t>Iki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taraplaýyn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shemasy</a:t>
            </a:r>
            <a:r>
              <a:rPr lang="ru-RU" sz="3100" b="1"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600201"/>
            <a:ext cx="8229600" cy="3196952"/>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akymynyň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häsiýetnamasyna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ortaça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kiçi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kuwwatlylykda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profil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agyzlary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ýapgytlygy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streleçnoý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gorlowina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uklone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agyzlary</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dispetçeriniň</a:t>
            </a:r>
            <a:r>
              <a:rPr lang="ru-RU" sz="2400" dirty="0">
                <a:latin typeface="Times New Roman" panose="02020603050405020304" pitchFamily="18" charset="0"/>
                <a:cs typeface="Times New Roman" panose="02020603050405020304" pitchFamily="18" charset="0"/>
              </a:rPr>
              <a:t> (DSS),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nobatçysynyň</a:t>
            </a:r>
            <a:r>
              <a:rPr lang="ru-RU" sz="2400" dirty="0">
                <a:latin typeface="Times New Roman" panose="02020603050405020304" pitchFamily="18" charset="0"/>
                <a:cs typeface="Times New Roman" panose="02020603050405020304" pitchFamily="18" charset="0"/>
              </a:rPr>
              <a:t> (DSP) </a:t>
            </a:r>
            <a:r>
              <a:rPr lang="ru-RU" sz="2400" dirty="0" err="1">
                <a:latin typeface="Times New Roman" panose="02020603050405020304" pitchFamily="18" charset="0"/>
                <a:cs typeface="Times New Roman" panose="02020603050405020304" pitchFamily="18" charset="0"/>
              </a:rPr>
              <a:t>aragatnaşygynyň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dolandyrylyşy</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167498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22114"/>
          </a:xfrm>
        </p:spPr>
        <p:txBody>
          <a:bodyPr>
            <a:normAutofit fontScale="90000"/>
          </a:bodyPr>
          <a:lstStyle/>
          <a:p>
            <a:pPr lvl="0"/>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esasy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ýollarynyň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ýerleşişi</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1981200" y="1412777"/>
            <a:ext cx="8229600" cy="4713387"/>
          </a:xfrm>
        </p:spPr>
        <p:txBody>
          <a:bodyPr>
            <a:noAutofit/>
          </a:bodyPr>
          <a:lstStyle/>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dolandyrylyşynyň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telefon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aragatnaşygy</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başlygy</a:t>
            </a:r>
            <a:r>
              <a:rPr lang="ru-RU" sz="2400" dirty="0">
                <a:latin typeface="Times New Roman" panose="02020603050405020304" pitchFamily="18" charset="0"/>
                <a:cs typeface="Times New Roman" panose="02020603050405020304" pitchFamily="18" charset="0"/>
              </a:rPr>
              <a:t> (DS),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(DSZ), </a:t>
            </a:r>
            <a:r>
              <a:rPr lang="ru-RU" sz="2400" dirty="0" err="1">
                <a:latin typeface="Times New Roman" panose="02020603050405020304" pitchFamily="18" charset="0"/>
                <a:cs typeface="Times New Roman" panose="02020603050405020304" pitchFamily="18" charset="0"/>
              </a:rPr>
              <a:t>ministrlik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a:t>
            </a:r>
            <a:r>
              <a:rPr lang="ru-RU" sz="2400" dirty="0">
                <a:latin typeface="Times New Roman" panose="02020603050405020304" pitchFamily="18" charset="0"/>
                <a:cs typeface="Times New Roman" panose="02020603050405020304" pitchFamily="18" charset="0"/>
              </a:rPr>
              <a:t> (DNSN)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1-nji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3-nji </a:t>
            </a:r>
            <a:r>
              <a:rPr lang="ru-RU" sz="2400" dirty="0" err="1">
                <a:latin typeface="Times New Roman" panose="02020603050405020304" pitchFamily="18" charset="0"/>
                <a:cs typeface="Times New Roman" panose="02020603050405020304" pitchFamily="18" charset="0"/>
              </a:rPr>
              <a:t>belgili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göçürijiniň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tilsimatlar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(TM), </a:t>
            </a:r>
            <a:r>
              <a:rPr lang="ru-RU" sz="2400" dirty="0" err="1">
                <a:latin typeface="Times New Roman" panose="02020603050405020304" pitchFamily="18" charset="0"/>
                <a:cs typeface="Times New Roman" panose="02020603050405020304" pitchFamily="18" charset="0"/>
              </a:rPr>
              <a:t>eňňit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nobatçysy</a:t>
            </a:r>
            <a:r>
              <a:rPr lang="ru-RU" sz="2400" dirty="0">
                <a:latin typeface="Times New Roman" panose="02020603050405020304" pitchFamily="18" charset="0"/>
                <a:cs typeface="Times New Roman" panose="02020603050405020304" pitchFamily="18" charset="0"/>
              </a:rPr>
              <a:t> (DSPG),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sazlaşdyryjy</a:t>
            </a:r>
            <a:r>
              <a:rPr lang="ru-RU" sz="2400" dirty="0">
                <a:latin typeface="Times New Roman" panose="02020603050405020304" pitchFamily="18" charset="0"/>
                <a:cs typeface="Times New Roman" panose="02020603050405020304" pitchFamily="18" charset="0"/>
              </a:rPr>
              <a:t> ( WHTS), 3-nji </a:t>
            </a:r>
            <a:r>
              <a:rPr lang="ru-RU" sz="2400" dirty="0" err="1">
                <a:latin typeface="Times New Roman" panose="02020603050405020304" pitchFamily="18" charset="0"/>
                <a:cs typeface="Times New Roman" panose="02020603050405020304" pitchFamily="18" charset="0"/>
              </a:rPr>
              <a:t>belgili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deposynyň</a:t>
            </a:r>
            <a:r>
              <a:rPr lang="ru-RU" sz="2400" dirty="0">
                <a:latin typeface="Times New Roman" panose="02020603050405020304" pitchFamily="18" charset="0"/>
                <a:cs typeface="Times New Roman" panose="02020603050405020304" pitchFamily="18" charset="0"/>
              </a:rPr>
              <a:t> (WBD-3) </a:t>
            </a:r>
            <a:r>
              <a:rPr lang="ru-RU" sz="2400" dirty="0" err="1">
                <a:latin typeface="Times New Roman" panose="02020603050405020304" pitchFamily="18" charset="0"/>
                <a:cs typeface="Times New Roman" panose="02020603050405020304" pitchFamily="18" charset="0"/>
              </a:rPr>
              <a:t>çalyşma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ussasy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radiỳo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aragatnaşygy-iki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taraplaỳyn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lokomotowi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belgili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telefonda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51086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5560" y="548682"/>
            <a:ext cx="7920880" cy="3960439"/>
          </a:xfrm>
        </p:spPr>
        <p:txBody>
          <a:bodyPr>
            <a:normAutofit fontScale="85000" lnSpcReduction="10000"/>
          </a:bodyPr>
          <a:lstStyle/>
          <a:p>
            <a:pPr marL="0" indent="0">
              <a:buNone/>
            </a:pPr>
            <a:r>
              <a:rPr lang="ru-RU" sz="2800" dirty="0" err="1">
                <a:latin typeface="Times New Roman" panose="02020603050405020304" pitchFamily="18" charset="0"/>
                <a:cs typeface="Times New Roman" panose="02020603050405020304" pitchFamily="18" charset="0"/>
              </a:rPr>
              <a:t>Stansiýa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nobatçysynyň</a:t>
            </a:r>
            <a:r>
              <a:rPr lang="ru-RU" sz="2800" dirty="0">
                <a:latin typeface="Times New Roman" panose="02020603050405020304" pitchFamily="18" charset="0"/>
                <a:cs typeface="Times New Roman" panose="02020603050405020304" pitchFamily="18" charset="0"/>
              </a:rPr>
              <a:t> (DSP) </a:t>
            </a:r>
            <a:r>
              <a:rPr lang="ru-RU" sz="2800" dirty="0" err="1">
                <a:latin typeface="Times New Roman" panose="02020603050405020304" pitchFamily="18" charset="0"/>
                <a:cs typeface="Times New Roman" panose="02020603050405020304" pitchFamily="18" charset="0"/>
              </a:rPr>
              <a:t>aragatnaşygy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dolandyrlyşynyň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tertibi</a:t>
            </a:r>
            <a:r>
              <a:rPr lang="ru-RU" sz="2800" dirty="0">
                <a:latin typeface="Times New Roman" panose="02020603050405020304" pitchFamily="18" charset="0"/>
                <a:cs typeface="Times New Roman" panose="02020603050405020304" pitchFamily="18" charset="0"/>
              </a:rPr>
              <a:t>.</a:t>
            </a:r>
          </a:p>
          <a:p>
            <a:pPr marL="0" indent="0">
              <a:buNone/>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telefon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aragatnaşygy</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ministrlik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a:t>
            </a:r>
            <a:r>
              <a:rPr lang="ru-RU" sz="2800" dirty="0">
                <a:latin typeface="Times New Roman" panose="02020603050405020304" pitchFamily="18" charset="0"/>
                <a:cs typeface="Times New Roman" panose="02020603050405020304" pitchFamily="18" charset="0"/>
              </a:rPr>
              <a:t> DNSN, </a:t>
            </a:r>
            <a:r>
              <a:rPr lang="ru-RU" sz="2800" dirty="0" err="1">
                <a:latin typeface="Times New Roman" panose="02020603050405020304" pitchFamily="18" charset="0"/>
                <a:cs typeface="Times New Roman" panose="02020603050405020304" pitchFamily="18" charset="0"/>
              </a:rPr>
              <a:t>otly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dispetçeri</a:t>
            </a:r>
            <a:r>
              <a:rPr lang="ru-RU" sz="2800" dirty="0">
                <a:latin typeface="Times New Roman" panose="02020603050405020304" pitchFamily="18" charset="0"/>
                <a:cs typeface="Times New Roman" panose="02020603050405020304" pitchFamily="18" charset="0"/>
              </a:rPr>
              <a:t> DNS, </a:t>
            </a:r>
            <a:r>
              <a:rPr lang="ru-RU" sz="2800" dirty="0" err="1">
                <a:latin typeface="Times New Roman" panose="02020603050405020304" pitchFamily="18" charset="0"/>
                <a:cs typeface="Times New Roman" panose="02020603050405020304" pitchFamily="18" charset="0"/>
              </a:rPr>
              <a:t>manỳowr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dispetçeri</a:t>
            </a:r>
            <a:r>
              <a:rPr lang="ru-RU" sz="2800" dirty="0">
                <a:latin typeface="Times New Roman" panose="02020603050405020304" pitchFamily="18" charset="0"/>
                <a:cs typeface="Times New Roman" panose="02020603050405020304" pitchFamily="18" charset="0"/>
              </a:rPr>
              <a:t> (DSS), </a:t>
            </a:r>
            <a:r>
              <a:rPr lang="ru-RU" sz="2800" dirty="0" err="1">
                <a:latin typeface="Times New Roman" panose="02020603050405020304" pitchFamily="18" charset="0"/>
                <a:cs typeface="Times New Roman" panose="02020603050405020304" pitchFamily="18" charset="0"/>
              </a:rPr>
              <a:t>goňşy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lokomotiw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deponyň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elektromehanik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kabul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ediji-ugradyjy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tehniki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gözegçilerine</a:t>
            </a:r>
            <a:r>
              <a:rPr lang="ru-RU" sz="2800" dirty="0">
                <a:latin typeface="Times New Roman" panose="02020603050405020304" pitchFamily="18" charset="0"/>
                <a:cs typeface="Times New Roman" panose="02020603050405020304" pitchFamily="18" charset="0"/>
              </a:rPr>
              <a:t> (TG), </a:t>
            </a:r>
            <a:r>
              <a:rPr lang="ru-RU" sz="2800" dirty="0" err="1">
                <a:latin typeface="Times New Roman" panose="02020603050405020304" pitchFamily="18" charset="0"/>
                <a:cs typeface="Times New Roman" panose="02020603050405020304" pitchFamily="18" charset="0"/>
              </a:rPr>
              <a:t>kabul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gözegçisine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eňňit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nobatçysyna</a:t>
            </a:r>
            <a:r>
              <a:rPr lang="ru-RU" sz="2800" dirty="0">
                <a:latin typeface="Times New Roman" panose="02020603050405020304" pitchFamily="18" charset="0"/>
                <a:cs typeface="Times New Roman" panose="02020603050405020304" pitchFamily="18" charset="0"/>
              </a:rPr>
              <a:t> (DSPG), 3-nji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4-nji </a:t>
            </a:r>
            <a:r>
              <a:rPr lang="ru-RU" sz="2800" dirty="0" err="1">
                <a:latin typeface="Times New Roman" panose="02020603050405020304" pitchFamily="18" charset="0"/>
                <a:cs typeface="Times New Roman" panose="02020603050405020304" pitchFamily="18" charset="0"/>
              </a:rPr>
              <a:t>geçelgeleriň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nobatçylaryna</a:t>
            </a:r>
            <a:r>
              <a:rPr lang="ru-RU" sz="2800" dirty="0">
                <a:latin typeface="Times New Roman" panose="02020603050405020304" pitchFamily="18" charset="0"/>
                <a:cs typeface="Times New Roman" panose="02020603050405020304" pitchFamily="18" charset="0"/>
              </a:rPr>
              <a:t>, 1-nji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3-nji </a:t>
            </a:r>
            <a:r>
              <a:rPr lang="ru-RU" sz="2800" dirty="0" err="1">
                <a:latin typeface="Times New Roman" panose="02020603050405020304" pitchFamily="18" charset="0"/>
                <a:cs typeface="Times New Roman" panose="02020603050405020304" pitchFamily="18" charset="0"/>
              </a:rPr>
              <a:t>belgili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göçüriji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jaýyna</a:t>
            </a:r>
            <a:r>
              <a:rPr lang="ru-RU" sz="2800" dirty="0">
                <a:latin typeface="Times New Roman" panose="02020603050405020304" pitchFamily="18" charset="0"/>
                <a:cs typeface="Times New Roman" panose="02020603050405020304" pitchFamily="18" charset="0"/>
              </a:rPr>
              <a:t>, 3-nji </a:t>
            </a:r>
            <a:r>
              <a:rPr lang="ru-RU" sz="2800" dirty="0" err="1">
                <a:latin typeface="Times New Roman" panose="02020603050405020304" pitchFamily="18" charset="0"/>
                <a:cs typeface="Times New Roman" panose="02020603050405020304" pitchFamily="18" charset="0"/>
              </a:rPr>
              <a:t>belgili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bejerỳän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deposynyň</a:t>
            </a:r>
            <a:r>
              <a:rPr lang="ru-RU" sz="2800" dirty="0">
                <a:latin typeface="Times New Roman" panose="02020603050405020304" pitchFamily="18" charset="0"/>
                <a:cs typeface="Times New Roman" panose="02020603050405020304" pitchFamily="18" charset="0"/>
              </a:rPr>
              <a:t> (WBD) </a:t>
            </a:r>
            <a:r>
              <a:rPr lang="ru-RU" sz="2800" dirty="0" err="1">
                <a:latin typeface="Times New Roman" panose="02020603050405020304" pitchFamily="18" charset="0"/>
                <a:cs typeface="Times New Roman" panose="02020603050405020304" pitchFamily="18" charset="0"/>
              </a:rPr>
              <a:t>çalyşýan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ussasyna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aragatnaşygy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birikdiriji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9870721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9576" y="692696"/>
            <a:ext cx="7920880" cy="4824537"/>
          </a:xfrm>
        </p:spPr>
        <p:txBody>
          <a:bodyPr>
            <a:normAutofit lnSpcReduction="10000"/>
          </a:bodyPr>
          <a:lstStyle/>
          <a:p>
            <a:pPr marL="0" indent="0">
              <a:buNone/>
            </a:pP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radiỳo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aragatnaşygy-iki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taraplaỳyn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manỳowr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lokomotowleri</a:t>
            </a:r>
            <a:r>
              <a:rPr lang="de-DE" sz="2400" dirty="0">
                <a:latin typeface="Times New Roman" panose="02020603050405020304" pitchFamily="18" charset="0"/>
                <a:cs typeface="Times New Roman" panose="02020603050405020304" pitchFamily="18" charset="0"/>
              </a:rPr>
              <a:t> hem </a:t>
            </a:r>
            <a:r>
              <a:rPr lang="de-DE" sz="2400" dirty="0" err="1">
                <a:latin typeface="Times New Roman" panose="02020603050405020304" pitchFamily="18" charset="0"/>
                <a:cs typeface="Times New Roman" panose="02020603050405020304" pitchFamily="18" charset="0"/>
              </a:rPr>
              <a:t>otlulary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düzüjileri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ulysesli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ähli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parklar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Eňňidiň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nobatçysynyň</a:t>
            </a:r>
            <a:r>
              <a:rPr lang="de-DE" sz="2400" dirty="0">
                <a:latin typeface="Times New Roman" panose="02020603050405020304" pitchFamily="18" charset="0"/>
                <a:cs typeface="Times New Roman" panose="02020603050405020304" pitchFamily="18" charset="0"/>
              </a:rPr>
              <a:t> ( DSPG ) </a:t>
            </a:r>
            <a:r>
              <a:rPr lang="de-DE" sz="2400" dirty="0" err="1">
                <a:latin typeface="Times New Roman" panose="02020603050405020304" pitchFamily="18" charset="0"/>
                <a:cs typeface="Times New Roman" panose="02020603050405020304" pitchFamily="18" charset="0"/>
              </a:rPr>
              <a:t>aragatnaşyk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dolandyrylyşynyň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tertibi</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telefon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aragatnaşygy</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rPr>
              <a:t>manỳowr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dispetçeri</a:t>
            </a:r>
            <a:r>
              <a:rPr lang="de-DE" sz="2400" dirty="0">
                <a:latin typeface="Times New Roman" panose="02020603050405020304" pitchFamily="18" charset="0"/>
                <a:cs typeface="Times New Roman" panose="02020603050405020304" pitchFamily="18" charset="0"/>
              </a:rPr>
              <a:t> (DSS), </a:t>
            </a:r>
            <a:r>
              <a:rPr lang="de-DE" sz="2400" dirty="0" err="1">
                <a:latin typeface="Times New Roman" panose="02020603050405020304" pitchFamily="18" charset="0"/>
                <a:cs typeface="Times New Roman" panose="02020603050405020304" pitchFamily="18" charset="0"/>
              </a:rPr>
              <a:t>stansýa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nobatçysy</a:t>
            </a:r>
            <a:r>
              <a:rPr lang="de-DE" sz="2400" dirty="0">
                <a:latin typeface="Times New Roman" panose="02020603050405020304" pitchFamily="18" charset="0"/>
                <a:cs typeface="Times New Roman" panose="02020603050405020304" pitchFamily="18" charset="0"/>
              </a:rPr>
              <a:t> (DSP),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ediji-ugradyjy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parkyň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tehniki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merkezi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wagonlaryň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hereketiniň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tizliklerini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sazlaỳjylary</a:t>
            </a:r>
            <a:r>
              <a:rPr lang="de-DE" sz="2400" dirty="0">
                <a:latin typeface="Times New Roman" panose="02020603050405020304" pitchFamily="18" charset="0"/>
                <a:cs typeface="Times New Roman" panose="02020603050405020304" pitchFamily="18" charset="0"/>
              </a:rPr>
              <a:t> (WHTS). </a:t>
            </a:r>
          </a:p>
          <a:p>
            <a:pPr marL="0" indent="0">
              <a:buNone/>
            </a:pP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radiỳo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aragatnaşygy</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taraplaỳyn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manỳowr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lokomotowleri</a:t>
            </a:r>
            <a:r>
              <a:rPr lang="de-DE" sz="2400" dirty="0">
                <a:latin typeface="Times New Roman" panose="02020603050405020304" pitchFamily="18" charset="0"/>
                <a:cs typeface="Times New Roman" panose="02020603050405020304" pitchFamily="18" charset="0"/>
              </a:rPr>
              <a:t> hem </a:t>
            </a:r>
            <a:r>
              <a:rPr lang="de-DE" sz="2400" dirty="0" err="1">
                <a:latin typeface="Times New Roman" panose="02020603050405020304" pitchFamily="18" charset="0"/>
                <a:cs typeface="Times New Roman" panose="02020603050405020304" pitchFamily="18" charset="0"/>
              </a:rPr>
              <a:t>otlulary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düzüjileri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a:t>
            </a:r>
            <a:r>
              <a:rPr lang="de-DE" sz="2400" dirty="0" err="1">
                <a:latin typeface="Times New Roman" panose="02020603050405020304" pitchFamily="18" charset="0"/>
                <a:cs typeface="Times New Roman" panose="02020603050405020304" pitchFamily="18" charset="0"/>
              </a:rPr>
              <a:t>ulysesli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aragatnaşykda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ähli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parklar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76836929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548681"/>
            <a:ext cx="8229600" cy="2880320"/>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Bulardan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habardar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tilsimatlar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(TM),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tilsimatlar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(TM), </a:t>
            </a:r>
            <a:r>
              <a:rPr lang="ru-RU" sz="2400" dirty="0" err="1">
                <a:latin typeface="Times New Roman" panose="02020603050405020304" pitchFamily="18" charset="0"/>
                <a:cs typeface="Times New Roman" panose="02020603050405020304" pitchFamily="18" charset="0"/>
              </a:rPr>
              <a:t>hasaplaỳjy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(HM)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awtomatlaşdyrylan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boỳunça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niỳetlenen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telefon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tilsimatlar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(TM),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göçürip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ỳazỳan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nokadyň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dolandyrylỳar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94295772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22114"/>
          </a:xfrm>
        </p:spPr>
        <p:txBody>
          <a:bodyPr>
            <a:normAutofit fontScale="90000"/>
          </a:bodyPr>
          <a:lstStyle/>
          <a:p>
            <a:pPr lvl="0"/>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3.</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goşmaça</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ýollary</a:t>
            </a:r>
            <a:r>
              <a:rPr lang="tk-TM"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1981200" y="1412777"/>
            <a:ext cx="8229600" cy="1584176"/>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dargatmak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ýygyndy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ýygnalan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ýanaşyk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uçaskadaky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ýetirýär</a:t>
            </a:r>
            <a:r>
              <a:rPr lang="tk-TM"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808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4E9B4EB-E0FC-4D99-BA62-8C28118F2B87}"/>
              </a:ext>
            </a:extLst>
          </p:cNvPr>
          <p:cNvSpPr>
            <a:spLocks noGrp="1"/>
          </p:cNvSpPr>
          <p:nvPr>
            <p:ph idx="1"/>
          </p:nvPr>
        </p:nvSpPr>
        <p:spPr/>
        <p:txBody>
          <a:bodyPr>
            <a:normAutofit/>
          </a:bodyPr>
          <a:lstStyle/>
          <a:p>
            <a:pPr marL="0" indent="0">
              <a:buNone/>
            </a:pPr>
            <a:r>
              <a:rPr lang="ru-RU" sz="2400" b="1" i="1" u="sng" dirty="0" err="1">
                <a:latin typeface="Times New Roman" panose="02020603050405020304" pitchFamily="18" charset="0"/>
                <a:cs typeface="Times New Roman" panose="02020603050405020304" pitchFamily="18" charset="0"/>
              </a:rPr>
              <a:t>Ýük</a:t>
            </a:r>
            <a:r>
              <a:rPr lang="ru-RU" sz="2400" b="1" i="1" u="sng" dirty="0">
                <a:latin typeface="Times New Roman" panose="02020603050405020304" pitchFamily="18" charset="0"/>
                <a:cs typeface="Times New Roman" panose="02020603050405020304" pitchFamily="18" charset="0"/>
              </a:rPr>
              <a:t> </a:t>
            </a:r>
            <a:r>
              <a:rPr lang="ru-RU" sz="2400" b="1" i="1" u="sng" dirty="0" err="1">
                <a:latin typeface="Times New Roman" panose="02020603050405020304" pitchFamily="18" charset="0"/>
                <a:cs typeface="Times New Roman" panose="02020603050405020304" pitchFamily="18" charset="0"/>
              </a:rPr>
              <a:t>stansiýasy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ýumuşy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ýükleýiş</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düşüriş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peýdalanylýan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ammarlylara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ýöriteleşdirilen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ýükleýän-düşürýän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port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nebitguýýan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bolmadyk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birikdirilmeginde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ýetirimeginde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halatda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birikdiriji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çatryk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stansiýälara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stansiýasydyr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1853868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858218"/>
          </a:xfrm>
        </p:spPr>
        <p:txBody>
          <a:bodyPr>
            <a:noAutofit/>
          </a:bodyPr>
          <a:lstStyle/>
          <a:p>
            <a:r>
              <a:rPr lang="tk-TM" sz="3200" b="1" dirty="0">
                <a:latin typeface="Times New Roman" panose="02020603050405020304" pitchFamily="18" charset="0"/>
                <a:cs typeface="Times New Roman" panose="02020603050405020304" pitchFamily="18" charset="0"/>
              </a:rPr>
              <a:t/>
            </a:r>
            <a:br>
              <a:rPr lang="tk-TM" sz="3200" b="1" dirty="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25-nj</a:t>
            </a:r>
            <a:r>
              <a:rPr lang="tk-TM" sz="3200" b="1" dirty="0" smtClean="0">
                <a:latin typeface="Times New Roman" panose="02020603050405020304" pitchFamily="18" charset="0"/>
                <a:cs typeface="Times New Roman" panose="02020603050405020304" pitchFamily="18" charset="0"/>
              </a:rPr>
              <a:t>i</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umumy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okuw</a:t>
            </a:r>
            <a:r>
              <a:rPr lang="tk-TM"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Sortlaýjy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belentlikden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göýberilýän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wagonlaryň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tizlikleri</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we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olary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saklaýjy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enjamlar</a:t>
            </a:r>
            <a:r>
              <a:rPr lang="ru-RU" sz="3200" b="1" dirty="0">
                <a:latin typeface="Times New Roman" panose="02020603050405020304" pitchFamily="18" charset="0"/>
                <a:cs typeface="Times New Roman" panose="02020603050405020304" pitchFamily="18" charset="0"/>
              </a:rPr>
              <a:t>.</a:t>
            </a:r>
            <a:br>
              <a:rPr lang="ru-RU"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27648" y="2564905"/>
            <a:ext cx="6624736" cy="2880320"/>
          </a:xfrm>
        </p:spPr>
        <p:txBody>
          <a:bodyPr/>
          <a:lstStyle/>
          <a:p>
            <a:pPr marL="0" indent="0">
              <a:buNone/>
            </a:pPr>
            <a:r>
              <a:rPr lang="ru-RU" sz="2800" b="1" dirty="0">
                <a:latin typeface="Times New Roman" panose="02020603050405020304" pitchFamily="18" charset="0"/>
                <a:cs typeface="Times New Roman" panose="02020603050405020304" pitchFamily="18" charset="0"/>
              </a:rPr>
              <a:t> </a:t>
            </a:r>
            <a:r>
              <a:rPr lang="tk-TM" sz="2800" b="1" dirty="0">
                <a:latin typeface="Times New Roman" panose="02020603050405020304" pitchFamily="18" charset="0"/>
                <a:cs typeface="Times New Roman" panose="02020603050405020304" pitchFamily="18" charset="0"/>
              </a:rPr>
              <a:t>Soraglar:</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proýektirlemek</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2.</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eňňediniň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beýikligini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kesgitlemek</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tk-TM" sz="2800" b="1" dirty="0">
                <a:latin typeface="Times New Roman" panose="02020603050405020304" pitchFamily="18" charset="0"/>
                <a:cs typeface="Times New Roman" panose="02020603050405020304" pitchFamily="18" charset="0"/>
              </a:rPr>
              <a:t>3.</a:t>
            </a:r>
            <a:r>
              <a:rPr lang="ru-RU" sz="2800" b="1" dirty="0" err="1">
                <a:latin typeface="Times New Roman" panose="02020603050405020304" pitchFamily="18" charset="0"/>
                <a:cs typeface="Times New Roman" panose="02020603050405020304" pitchFamily="18" charset="0"/>
              </a:rPr>
              <a:t>Otly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düzümini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düzmegiň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usullary</a:t>
            </a:r>
            <a:r>
              <a:rPr lang="tk-TM"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433776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94122"/>
          </a:xfrm>
        </p:spPr>
        <p:txBody>
          <a:bodyPr>
            <a:normAutofit/>
          </a:bodyPr>
          <a:lstStyle/>
          <a:p>
            <a:pPr lvl="0"/>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Sortlaýjy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proýektirlemek</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81200" y="1124744"/>
            <a:ext cx="8229600" cy="5256584"/>
          </a:xfrm>
        </p:spPr>
        <p:txBody>
          <a:bodyPr>
            <a:noAutofit/>
          </a:bodyPr>
          <a:lstStyle/>
          <a:p>
            <a:pPr marL="0" indent="0">
              <a:buNone/>
            </a:pPr>
            <a:r>
              <a:rPr lang="ru-RU" sz="2400" b="1" dirty="0" err="1">
                <a:latin typeface="Times New Roman" panose="02020603050405020304" pitchFamily="18" charset="0"/>
                <a:cs typeface="Times New Roman" panose="02020603050405020304" pitchFamily="18" charset="0"/>
              </a:rPr>
              <a:t>Sortlaýjy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stansiýalaryň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ýanynda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ýerleşýän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ýan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goşmaça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ýöriteleşdirilen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ýollar</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häsiýetnamasyna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ortaça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kiçi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mumkinçilikli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profilli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wytýajnyý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ýapgytly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gorlowyna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uklone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wytýajnyýe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gorlowina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ploşadka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güýji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peýdalanylýar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geçirilmegini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dakylyp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belentlige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iteklenilýär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477155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476673"/>
            <a:ext cx="8229600" cy="4176464"/>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goberlýän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özüniň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güýjine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ýapgyt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aşaklygyna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goýbermeli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gaýydýar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gaýydýan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sazlaşdyrmak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guallar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gurnalan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saklaýjylar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tormoznyýe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pozisiýa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profilli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ýapgytda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çüýjiniň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iteklemeginde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diňe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güýjiniň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geçirilýär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0814637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548681"/>
            <a:ext cx="8229600" cy="5577483"/>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ýerleşdirilişiniň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meýilnamasy</a:t>
            </a:r>
            <a:r>
              <a:rPr lang="ru-RU" sz="2400" dirty="0">
                <a:latin typeface="Times New Roman" panose="02020603050405020304" pitchFamily="18" charset="0"/>
                <a:cs typeface="Times New Roman" panose="02020603050405020304" pitchFamily="18" charset="0"/>
              </a:rPr>
              <a:t> 1-nji </a:t>
            </a:r>
            <a:r>
              <a:rPr lang="ru-RU" sz="2400" dirty="0" err="1">
                <a:latin typeface="Times New Roman" panose="02020603050405020304" pitchFamily="18" charset="0"/>
                <a:cs typeface="Times New Roman" panose="02020603050405020304" pitchFamily="18" charset="0"/>
              </a:rPr>
              <a:t>herekete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getiriji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beýiklige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bölegi</a:t>
            </a:r>
            <a:r>
              <a:rPr lang="ru-RU" sz="2400" dirty="0">
                <a:latin typeface="Times New Roman" panose="02020603050405020304" pitchFamily="18" charset="0"/>
                <a:cs typeface="Times New Roman" panose="02020603050405020304" pitchFamily="18" charset="0"/>
              </a:rPr>
              <a:t>. 2-nji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belentligindäki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tekizligi</a:t>
            </a:r>
            <a:r>
              <a:rPr lang="ru-RU" sz="2400" dirty="0">
                <a:latin typeface="Times New Roman" panose="02020603050405020304" pitchFamily="18" charset="0"/>
                <a:cs typeface="Times New Roman" panose="02020603050405020304" pitchFamily="18" charset="0"/>
              </a:rPr>
              <a:t>, 3-nji </a:t>
            </a:r>
            <a:r>
              <a:rPr lang="ru-RU" sz="2400" dirty="0" err="1">
                <a:latin typeface="Times New Roman" panose="02020603050405020304" pitchFamily="18" charset="0"/>
                <a:cs typeface="Times New Roman" panose="02020603050405020304" pitchFamily="18" charset="0"/>
              </a:rPr>
              <a:t>ýapgytlyga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gaýydýan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degişlidir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mümkinçiliklisi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gije-gündizde</a:t>
            </a:r>
            <a:r>
              <a:rPr lang="ru-RU" sz="2400" dirty="0">
                <a:latin typeface="Times New Roman" panose="02020603050405020304" pitchFamily="18" charset="0"/>
                <a:cs typeface="Times New Roman" panose="02020603050405020304" pitchFamily="18" charset="0"/>
              </a:rPr>
              <a:t> 5000 </a:t>
            </a:r>
            <a:r>
              <a:rPr lang="ru-RU" sz="2400" dirty="0" err="1">
                <a:latin typeface="Times New Roman" panose="02020603050405020304" pitchFamily="18" charset="0"/>
                <a:cs typeface="Times New Roman" panose="02020603050405020304" pitchFamily="18" charset="0"/>
              </a:rPr>
              <a:t>wagony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meýilleşdirilýär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otuzdan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ortaça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mümkinçiliklisi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gije-gündizde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müňden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bäş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meýilleşdirilýär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ýediden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otuza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kiçi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mümkinçiliklisi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gije-gündizde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elliden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müňe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meýilleşdirilýär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alta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767320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2.</a:t>
            </a:r>
            <a:r>
              <a:rPr lang="ru-RU" sz="3100" b="1" dirty="0" err="1">
                <a:latin typeface="Times New Roman" panose="02020603050405020304" pitchFamily="18" charset="0"/>
                <a:cs typeface="Times New Roman" panose="02020603050405020304" pitchFamily="18" charset="0"/>
              </a:rPr>
              <a:t>Sortlaýjy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stansiýanyň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eňňediniň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beýikligini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kesgitlemek</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2135560" y="1600201"/>
            <a:ext cx="7920880" cy="1684784"/>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beýikligi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depesiniň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goýberilýän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ylgawynyň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nokadyny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kynçylykly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nokatlaryň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hasabatyna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aýdylýar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793532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922114"/>
          </a:xfrm>
        </p:spPr>
        <p:txBody>
          <a:bodyPr>
            <a:normAutofit fontScale="90000"/>
          </a:bodyPr>
          <a:lstStyle/>
          <a:p>
            <a:pPr lvl="0"/>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3.</a:t>
            </a:r>
            <a:r>
              <a:rPr lang="ru-RU" sz="3100" b="1" dirty="0" err="1">
                <a:latin typeface="Times New Roman" panose="02020603050405020304" pitchFamily="18" charset="0"/>
                <a:cs typeface="Times New Roman" panose="02020603050405020304" pitchFamily="18" charset="0"/>
              </a:rPr>
              <a:t>Otly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düzümini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düzmegiň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usullary</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ru-RU" sz="2800" b="1" dirty="0" err="1">
                <a:latin typeface="Times New Roman" panose="02020603050405020304" pitchFamily="18" charset="0"/>
                <a:cs typeface="Times New Roman" panose="02020603050405020304" pitchFamily="18" charset="0"/>
              </a:rPr>
              <a:t>Otly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düzümi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düzmegiň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saýlamagyň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tehnologiýasy</a:t>
            </a:r>
            <a:r>
              <a:rPr lang="ru-RU" sz="2800" dirty="0">
                <a:latin typeface="Times New Roman" panose="02020603050405020304" pitchFamily="18" charset="0"/>
                <a:cs typeface="Times New Roman" panose="02020603050405020304" pitchFamily="18" charset="0"/>
              </a:rPr>
              <a:t>.</a:t>
            </a:r>
          </a:p>
          <a:p>
            <a:pPr marL="0" indent="0">
              <a:buNone/>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Manỳowr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dispetçeriň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ỳolbaşçylygynda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gelýän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saỳlaỳjy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ỳollarynda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akymynyň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ugury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ỳükli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gidýän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ugurlary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otlularyň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düzüliş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meỳilnamasy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täzeden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işläp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düzülỳär</a:t>
            </a:r>
            <a:r>
              <a:rPr lang="ru-RU" sz="2800" dirty="0">
                <a:latin typeface="Times New Roman" panose="02020603050405020304" pitchFamily="18" charset="0"/>
                <a:cs typeface="Times New Roman" panose="02020603050405020304" pitchFamily="18" charset="0"/>
              </a:rPr>
              <a:t>.</a:t>
            </a:r>
          </a:p>
          <a:p>
            <a:pPr marL="0" indent="0">
              <a:buNone/>
            </a:pPr>
            <a:r>
              <a:rPr lang="ru-RU" sz="2800" dirty="0" err="1">
                <a:latin typeface="Times New Roman" panose="02020603050405020304" pitchFamily="18" charset="0"/>
                <a:cs typeface="Times New Roman" panose="02020603050405020304" pitchFamily="18" charset="0"/>
              </a:rPr>
              <a:t>Eňňidiň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nobatçysy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düzümi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eňňitden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goỳbermezden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öňürti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ähli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otlulary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saýlamaga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gatnaşyjylary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tanyşdyrỳar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düzümiň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niýetlenilen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ỳollara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ỳerleşjekligi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barada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özüne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ynamynyň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barlygyna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göz</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ỳetirỳär</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76193714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3552" y="548682"/>
            <a:ext cx="7776864" cy="4392487"/>
          </a:xfrm>
        </p:spPr>
        <p:txBody>
          <a:bodyPr>
            <a:normAutofit fontScale="77500" lnSpcReduction="20000"/>
          </a:bodyPr>
          <a:lstStyle/>
          <a:p>
            <a:pPr marL="0" indent="0">
              <a:buNone/>
            </a:pPr>
            <a:r>
              <a:rPr lang="ru-RU" sz="3100" dirty="0" err="1">
                <a:latin typeface="Times New Roman" panose="02020603050405020304" pitchFamily="18" charset="0"/>
                <a:cs typeface="Times New Roman" panose="02020603050405020304" pitchFamily="18" charset="0"/>
              </a:rPr>
              <a:t>Eňňidiň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nobatçysynyň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ỳolbaşçylygynda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saparda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näçe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wagon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açjaklygy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haỳsy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ỳollara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goỳberjekligi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baradaky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maglymatlar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wagonlaryň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hereketiniň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tizligini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sazlaşdyryjysyny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tanyşdyryp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näçeräk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saklaỳjynyň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gerekligi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barada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wagonlaryň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ỳükli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ỳa-da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boşlygyny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gezek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wagonlary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eňňitden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goỳberende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gaỳtalap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habar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berip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durỳar</a:t>
            </a:r>
            <a:r>
              <a:rPr lang="ru-RU" sz="3100" dirty="0">
                <a:latin typeface="Times New Roman" panose="02020603050405020304" pitchFamily="18" charset="0"/>
                <a:cs typeface="Times New Roman" panose="02020603050405020304" pitchFamily="18" charset="0"/>
              </a:rPr>
              <a:t>.</a:t>
            </a:r>
          </a:p>
          <a:p>
            <a:pPr marL="0" indent="0">
              <a:buNone/>
            </a:pPr>
            <a:r>
              <a:rPr lang="ru-RU" sz="3100" dirty="0" err="1">
                <a:latin typeface="Times New Roman" panose="02020603050405020304" pitchFamily="18" charset="0"/>
                <a:cs typeface="Times New Roman" panose="02020603050405020304" pitchFamily="18" charset="0"/>
              </a:rPr>
              <a:t>Eňňidiň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üstünde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düzümi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işlemekligiň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wagty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düzümi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dargatmakda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mümkin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boldygyça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açylyp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goỳberilỳän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otly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düzümini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öz</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wagtynda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açmaklygyň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amatly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usulyny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peỳdalanmagyna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saýlaýjy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parkyň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ýollaryna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goỳberilen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otly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düzümiň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aralygynda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açyklygyň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galmazlygy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galỳan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açyklaryň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häçe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azyrak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bolmagyny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gazanmalydyr</a:t>
            </a:r>
            <a:r>
              <a:rPr lang="ru-RU" sz="31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93042425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9576" y="548681"/>
            <a:ext cx="7848872" cy="5184576"/>
          </a:xfrm>
        </p:spPr>
        <p:txBody>
          <a:bodyPr>
            <a:normAutofit fontScale="70000" lnSpcReduction="20000"/>
          </a:bodyPr>
          <a:lstStyle/>
          <a:p>
            <a:pPr marL="0" indent="0">
              <a:buNone/>
            </a:pPr>
            <a:r>
              <a:rPr lang="ru-RU" sz="3400" dirty="0" err="1">
                <a:latin typeface="Times New Roman" panose="02020603050405020304" pitchFamily="18" charset="0"/>
                <a:cs typeface="Times New Roman" panose="02020603050405020304" pitchFamily="18" charset="0"/>
              </a:rPr>
              <a:t>Otlularyň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otlulary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düzüjileri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eňňidiň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nobatçysynyň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ỳokary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sesli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aragatnaşyk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radionyň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üsti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habar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bermegine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baglylykda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açyp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toplumlaỳyn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ugurlary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boỳünça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goỳberỳär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Otlularyň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hereketiniň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howpsuzlygyny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üpjün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etmeklik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üçin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toplumlaỳyn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açmaga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ỳörüteleşdirilen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enjamy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ulanylỳar</a:t>
            </a:r>
            <a:r>
              <a:rPr lang="ru-RU" sz="3400" dirty="0">
                <a:latin typeface="Times New Roman" panose="02020603050405020304" pitchFamily="18" charset="0"/>
                <a:cs typeface="Times New Roman" panose="02020603050405020304" pitchFamily="18" charset="0"/>
              </a:rPr>
              <a:t>.</a:t>
            </a:r>
          </a:p>
          <a:p>
            <a:pPr marL="0" indent="0">
              <a:buNone/>
            </a:pP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Eňňidiň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üstünden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goỳberilỳän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dogrylygyny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ỳerli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düzgünnamanyň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görkezmelerini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kanagatlandyrmagyny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eňňidiň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nobatçysy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gözegçilik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edỳär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goỳberilen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toplumyň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düzüminde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nähili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barlygy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sowadyjy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howply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ỳükli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ỳol</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beletli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jandar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ỳüklenen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şoňa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meňzeşler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hakynda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ỳokary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sesli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aragatnasygyň</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üsti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bilen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habar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berỳär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we</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şular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ýaly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wagonlary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eňňitden</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goýbermeýär</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Olary</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islendik</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degişli</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ýollaryna</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alyp</a:t>
            </a:r>
            <a:r>
              <a:rPr lang="ru-RU" sz="3400" dirty="0">
                <a:latin typeface="Times New Roman" panose="02020603050405020304" pitchFamily="18" charset="0"/>
                <a:cs typeface="Times New Roman" panose="02020603050405020304" pitchFamily="18" charset="0"/>
              </a:rPr>
              <a:t> </a:t>
            </a:r>
            <a:r>
              <a:rPr lang="ru-RU" sz="3400" dirty="0" err="1">
                <a:latin typeface="Times New Roman" panose="02020603050405020304" pitchFamily="18" charset="0"/>
                <a:cs typeface="Times New Roman" panose="02020603050405020304" pitchFamily="18" charset="0"/>
              </a:rPr>
              <a:t>barýarlar</a:t>
            </a:r>
            <a:r>
              <a:rPr lang="ru-RU" sz="3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81106559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3552" y="908721"/>
            <a:ext cx="8147248" cy="4536504"/>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ỳerleşỳän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ỳenede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näçeräk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ỳerleşjekligini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sazlaşdyryjysy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elmydama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bolỳar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Sebäbi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toplumyň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sazlaşdyranda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itekleşdirip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süỳşürmäge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barmagynyň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öňüni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almaklygyň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daşalỳan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abatlygyny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tizleşdirilmegini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kanagatlandyrmagyna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zezur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durỳar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gutarandan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iteklemeklige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indiki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alỳär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8239379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6188624-ED13-4ED5-BA5F-87D9E59267CB}"/>
              </a:ext>
            </a:extLst>
          </p:cNvPr>
          <p:cNvSpPr>
            <a:spLocks noGrp="1"/>
          </p:cNvSpPr>
          <p:nvPr>
            <p:ph idx="1"/>
          </p:nvPr>
        </p:nvSpPr>
        <p:spPr>
          <a:xfrm>
            <a:off x="1981200" y="476673"/>
            <a:ext cx="8229600" cy="5328592"/>
          </a:xfrm>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Eňňidiň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dakylanda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goraỳjynyň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aỳyrylandygyny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barlap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dakylýar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Otludaky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bekidijiniň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aýyrylanlygy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barada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düzüjiden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ỳa-da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stansiýanyň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nobatçysyndan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habar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gelenden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soňra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eňňide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tarap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iteklemeklik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rugsat</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berỳän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yşyklandyryjyny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ỳakandan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soňra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eňňitde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dargatmaga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itekläp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başlaỳar</a:t>
            </a:r>
            <a:r>
              <a:rPr lang="ru-RU" sz="2600" dirty="0">
                <a:latin typeface="Times New Roman" panose="02020603050405020304" pitchFamily="18" charset="0"/>
                <a:cs typeface="Times New Roman" panose="02020603050405020304" pitchFamily="18" charset="0"/>
              </a:rPr>
              <a:t>.</a:t>
            </a:r>
            <a:endParaRPr lang="tk-TM" sz="2600" dirty="0">
              <a:latin typeface="Times New Roman" panose="02020603050405020304" pitchFamily="18" charset="0"/>
              <a:cs typeface="Times New Roman" panose="02020603050405020304" pitchFamily="18" charset="0"/>
            </a:endParaRPr>
          </a:p>
          <a:p>
            <a:pPr marL="0" indent="0">
              <a:buNone/>
            </a:pPr>
            <a:r>
              <a:rPr lang="ru-RU" sz="2600" dirty="0" err="1">
                <a:latin typeface="Times New Roman" panose="02020603050405020304" pitchFamily="18" charset="0"/>
                <a:cs typeface="Times New Roman" panose="02020603050405020304" pitchFamily="18" charset="0"/>
              </a:rPr>
              <a:t>Kiçi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göwrümli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mehanizimleşdirilmedik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eňňidiň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tehnologiỳasynyň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görkezỳän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tertibi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tehnologiki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işleriň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ortaça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wagtda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ỳerine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ỳetirilişi</a:t>
            </a:r>
            <a:r>
              <a:rPr lang="ru-RU" sz="2600" dirty="0">
                <a:latin typeface="Times New Roman" panose="02020603050405020304" pitchFamily="18" charset="0"/>
                <a:cs typeface="Times New Roman" panose="02020603050405020304" pitchFamily="18" charset="0"/>
              </a:rPr>
              <a:t>. </a:t>
            </a:r>
          </a:p>
          <a:p>
            <a:pPr marL="0" indent="0">
              <a:buNone/>
            </a:pP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wagonlaryny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eňňidiň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üstünden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goỳberip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wagonlary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dargatmakda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ortaça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wagty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eňňidiň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tehnologiki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tertibi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esasynda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düzülỳär</a:t>
            </a:r>
            <a:r>
              <a:rPr lang="ru-RU" sz="26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91948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C936CD-FF71-463A-A997-8AB4E1CB565C}"/>
              </a:ext>
            </a:extLst>
          </p:cNvPr>
          <p:cNvSpPr>
            <a:spLocks noGrp="1"/>
          </p:cNvSpPr>
          <p:nvPr>
            <p:ph type="title"/>
          </p:nvPr>
        </p:nvSpPr>
        <p:spPr/>
        <p:txBody>
          <a:bodyPr>
            <a:normAutofit/>
          </a:bodyPr>
          <a:lstStyle/>
          <a:p>
            <a:r>
              <a:rPr lang="ru-RU" sz="3200" b="1" dirty="0" smtClean="0">
                <a:latin typeface="Times New Roman" panose="02020603050405020304" pitchFamily="18" charset="0"/>
                <a:cs typeface="Times New Roman" panose="02020603050405020304" pitchFamily="18" charset="0"/>
              </a:rPr>
              <a:t>1-nji </a:t>
            </a:r>
            <a:r>
              <a:rPr lang="ru-RU" sz="3200" b="1" dirty="0" err="1" smtClean="0">
                <a:latin typeface="Times New Roman" panose="02020603050405020304" pitchFamily="18" charset="0"/>
                <a:cs typeface="Times New Roman" panose="02020603050405020304" pitchFamily="18" charset="0"/>
              </a:rPr>
              <a:t>umumy</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sapak</a:t>
            </a:r>
            <a:r>
              <a:rPr lang="ru-RU" sz="3200" b="1"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Giriş</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70062521-1A37-4A5D-BCCA-4ABF1045B4A7}"/>
              </a:ext>
            </a:extLst>
          </p:cNvPr>
          <p:cNvSpPr>
            <a:spLocks noGrp="1"/>
          </p:cNvSpPr>
          <p:nvPr>
            <p:ph idx="1"/>
          </p:nvPr>
        </p:nvSpPr>
        <p:spPr/>
        <p:txBody>
          <a:bodyPr/>
          <a:lstStyle/>
          <a:p>
            <a:pPr marL="0" lv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lvl="0" indent="0">
              <a:buNone/>
            </a:pPr>
            <a:r>
              <a:rPr lang="ru-RU" sz="2800" b="1" dirty="0" smtClean="0">
                <a:latin typeface="Times New Roman" panose="02020603050405020304" pitchFamily="18" charset="0"/>
                <a:cs typeface="Times New Roman" panose="02020603050405020304" pitchFamily="18" charset="0"/>
              </a:rPr>
              <a:t>1.Demir </a:t>
            </a:r>
            <a:r>
              <a:rPr lang="ru-RU" sz="2800" b="1" dirty="0" err="1">
                <a:latin typeface="Times New Roman" panose="02020603050405020304" pitchFamily="18" charset="0"/>
                <a:cs typeface="Times New Roman" panose="02020603050405020304" pitchFamily="18" charset="0"/>
              </a:rPr>
              <a:t>ýolda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ýetilen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sepgitler</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lvl="0" indent="0">
              <a:buNone/>
            </a:pPr>
            <a:r>
              <a:rPr lang="ru-RU" sz="2800" b="1" dirty="0" smtClean="0">
                <a:latin typeface="Times New Roman" panose="02020603050405020304" pitchFamily="18" charset="0"/>
                <a:cs typeface="Times New Roman" panose="02020603050405020304" pitchFamily="18" charset="0"/>
              </a:rPr>
              <a:t>2.Dersi </a:t>
            </a:r>
            <a:r>
              <a:rPr lang="ru-RU" sz="2800" b="1" dirty="0" err="1">
                <a:latin typeface="Times New Roman" panose="02020603050405020304" pitchFamily="18" charset="0"/>
                <a:cs typeface="Times New Roman" panose="02020603050405020304" pitchFamily="18" charset="0"/>
              </a:rPr>
              <a:t>öwrenmegiň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meseleleri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lvl="0" indent="0">
              <a:buNone/>
            </a:pPr>
            <a:r>
              <a:rPr lang="ru-RU" sz="2800" b="1" dirty="0" smtClean="0">
                <a:latin typeface="Times New Roman" panose="02020603050405020304" pitchFamily="18" charset="0"/>
                <a:cs typeface="Times New Roman" panose="02020603050405020304" pitchFamily="18" charset="0"/>
              </a:rPr>
              <a:t>3.Demir </a:t>
            </a:r>
            <a:r>
              <a:rPr lang="ru-RU" sz="2800" b="1" dirty="0" err="1">
                <a:latin typeface="Times New Roman" panose="02020603050405020304" pitchFamily="18" charset="0"/>
                <a:cs typeface="Times New Roman" panose="02020603050405020304" pitchFamily="18" charset="0"/>
              </a:rPr>
              <a:t>ýol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çatryklaryň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niýetlenişi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27362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888807-3D2C-4050-B385-E9CE81E6969D}"/>
              </a:ext>
            </a:extLst>
          </p:cNvPr>
          <p:cNvSpPr>
            <a:spLocks noGrp="1"/>
          </p:cNvSpPr>
          <p:nvPr>
            <p:ph type="title"/>
          </p:nvPr>
        </p:nvSpPr>
        <p:spPr/>
        <p:txBody>
          <a:bodyPr>
            <a:normAutofit fontScale="90000"/>
          </a:bodyPr>
          <a:lstStyle/>
          <a:p>
            <a:r>
              <a:rPr lang="ru-RU" b="1" dirty="0" smtClean="0"/>
              <a:t/>
            </a:r>
            <a:br>
              <a:rPr lang="ru-RU" b="1" dirty="0" smtClean="0"/>
            </a:br>
            <a:r>
              <a:rPr lang="ru-RU" sz="3600" b="1" dirty="0" smtClean="0">
                <a:latin typeface="Times New Roman" panose="02020603050405020304" pitchFamily="18" charset="0"/>
                <a:cs typeface="Times New Roman" panose="02020603050405020304" pitchFamily="18" charset="0"/>
              </a:rPr>
              <a:t>4-nji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okuw</a:t>
            </a:r>
            <a:r>
              <a:rPr lang="ru-RU" sz="3600"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Stansiýa</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ýollarynyň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klassifikasiýasy</a:t>
            </a:r>
            <a:r>
              <a:rPr lang="ru-RU" sz="36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a:extLst>
              <a:ext uri="{FF2B5EF4-FFF2-40B4-BE49-F238E27FC236}">
                <a16:creationId xmlns:a16="http://schemas.microsoft.com/office/drawing/2014/main" xmlns="" id="{0AA06BAE-A3F6-46CA-8C86-53D1C5CC9FCD}"/>
              </a:ext>
            </a:extLst>
          </p:cNvPr>
          <p:cNvSpPr>
            <a:spLocks noGrp="1"/>
          </p:cNvSpPr>
          <p:nvPr>
            <p:ph idx="1"/>
          </p:nvPr>
        </p:nvSpPr>
        <p:spPr>
          <a:xfrm>
            <a:off x="609600" y="2111022"/>
            <a:ext cx="10972800" cy="4015142"/>
          </a:xfrm>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1.Stansiýa </a:t>
            </a:r>
            <a:r>
              <a:rPr lang="ru-RU" sz="2800" b="1" dirty="0" err="1">
                <a:latin typeface="Times New Roman" panose="02020603050405020304" pitchFamily="18" charset="0"/>
                <a:cs typeface="Times New Roman" panose="02020603050405020304" pitchFamily="18" charset="0"/>
              </a:rPr>
              <a:t>ýollarynyň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bölünişi</a:t>
            </a:r>
            <a:r>
              <a:rPr lang="ru-RU" sz="2800" b="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2.Stansiýanyň </a:t>
            </a:r>
            <a:r>
              <a:rPr lang="ru-RU" sz="2800" b="1" dirty="0" err="1">
                <a:latin typeface="Times New Roman" panose="02020603050405020304" pitchFamily="18" charset="0"/>
                <a:cs typeface="Times New Roman" panose="02020603050405020304" pitchFamily="18" charset="0"/>
              </a:rPr>
              <a:t>esasy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3.Stansiýanyň </a:t>
            </a:r>
            <a:r>
              <a:rPr lang="ru-RU" sz="2800" b="1" dirty="0" err="1">
                <a:latin typeface="Times New Roman" panose="02020603050405020304" pitchFamily="18" charset="0"/>
                <a:cs typeface="Times New Roman" panose="02020603050405020304" pitchFamily="18" charset="0"/>
              </a:rPr>
              <a:t>ýöriteleşdirilen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407951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1847528" y="908721"/>
                <a:ext cx="8568952" cy="5217443"/>
              </a:xfrm>
            </p:spPr>
            <p:txBody>
              <a:bodyPr>
                <a:noAutofit/>
              </a:bodyPr>
              <a:lstStyle/>
              <a:p>
                <a:pPr marL="0" indent="0">
                  <a:buNone/>
                </a:pPr>
                <a:endParaRPr lang="tk-TM" sz="2400" dirty="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saýlamakdaky-düzmekdäki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ölçegi</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Düzümleri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saýlamagyň-düzmegiň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tehnologiki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formulasy</a:t>
                </a:r>
                <a:r>
                  <a:rPr lang="ru-RU" sz="2400"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ru-RU" sz="2400" i="1">
                          <a:latin typeface="Cambria Math" panose="02040503050406030204" pitchFamily="18" charset="0"/>
                        </a:rPr>
                        <m:t>𝑇𝑝𝑑</m:t>
                      </m:r>
                      <m:r>
                        <a:rPr lang="ru-RU" sz="2400" i="1">
                          <a:latin typeface="Cambria Math" panose="02040503050406030204" pitchFamily="18" charset="0"/>
                        </a:rPr>
                        <m:t> =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𝑔</m:t>
                      </m:r>
                      <m:r>
                        <a:rPr lang="ru-RU" sz="2400" i="1">
                          <a:latin typeface="Cambria Math" panose="02040503050406030204" pitchFamily="18" charset="0"/>
                        </a:rPr>
                        <m:t>.</m:t>
                      </m:r>
                      <m:r>
                        <a:rPr lang="ru-RU" sz="2400" i="1">
                          <a:latin typeface="Cambria Math" panose="02040503050406030204" pitchFamily="18" charset="0"/>
                        </a:rPr>
                        <m:t>𝑖</m:t>
                      </m:r>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m:t>
                      </m:r>
                      <m:r>
                        <a:rPr lang="ru-RU" sz="2400" i="1">
                          <a:latin typeface="Cambria Math" panose="02040503050406030204" pitchFamily="18" charset="0"/>
                        </a:rPr>
                        <m:t>𝑠</m:t>
                      </m:r>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m:t>
                      </m:r>
                      <m:r>
                        <a:rPr lang="ru-RU" sz="2400" i="1">
                          <a:latin typeface="Cambria Math" panose="02040503050406030204" pitchFamily="18" charset="0"/>
                        </a:rPr>
                        <m:t>𝑔</m:t>
                      </m:r>
                      <m:r>
                        <a:rPr lang="ru-RU" sz="2400" i="1">
                          <a:latin typeface="Cambria Math" panose="02040503050406030204" pitchFamily="18" charset="0"/>
                        </a:rPr>
                        <m:t>. +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𝑖</m:t>
                      </m:r>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m:t>
                      </m:r>
                      <m:r>
                        <a:rPr lang="ru-RU" sz="2400" i="1">
                          <a:latin typeface="Cambria Math" panose="02040503050406030204" pitchFamily="18" charset="0"/>
                        </a:rPr>
                        <m:t>𝑑</m:t>
                      </m:r>
                      <m:r>
                        <a:rPr lang="ru-RU" sz="2400" i="1">
                          <a:latin typeface="Cambria Math" panose="02040503050406030204" pitchFamily="18" charset="0"/>
                        </a:rPr>
                        <m:t>.</m:t>
                      </m:r>
                    </m:oMath>
                  </m:oMathPara>
                </a14:m>
                <a:endParaRPr lang="ru-RU" sz="2400" dirty="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Nirede</a:t>
                </a:r>
                <a:r>
                  <a:rPr lang="ru-RU" sz="2400" dirty="0">
                    <a:latin typeface="Times New Roman" panose="02020603050405020304" pitchFamily="18" charset="0"/>
                    <a:cs typeface="Times New Roman" panose="02020603050405020304" pitchFamily="18" charset="0"/>
                  </a:rPr>
                  <a:t>:</a:t>
                </a:r>
                <a14:m>
                  <m:oMath xmlns:m="http://schemas.openxmlformats.org/officeDocument/2006/math">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 </m:t>
                    </m:r>
                    <m:r>
                      <a:rPr lang="ru-RU" sz="2400" i="1">
                        <a:latin typeface="Cambria Math" panose="02040503050406030204" pitchFamily="18" charset="0"/>
                      </a:rPr>
                      <m:t>𝑖</m:t>
                    </m:r>
                    <m:r>
                      <a:rPr lang="ru-RU" sz="2400" i="1">
                        <a:latin typeface="Cambria Math" panose="02040503050406030204" pitchFamily="18" charset="0"/>
                      </a:rPr>
                      <m:t>.</m:t>
                    </m:r>
                  </m:oMath>
                </a14:m>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goỳberỳän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a:t>
                </a:r>
                <a:r>
                  <a:rPr lang="ru-RU" sz="24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 </m:t>
                    </m:r>
                    <m:r>
                      <a:rPr lang="ru-RU" sz="2400" i="1">
                        <a:latin typeface="Cambria Math" panose="02040503050406030204" pitchFamily="18" charset="0"/>
                      </a:rPr>
                      <m:t>𝑠</m:t>
                    </m:r>
                    <m:r>
                      <a:rPr lang="ru-RU" sz="2400" i="1">
                        <a:latin typeface="Cambria Math" panose="02040503050406030204" pitchFamily="18" charset="0"/>
                      </a:rPr>
                      <m:t>.</m:t>
                    </m:r>
                  </m:oMath>
                </a14:m>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süỳşürỳän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a:t>
                </a:r>
                <a:r>
                  <a:rPr lang="ru-RU" sz="24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 </m:t>
                    </m:r>
                    <m:r>
                      <a:rPr lang="ru-RU" sz="2400" i="1">
                        <a:latin typeface="Cambria Math" panose="02040503050406030204" pitchFamily="18" charset="0"/>
                      </a:rPr>
                      <m:t>𝑔</m:t>
                    </m:r>
                    <m:r>
                      <a:rPr lang="ru-RU" sz="2400" i="1">
                        <a:latin typeface="Cambria Math" panose="02040503050406030204" pitchFamily="18" charset="0"/>
                      </a:rPr>
                      <m:t>.</m:t>
                    </m:r>
                  </m:oMath>
                </a14:m>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saỳlaỳjy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goỳberỳän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a:t>
                </a:r>
                <a:r>
                  <a:rPr lang="ru-RU" sz="24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𝑖</m:t>
                    </m:r>
                    <m:r>
                      <a:rPr lang="ru-RU" sz="2400" i="1">
                        <a:latin typeface="Cambria Math" panose="02040503050406030204" pitchFamily="18" charset="0"/>
                      </a:rPr>
                      <m:t>. </m:t>
                    </m:r>
                  </m:oMath>
                </a14:m>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saỳlaỳjy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açyklyklary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birleşdirỳän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a:t>
                </a:r>
                <a:r>
                  <a:rPr lang="ru-RU" sz="2400" dirty="0">
                    <a:latin typeface="Times New Roman" panose="02020603050405020304" pitchFamily="18" charset="0"/>
                    <a:cs typeface="Times New Roman" panose="02020603050405020304" pitchFamily="18" charset="0"/>
                  </a:rPr>
                  <a:t>.</a:t>
                </a: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1847528" y="908721"/>
                <a:ext cx="8568952" cy="5217443"/>
              </a:xfrm>
              <a:blipFill rotWithShape="0">
                <a:blip r:embed="rId2"/>
                <a:stretch>
                  <a:fillRect l="-1067"/>
                </a:stretch>
              </a:blipFill>
            </p:spPr>
            <p:txBody>
              <a:bodyPr/>
              <a:lstStyle/>
              <a:p>
                <a:r>
                  <a:rPr lang="ru-RU">
                    <a:noFill/>
                  </a:rPr>
                  <a:t> </a:t>
                </a:r>
              </a:p>
            </p:txBody>
          </p:sp>
        </mc:Fallback>
      </mc:AlternateContent>
    </p:spTree>
    <p:extLst>
      <p:ext uri="{BB962C8B-B14F-4D97-AF65-F5344CB8AC3E}">
        <p14:creationId xmlns:p14="http://schemas.microsoft.com/office/powerpoint/2010/main" val="11706049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2351584" y="836712"/>
                <a:ext cx="7560840" cy="4464496"/>
              </a:xfrm>
            </p:spPr>
            <p:txBody>
              <a:bodyPr>
                <a:normAutofit fontScale="92500"/>
              </a:bodyPr>
              <a:lstStyle/>
              <a:p>
                <a:pPr marL="0" indent="0">
                  <a:buNone/>
                </a:pPr>
                <a14:m>
                  <m:oMath xmlns:m="http://schemas.openxmlformats.org/officeDocument/2006/math">
                    <m:r>
                      <a:rPr lang="ru-RU" sz="2600" i="1">
                        <a:latin typeface="Cambria Math" panose="02040503050406030204" pitchFamily="18" charset="0"/>
                      </a:rPr>
                      <m:t>𝑡</m:t>
                    </m:r>
                    <m:r>
                      <a:rPr lang="ru-RU" sz="2600" i="1">
                        <a:latin typeface="Cambria Math" panose="02040503050406030204" pitchFamily="18" charset="0"/>
                      </a:rPr>
                      <m:t> </m:t>
                    </m:r>
                    <m:r>
                      <a:rPr lang="ru-RU" sz="2600" i="1">
                        <a:latin typeface="Cambria Math" panose="02040503050406030204" pitchFamily="18" charset="0"/>
                      </a:rPr>
                      <m:t>𝑑</m:t>
                    </m:r>
                    <m:r>
                      <a:rPr lang="ru-RU" sz="2600" i="1">
                        <a:latin typeface="Cambria Math" panose="02040503050406030204" pitchFamily="18" charset="0"/>
                      </a:rPr>
                      <m:t>. </m:t>
                    </m:r>
                    <m:r>
                      <a:rPr lang="ru-RU" sz="2600" i="1">
                        <a:latin typeface="Cambria Math" panose="02040503050406030204" pitchFamily="18" charset="0"/>
                      </a:rPr>
                      <m:t>𝑑</m:t>
                    </m:r>
                  </m:oMath>
                </a14:m>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düzmegi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gutarỳan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wagty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min</a:t>
                </a:r>
                <a:r>
                  <a:rPr lang="ru-RU" sz="26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r>
                      <a:rPr lang="ru-RU" sz="2600" i="1">
                        <a:latin typeface="Cambria Math" panose="02040503050406030204" pitchFamily="18" charset="0"/>
                      </a:rPr>
                      <m:t>𝑙</m:t>
                    </m:r>
                    <m:r>
                      <a:rPr lang="ru-RU" sz="2600" i="1">
                        <a:latin typeface="Cambria Math" panose="02040503050406030204" pitchFamily="18" charset="0"/>
                      </a:rPr>
                      <m:t>’ </m:t>
                    </m:r>
                    <m:r>
                      <a:rPr lang="ru-RU" sz="2600" i="1">
                        <a:latin typeface="Cambria Math" panose="02040503050406030204" pitchFamily="18" charset="0"/>
                      </a:rPr>
                      <m:t>𝑔</m:t>
                    </m:r>
                    <m:r>
                      <a:rPr lang="ru-RU" sz="2600" i="1">
                        <a:latin typeface="Cambria Math" panose="02040503050406030204" pitchFamily="18" charset="0"/>
                      </a:rPr>
                      <m:t>.</m:t>
                    </m:r>
                    <m:r>
                      <a:rPr lang="ru-RU" sz="2600" i="1">
                        <a:latin typeface="Cambria Math" panose="02040503050406030204" pitchFamily="18" charset="0"/>
                      </a:rPr>
                      <m:t>𝑖</m:t>
                    </m:r>
                    <m:r>
                      <a:rPr lang="ru-RU" sz="2600" i="1">
                        <a:latin typeface="Cambria Math" panose="02040503050406030204" pitchFamily="18" charset="0"/>
                      </a:rPr>
                      <m:t>.</m:t>
                    </m:r>
                  </m:oMath>
                </a14:m>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manỳowr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lokomotiwiň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parkdaky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barỳan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aralygynyň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uzunlygyna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bagly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bolup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durỳar</a:t>
                </a:r>
                <a:r>
                  <a:rPr lang="ru-RU" sz="26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r>
                      <a:rPr lang="ru-RU" sz="2600" i="1">
                        <a:latin typeface="Cambria Math" panose="02040503050406030204" pitchFamily="18" charset="0"/>
                      </a:rPr>
                      <m:t>𝑙</m:t>
                    </m:r>
                    <m:r>
                      <a:rPr lang="ru-RU" sz="2600" i="1">
                        <a:latin typeface="Cambria Math" panose="02040503050406030204" pitchFamily="18" charset="0"/>
                      </a:rPr>
                      <m:t>” </m:t>
                    </m:r>
                    <m:r>
                      <a:rPr lang="ru-RU" sz="2600" i="1">
                        <a:latin typeface="Cambria Math" panose="02040503050406030204" pitchFamily="18" charset="0"/>
                      </a:rPr>
                      <m:t>𝑔</m:t>
                    </m:r>
                    <m:r>
                      <a:rPr lang="ru-RU" sz="2600" i="1">
                        <a:latin typeface="Cambria Math" panose="02040503050406030204" pitchFamily="18" charset="0"/>
                      </a:rPr>
                      <m:t>. </m:t>
                    </m:r>
                    <m:r>
                      <a:rPr lang="ru-RU" sz="2600" i="1">
                        <a:latin typeface="Cambria Math" panose="02040503050406030204" pitchFamily="18" charset="0"/>
                      </a:rPr>
                      <m:t>𝑖</m:t>
                    </m:r>
                    <m:r>
                      <a:rPr lang="ru-RU" sz="2600" i="1">
                        <a:latin typeface="Cambria Math" panose="02040503050406030204" pitchFamily="18" charset="0"/>
                      </a:rPr>
                      <m:t>. −12</m:t>
                    </m:r>
                  </m:oMath>
                </a14:m>
                <a:r>
                  <a:rPr lang="ru-RU" sz="2600" dirty="0">
                    <a:latin typeface="Times New Roman" panose="02020603050405020304" pitchFamily="18" charset="0"/>
                    <a:cs typeface="Times New Roman" panose="02020603050405020304" pitchFamily="18" charset="0"/>
                  </a:rPr>
                  <a:t>-</a:t>
                </a:r>
                <a:r>
                  <a:rPr lang="ru-RU" sz="2600" dirty="0" err="1">
                    <a:latin typeface="Times New Roman" panose="02020603050405020304" pitchFamily="18" charset="0"/>
                    <a:cs typeface="Times New Roman" panose="02020603050405020304" pitchFamily="18" charset="0"/>
                  </a:rPr>
                  <a:t>nji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belgili</a:t>
                </a:r>
                <a:r>
                  <a:rPr lang="ru-RU" sz="2600" dirty="0">
                    <a:latin typeface="Times New Roman" panose="02020603050405020304" pitchFamily="18" charset="0"/>
                    <a:cs typeface="Times New Roman" panose="02020603050405020304" pitchFamily="18" charset="0"/>
                  </a:rPr>
                  <a:t> ( B. F. </a:t>
                </a:r>
                <a:r>
                  <a:rPr lang="ru-RU" sz="2600" dirty="0" err="1">
                    <a:latin typeface="Times New Roman" panose="02020603050405020304" pitchFamily="18" charset="0"/>
                    <a:cs typeface="Times New Roman" panose="02020603050405020304" pitchFamily="18" charset="0"/>
                  </a:rPr>
                  <a:t>Perşin</a:t>
                </a:r>
                <a:r>
                  <a:rPr lang="ru-RU" sz="2600" dirty="0">
                    <a:latin typeface="Times New Roman" panose="02020603050405020304" pitchFamily="18" charset="0"/>
                    <a:cs typeface="Times New Roman" panose="02020603050405020304" pitchFamily="18" charset="0"/>
                  </a:rPr>
                  <a:t>, S. D. </a:t>
                </a:r>
                <a:r>
                  <a:rPr lang="ru-RU" sz="2600" dirty="0" err="1">
                    <a:latin typeface="Times New Roman" panose="02020603050405020304" pitchFamily="18" charset="0"/>
                    <a:cs typeface="Times New Roman" panose="02020603050405020304" pitchFamily="18" charset="0"/>
                  </a:rPr>
                  <a:t>Ruskin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otlulary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saýlamak-düzmek</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jedweli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boỳunça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hasaplaỳarys</a:t>
                </a:r>
                <a:r>
                  <a:rPr lang="ru-RU" sz="2600"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ru-RU" sz="2600" i="1">
                          <a:latin typeface="Cambria Math" panose="02040503050406030204" pitchFamily="18" charset="0"/>
                        </a:rPr>
                        <m:t>𝑡</m:t>
                      </m:r>
                      <m:r>
                        <a:rPr lang="ru-RU" sz="2600" i="1">
                          <a:latin typeface="Cambria Math" panose="02040503050406030204" pitchFamily="18" charset="0"/>
                        </a:rPr>
                        <m:t> </m:t>
                      </m:r>
                      <m:r>
                        <a:rPr lang="ru-RU" sz="2600" i="1">
                          <a:latin typeface="Cambria Math" panose="02040503050406030204" pitchFamily="18" charset="0"/>
                        </a:rPr>
                        <m:t>𝑑</m:t>
                      </m:r>
                      <m:r>
                        <a:rPr lang="ru-RU" sz="2600" i="1">
                          <a:latin typeface="Cambria Math" panose="02040503050406030204" pitchFamily="18" charset="0"/>
                        </a:rPr>
                        <m:t>. </m:t>
                      </m:r>
                      <m:r>
                        <a:rPr lang="ru-RU" sz="2600" i="1">
                          <a:latin typeface="Cambria Math" panose="02040503050406030204" pitchFamily="18" charset="0"/>
                        </a:rPr>
                        <m:t>𝑖</m:t>
                      </m:r>
                      <m:r>
                        <a:rPr lang="ru-RU" sz="2600" i="1">
                          <a:latin typeface="Cambria Math" panose="02040503050406030204" pitchFamily="18" charset="0"/>
                        </a:rPr>
                        <m:t>.= </m:t>
                      </m:r>
                      <m:r>
                        <a:rPr lang="ru-RU" sz="2600" i="1">
                          <a:latin typeface="Cambria Math" panose="02040503050406030204" pitchFamily="18" charset="0"/>
                        </a:rPr>
                        <m:t>𝑙</m:t>
                      </m:r>
                      <m:r>
                        <a:rPr lang="ru-RU" sz="2600" i="1">
                          <a:latin typeface="Cambria Math" panose="02040503050406030204" pitchFamily="18" charset="0"/>
                        </a:rPr>
                        <m:t>’ </m:t>
                      </m:r>
                      <m:r>
                        <a:rPr lang="ru-RU" sz="2600" i="1">
                          <a:latin typeface="Cambria Math" panose="02040503050406030204" pitchFamily="18" charset="0"/>
                        </a:rPr>
                        <m:t>𝑔</m:t>
                      </m:r>
                      <m:r>
                        <a:rPr lang="ru-RU" sz="2600" i="1">
                          <a:latin typeface="Cambria Math" panose="02040503050406030204" pitchFamily="18" charset="0"/>
                        </a:rPr>
                        <m:t>.</m:t>
                      </m:r>
                      <m:r>
                        <a:rPr lang="ru-RU" sz="2600" i="1">
                          <a:latin typeface="Cambria Math" panose="02040503050406030204" pitchFamily="18" charset="0"/>
                        </a:rPr>
                        <m:t>𝑖</m:t>
                      </m:r>
                      <m:r>
                        <a:rPr lang="ru-RU" sz="2600" i="1">
                          <a:latin typeface="Cambria Math" panose="02040503050406030204" pitchFamily="18" charset="0"/>
                        </a:rPr>
                        <m:t>.+</m:t>
                      </m:r>
                      <m:r>
                        <a:rPr lang="ru-RU" sz="2600" i="1">
                          <a:latin typeface="Cambria Math" panose="02040503050406030204" pitchFamily="18" charset="0"/>
                        </a:rPr>
                        <m:t>𝑙</m:t>
                      </m:r>
                      <m:r>
                        <a:rPr lang="ru-RU" sz="2600" i="1">
                          <a:latin typeface="Cambria Math" panose="02040503050406030204" pitchFamily="18" charset="0"/>
                        </a:rPr>
                        <m:t>”</m:t>
                      </m:r>
                      <m:r>
                        <a:rPr lang="ru-RU" sz="2600" i="1">
                          <a:latin typeface="Cambria Math" panose="02040503050406030204" pitchFamily="18" charset="0"/>
                        </a:rPr>
                        <m:t>𝑔</m:t>
                      </m:r>
                      <m:r>
                        <a:rPr lang="ru-RU" sz="2600" i="1">
                          <a:latin typeface="Cambria Math" panose="02040503050406030204" pitchFamily="18" charset="0"/>
                        </a:rPr>
                        <m:t>.</m:t>
                      </m:r>
                      <m:r>
                        <a:rPr lang="ru-RU" sz="2600" i="1">
                          <a:latin typeface="Cambria Math" panose="02040503050406030204" pitchFamily="18" charset="0"/>
                        </a:rPr>
                        <m:t>𝑖</m:t>
                      </m:r>
                      <m:r>
                        <a:rPr lang="ru-RU" sz="2600" i="1">
                          <a:latin typeface="Cambria Math" panose="02040503050406030204" pitchFamily="18" charset="0"/>
                        </a:rPr>
                        <m:t>. = 2056 + 414 = 2460 </m:t>
                      </m:r>
                      <m:r>
                        <a:rPr lang="ru-RU" sz="2600" i="1">
                          <a:latin typeface="Cambria Math" panose="02040503050406030204" pitchFamily="18" charset="0"/>
                        </a:rPr>
                        <m:t>𝑚</m:t>
                      </m:r>
                      <m:r>
                        <a:rPr lang="ru-RU" sz="2600" i="1">
                          <a:latin typeface="Cambria Math" panose="02040503050406030204" pitchFamily="18" charset="0"/>
                        </a:rPr>
                        <m:t>.</m:t>
                      </m:r>
                    </m:oMath>
                  </m:oMathPara>
                </a14:m>
                <a:endParaRPr lang="ru-RU" sz="2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ru-RU" sz="2600" i="1">
                          <a:latin typeface="Cambria Math" panose="02040503050406030204" pitchFamily="18" charset="0"/>
                        </a:rPr>
                        <m:t>𝑡</m:t>
                      </m:r>
                      <m:r>
                        <a:rPr lang="ru-RU" sz="2600" i="1">
                          <a:latin typeface="Cambria Math" panose="02040503050406030204" pitchFamily="18" charset="0"/>
                        </a:rPr>
                        <m:t> </m:t>
                      </m:r>
                      <m:r>
                        <a:rPr lang="ru-RU" sz="2600" i="1">
                          <a:latin typeface="Cambria Math" panose="02040503050406030204" pitchFamily="18" charset="0"/>
                        </a:rPr>
                        <m:t>𝑑</m:t>
                      </m:r>
                      <m:r>
                        <a:rPr lang="ru-RU" sz="2600" i="1">
                          <a:latin typeface="Cambria Math" panose="02040503050406030204" pitchFamily="18" charset="0"/>
                        </a:rPr>
                        <m:t>. </m:t>
                      </m:r>
                      <m:r>
                        <a:rPr lang="ru-RU" sz="2600" i="1">
                          <a:latin typeface="Cambria Math" panose="02040503050406030204" pitchFamily="18" charset="0"/>
                        </a:rPr>
                        <m:t>𝑖</m:t>
                      </m:r>
                      <m:r>
                        <a:rPr lang="ru-RU" sz="2600" i="1">
                          <a:latin typeface="Cambria Math" panose="02040503050406030204" pitchFamily="18" charset="0"/>
                        </a:rPr>
                        <m:t>.= 4,06+1,32 = 5,38 </m:t>
                      </m:r>
                      <m:r>
                        <a:rPr lang="ru-RU" sz="2600" i="1">
                          <a:latin typeface="Cambria Math" panose="02040503050406030204" pitchFamily="18" charset="0"/>
                        </a:rPr>
                        <m:t>𝑚𝑖𝑛</m:t>
                      </m:r>
                      <m:r>
                        <a:rPr lang="ru-RU" sz="2600" i="1">
                          <a:latin typeface="Cambria Math" panose="02040503050406030204" pitchFamily="18" charset="0"/>
                        </a:rPr>
                        <m:t>.</m:t>
                      </m:r>
                    </m:oMath>
                  </m:oMathPara>
                </a14:m>
                <a:endParaRPr lang="ru-RU" sz="2600" dirty="0">
                  <a:latin typeface="Times New Roman" panose="02020603050405020304" pitchFamily="18" charset="0"/>
                  <a:cs typeface="Times New Roman" panose="02020603050405020304" pitchFamily="18" charset="0"/>
                </a:endParaRPr>
              </a:p>
              <a:p>
                <a:pPr marL="0" indent="0">
                  <a:buNone/>
                </a:pPr>
                <a:r>
                  <a:rPr lang="ru-RU" sz="2600" dirty="0" err="1">
                    <a:latin typeface="Times New Roman" panose="02020603050405020304" pitchFamily="18" charset="0"/>
                    <a:cs typeface="Times New Roman" panose="02020603050405020304" pitchFamily="18" charset="0"/>
                  </a:rPr>
                  <a:t>kabul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parkdan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eňňide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düzümi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süỳşürmäge</a:t>
                </a:r>
                <a:r>
                  <a:rPr lang="ru-RU" sz="2600" dirty="0">
                    <a:latin typeface="Times New Roman" panose="02020603050405020304" pitchFamily="18" charset="0"/>
                    <a:cs typeface="Times New Roman" panose="02020603050405020304" pitchFamily="18" charset="0"/>
                  </a:rPr>
                  <a:t> 512 </a:t>
                </a:r>
                <a:r>
                  <a:rPr lang="ru-RU" sz="2600" dirty="0" err="1">
                    <a:latin typeface="Times New Roman" panose="02020603050405020304" pitchFamily="18" charset="0"/>
                    <a:cs typeface="Times New Roman" panose="02020603050405020304" pitchFamily="18" charset="0"/>
                  </a:rPr>
                  <a:t>metr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aralyk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gerek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bolỳar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şeỳlelikde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ony</a:t>
                </a:r>
                <a:r>
                  <a:rPr lang="ru-RU" sz="2600" dirty="0">
                    <a:latin typeface="Times New Roman" panose="02020603050405020304" pitchFamily="18" charset="0"/>
                    <a:cs typeface="Times New Roman" panose="02020603050405020304" pitchFamily="18" charset="0"/>
                  </a:rPr>
                  <a:t>: 13-nji </a:t>
                </a:r>
                <a:r>
                  <a:rPr lang="ru-RU" sz="2600" dirty="0" err="1">
                    <a:latin typeface="Times New Roman" panose="02020603050405020304" pitchFamily="18" charset="0"/>
                    <a:cs typeface="Times New Roman" panose="02020603050405020304" pitchFamily="18" charset="0"/>
                  </a:rPr>
                  <a:t>belgili</a:t>
                </a:r>
                <a:r>
                  <a:rPr lang="ru-RU" sz="2600" dirty="0">
                    <a:latin typeface="Times New Roman" panose="02020603050405020304" pitchFamily="18" charset="0"/>
                    <a:cs typeface="Times New Roman" panose="02020603050405020304" pitchFamily="18" charset="0"/>
                  </a:rPr>
                  <a:t> ( B. F. </a:t>
                </a:r>
                <a:r>
                  <a:rPr lang="ru-RU" sz="2600" dirty="0" err="1">
                    <a:latin typeface="Times New Roman" panose="02020603050405020304" pitchFamily="18" charset="0"/>
                    <a:cs typeface="Times New Roman" panose="02020603050405020304" pitchFamily="18" charset="0"/>
                  </a:rPr>
                  <a:t>Perşin</a:t>
                </a:r>
                <a:r>
                  <a:rPr lang="ru-RU" sz="2600" dirty="0">
                    <a:latin typeface="Times New Roman" panose="02020603050405020304" pitchFamily="18" charset="0"/>
                    <a:cs typeface="Times New Roman" panose="02020603050405020304" pitchFamily="18" charset="0"/>
                  </a:rPr>
                  <a:t>, S. D. </a:t>
                </a:r>
                <a:r>
                  <a:rPr lang="ru-RU" sz="2600" dirty="0" err="1">
                    <a:latin typeface="Times New Roman" panose="02020603050405020304" pitchFamily="18" charset="0"/>
                    <a:cs typeface="Times New Roman" panose="02020603050405020304" pitchFamily="18" charset="0"/>
                  </a:rPr>
                  <a:t>Ruskin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otlulary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saýlamak-düzmek</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jedweli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boỳunça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hasaplaỳarys</a:t>
                </a:r>
                <a:r>
                  <a:rPr lang="ru-RU" sz="2600" dirty="0">
                    <a:latin typeface="Times New Roman" panose="02020603050405020304" pitchFamily="18" charset="0"/>
                    <a:cs typeface="Times New Roman" panose="02020603050405020304" pitchFamily="18" charset="0"/>
                  </a:rPr>
                  <a:t>.       </a:t>
                </a: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2351584" y="836712"/>
                <a:ext cx="7560840" cy="4464496"/>
              </a:xfrm>
              <a:blipFill rotWithShape="0">
                <a:blip r:embed="rId2"/>
                <a:stretch>
                  <a:fillRect l="-1290" t="-1091" r="-726" b="-136"/>
                </a:stretch>
              </a:blipFill>
            </p:spPr>
            <p:txBody>
              <a:bodyPr/>
              <a:lstStyle/>
              <a:p>
                <a:r>
                  <a:rPr lang="ru-RU">
                    <a:noFill/>
                  </a:rPr>
                  <a:t> </a:t>
                </a:r>
              </a:p>
            </p:txBody>
          </p:sp>
        </mc:Fallback>
      </mc:AlternateContent>
    </p:spTree>
    <p:extLst>
      <p:ext uri="{BB962C8B-B14F-4D97-AF65-F5344CB8AC3E}">
        <p14:creationId xmlns:p14="http://schemas.microsoft.com/office/powerpoint/2010/main" val="61259149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1981200" y="404665"/>
                <a:ext cx="8229600" cy="5721499"/>
              </a:xfrm>
            </p:spPr>
            <p:txBody>
              <a:bodyPr>
                <a:normAutofit fontScale="62500" lnSpcReduction="20000"/>
              </a:bodyPr>
              <a:lstStyle/>
              <a:p>
                <a:pPr marL="0" indent="0">
                  <a:buNone/>
                </a:pPr>
                <a:r>
                  <a:rPr lang="ru-RU" sz="3800" dirty="0" err="1">
                    <a:latin typeface="Times New Roman" panose="02020603050405020304" pitchFamily="18" charset="0"/>
                    <a:cs typeface="Times New Roman" panose="02020603050405020304" pitchFamily="18" charset="0"/>
                  </a:rPr>
                  <a:t>Düzümi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saỳlaỳjy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eňňitden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goỳbermekligi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şu</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formulada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hasaplaỳarys</a:t>
                </a:r>
                <a:r>
                  <a:rPr lang="ru-RU" sz="3800" dirty="0">
                    <a:latin typeface="Times New Roman" panose="02020603050405020304" pitchFamily="18" charset="0"/>
                    <a:cs typeface="Times New Roman" panose="02020603050405020304" pitchFamily="18" charset="0"/>
                  </a:rPr>
                  <a:t>:</a:t>
                </a:r>
              </a:p>
              <a:p>
                <a:pPr marL="0" indent="0">
                  <a:buNone/>
                </a:pP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0,06 . </m:t>
                    </m:r>
                    <m:r>
                      <a:rPr lang="ru-RU" sz="3800" i="1">
                        <a:latin typeface="Cambria Math" panose="02040503050406030204" pitchFamily="18" charset="0"/>
                      </a:rPr>
                      <m:t>𝐿</m:t>
                    </m:r>
                    <m:r>
                      <a:rPr lang="ru-RU" sz="3800" i="1">
                        <a:latin typeface="Cambria Math" panose="02040503050406030204" pitchFamily="18" charset="0"/>
                      </a:rPr>
                      <m:t> </m:t>
                    </m:r>
                    <m:r>
                      <a:rPr lang="ru-RU" sz="3800" i="1">
                        <a:latin typeface="Cambria Math" panose="02040503050406030204" pitchFamily="18" charset="0"/>
                      </a:rPr>
                      <m:t>𝑤</m:t>
                    </m:r>
                    <m:r>
                      <a:rPr lang="ru-RU" sz="3800" i="1">
                        <a:latin typeface="Cambria Math" panose="02040503050406030204" pitchFamily="18" charset="0"/>
                      </a:rPr>
                      <m:t>. </m:t>
                    </m:r>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𝑠</m:t>
                    </m:r>
                  </m:oMath>
                </a14:m>
                <a:r>
                  <a:rPr lang="ru-RU" sz="3800" dirty="0">
                    <a:latin typeface="Times New Roman" panose="02020603050405020304" pitchFamily="18" charset="0"/>
                    <a:cs typeface="Times New Roman" panose="02020603050405020304" pitchFamily="18" charset="0"/>
                  </a:rPr>
                  <a:t>.          1</a:t>
                </a:r>
              </a:p>
              <a:p>
                <a:pPr marL="0" indent="0">
                  <a:buNone/>
                </a:pPr>
                <a14:m>
                  <m:oMath xmlns:m="http://schemas.openxmlformats.org/officeDocument/2006/math">
                    <m:r>
                      <a:rPr lang="ru-RU" sz="3800" i="1">
                        <a:latin typeface="Cambria Math" panose="02040503050406030204" pitchFamily="18" charset="0"/>
                      </a:rPr>
                      <m:t>𝑡</m:t>
                    </m:r>
                    <m:r>
                      <a:rPr lang="ru-RU" sz="3800" i="1">
                        <a:latin typeface="Cambria Math" panose="02040503050406030204" pitchFamily="18" charset="0"/>
                      </a:rPr>
                      <m:t> </m:t>
                    </m:r>
                    <m:r>
                      <a:rPr lang="ru-RU" sz="3800" i="1">
                        <a:latin typeface="Cambria Math" panose="02040503050406030204" pitchFamily="18" charset="0"/>
                      </a:rPr>
                      <m:t>𝑑</m:t>
                    </m:r>
                    <m:r>
                      <a:rPr lang="ru-RU" sz="3800" i="1">
                        <a:latin typeface="Cambria Math" panose="02040503050406030204" pitchFamily="18" charset="0"/>
                      </a:rPr>
                      <m:t>. </m:t>
                    </m:r>
                    <m:r>
                      <a:rPr lang="ru-RU" sz="3800" i="1">
                        <a:latin typeface="Cambria Math" panose="02040503050406030204" pitchFamily="18" charset="0"/>
                      </a:rPr>
                      <m:t>𝑔</m:t>
                    </m:r>
                    <m:r>
                      <a:rPr lang="ru-RU" sz="3800" i="1">
                        <a:latin typeface="Cambria Math" panose="02040503050406030204" pitchFamily="18" charset="0"/>
                      </a:rPr>
                      <m:t>.</m:t>
                    </m:r>
                  </m:oMath>
                </a14:m>
                <a:r>
                  <a:rPr lang="ru-RU" sz="3800" dirty="0">
                    <a:latin typeface="Times New Roman" panose="02020603050405020304" pitchFamily="18" charset="0"/>
                    <a:cs typeface="Times New Roman" panose="02020603050405020304" pitchFamily="18" charset="0"/>
                  </a:rPr>
                  <a:t>=----------------------( 1 ----   )</a:t>
                </a:r>
              </a:p>
              <a:p>
                <a:pPr marL="0" indent="0">
                  <a:buNone/>
                </a:pP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𝑉𝑔</m:t>
                    </m:r>
                    <m:r>
                      <a:rPr lang="ru-RU" sz="3800" i="1">
                        <a:latin typeface="Cambria Math" panose="02040503050406030204" pitchFamily="18" charset="0"/>
                      </a:rPr>
                      <m:t>.</m:t>
                    </m:r>
                  </m:oMath>
                </a14:m>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2 </m:t>
                    </m:r>
                    <m:r>
                      <a:rPr lang="ru-RU" sz="3800" i="1">
                        <a:latin typeface="Cambria Math" panose="02040503050406030204" pitchFamily="18" charset="0"/>
                      </a:rPr>
                      <m:t>𝑡</m:t>
                    </m:r>
                    <m:r>
                      <a:rPr lang="ru-RU" sz="3800" i="1">
                        <a:latin typeface="Cambria Math" panose="02040503050406030204" pitchFamily="18" charset="0"/>
                      </a:rPr>
                      <m:t>.</m:t>
                    </m:r>
                    <m:r>
                      <a:rPr lang="ru-RU" sz="3800" i="1">
                        <a:latin typeface="Cambria Math" panose="02040503050406030204" pitchFamily="18" charset="0"/>
                      </a:rPr>
                      <m:t>𝑠</m:t>
                    </m:r>
                    <m:r>
                      <a:rPr lang="ru-RU" sz="3800" i="1">
                        <a:latin typeface="Cambria Math" panose="02040503050406030204" pitchFamily="18" charset="0"/>
                      </a:rPr>
                      <m:t>.</m:t>
                    </m:r>
                  </m:oMath>
                </a14:m>
                <a:endParaRPr lang="ru-RU" sz="3800" dirty="0">
                  <a:latin typeface="Times New Roman" panose="02020603050405020304" pitchFamily="18" charset="0"/>
                  <a:cs typeface="Times New Roman" panose="02020603050405020304" pitchFamily="18" charset="0"/>
                </a:endParaRPr>
              </a:p>
              <a:p>
                <a:pPr marL="0" indent="0">
                  <a:buNone/>
                </a:pPr>
                <a:r>
                  <a:rPr lang="ru-RU" sz="3800" dirty="0" err="1">
                    <a:latin typeface="Times New Roman" panose="02020603050405020304" pitchFamily="18" charset="0"/>
                    <a:cs typeface="Times New Roman" panose="02020603050405020304" pitchFamily="18" charset="0"/>
                  </a:rPr>
                  <a:t>Nirede</a:t>
                </a: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𝐿𝑤</m:t>
                    </m:r>
                    <m:r>
                      <a:rPr lang="ru-RU" sz="3800" i="1">
                        <a:latin typeface="Cambria Math" panose="02040503050406030204" pitchFamily="18" charset="0"/>
                      </a:rPr>
                      <m:t>.</m:t>
                    </m:r>
                  </m:oMath>
                </a14:m>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ortaça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uzynlygy</a:t>
                </a:r>
                <a:r>
                  <a:rPr lang="ru-RU" sz="3800" dirty="0">
                    <a:latin typeface="Times New Roman" panose="02020603050405020304" pitchFamily="18" charset="0"/>
                    <a:cs typeface="Times New Roman" panose="02020603050405020304" pitchFamily="18" charset="0"/>
                  </a:rPr>
                  <a:t> = </a:t>
                </a:r>
                <a14:m>
                  <m:oMath xmlns:m="http://schemas.openxmlformats.org/officeDocument/2006/math">
                    <m:r>
                      <a:rPr lang="ru-RU" sz="3800" i="1">
                        <a:latin typeface="Cambria Math" panose="02040503050406030204" pitchFamily="18" charset="0"/>
                      </a:rPr>
                      <m:t>14 </m:t>
                    </m:r>
                    <m:r>
                      <a:rPr lang="ru-RU" sz="3800" i="1">
                        <a:latin typeface="Cambria Math" panose="02040503050406030204" pitchFamily="18" charset="0"/>
                      </a:rPr>
                      <m:t>𝑚</m:t>
                    </m:r>
                  </m:oMath>
                </a14:m>
                <a:r>
                  <a:rPr lang="ru-RU" sz="38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𝑠</m:t>
                    </m:r>
                  </m:oMath>
                </a14:m>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düzündäki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sany</a:t>
                </a:r>
                <a:r>
                  <a:rPr lang="ru-RU" sz="3800" dirty="0">
                    <a:latin typeface="Times New Roman" panose="02020603050405020304" pitchFamily="18" charset="0"/>
                    <a:cs typeface="Times New Roman" panose="02020603050405020304" pitchFamily="18" charset="0"/>
                  </a:rPr>
                  <a:t> = </a:t>
                </a:r>
                <a14:m>
                  <m:oMath xmlns:m="http://schemas.openxmlformats.org/officeDocument/2006/math">
                    <m:r>
                      <a:rPr lang="ru-RU" sz="3800" i="1">
                        <a:latin typeface="Cambria Math" panose="02040503050406030204" pitchFamily="18" charset="0"/>
                      </a:rPr>
                      <m:t>50</m:t>
                    </m:r>
                  </m:oMath>
                </a14:m>
                <a:endParaRPr lang="ru-RU" sz="3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ru-RU" sz="3800" i="1">
                        <a:latin typeface="Cambria Math" panose="02040503050406030204" pitchFamily="18" charset="0"/>
                      </a:rPr>
                      <m:t>𝑡</m:t>
                    </m:r>
                    <m:r>
                      <a:rPr lang="ru-RU" sz="3800" i="1">
                        <a:latin typeface="Cambria Math" panose="02040503050406030204" pitchFamily="18" charset="0"/>
                      </a:rPr>
                      <m:t>. </m:t>
                    </m:r>
                    <m:r>
                      <a:rPr lang="ru-RU" sz="3800" i="1">
                        <a:latin typeface="Cambria Math" panose="02040503050406030204" pitchFamily="18" charset="0"/>
                      </a:rPr>
                      <m:t>𝑠</m:t>
                    </m:r>
                    <m:r>
                      <a:rPr lang="ru-RU" sz="3800" i="1">
                        <a:latin typeface="Cambria Math" panose="02040503050406030204" pitchFamily="18" charset="0"/>
                      </a:rPr>
                      <m:t>. </m:t>
                    </m:r>
                  </m:oMath>
                </a14:m>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düzündäki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tonlumlaryň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sany</a:t>
                </a:r>
                <a:r>
                  <a:rPr lang="ru-RU" sz="3800" dirty="0">
                    <a:latin typeface="Times New Roman" panose="02020603050405020304" pitchFamily="18" charset="0"/>
                    <a:cs typeface="Times New Roman" panose="02020603050405020304" pitchFamily="18" charset="0"/>
                  </a:rPr>
                  <a:t> = </a:t>
                </a:r>
                <a14:m>
                  <m:oMath xmlns:m="http://schemas.openxmlformats.org/officeDocument/2006/math">
                    <m:r>
                      <a:rPr lang="ru-RU" sz="3800" i="1">
                        <a:latin typeface="Cambria Math" panose="02040503050406030204" pitchFamily="18" charset="0"/>
                      </a:rPr>
                      <m:t>20</m:t>
                    </m:r>
                  </m:oMath>
                </a14:m>
                <a:endParaRPr lang="ru-RU" sz="3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ru-RU" sz="3800" i="1">
                        <a:latin typeface="Cambria Math" panose="02040503050406030204" pitchFamily="18" charset="0"/>
                      </a:rPr>
                      <m:t>𝑉</m:t>
                    </m:r>
                    <m:r>
                      <a:rPr lang="ru-RU" sz="3800" i="1">
                        <a:latin typeface="Cambria Math" panose="02040503050406030204" pitchFamily="18" charset="0"/>
                      </a:rPr>
                      <m:t> </m:t>
                    </m:r>
                    <m:r>
                      <a:rPr lang="ru-RU" sz="3800" i="1">
                        <a:latin typeface="Cambria Math" panose="02040503050406030204" pitchFamily="18" charset="0"/>
                      </a:rPr>
                      <m:t>𝑔</m:t>
                    </m:r>
                  </m:oMath>
                </a14:m>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düzümi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goỳbermegiň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hasabatdaky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tizligi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km</a:t>
                </a:r>
                <a:r>
                  <a:rPr lang="ru-RU" sz="3800" dirty="0">
                    <a:latin typeface="Times New Roman" panose="02020603050405020304" pitchFamily="18" charset="0"/>
                    <a:cs typeface="Times New Roman" panose="02020603050405020304" pitchFamily="18" charset="0"/>
                  </a:rPr>
                  <a:t>/</a:t>
                </a:r>
                <a:r>
                  <a:rPr lang="ru-RU" sz="3800" dirty="0" err="1">
                    <a:latin typeface="Times New Roman" panose="02020603050405020304" pitchFamily="18" charset="0"/>
                    <a:cs typeface="Times New Roman" panose="02020603050405020304" pitchFamily="18" charset="0"/>
                  </a:rPr>
                  <a:t>sag</a:t>
                </a:r>
                <a:r>
                  <a:rPr lang="ru-RU" sz="3800" dirty="0">
                    <a:latin typeface="Times New Roman" panose="02020603050405020304" pitchFamily="18" charset="0"/>
                    <a:cs typeface="Times New Roman" panose="02020603050405020304" pitchFamily="18" charset="0"/>
                  </a:rPr>
                  <a:t>.</a:t>
                </a:r>
              </a:p>
              <a:p>
                <a:pPr marL="0" indent="0">
                  <a:buNone/>
                </a:pPr>
                <a:r>
                  <a:rPr lang="ru-RU" sz="3800" dirty="0" err="1">
                    <a:latin typeface="Times New Roman" panose="02020603050405020304" pitchFamily="18" charset="0"/>
                    <a:cs typeface="Times New Roman" panose="02020603050405020304" pitchFamily="18" charset="0"/>
                  </a:rPr>
                  <a:t>şeỳlelikde</a:t>
                </a:r>
                <a:r>
                  <a:rPr lang="ru-RU" sz="3800" dirty="0">
                    <a:latin typeface="Times New Roman" panose="02020603050405020304" pitchFamily="18" charset="0"/>
                    <a:cs typeface="Times New Roman" panose="02020603050405020304" pitchFamily="18" charset="0"/>
                  </a:rPr>
                  <a:t>: 14-nji </a:t>
                </a:r>
                <a:r>
                  <a:rPr lang="ru-RU" sz="3800" dirty="0" err="1">
                    <a:latin typeface="Times New Roman" panose="02020603050405020304" pitchFamily="18" charset="0"/>
                    <a:cs typeface="Times New Roman" panose="02020603050405020304" pitchFamily="18" charset="0"/>
                  </a:rPr>
                  <a:t>belgili</a:t>
                </a:r>
                <a:r>
                  <a:rPr lang="ru-RU" sz="3800" dirty="0">
                    <a:latin typeface="Times New Roman" panose="02020603050405020304" pitchFamily="18" charset="0"/>
                    <a:cs typeface="Times New Roman" panose="02020603050405020304" pitchFamily="18" charset="0"/>
                  </a:rPr>
                  <a:t> ( B. F. </a:t>
                </a:r>
                <a:r>
                  <a:rPr lang="ru-RU" sz="3800" dirty="0" err="1">
                    <a:latin typeface="Times New Roman" panose="02020603050405020304" pitchFamily="18" charset="0"/>
                    <a:cs typeface="Times New Roman" panose="02020603050405020304" pitchFamily="18" charset="0"/>
                  </a:rPr>
                  <a:t>Perşin</a:t>
                </a:r>
                <a:r>
                  <a:rPr lang="ru-RU" sz="3800" dirty="0">
                    <a:latin typeface="Times New Roman" panose="02020603050405020304" pitchFamily="18" charset="0"/>
                    <a:cs typeface="Times New Roman" panose="02020603050405020304" pitchFamily="18" charset="0"/>
                  </a:rPr>
                  <a:t>, S. D. </a:t>
                </a:r>
                <a:r>
                  <a:rPr lang="ru-RU" sz="3800" dirty="0" err="1">
                    <a:latin typeface="Times New Roman" panose="02020603050405020304" pitchFamily="18" charset="0"/>
                    <a:cs typeface="Times New Roman" panose="02020603050405020304" pitchFamily="18" charset="0"/>
                  </a:rPr>
                  <a:t>Ruskin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otlulary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dargatmak-düzmek</a:t>
                </a:r>
                <a:r>
                  <a:rPr lang="ru-RU" sz="3800" dirty="0">
                    <a:latin typeface="Times New Roman" panose="02020603050405020304" pitchFamily="18" charset="0"/>
                    <a:cs typeface="Times New Roman" panose="02020603050405020304" pitchFamily="18" charset="0"/>
                  </a:rPr>
                  <a:t> ) </a:t>
                </a:r>
                <a:r>
                  <a:rPr lang="ru-RU" sz="3800" dirty="0" err="1">
                    <a:latin typeface="Times New Roman" panose="02020603050405020304" pitchFamily="18" charset="0"/>
                    <a:cs typeface="Times New Roman" panose="02020603050405020304" pitchFamily="18" charset="0"/>
                  </a:rPr>
                  <a:t>jedweli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boỳunça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hasaplaỳarys</a:t>
                </a:r>
                <a:r>
                  <a:rPr lang="ru-RU" sz="3800" dirty="0">
                    <a:latin typeface="Times New Roman" panose="02020603050405020304" pitchFamily="18" charset="0"/>
                    <a:cs typeface="Times New Roman" panose="02020603050405020304" pitchFamily="18" charset="0"/>
                  </a:rPr>
                  <a:t>.</a:t>
                </a:r>
              </a:p>
              <a:p>
                <a:pPr marL="0" indent="0">
                  <a:buNone/>
                </a:pP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0,06. 14.50</m:t>
                    </m:r>
                  </m:oMath>
                </a14:m>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1</m:t>
                    </m:r>
                  </m:oMath>
                </a14:m>
                <a:endParaRPr lang="ru-RU" sz="3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ru-RU" sz="3800" i="1">
                        <a:latin typeface="Cambria Math" panose="02040503050406030204" pitchFamily="18" charset="0"/>
                      </a:rPr>
                      <m:t>𝑡</m:t>
                    </m:r>
                    <m:r>
                      <a:rPr lang="ru-RU" sz="3800" i="1">
                        <a:latin typeface="Cambria Math" panose="02040503050406030204" pitchFamily="18" charset="0"/>
                      </a:rPr>
                      <m:t> </m:t>
                    </m:r>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𝑔</m:t>
                    </m:r>
                    <m:r>
                      <a:rPr lang="ru-RU" sz="3800" i="1">
                        <a:latin typeface="Cambria Math" panose="02040503050406030204" pitchFamily="18" charset="0"/>
                      </a:rPr>
                      <m:t>.</m:t>
                    </m:r>
                  </m:oMath>
                </a14:m>
                <a:r>
                  <a:rPr lang="ru-RU" sz="3800" dirty="0">
                    <a:latin typeface="Times New Roman" panose="02020603050405020304" pitchFamily="18" charset="0"/>
                    <a:cs typeface="Times New Roman" panose="02020603050405020304" pitchFamily="18" charset="0"/>
                  </a:rPr>
                  <a:t>=----------------- ( 1-  -----  ) = </a:t>
                </a:r>
                <a14:m>
                  <m:oMath xmlns:m="http://schemas.openxmlformats.org/officeDocument/2006/math">
                    <m:r>
                      <a:rPr lang="ru-RU" sz="3800" i="1">
                        <a:latin typeface="Cambria Math" panose="02040503050406030204" pitchFamily="18" charset="0"/>
                      </a:rPr>
                      <m:t>10 </m:t>
                    </m:r>
                    <m:r>
                      <a:rPr lang="ru-RU" sz="3800" i="1">
                        <a:latin typeface="Cambria Math" panose="02040503050406030204" pitchFamily="18" charset="0"/>
                      </a:rPr>
                      <m:t>𝑚𝑖𝑛</m:t>
                    </m:r>
                    <m:r>
                      <a:rPr lang="ru-RU" sz="3800" i="1">
                        <a:latin typeface="Cambria Math" panose="02040503050406030204" pitchFamily="18" charset="0"/>
                      </a:rPr>
                      <m:t>.</m:t>
                    </m:r>
                  </m:oMath>
                </a14:m>
                <a:endParaRPr lang="ru-RU" sz="3800" dirty="0">
                  <a:latin typeface="Times New Roman" panose="02020603050405020304" pitchFamily="18" charset="0"/>
                  <a:cs typeface="Times New Roman" panose="02020603050405020304" pitchFamily="18" charset="0"/>
                </a:endParaRPr>
              </a:p>
              <a:p>
                <a:pPr marL="0" indent="0">
                  <a:buNone/>
                </a:pP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 5,31 </m:t>
                    </m:r>
                  </m:oMath>
                </a14:m>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   2 . 20</m:t>
                    </m:r>
                  </m:oMath>
                </a14:m>
                <a:endParaRPr lang="ru-RU" sz="3800" dirty="0">
                  <a:latin typeface="Times New Roman" panose="02020603050405020304" pitchFamily="18" charset="0"/>
                  <a:cs typeface="Times New Roman" panose="02020603050405020304" pitchFamily="18" charset="0"/>
                </a:endParaRPr>
              </a:p>
              <a:p>
                <a:pPr marL="0" indent="0">
                  <a:buNone/>
                </a:pPr>
                <a:r>
                  <a:rPr lang="ru-RU" sz="3800" dirty="0" err="1">
                    <a:latin typeface="Times New Roman" panose="02020603050405020304" pitchFamily="18" charset="0"/>
                    <a:cs typeface="Times New Roman" panose="02020603050405020304" pitchFamily="18" charset="0"/>
                  </a:rPr>
                  <a:t>Saỳlaỳjy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parkdaky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aralygyndaky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açyklygy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birikdirmeklik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üçin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iteklemek</a:t>
                </a:r>
                <a:r>
                  <a:rPr lang="ru-RU" sz="3800" dirty="0">
                    <a:latin typeface="Times New Roman" panose="02020603050405020304" pitchFamily="18" charset="0"/>
                    <a:cs typeface="Times New Roman" panose="02020603050405020304" pitchFamily="18" charset="0"/>
                  </a:rPr>
                  <a:t>.</a:t>
                </a: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1981200" y="404665"/>
                <a:ext cx="8229600" cy="5721499"/>
              </a:xfrm>
              <a:blipFill rotWithShape="0">
                <a:blip r:embed="rId2"/>
                <a:stretch>
                  <a:fillRect l="-1111" t="-2130" b="-1171"/>
                </a:stretch>
              </a:blipFill>
            </p:spPr>
            <p:txBody>
              <a:bodyPr/>
              <a:lstStyle/>
              <a:p>
                <a:r>
                  <a:rPr lang="ru-RU">
                    <a:noFill/>
                  </a:rPr>
                  <a:t> </a:t>
                </a:r>
              </a:p>
            </p:txBody>
          </p:sp>
        </mc:Fallback>
      </mc:AlternateContent>
    </p:spTree>
    <p:extLst>
      <p:ext uri="{BB962C8B-B14F-4D97-AF65-F5344CB8AC3E}">
        <p14:creationId xmlns:p14="http://schemas.microsoft.com/office/powerpoint/2010/main" val="199314761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1981200" y="692697"/>
                <a:ext cx="8147248" cy="5112568"/>
              </a:xfrm>
            </p:spPr>
            <p:txBody>
              <a:bodyPr>
                <a:normAutofit fontScale="62500" lnSpcReduction="20000"/>
              </a:bodyPr>
              <a:lstStyle/>
              <a:p>
                <a:pPr marL="0" indent="0">
                  <a:buNone/>
                </a:pPr>
                <a14:m>
                  <m:oMathPara xmlns:m="http://schemas.openxmlformats.org/officeDocument/2006/math">
                    <m:oMathParaPr>
                      <m:jc m:val="centerGroup"/>
                    </m:oMathParaPr>
                    <m:oMath xmlns:m="http://schemas.openxmlformats.org/officeDocument/2006/math">
                      <m:r>
                        <a:rPr lang="ru-RU" sz="3800" i="1">
                          <a:latin typeface="Cambria Math" panose="02040503050406030204" pitchFamily="18" charset="0"/>
                        </a:rPr>
                        <m:t>𝑡</m:t>
                      </m:r>
                      <m:r>
                        <a:rPr lang="ru-RU" sz="3800" i="1">
                          <a:latin typeface="Cambria Math" panose="02040503050406030204" pitchFamily="18" charset="0"/>
                        </a:rPr>
                        <m:t> </m:t>
                      </m:r>
                      <m:r>
                        <a:rPr lang="ru-RU" sz="3800" i="1">
                          <a:latin typeface="Cambria Math" panose="02040503050406030204" pitchFamily="18" charset="0"/>
                        </a:rPr>
                        <m:t>𝑖</m:t>
                      </m:r>
                      <m:r>
                        <a:rPr lang="ru-RU" sz="3800" i="1">
                          <a:latin typeface="Cambria Math" panose="02040503050406030204" pitchFamily="18" charset="0"/>
                        </a:rPr>
                        <m:t>.=0,03 . </m:t>
                      </m:r>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𝑠</m:t>
                      </m:r>
                      <m:r>
                        <a:rPr lang="ru-RU" sz="3800" i="1">
                          <a:latin typeface="Cambria Math" panose="02040503050406030204" pitchFamily="18" charset="0"/>
                        </a:rPr>
                        <m:t>. = 0,03 . 50 = 1,5 </m:t>
                      </m:r>
                      <m:r>
                        <a:rPr lang="ru-RU" sz="3800" i="1">
                          <a:latin typeface="Cambria Math" panose="02040503050406030204" pitchFamily="18" charset="0"/>
                        </a:rPr>
                        <m:t>𝑚𝑖𝑛</m:t>
                      </m:r>
                      <m:r>
                        <a:rPr lang="ru-RU" sz="3800" i="1">
                          <a:latin typeface="Cambria Math" panose="02040503050406030204" pitchFamily="18" charset="0"/>
                        </a:rPr>
                        <m:t>.</m:t>
                      </m:r>
                    </m:oMath>
                  </m:oMathPara>
                </a14:m>
                <a:endParaRPr lang="ru-RU" sz="3800" dirty="0">
                  <a:latin typeface="Times New Roman" panose="02020603050405020304" pitchFamily="18" charset="0"/>
                  <a:cs typeface="Times New Roman" panose="02020603050405020304" pitchFamily="18" charset="0"/>
                </a:endParaRPr>
              </a:p>
              <a:p>
                <a:pPr marL="0" indent="0">
                  <a:buNone/>
                </a:pPr>
                <a:r>
                  <a:rPr lang="ru-RU" sz="3800" dirty="0" err="1">
                    <a:latin typeface="Times New Roman" panose="02020603050405020304" pitchFamily="18" charset="0"/>
                    <a:cs typeface="Times New Roman" panose="02020603050405020304" pitchFamily="18" charset="0"/>
                  </a:rPr>
                  <a:t>Netijede</a:t>
                </a:r>
                <a:r>
                  <a:rPr lang="ru-RU" sz="3800" dirty="0">
                    <a:latin typeface="Times New Roman" panose="02020603050405020304" pitchFamily="18" charset="0"/>
                    <a:cs typeface="Times New Roman" panose="02020603050405020304" pitchFamily="18" charset="0"/>
                  </a:rPr>
                  <a:t>: 0,03 </a:t>
                </a:r>
                <a:r>
                  <a:rPr lang="ru-RU" sz="3800" dirty="0" err="1">
                    <a:latin typeface="Times New Roman" panose="02020603050405020304" pitchFamily="18" charset="0"/>
                    <a:cs typeface="Times New Roman" panose="02020603050405020304" pitchFamily="18" charset="0"/>
                  </a:rPr>
                  <a:t>lokomotiwiň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minutda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bir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itekläp</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gutarandaky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çykdaỳjysynyň</a:t>
                </a:r>
                <a:r>
                  <a:rPr lang="ru-RU" sz="3800" dirty="0">
                    <a:latin typeface="Times New Roman" panose="02020603050405020304" pitchFamily="18" charset="0"/>
                    <a:cs typeface="Times New Roman" panose="02020603050405020304" pitchFamily="18" charset="0"/>
                  </a:rPr>
                  <a:t> </a:t>
                </a:r>
                <a:r>
                  <a:rPr lang="ru-RU" sz="3800" dirty="0" err="1" smtClean="0">
                    <a:latin typeface="Times New Roman" panose="02020603050405020304" pitchFamily="18" charset="0"/>
                    <a:cs typeface="Times New Roman" panose="02020603050405020304" pitchFamily="18" charset="0"/>
                  </a:rPr>
                  <a:t>koeffisientiniň</a:t>
                </a:r>
                <a:r>
                  <a:rPr lang="ru-RU" sz="3800" dirty="0" smtClean="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hasaplanylyşynyň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formulasy</a:t>
                </a:r>
                <a:r>
                  <a:rPr lang="ru-RU" sz="3800"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ru-RU" sz="3800" i="1">
                          <a:latin typeface="Cambria Math" panose="02040503050406030204" pitchFamily="18" charset="0"/>
                        </a:rPr>
                        <m:t>𝑡</m:t>
                      </m:r>
                      <m:r>
                        <a:rPr lang="ru-RU" sz="3800" i="1">
                          <a:latin typeface="Cambria Math" panose="02040503050406030204" pitchFamily="18" charset="0"/>
                        </a:rPr>
                        <m:t> </m:t>
                      </m:r>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𝑑</m:t>
                      </m:r>
                      <m:r>
                        <a:rPr lang="ru-RU" sz="3800" i="1">
                          <a:latin typeface="Cambria Math" panose="02040503050406030204" pitchFamily="18" charset="0"/>
                        </a:rPr>
                        <m:t>.= 1,73+ 0.09 </m:t>
                      </m:r>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𝑠</m:t>
                      </m:r>
                      <m:r>
                        <a:rPr lang="ru-RU" sz="3800" i="1">
                          <a:latin typeface="Cambria Math" panose="02040503050406030204" pitchFamily="18" charset="0"/>
                        </a:rPr>
                        <m:t> </m:t>
                      </m:r>
                    </m:oMath>
                  </m:oMathPara>
                </a14:m>
                <a:endParaRPr lang="ru-RU" sz="3800" dirty="0">
                  <a:latin typeface="Times New Roman" panose="02020603050405020304" pitchFamily="18" charset="0"/>
                  <a:cs typeface="Times New Roman" panose="02020603050405020304" pitchFamily="18" charset="0"/>
                </a:endParaRPr>
              </a:p>
              <a:p>
                <a:pPr marL="0" indent="0">
                  <a:buNone/>
                </a:pPr>
                <a:r>
                  <a:rPr lang="ru-RU" sz="3800" dirty="0" err="1">
                    <a:latin typeface="Times New Roman" panose="02020603050405020304" pitchFamily="18" charset="0"/>
                    <a:cs typeface="Times New Roman" panose="02020603050405020304" pitchFamily="18" charset="0"/>
                  </a:rPr>
                  <a:t>nirede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d’s</a:t>
                </a:r>
                <a:r>
                  <a:rPr lang="ru-RU" sz="3800" dirty="0">
                    <a:latin typeface="Times New Roman" panose="02020603050405020304" pitchFamily="18" charset="0"/>
                    <a:cs typeface="Times New Roman" panose="02020603050405020304" pitchFamily="18" charset="0"/>
                  </a:rPr>
                  <a:t> – </a:t>
                </a:r>
                <a:r>
                  <a:rPr lang="ru-RU" sz="3800" dirty="0" err="1">
                    <a:latin typeface="Times New Roman" panose="02020603050405020304" pitchFamily="18" charset="0"/>
                    <a:cs typeface="Times New Roman" panose="02020603050405020304" pitchFamily="18" charset="0"/>
                  </a:rPr>
                  <a:t>ortaça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gije-gündüz</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bir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düzümi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düzmäge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ulanmak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işlerini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ỳerine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ỳetirmäge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saỳlanỳan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wagonlaryň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sany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böwet</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goỳmak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awtobirikdirijiniň</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deňligini</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ölçemek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gaỳtadan</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saỳlamaklyk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esasy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ỳollara</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goỳmaklyk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wagonlar</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toplumlaryny</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biri-birine</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birikdirmeklik</a:t>
                </a:r>
                <a:r>
                  <a:rPr lang="ru-RU" sz="3800" dirty="0">
                    <a:latin typeface="Times New Roman" panose="02020603050405020304" pitchFamily="18" charset="0"/>
                    <a:cs typeface="Times New Roman" panose="02020603050405020304" pitchFamily="18" charset="0"/>
                  </a:rPr>
                  <a:t>. </a:t>
                </a:r>
                <a:r>
                  <a:rPr lang="ru-RU" sz="3800" dirty="0" err="1">
                    <a:latin typeface="Times New Roman" panose="02020603050405020304" pitchFamily="18" charset="0"/>
                    <a:cs typeface="Times New Roman" panose="02020603050405020304" pitchFamily="18" charset="0"/>
                  </a:rPr>
                  <a:t>d’s</a:t>
                </a:r>
                <a:r>
                  <a:rPr lang="ru-RU" sz="3800" dirty="0">
                    <a:latin typeface="Times New Roman" panose="02020603050405020304" pitchFamily="18" charset="0"/>
                    <a:cs typeface="Times New Roman" panose="02020603050405020304" pitchFamily="18" charset="0"/>
                  </a:rPr>
                  <a:t> = 160 </a:t>
                </a:r>
                <a:r>
                  <a:rPr lang="ru-RU" sz="3800" dirty="0" err="1">
                    <a:latin typeface="Times New Roman" panose="02020603050405020304" pitchFamily="18" charset="0"/>
                    <a:cs typeface="Times New Roman" panose="02020603050405020304" pitchFamily="18" charset="0"/>
                  </a:rPr>
                  <a:t>wagon</a:t>
                </a:r>
                <a:r>
                  <a:rPr lang="ru-RU" sz="3800" dirty="0">
                    <a:latin typeface="Times New Roman" panose="02020603050405020304" pitchFamily="18" charset="0"/>
                    <a:cs typeface="Times New Roman" panose="02020603050405020304" pitchFamily="18" charset="0"/>
                  </a:rPr>
                  <a:t>.</a:t>
                </a:r>
              </a:p>
              <a:p>
                <a:pPr marL="0" indent="0">
                  <a:buNone/>
                </a:pP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  160</m:t>
                    </m:r>
                  </m:oMath>
                </a14:m>
                <a:endParaRPr lang="ru-RU" sz="3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ru-RU" sz="3800" i="1">
                        <a:latin typeface="Cambria Math" panose="02040503050406030204" pitchFamily="18" charset="0"/>
                      </a:rPr>
                      <m:t>𝑡</m:t>
                    </m:r>
                    <m:r>
                      <a:rPr lang="ru-RU" sz="3800" i="1">
                        <a:latin typeface="Cambria Math" panose="02040503050406030204" pitchFamily="18" charset="0"/>
                      </a:rPr>
                      <m:t> </m:t>
                    </m:r>
                    <m:r>
                      <a:rPr lang="ru-RU" sz="3800" i="1">
                        <a:latin typeface="Cambria Math" panose="02040503050406030204" pitchFamily="18" charset="0"/>
                      </a:rPr>
                      <m:t>𝑑</m:t>
                    </m:r>
                    <m:r>
                      <a:rPr lang="ru-RU" sz="3800" i="1">
                        <a:latin typeface="Cambria Math" panose="02040503050406030204" pitchFamily="18" charset="0"/>
                      </a:rPr>
                      <m:t>.</m:t>
                    </m:r>
                    <m:r>
                      <a:rPr lang="ru-RU" sz="3800" i="1">
                        <a:latin typeface="Cambria Math" panose="02040503050406030204" pitchFamily="18" charset="0"/>
                      </a:rPr>
                      <m:t>𝑑</m:t>
                    </m:r>
                    <m:r>
                      <a:rPr lang="ru-RU" sz="3800" i="1">
                        <a:latin typeface="Cambria Math" panose="02040503050406030204" pitchFamily="18" charset="0"/>
                      </a:rPr>
                      <m:t>.=1,73+0,09</m:t>
                    </m:r>
                  </m:oMath>
                </a14:m>
                <a:r>
                  <a:rPr lang="ru-RU" sz="3800" dirty="0">
                    <a:latin typeface="Times New Roman" panose="02020603050405020304" pitchFamily="18" charset="0"/>
                    <a:cs typeface="Times New Roman" panose="02020603050405020304" pitchFamily="18" charset="0"/>
                  </a:rPr>
                  <a:t> --------- =</a:t>
                </a:r>
                <a14:m>
                  <m:oMath xmlns:m="http://schemas.openxmlformats.org/officeDocument/2006/math">
                    <m:r>
                      <a:rPr lang="ru-RU" sz="3800" i="1">
                        <a:latin typeface="Cambria Math" panose="02040503050406030204" pitchFamily="18" charset="0"/>
                      </a:rPr>
                      <m:t> 1,73+0,21= 1,94 </m:t>
                    </m:r>
                    <m:r>
                      <a:rPr lang="ru-RU" sz="3800" i="1">
                        <a:latin typeface="Cambria Math" panose="02040503050406030204" pitchFamily="18" charset="0"/>
                      </a:rPr>
                      <m:t>𝑚𝑖𝑛</m:t>
                    </m:r>
                    <m:r>
                      <a:rPr lang="ru-RU" sz="3800" i="1">
                        <a:latin typeface="Cambria Math" panose="02040503050406030204" pitchFamily="18" charset="0"/>
                      </a:rPr>
                      <m:t>.</m:t>
                    </m:r>
                  </m:oMath>
                </a14:m>
                <a:r>
                  <a:rPr lang="ru-RU" sz="3800" dirty="0">
                    <a:latin typeface="Times New Roman" panose="02020603050405020304" pitchFamily="18" charset="0"/>
                    <a:cs typeface="Times New Roman" panose="02020603050405020304" pitchFamily="18" charset="0"/>
                  </a:rPr>
                  <a:t>  </a:t>
                </a:r>
              </a:p>
              <a:p>
                <a:pPr marL="0" indent="0">
                  <a:buNone/>
                </a:pPr>
                <a:r>
                  <a:rPr lang="ru-RU" sz="3800" dirty="0">
                    <a:latin typeface="Times New Roman" panose="02020603050405020304" pitchFamily="18" charset="0"/>
                    <a:cs typeface="Times New Roman" panose="02020603050405020304" pitchFamily="18" charset="0"/>
                  </a:rPr>
                  <a:t>                                      </a:t>
                </a:r>
                <a14:m>
                  <m:oMath xmlns:m="http://schemas.openxmlformats.org/officeDocument/2006/math">
                    <m:r>
                      <a:rPr lang="ru-RU" sz="3800" i="1">
                        <a:latin typeface="Cambria Math" panose="02040503050406030204" pitchFamily="18" charset="0"/>
                      </a:rPr>
                      <m:t>68  </m:t>
                    </m:r>
                  </m:oMath>
                </a14:m>
                <a:endParaRPr lang="ru-RU" sz="3800" dirty="0">
                  <a:latin typeface="Times New Roman" panose="02020603050405020304" pitchFamily="18" charset="0"/>
                  <a:cs typeface="Times New Roman" panose="02020603050405020304" pitchFamily="18" charset="0"/>
                </a:endParaRP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1981200" y="692697"/>
                <a:ext cx="8147248" cy="5112568"/>
              </a:xfrm>
              <a:blipFill rotWithShape="0">
                <a:blip r:embed="rId2"/>
                <a:stretch>
                  <a:fillRect l="-1123" r="-449"/>
                </a:stretch>
              </a:blipFill>
            </p:spPr>
            <p:txBody>
              <a:bodyPr/>
              <a:lstStyle/>
              <a:p>
                <a:r>
                  <a:rPr lang="ru-RU">
                    <a:noFill/>
                  </a:rPr>
                  <a:t> </a:t>
                </a:r>
              </a:p>
            </p:txBody>
          </p:sp>
        </mc:Fallback>
      </mc:AlternateContent>
    </p:spTree>
    <p:extLst>
      <p:ext uri="{BB962C8B-B14F-4D97-AF65-F5344CB8AC3E}">
        <p14:creationId xmlns:p14="http://schemas.microsoft.com/office/powerpoint/2010/main" val="150928391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Объект 2"/>
              <p:cNvSpPr>
                <a:spLocks noGrp="1"/>
              </p:cNvSpPr>
              <p:nvPr>
                <p:ph idx="1"/>
              </p:nvPr>
            </p:nvSpPr>
            <p:spPr>
              <a:xfrm>
                <a:off x="1981200" y="692697"/>
                <a:ext cx="8229600" cy="5433467"/>
              </a:xfrm>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Dargatmagyň-düzmegiň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ölçegi</a:t>
                </a:r>
                <a:r>
                  <a:rPr lang="ru-RU" sz="2400" dirty="0">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r>
                        <a:rPr lang="ru-RU" sz="2400" i="1">
                          <a:latin typeface="Cambria Math" panose="02040503050406030204" pitchFamily="18" charset="0"/>
                        </a:rPr>
                        <m:t>𝑇𝑝𝑑</m:t>
                      </m:r>
                      <m:r>
                        <a:rPr lang="ru-RU" sz="2400" i="1">
                          <a:latin typeface="Cambria Math" panose="02040503050406030204" pitchFamily="18" charset="0"/>
                        </a:rPr>
                        <m:t> =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𝑔</m:t>
                      </m:r>
                      <m:r>
                        <a:rPr lang="ru-RU" sz="2400" i="1">
                          <a:latin typeface="Cambria Math" panose="02040503050406030204" pitchFamily="18" charset="0"/>
                        </a:rPr>
                        <m:t>.</m:t>
                      </m:r>
                      <m:r>
                        <a:rPr lang="ru-RU" sz="2400" i="1">
                          <a:latin typeface="Cambria Math" panose="02040503050406030204" pitchFamily="18" charset="0"/>
                        </a:rPr>
                        <m:t>𝑖</m:t>
                      </m:r>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m:t>
                      </m:r>
                      <m:r>
                        <a:rPr lang="ru-RU" sz="2400" i="1">
                          <a:latin typeface="Cambria Math" panose="02040503050406030204" pitchFamily="18" charset="0"/>
                        </a:rPr>
                        <m:t>𝑠</m:t>
                      </m:r>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m:t>
                      </m:r>
                      <m:r>
                        <a:rPr lang="ru-RU" sz="2400" i="1">
                          <a:latin typeface="Cambria Math" panose="02040503050406030204" pitchFamily="18" charset="0"/>
                        </a:rPr>
                        <m:t>𝑔</m:t>
                      </m:r>
                      <m:r>
                        <a:rPr lang="ru-RU" sz="2400" i="1">
                          <a:latin typeface="Cambria Math" panose="02040503050406030204" pitchFamily="18" charset="0"/>
                        </a:rPr>
                        <m:t>. +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𝑖</m:t>
                      </m:r>
                      <m:r>
                        <a:rPr lang="ru-RU" sz="2400" i="1">
                          <a:latin typeface="Cambria Math" panose="02040503050406030204" pitchFamily="18" charset="0"/>
                        </a:rPr>
                        <m:t>.+ </m:t>
                      </m:r>
                      <m:r>
                        <a:rPr lang="ru-RU" sz="2400" i="1">
                          <a:latin typeface="Cambria Math" panose="02040503050406030204" pitchFamily="18" charset="0"/>
                        </a:rPr>
                        <m:t>𝑡</m:t>
                      </m:r>
                      <m:r>
                        <a:rPr lang="ru-RU" sz="2400" i="1">
                          <a:latin typeface="Cambria Math" panose="02040503050406030204" pitchFamily="18" charset="0"/>
                        </a:rPr>
                        <m:t> </m:t>
                      </m:r>
                      <m:r>
                        <a:rPr lang="ru-RU" sz="2400" i="1">
                          <a:latin typeface="Cambria Math" panose="02040503050406030204" pitchFamily="18" charset="0"/>
                        </a:rPr>
                        <m:t>𝑑</m:t>
                      </m:r>
                      <m:r>
                        <a:rPr lang="ru-RU" sz="2400" i="1">
                          <a:latin typeface="Cambria Math" panose="02040503050406030204" pitchFamily="18" charset="0"/>
                        </a:rPr>
                        <m:t>.</m:t>
                      </m:r>
                      <m:r>
                        <a:rPr lang="ru-RU" sz="2400" i="1">
                          <a:latin typeface="Cambria Math" panose="02040503050406030204" pitchFamily="18" charset="0"/>
                        </a:rPr>
                        <m:t>𝑑</m:t>
                      </m:r>
                      <m:r>
                        <a:rPr lang="ru-RU" sz="2400" i="1">
                          <a:latin typeface="Cambria Math" panose="02040503050406030204" pitchFamily="18" charset="0"/>
                        </a:rPr>
                        <m:t>.</m:t>
                      </m:r>
                    </m:oMath>
                  </m:oMathPara>
                </a14:m>
                <a:endParaRPr lang="ru-RU" sz="24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ru-RU" sz="2400" i="1">
                          <a:latin typeface="Cambria Math" panose="02040503050406030204" pitchFamily="18" charset="0"/>
                        </a:rPr>
                        <m:t>𝑇𝑝𝑑</m:t>
                      </m:r>
                      <m:r>
                        <a:rPr lang="ru-RU" sz="2400" i="1">
                          <a:latin typeface="Cambria Math" panose="02040503050406030204" pitchFamily="18" charset="0"/>
                        </a:rPr>
                        <m:t>=5,38+4,31+10+1,5+1,94=23,13 </m:t>
                      </m:r>
                      <m:r>
                        <a:rPr lang="ru-RU" sz="2400" i="1">
                          <a:latin typeface="Cambria Math" panose="02040503050406030204" pitchFamily="18" charset="0"/>
                        </a:rPr>
                        <m:t>𝑚𝑖𝑛</m:t>
                      </m:r>
                      <m:r>
                        <a:rPr lang="ru-RU" sz="2400" i="1">
                          <a:latin typeface="Cambria Math" panose="02040503050406030204" pitchFamily="18" charset="0"/>
                        </a:rPr>
                        <m:t>.</m:t>
                      </m:r>
                    </m:oMath>
                  </m:oMathPara>
                </a14:m>
                <a:endParaRPr lang="ru-RU" sz="2400" dirty="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Ulanmak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ỳetirilende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ỳolbeletli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jandarly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himiki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goỳberip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saỳlananda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görkezmeleriniň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ỳetirmeli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Göwrümden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çykỳan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ỳükleri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eňňitden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geçirmeklige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rugsat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berilmeỳär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gutarandan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dispetçeri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görkezmesi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bekediň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işleỳän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manỳowr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çykarýar</a:t>
                </a:r>
                <a:r>
                  <a:rPr lang="ru-RU" sz="2400" dirty="0">
                    <a:latin typeface="Times New Roman" panose="02020603050405020304" pitchFamily="18" charset="0"/>
                    <a:cs typeface="Times New Roman" panose="02020603050405020304" pitchFamily="18" charset="0"/>
                  </a:rPr>
                  <a:t>.</a:t>
                </a: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1981200" y="692697"/>
                <a:ext cx="8229600" cy="5433467"/>
              </a:xfrm>
              <a:blipFill rotWithShape="0">
                <a:blip r:embed="rId2"/>
                <a:stretch>
                  <a:fillRect l="-1111" t="-898" r="-74"/>
                </a:stretch>
              </a:blipFill>
            </p:spPr>
            <p:txBody>
              <a:bodyPr/>
              <a:lstStyle/>
              <a:p>
                <a:r>
                  <a:rPr lang="ru-RU">
                    <a:noFill/>
                  </a:rPr>
                  <a:t> </a:t>
                </a:r>
              </a:p>
            </p:txBody>
          </p:sp>
        </mc:Fallback>
      </mc:AlternateContent>
    </p:spTree>
    <p:extLst>
      <p:ext uri="{BB962C8B-B14F-4D97-AF65-F5344CB8AC3E}">
        <p14:creationId xmlns:p14="http://schemas.microsoft.com/office/powerpoint/2010/main" val="135972195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26-njy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okuw</a:t>
            </a:r>
            <a:r>
              <a:rPr lang="ru-RU" sz="3600"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Kärhana</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ýetirilen</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zyýanlar</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üçin</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işçiniň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we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gullukçynyň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material</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jogapkärçiligi</a:t>
            </a:r>
            <a:r>
              <a:rPr lang="ru-RU" dirty="0"/>
              <a:t/>
            </a:r>
            <a:br>
              <a:rPr lang="ru-RU" dirty="0"/>
            </a:br>
            <a:endParaRPr lang="ru-RU" dirty="0"/>
          </a:p>
        </p:txBody>
      </p:sp>
      <p:sp>
        <p:nvSpPr>
          <p:cNvPr id="3" name="Объект 2"/>
          <p:cNvSpPr>
            <a:spLocks noGrp="1"/>
          </p:cNvSpPr>
          <p:nvPr>
            <p:ph idx="1"/>
          </p:nvPr>
        </p:nvSpPr>
        <p:spPr/>
        <p:txBody>
          <a:bodyPr/>
          <a:lstStyle/>
          <a:p>
            <a:pPr marL="0" lv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lvl="0" indent="0">
              <a:buNone/>
            </a:pPr>
            <a:r>
              <a:rPr lang="ru-RU" sz="2800" b="1" dirty="0" smtClean="0">
                <a:latin typeface="Times New Roman" panose="02020603050405020304" pitchFamily="18" charset="0"/>
                <a:cs typeface="Times New Roman" panose="02020603050405020304" pitchFamily="18" charset="0"/>
              </a:rPr>
              <a:t>1.Ýetirilen </a:t>
            </a:r>
            <a:r>
              <a:rPr lang="ru-RU" sz="2800" b="1" dirty="0" err="1">
                <a:latin typeface="Times New Roman" panose="02020603050405020304" pitchFamily="18" charset="0"/>
                <a:cs typeface="Times New Roman" panose="02020603050405020304" pitchFamily="18" charset="0"/>
              </a:rPr>
              <a:t>zyýanlar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üçin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işçiniň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material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jogapkärçiligi</a:t>
            </a:r>
            <a:r>
              <a:rPr lang="ru-RU" sz="2800" b="1" dirty="0">
                <a:latin typeface="Times New Roman" panose="02020603050405020304" pitchFamily="18" charset="0"/>
                <a:cs typeface="Times New Roman" panose="02020603050405020304" pitchFamily="18" charset="0"/>
              </a:rPr>
              <a:t>;</a:t>
            </a:r>
          </a:p>
          <a:p>
            <a:pPr marL="0" lvl="0" indent="0">
              <a:buNone/>
            </a:pPr>
            <a:r>
              <a:rPr lang="ru-RU" sz="2800" b="1" dirty="0" smtClean="0">
                <a:latin typeface="Times New Roman" panose="02020603050405020304" pitchFamily="18" charset="0"/>
                <a:cs typeface="Times New Roman" panose="02020603050405020304" pitchFamily="18" charset="0"/>
              </a:rPr>
              <a:t>2.Iş </a:t>
            </a:r>
            <a:r>
              <a:rPr lang="ru-RU" sz="2800" b="1" dirty="0" err="1">
                <a:latin typeface="Times New Roman" panose="02020603050405020304" pitchFamily="18" charset="0"/>
                <a:cs typeface="Times New Roman" panose="02020603050405020304" pitchFamily="18" charset="0"/>
              </a:rPr>
              <a:t>ýerleriniň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tebigy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titremesi</a:t>
            </a:r>
            <a:r>
              <a:rPr lang="ru-RU" sz="2800" b="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46620852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latin typeface="Times New Roman" panose="02020603050405020304" pitchFamily="18" charset="0"/>
                <a:cs typeface="Times New Roman" panose="02020603050405020304" pitchFamily="18" charset="0"/>
              </a:rPr>
              <a:t>1.Ýetirilen </a:t>
            </a:r>
            <a:r>
              <a:rPr lang="ru-RU" sz="2800" b="1" dirty="0" err="1">
                <a:latin typeface="Times New Roman" panose="02020603050405020304" pitchFamily="18" charset="0"/>
                <a:cs typeface="Times New Roman" panose="02020603050405020304" pitchFamily="18" charset="0"/>
              </a:rPr>
              <a:t>zyýanlar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üçin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işçiniň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material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jogapkärçiligi</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ru-RU" sz="2400" b="1" dirty="0" err="1">
                <a:latin typeface="Times New Roman" panose="02020603050405020304" pitchFamily="18" charset="0"/>
                <a:cs typeface="Times New Roman" panose="02020603050405020304" pitchFamily="18" charset="0"/>
              </a:rPr>
              <a:t>Ýetirilen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zyýanlar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üçin</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işçiniň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material</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jogapkärçiligi</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kanuna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işçiler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gullukçylar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edaralaryň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guramalaryň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emläklerine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aýowly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garamaga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borçludyrlar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haýsy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ýetirmekligiň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öňüni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çärelerini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görmäge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borçlydyrlar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Işçilere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gullukçylara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borçlaryny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ýetirenlerinde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günäsi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ýetirileni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material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jogapkärçiligi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Ýitginiň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kesgitlenende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diňe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alynmadyk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girdeýjini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bolmaz</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260118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2600" dirty="0" err="1">
                <a:latin typeface="Times New Roman" panose="02020603050405020304" pitchFamily="18" charset="0"/>
                <a:cs typeface="Times New Roman" panose="02020603050405020304" pitchFamily="18" charset="0"/>
              </a:rPr>
              <a:t>Kärhana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zyýan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işçi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gullukçy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zyýany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bölekleýin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erkin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doldurup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bilýär</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Administrastrasiýanyň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razyçylygy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ýetirilen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zyýana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bahaly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emlägi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berip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düzedip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biler</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Kärhana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zyýan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ýetirilende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salynýan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material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jogapkärçiligi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işgäriň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aýlyk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hakynyň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birinden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köp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bolmaly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däldir</a:t>
            </a:r>
            <a:r>
              <a:rPr lang="ru-RU" sz="2600" dirty="0">
                <a:latin typeface="Times New Roman" panose="02020603050405020304" pitchFamily="18" charset="0"/>
                <a:cs typeface="Times New Roman" panose="02020603050405020304" pitchFamily="18" charset="0"/>
              </a:rPr>
              <a:t>.</a:t>
            </a:r>
          </a:p>
          <a:p>
            <a:pPr marL="0" indent="0">
              <a:buNone/>
            </a:pPr>
            <a:r>
              <a:rPr lang="ru-RU" sz="2600" dirty="0" err="1">
                <a:latin typeface="Times New Roman" panose="02020603050405020304" pitchFamily="18" charset="0"/>
                <a:cs typeface="Times New Roman" panose="02020603050405020304" pitchFamily="18" charset="0"/>
              </a:rPr>
              <a:t>Beýle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jogapkärçilik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jerime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haçan-da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işçä</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ulanmaga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berlen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materiallar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önümler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instrumentler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ölçeýji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esbaplar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priborlar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ýörite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eşikler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ş.m</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predmetler</a:t>
            </a:r>
            <a:r>
              <a:rPr lang="ru-RU" sz="2600" dirty="0" smtClean="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zayalananda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edilende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ulanylýar</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34778813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indent="0">
              <a:buNone/>
            </a:pPr>
            <a:r>
              <a:rPr lang="ru-RU" sz="2400" dirty="0" err="1">
                <a:latin typeface="Times New Roman" panose="02020603050405020304" pitchFamily="18" charset="0"/>
                <a:cs typeface="Times New Roman" panose="02020603050405020304" pitchFamily="18" charset="0"/>
              </a:rPr>
              <a:t>Kärhanalaryň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bölekleriniň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ýolbaşçylary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ýolbaşçylaryň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orunbasarlary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material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jogapkärçiligine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çekilende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ortaça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däldir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Olara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jogapkärçilik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artyl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tölenen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material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gymamatlyklaryny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saklamagy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nädogry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togtamagynyň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hilli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önümleriniň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goýberilmeginiň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ogurlanmagynyň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öňüni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çäreleri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görmedik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ulanylýar</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böleginden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bolmadyk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jogapkärçilik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razyçylygy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salynýan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material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jogapkärçiligi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böleginden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diňe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sudyň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çözgidi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çözülýär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administrasiýa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suda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tutýar</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8319104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a:r>
            <a:br>
              <a:rPr lang="ru-RU" dirty="0" smtClean="0"/>
            </a:br>
            <a:r>
              <a:rPr lang="ru-RU" sz="3100" b="1" dirty="0" smtClean="0">
                <a:latin typeface="Times New Roman" panose="02020603050405020304" pitchFamily="18" charset="0"/>
                <a:cs typeface="Times New Roman" panose="02020603050405020304" pitchFamily="18" charset="0"/>
              </a:rPr>
              <a:t>2.Iş </a:t>
            </a:r>
            <a:r>
              <a:rPr lang="ru-RU" sz="3100" b="1" dirty="0" err="1">
                <a:latin typeface="Times New Roman" panose="02020603050405020304" pitchFamily="18" charset="0"/>
                <a:cs typeface="Times New Roman" panose="02020603050405020304" pitchFamily="18" charset="0"/>
              </a:rPr>
              <a:t>ýerleriniň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tebigy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titremesi</a:t>
            </a:r>
            <a:r>
              <a:rPr lang="ru-RU" sz="3100" b="1" dirty="0">
                <a:latin typeface="Times New Roman" panose="02020603050405020304" pitchFamily="18" charset="0"/>
                <a:cs typeface="Times New Roman" panose="02020603050405020304" pitchFamily="18" charset="0"/>
              </a:rPr>
              <a:t>.</a:t>
            </a:r>
            <a:br>
              <a:rPr lang="ru-RU" sz="3100" b="1" dirty="0">
                <a:latin typeface="Times New Roman" panose="02020603050405020304" pitchFamily="18" charset="0"/>
                <a:cs typeface="Times New Roman" panose="02020603050405020304" pitchFamily="18" charset="0"/>
              </a:rPr>
            </a:br>
            <a:endParaRPr lang="ru-RU" sz="31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indent="0">
              <a:buNone/>
            </a:pPr>
            <a:r>
              <a:rPr lang="ru-RU" sz="2400" b="1" dirty="0" err="1">
                <a:latin typeface="Times New Roman" panose="02020603050405020304" pitchFamily="18" charset="0"/>
                <a:cs typeface="Times New Roman" panose="02020603050405020304" pitchFamily="18" charset="0"/>
              </a:rPr>
              <a:t>Iş</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ýerleriniň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tebigy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titremesi</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Titreme</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nerw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ýürek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damarlar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bozulmasyna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kelleagyrynyň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döremegine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başaýlanma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ganygyzgynlyga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özüňi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baryşyňyzyň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bozulmagyna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işjeňligiň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peselmegine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ýagdaýdyr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Adamynyň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organzimine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önümçilik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titremäniň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endamynyň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haýsy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berilýänligine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baglydyr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ýygylykdaky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titremäniň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astynda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adamynyň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organiziminde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üýgeşmeler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köplenç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oňa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aýratyn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agzalaryna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ýyglyklaryň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baglydyr</a:t>
            </a:r>
            <a:r>
              <a:rPr lang="ru-RU"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gs</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den</a:t>
            </a:r>
            <a:r>
              <a:rPr lang="ru-RU"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gs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aralygynda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bolan</a:t>
            </a:r>
            <a:r>
              <a:rPr lang="en-US" sz="2400" dirty="0">
                <a:latin typeface="Times New Roman" panose="02020603050405020304" pitchFamily="18" charset="0"/>
                <a:cs typeface="Times New Roman" panose="02020603050405020304" pitchFamily="18" charset="0"/>
              </a:rPr>
              <a:t> 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ak</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okary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titrem</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ni</a:t>
            </a:r>
            <a:r>
              <a:rPr lang="ru-RU" sz="2400" dirty="0">
                <a:latin typeface="Times New Roman" panose="02020603050405020304" pitchFamily="18" charset="0"/>
                <a:cs typeface="Times New Roman" panose="02020603050405020304" pitchFamily="18" charset="0"/>
              </a:rPr>
              <a:t>ň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siri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astynda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adamy</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organizimine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rezonans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hadysalar</a:t>
            </a:r>
            <a:r>
              <a:rPr lang="en-US" sz="2400" dirty="0">
                <a:latin typeface="Times New Roman" panose="02020603050405020304" pitchFamily="18" charset="0"/>
                <a:cs typeface="Times New Roman" panose="02020603050405020304" pitchFamily="18" charset="0"/>
              </a:rPr>
              <a:t> d</a:t>
            </a:r>
            <a:r>
              <a:rPr lang="ru-RU" sz="2400" dirty="0">
                <a:latin typeface="Times New Roman" panose="02020603050405020304" pitchFamily="18" charset="0"/>
                <a:cs typeface="Times New Roman" panose="02020603050405020304" pitchFamily="18" charset="0"/>
              </a:rPr>
              <a:t>ö</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ä</a:t>
            </a:r>
            <a:r>
              <a:rPr lang="en-US" sz="2400" dirty="0">
                <a:latin typeface="Times New Roman" panose="02020603050405020304" pitchFamily="18" charset="0"/>
                <a:cs typeface="Times New Roman" panose="02020603050405020304" pitchFamily="18" charset="0"/>
              </a:rPr>
              <a:t>p </a:t>
            </a:r>
            <a:r>
              <a:rPr lang="en-US" sz="2400" dirty="0" err="1">
                <a:latin typeface="Times New Roman" panose="02020603050405020304" pitchFamily="18" charset="0"/>
                <a:cs typeface="Times New Roman" panose="02020603050405020304" pitchFamily="18" charset="0"/>
              </a:rPr>
              <a:t>biler</a:t>
            </a:r>
            <a:r>
              <a:rPr lang="ru-RU"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74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98EC5B0-7005-436F-99E2-133CEB26CB8C}"/>
              </a:ext>
            </a:extLst>
          </p:cNvPr>
          <p:cNvSpPr>
            <a:spLocks noGrp="1"/>
          </p:cNvSpPr>
          <p:nvPr>
            <p:ph type="title"/>
          </p:nvPr>
        </p:nvSpPr>
        <p:spPr/>
        <p:txBody>
          <a:bodyPr>
            <a:normAutofit fontScale="90000"/>
          </a:bodyPr>
          <a:lstStyle/>
          <a:p>
            <a:r>
              <a:rPr lang="ru-RU" sz="3100" b="1" dirty="0">
                <a:latin typeface="Times New Roman" panose="02020603050405020304" pitchFamily="18" charset="0"/>
                <a:cs typeface="Times New Roman" panose="02020603050405020304" pitchFamily="18" charset="0"/>
              </a:rPr>
              <a:t>1.Stansiýa </a:t>
            </a:r>
            <a:r>
              <a:rPr lang="ru-RU" sz="3100" b="1" dirty="0" err="1">
                <a:latin typeface="Times New Roman" panose="02020603050405020304" pitchFamily="18" charset="0"/>
                <a:cs typeface="Times New Roman" panose="02020603050405020304" pitchFamily="18" charset="0"/>
              </a:rPr>
              <a:t>ýollarynyň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bölünişi</a:t>
            </a:r>
            <a:r>
              <a:rPr lang="ru-RU" sz="3100" b="1" dirty="0">
                <a:latin typeface="Times New Roman" panose="02020603050405020304" pitchFamily="18" charset="0"/>
                <a:cs typeface="Times New Roman" panose="02020603050405020304" pitchFamily="18" charset="0"/>
              </a:rPr>
              <a:t>. </a:t>
            </a:r>
            <a:r>
              <a:rPr lang="ru-RU" dirty="0"/>
              <a:t/>
            </a:r>
            <a:br>
              <a:rPr lang="ru-RU" dirty="0"/>
            </a:br>
            <a:endParaRPr lang="ru-RU" dirty="0"/>
          </a:p>
        </p:txBody>
      </p:sp>
      <p:sp>
        <p:nvSpPr>
          <p:cNvPr id="3" name="Объект 2">
            <a:extLst>
              <a:ext uri="{FF2B5EF4-FFF2-40B4-BE49-F238E27FC236}">
                <a16:creationId xmlns:a16="http://schemas.microsoft.com/office/drawing/2014/main" xmlns="" id="{13592687-0E14-4C7E-A399-90C5E8209106}"/>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Stansion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içinde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eňňidiň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hereketlendiriji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ýüklenýän-düşürilýän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depo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hojalygyna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proçiý</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Bularam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içinde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hodowoý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birikdiriji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soýedinitelnyý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meýdança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ammara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bejeriş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punktyna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Ýangyna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dikeldiş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özbaşdak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terezi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wagonda-wagona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çalşylýan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şoňa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toplum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diýilýär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809096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ler</a:t>
            </a:r>
            <a:r>
              <a:rPr lang="en-US" dirty="0">
                <a:latin typeface="Times New Roman" panose="02020603050405020304" pitchFamily="18" charset="0"/>
                <a:cs typeface="Times New Roman" panose="02020603050405020304" pitchFamily="18" charset="0"/>
              </a:rPr>
              <a:t> hemi</a:t>
            </a:r>
            <a:r>
              <a:rPr lang="ru-RU" dirty="0">
                <a:latin typeface="Times New Roman" panose="02020603050405020304" pitchFamily="18" charset="0"/>
                <a:cs typeface="Times New Roman" panose="02020603050405020304" pitchFamily="18" charset="0"/>
              </a:rPr>
              <a:t>ş</a:t>
            </a:r>
            <a:r>
              <a:rPr lang="en-US" dirty="0">
                <a:latin typeface="Times New Roman" panose="02020603050405020304" pitchFamily="18" charset="0"/>
                <a:cs typeface="Times New Roman" panose="02020603050405020304" pitchFamily="18" charset="0"/>
              </a:rPr>
              <a:t>e me</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ilnama</a:t>
            </a:r>
            <a:r>
              <a:rPr lang="en-US" dirty="0">
                <a:latin typeface="Times New Roman" panose="02020603050405020304" pitchFamily="18" charset="0"/>
                <a:cs typeface="Times New Roman" panose="02020603050405020304" pitchFamily="18" charset="0"/>
              </a:rPr>
              <a:t> la</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yk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alynyp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barylanda</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titrem</a:t>
            </a:r>
            <a:r>
              <a:rPr lang="ru-RU" dirty="0">
                <a:latin typeface="Times New Roman" panose="02020603050405020304" pitchFamily="18" charset="0"/>
                <a:cs typeface="Times New Roman" panose="02020603050405020304" pitchFamily="18" charset="0"/>
              </a:rPr>
              <a:t>ä</a:t>
            </a:r>
            <a:r>
              <a:rPr lang="en-US" dirty="0" err="1">
                <a:latin typeface="Times New Roman" panose="02020603050405020304" pitchFamily="18" charset="0"/>
                <a:cs typeface="Times New Roman" panose="02020603050405020304" pitchFamily="18" charset="0"/>
              </a:rPr>
              <a:t>ni</a:t>
            </a:r>
            <a:r>
              <a:rPr lang="ru-RU" dirty="0">
                <a:latin typeface="Times New Roman" panose="02020603050405020304" pitchFamily="18" charset="0"/>
                <a:cs typeface="Times New Roman" panose="02020603050405020304" pitchFamily="18" charset="0"/>
              </a:rPr>
              <a:t>ň ý</a:t>
            </a:r>
            <a:r>
              <a:rPr lang="en-US" dirty="0" err="1">
                <a:latin typeface="Times New Roman" panose="02020603050405020304" pitchFamily="18" charset="0"/>
                <a:cs typeface="Times New Roman" panose="02020603050405020304" pitchFamily="18" charset="0"/>
              </a:rPr>
              <a:t>aramaz</a:t>
            </a:r>
            <a:r>
              <a:rPr lang="en-US" dirty="0">
                <a:latin typeface="Times New Roman" panose="02020603050405020304" pitchFamily="18" charset="0"/>
                <a:cs typeface="Times New Roman" panose="02020603050405020304" pitchFamily="18" charset="0"/>
              </a:rPr>
              <a:t> t</a:t>
            </a:r>
            <a:r>
              <a:rPr lang="ru-RU" dirty="0">
                <a:latin typeface="Times New Roman" panose="02020603050405020304" pitchFamily="18" charset="0"/>
                <a:cs typeface="Times New Roman" panose="02020603050405020304" pitchFamily="18" charset="0"/>
              </a:rPr>
              <a:t>ä</a:t>
            </a:r>
            <a:r>
              <a:rPr lang="en-US" dirty="0" err="1">
                <a:latin typeface="Times New Roman" panose="02020603050405020304" pitchFamily="18" charset="0"/>
                <a:cs typeface="Times New Roman" panose="02020603050405020304" pitchFamily="18" charset="0"/>
              </a:rPr>
              <a:t>sirini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kesgitlemek</a:t>
            </a:r>
            <a:r>
              <a:rPr lang="en-US" dirty="0">
                <a:latin typeface="Times New Roman" panose="02020603050405020304" pitchFamily="18" charset="0"/>
                <a:cs typeface="Times New Roman" panose="02020603050405020304" pitchFamily="18" charset="0"/>
              </a:rPr>
              <a:t> we a</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yrmak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üç</a:t>
            </a:r>
            <a:r>
              <a:rPr lang="en-US" dirty="0">
                <a:latin typeface="Times New Roman" panose="02020603050405020304" pitchFamily="18" charset="0"/>
                <a:cs typeface="Times New Roman" panose="02020603050405020304" pitchFamily="18" charset="0"/>
              </a:rPr>
              <a:t>in GOST</a:t>
            </a:r>
            <a:r>
              <a:rPr lang="ru-RU" dirty="0">
                <a:latin typeface="Times New Roman" panose="02020603050405020304" pitchFamily="18" charset="0"/>
                <a:cs typeface="Times New Roman" panose="02020603050405020304" pitchFamily="18" charset="0"/>
              </a:rPr>
              <a:t> 12.1.012-90, </a:t>
            </a:r>
            <a:r>
              <a:rPr lang="en-US" dirty="0">
                <a:latin typeface="Times New Roman" panose="02020603050405020304" pitchFamily="18" charset="0"/>
                <a:cs typeface="Times New Roman" panose="02020603050405020304" pitchFamily="18" charset="0"/>
              </a:rPr>
              <a:t>GOST</a:t>
            </a:r>
            <a:r>
              <a:rPr lang="ru-RU" dirty="0">
                <a:latin typeface="Times New Roman" panose="02020603050405020304" pitchFamily="18" charset="0"/>
                <a:cs typeface="Times New Roman" panose="02020603050405020304" pitchFamily="18" charset="0"/>
              </a:rPr>
              <a:t> 12.1.050-86, “</a:t>
            </a:r>
            <a:r>
              <a:rPr lang="en-US" dirty="0" err="1">
                <a:latin typeface="Times New Roman" panose="02020603050405020304" pitchFamily="18" charset="0"/>
                <a:cs typeface="Times New Roman" panose="02020603050405020304" pitchFamily="18" charset="0"/>
              </a:rPr>
              <a:t>Titrem</a:t>
            </a:r>
            <a:r>
              <a:rPr lang="ru-RU" dirty="0">
                <a:latin typeface="Times New Roman" panose="02020603050405020304" pitchFamily="18" charset="0"/>
                <a:cs typeface="Times New Roman" panose="02020603050405020304" pitchFamily="18" charset="0"/>
              </a:rPr>
              <a:t>ä</a:t>
            </a:r>
            <a:r>
              <a:rPr lang="en-US" dirty="0" err="1">
                <a:latin typeface="Times New Roman" panose="02020603050405020304" pitchFamily="18" charset="0"/>
                <a:cs typeface="Times New Roman" panose="02020603050405020304" pitchFamily="18" charset="0"/>
              </a:rPr>
              <a:t>ni</a:t>
            </a:r>
            <a:r>
              <a:rPr lang="ru-RU" dirty="0">
                <a:latin typeface="Times New Roman" panose="02020603050405020304" pitchFamily="18" charset="0"/>
                <a:cs typeface="Times New Roman" panose="02020603050405020304" pitchFamily="18" charset="0"/>
              </a:rPr>
              <a:t>ň </a:t>
            </a:r>
            <a:r>
              <a:rPr lang="en-US" dirty="0" smtClean="0">
                <a:latin typeface="Times New Roman" panose="02020603050405020304" pitchFamily="18" charset="0"/>
                <a:cs typeface="Times New Roman" panose="02020603050405020304" pitchFamily="18" charset="0"/>
              </a:rPr>
              <a:t>gig</a:t>
            </a:r>
            <a:r>
              <a:rPr lang="tk-TM"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eniki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kadalary</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lenip</a:t>
            </a:r>
            <a:r>
              <a:rPr lang="en-US" dirty="0">
                <a:latin typeface="Times New Roman" panose="02020603050405020304" pitchFamily="18" charset="0"/>
                <a:cs typeface="Times New Roman" panose="02020603050405020304" pitchFamily="18" charset="0"/>
              </a:rPr>
              <a:t> d</a:t>
            </a:r>
            <a:r>
              <a:rPr lang="ru-RU" dirty="0">
                <a:latin typeface="Times New Roman" panose="02020603050405020304" pitchFamily="18" charset="0"/>
                <a:cs typeface="Times New Roman" panose="02020603050405020304" pitchFamily="18" charset="0"/>
              </a:rPr>
              <a:t>ü</a:t>
            </a:r>
            <a:r>
              <a:rPr lang="en-US" dirty="0">
                <a:latin typeface="Times New Roman" panose="02020603050405020304" pitchFamily="18" charset="0"/>
                <a:cs typeface="Times New Roman" panose="02020603050405020304" pitchFamily="18" charset="0"/>
              </a:rPr>
              <a:t>z</a:t>
            </a:r>
            <a:r>
              <a:rPr lang="ru-RU" dirty="0">
                <a:latin typeface="Times New Roman" panose="02020603050405020304" pitchFamily="18" charset="0"/>
                <a:cs typeface="Times New Roman" panose="02020603050405020304" pitchFamily="18" charset="0"/>
              </a:rPr>
              <a:t>ü</a:t>
            </a:r>
            <a:r>
              <a:rPr lang="en-US" dirty="0" err="1">
                <a:latin typeface="Times New Roman" panose="02020603050405020304" pitchFamily="18" charset="0"/>
                <a:cs typeface="Times New Roman" panose="02020603050405020304" pitchFamily="18" charset="0"/>
              </a:rPr>
              <a:t>ldi</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Titre</a:t>
            </a:r>
            <a:r>
              <a:rPr lang="ru-RU" dirty="0" err="1">
                <a:latin typeface="Times New Roman" panose="02020603050405020304" pitchFamily="18" charset="0"/>
                <a:cs typeface="Times New Roman" panose="02020603050405020304" pitchFamily="18" charset="0"/>
              </a:rPr>
              <a:t>ýä</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enjam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lemegi</a:t>
            </a:r>
            <a:r>
              <a:rPr lang="ru-RU" dirty="0">
                <a:latin typeface="Times New Roman" panose="02020603050405020304" pitchFamily="18" charset="0"/>
                <a:cs typeface="Times New Roman" panose="02020603050405020304" pitchFamily="18" charset="0"/>
              </a:rPr>
              <a:t>ň </a:t>
            </a:r>
            <a:r>
              <a:rPr lang="en-US" dirty="0" err="1">
                <a:latin typeface="Times New Roman" panose="02020603050405020304" pitchFamily="18" charset="0"/>
                <a:cs typeface="Times New Roman" panose="02020603050405020304" pitchFamily="18" charset="0"/>
              </a:rPr>
              <a:t>uzaklygy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 ç</a:t>
            </a:r>
            <a:r>
              <a:rPr lang="en-US" dirty="0" err="1">
                <a:latin typeface="Times New Roman" panose="02020603050405020304" pitchFamily="18" charset="0"/>
                <a:cs typeface="Times New Roman" panose="02020603050405020304" pitchFamily="18" charset="0"/>
              </a:rPr>
              <a:t>aly</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masyny</a:t>
            </a:r>
            <a:r>
              <a:rPr lang="ru-RU" dirty="0">
                <a:latin typeface="Times New Roman" panose="02020603050405020304" pitchFamily="18" charset="0"/>
                <a:cs typeface="Times New Roman" panose="02020603050405020304" pitchFamily="18" charset="0"/>
              </a:rPr>
              <a:t>ň 2/3 </a:t>
            </a:r>
            <a:r>
              <a:rPr lang="en-US" dirty="0">
                <a:latin typeface="Times New Roman" panose="02020603050405020304" pitchFamily="18" charset="0"/>
                <a:cs typeface="Times New Roman" panose="02020603050405020304" pitchFamily="18" charset="0"/>
              </a:rPr>
              <a:t>b</a:t>
            </a:r>
            <a:r>
              <a:rPr lang="ru-RU" dirty="0">
                <a:latin typeface="Times New Roman" panose="02020603050405020304" pitchFamily="18" charset="0"/>
                <a:cs typeface="Times New Roman" panose="02020603050405020304" pitchFamily="18" charset="0"/>
              </a:rPr>
              <a:t>ö</a:t>
            </a:r>
            <a:r>
              <a:rPr lang="en-US" dirty="0" err="1">
                <a:latin typeface="Times New Roman" panose="02020603050405020304" pitchFamily="18" charset="0"/>
                <a:cs typeface="Times New Roman" panose="02020603050405020304" pitchFamily="18" charset="0"/>
              </a:rPr>
              <a:t>leginden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a:t>
            </a:r>
            <a:r>
              <a:rPr lang="ru-RU" dirty="0">
                <a:latin typeface="Times New Roman" panose="02020603050405020304" pitchFamily="18" charset="0"/>
                <a:cs typeface="Times New Roman" panose="02020603050405020304" pitchFamily="18" charset="0"/>
              </a:rPr>
              <a:t>ç</a:t>
            </a:r>
            <a:r>
              <a:rPr lang="en-US" dirty="0" err="1">
                <a:latin typeface="Times New Roman" panose="02020603050405020304" pitchFamily="18" charset="0"/>
                <a:cs typeface="Times New Roman" panose="02020603050405020304" pitchFamily="18" charset="0"/>
              </a:rPr>
              <a:t>irmeli</a:t>
            </a:r>
            <a:r>
              <a:rPr lang="en-US" dirty="0">
                <a:latin typeface="Times New Roman" panose="02020603050405020304" pitchFamily="18" charset="0"/>
                <a:cs typeface="Times New Roman" panose="02020603050405020304" pitchFamily="18" charset="0"/>
              </a:rPr>
              <a:t> d</a:t>
            </a:r>
            <a:r>
              <a:rPr lang="ru-RU" dirty="0">
                <a:latin typeface="Times New Roman" panose="02020603050405020304" pitchFamily="18" charset="0"/>
                <a:cs typeface="Times New Roman" panose="02020603050405020304" pitchFamily="18" charset="0"/>
              </a:rPr>
              <a:t>ä</a:t>
            </a:r>
            <a:r>
              <a:rPr lang="en-US" dirty="0" err="1">
                <a:latin typeface="Times New Roman" panose="02020603050405020304" pitchFamily="18" charset="0"/>
                <a:cs typeface="Times New Roman" panose="02020603050405020304" pitchFamily="18" charset="0"/>
              </a:rPr>
              <a:t>lidir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Her</a:t>
            </a:r>
            <a:r>
              <a:rPr lang="ru-RU"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sagatdan</a:t>
            </a:r>
            <a:r>
              <a:rPr lang="ru-RU" dirty="0">
                <a:latin typeface="Times New Roman" panose="02020603050405020304" pitchFamily="18" charset="0"/>
                <a:cs typeface="Times New Roman" panose="02020603050405020304" pitchFamily="18" charset="0"/>
              </a:rPr>
              <a:t> 20 </a:t>
            </a:r>
            <a:r>
              <a:rPr lang="en-US" dirty="0" err="1">
                <a:latin typeface="Times New Roman" panose="02020603050405020304" pitchFamily="18" charset="0"/>
                <a:cs typeface="Times New Roman" panose="02020603050405020304" pitchFamily="18" charset="0"/>
              </a:rPr>
              <a:t>minutlyk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arakesme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etmek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maslahat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beril</a:t>
            </a:r>
            <a:r>
              <a:rPr lang="ru-RU" dirty="0" err="1">
                <a:latin typeface="Times New Roman" panose="02020603050405020304" pitchFamily="18" charset="0"/>
                <a:cs typeface="Times New Roman" panose="02020603050405020304" pitchFamily="18" charset="0"/>
              </a:rPr>
              <a:t>ýä</a:t>
            </a:r>
            <a:r>
              <a:rPr lang="en-US" dirty="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Z</a:t>
            </a:r>
            <a:r>
              <a:rPr lang="ru-RU" dirty="0">
                <a:latin typeface="Times New Roman" panose="02020603050405020304" pitchFamily="18" charset="0"/>
                <a:cs typeface="Times New Roman" panose="02020603050405020304" pitchFamily="18" charset="0"/>
              </a:rPr>
              <a:t>ä</a:t>
            </a:r>
            <a:r>
              <a:rPr lang="en-US" dirty="0" err="1">
                <a:latin typeface="Times New Roman" panose="02020603050405020304" pitchFamily="18" charset="0"/>
                <a:cs typeface="Times New Roman" panose="02020603050405020304" pitchFamily="18" charset="0"/>
              </a:rPr>
              <a:t>hmeti</a:t>
            </a:r>
            <a:r>
              <a:rPr lang="ru-RU" dirty="0">
                <a:latin typeface="Times New Roman" panose="02020603050405020304" pitchFamily="18" charset="0"/>
                <a:cs typeface="Times New Roman" panose="02020603050405020304" pitchFamily="18" charset="0"/>
              </a:rPr>
              <a:t>ň </a:t>
            </a:r>
            <a:r>
              <a:rPr lang="en-US" dirty="0" err="1">
                <a:latin typeface="Times New Roman" panose="02020603050405020304" pitchFamily="18" charset="0"/>
                <a:cs typeface="Times New Roman" panose="02020603050405020304" pitchFamily="18" charset="0"/>
              </a:rPr>
              <a:t>titrem</a:t>
            </a:r>
            <a:r>
              <a:rPr lang="ru-RU" dirty="0">
                <a:latin typeface="Times New Roman" panose="02020603050405020304" pitchFamily="18" charset="0"/>
                <a:cs typeface="Times New Roman" panose="02020603050405020304" pitchFamily="18" charset="0"/>
              </a:rPr>
              <a:t>ä </a:t>
            </a:r>
            <a:r>
              <a:rPr lang="en-US" dirty="0" err="1">
                <a:latin typeface="Times New Roman" panose="02020603050405020304" pitchFamily="18" charset="0"/>
                <a:cs typeface="Times New Roman" panose="02020603050405020304" pitchFamily="18" charset="0"/>
              </a:rPr>
              <a:t>howpsuz</a:t>
            </a:r>
            <a:r>
              <a:rPr lang="ru-RU" dirty="0">
                <a:latin typeface="Times New Roman" panose="02020603050405020304" pitchFamily="18" charset="0"/>
                <a:cs typeface="Times New Roman" panose="02020603050405020304" pitchFamily="18" charset="0"/>
              </a:rPr>
              <a:t> ş</a:t>
            </a:r>
            <a:r>
              <a:rPr lang="en-US" dirty="0" err="1">
                <a:latin typeface="Times New Roman" panose="02020603050405020304" pitchFamily="18" charset="0"/>
                <a:cs typeface="Times New Roman" panose="02020603050405020304" pitchFamily="18" charset="0"/>
              </a:rPr>
              <a:t>ertlerini</a:t>
            </a:r>
            <a:r>
              <a:rPr lang="ru-RU" dirty="0">
                <a:latin typeface="Times New Roman" panose="02020603050405020304" pitchFamily="18" charset="0"/>
                <a:cs typeface="Times New Roman" panose="02020603050405020304" pitchFamily="18" charset="0"/>
              </a:rPr>
              <a:t> ü</a:t>
            </a:r>
            <a:r>
              <a:rPr lang="en-US" dirty="0" err="1">
                <a:latin typeface="Times New Roman" panose="02020603050405020304" pitchFamily="18" charset="0"/>
                <a:cs typeface="Times New Roman" panose="02020603050405020304" pitchFamily="18" charset="0"/>
              </a:rPr>
              <a:t>pj</a:t>
            </a:r>
            <a:r>
              <a:rPr lang="ru-RU" dirty="0">
                <a:latin typeface="Times New Roman" panose="02020603050405020304" pitchFamily="18" charset="0"/>
                <a:cs typeface="Times New Roman" panose="02020603050405020304" pitchFamily="18" charset="0"/>
              </a:rPr>
              <a:t>ü</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etmeklik</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titrem</a:t>
            </a:r>
            <a:r>
              <a:rPr lang="ru-RU" dirty="0">
                <a:latin typeface="Times New Roman" panose="02020603050405020304" pitchFamily="18" charset="0"/>
                <a:cs typeface="Times New Roman" panose="02020603050405020304" pitchFamily="18" charset="0"/>
              </a:rPr>
              <a:t>ä</a:t>
            </a:r>
            <a:r>
              <a:rPr lang="en-US" dirty="0" err="1">
                <a:latin typeface="Times New Roman" panose="02020603050405020304" pitchFamily="18" charset="0"/>
                <a:cs typeface="Times New Roman" panose="02020603050405020304" pitchFamily="18" charset="0"/>
              </a:rPr>
              <a:t>ni</a:t>
            </a:r>
            <a:r>
              <a:rPr lang="ru-RU" dirty="0">
                <a:latin typeface="Times New Roman" panose="02020603050405020304" pitchFamily="18" charset="0"/>
                <a:cs typeface="Times New Roman" panose="02020603050405020304" pitchFamily="18" charset="0"/>
              </a:rPr>
              <a:t>ň ç</a:t>
            </a:r>
            <a:r>
              <a:rPr lang="en-US" dirty="0">
                <a:latin typeface="Times New Roman" panose="02020603050405020304" pitchFamily="18" charset="0"/>
                <a:cs typeface="Times New Roman" panose="02020603050405020304" pitchFamily="18" charset="0"/>
              </a:rPr>
              <a:t>e</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mesini</a:t>
            </a:r>
            <a:r>
              <a:rPr lang="ru-RU" dirty="0">
                <a:latin typeface="Times New Roman" panose="02020603050405020304" pitchFamily="18" charset="0"/>
                <a:cs typeface="Times New Roman" panose="02020603050405020304" pitchFamily="18" charset="0"/>
              </a:rPr>
              <a:t> ý</a:t>
            </a:r>
            <a:r>
              <a:rPr lang="en-US" dirty="0">
                <a:latin typeface="Times New Roman" panose="02020603050405020304" pitchFamily="18" charset="0"/>
                <a:cs typeface="Times New Roman" panose="02020603050405020304" pitchFamily="18" charset="0"/>
              </a:rPr>
              <a:t>ok </a:t>
            </a:r>
            <a:r>
              <a:rPr lang="en-US" dirty="0" err="1">
                <a:latin typeface="Times New Roman" panose="02020603050405020304" pitchFamily="18" charset="0"/>
                <a:cs typeface="Times New Roman" panose="02020603050405020304" pitchFamily="18" charset="0"/>
              </a:rPr>
              <a:t>etmeklik</a:t>
            </a:r>
            <a:r>
              <a:rPr lang="ru-RU" dirty="0">
                <a:latin typeface="Times New Roman" panose="02020603050405020304" pitchFamily="18" charset="0"/>
                <a:cs typeface="Times New Roman" panose="02020603050405020304" pitchFamily="18" charset="0"/>
              </a:rPr>
              <a:t> ý</a:t>
            </a:r>
            <a:r>
              <a:rPr lang="en-US" dirty="0">
                <a:latin typeface="Times New Roman" panose="02020603050405020304" pitchFamily="18" charset="0"/>
                <a:cs typeface="Times New Roman" panose="02020603050405020304" pitchFamily="18" charset="0"/>
              </a:rPr>
              <a:t>a</a:t>
            </a:r>
            <a:r>
              <a:rPr lang="ru-R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da </a:t>
            </a:r>
            <a:r>
              <a:rPr lang="en-US" dirty="0" err="1">
                <a:latin typeface="Times New Roman" panose="02020603050405020304" pitchFamily="18" charset="0"/>
                <a:cs typeface="Times New Roman" panose="02020603050405020304" pitchFamily="18" charset="0"/>
              </a:rPr>
              <a:t>ony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azaltmak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gazanyl</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Urguly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a:t>
            </a:r>
            <a:r>
              <a:rPr lang="en-US" dirty="0">
                <a:latin typeface="Times New Roman" panose="02020603050405020304" pitchFamily="18" charset="0"/>
                <a:cs typeface="Times New Roman" panose="02020603050405020304" pitchFamily="18" charset="0"/>
              </a:rPr>
              <a:t>le</a:t>
            </a:r>
            <a:r>
              <a:rPr lang="ru-RU" dirty="0" err="1">
                <a:latin typeface="Times New Roman" panose="02020603050405020304" pitchFamily="18" charset="0"/>
                <a:cs typeface="Times New Roman" panose="02020603050405020304" pitchFamily="18" charset="0"/>
              </a:rPr>
              <a:t>ýä</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detallary</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urgusyz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a:t>
            </a:r>
            <a:r>
              <a:rPr lang="en-US" dirty="0">
                <a:latin typeface="Times New Roman" panose="02020603050405020304" pitchFamily="18" charset="0"/>
                <a:cs typeface="Times New Roman" panose="02020603050405020304" pitchFamily="18" charset="0"/>
              </a:rPr>
              <a:t>le</a:t>
            </a:r>
            <a:r>
              <a:rPr lang="ru-RU" dirty="0" err="1">
                <a:latin typeface="Times New Roman" panose="02020603050405020304" pitchFamily="18" charset="0"/>
                <a:cs typeface="Times New Roman" panose="02020603050405020304" pitchFamily="18" charset="0"/>
              </a:rPr>
              <a:t>ýä</a:t>
            </a:r>
            <a:r>
              <a:rPr lang="en-US" dirty="0" err="1">
                <a:latin typeface="Times New Roman" panose="02020603050405020304" pitchFamily="18" charset="0"/>
                <a:cs typeface="Times New Roman" panose="02020603050405020304" pitchFamily="18" charset="0"/>
              </a:rPr>
              <a:t>nler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ç</a:t>
            </a:r>
            <a:r>
              <a:rPr lang="en-US" dirty="0">
                <a:latin typeface="Times New Roman" panose="02020603050405020304" pitchFamily="18" charset="0"/>
                <a:cs typeface="Times New Roman" panose="02020603050405020304" pitchFamily="18" charset="0"/>
              </a:rPr>
              <a:t>al</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yl</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plasmassa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detallar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ulanyl</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zynjyrly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a:t>
            </a:r>
            <a:r>
              <a:rPr lang="ru-RU" dirty="0">
                <a:latin typeface="Times New Roman" panose="02020603050405020304" pitchFamily="18" charset="0"/>
                <a:cs typeface="Times New Roman" panose="02020603050405020304" pitchFamily="18" charset="0"/>
              </a:rPr>
              <a:t>ç</a:t>
            </a:r>
            <a:r>
              <a:rPr lang="en-US" dirty="0" err="1">
                <a:latin typeface="Times New Roman" panose="02020603050405020304" pitchFamily="18" charset="0"/>
                <a:cs typeface="Times New Roman" panose="02020603050405020304" pitchFamily="18" charset="0"/>
              </a:rPr>
              <a:t>irijileri</a:t>
            </a:r>
            <a:r>
              <a:rPr lang="ru-RU" dirty="0">
                <a:latin typeface="Times New Roman" panose="02020603050405020304" pitchFamily="18" charset="0"/>
                <a:cs typeface="Times New Roman" panose="02020603050405020304" pitchFamily="18" charset="0"/>
              </a:rPr>
              <a:t>ň ý</a:t>
            </a:r>
            <a:r>
              <a:rPr lang="en-US" dirty="0" err="1">
                <a:latin typeface="Times New Roman" panose="02020603050405020304" pitchFamily="18" charset="0"/>
                <a:cs typeface="Times New Roman" panose="02020603050405020304" pitchFamily="18" charset="0"/>
              </a:rPr>
              <a:t>erine</a:t>
            </a:r>
            <a:r>
              <a:rPr lang="ru-RU" dirty="0">
                <a:latin typeface="Times New Roman" panose="02020603050405020304" pitchFamily="18" charset="0"/>
                <a:cs typeface="Times New Roman" panose="02020603050405020304" pitchFamily="18" charset="0"/>
              </a:rPr>
              <a:t> ç</a:t>
            </a:r>
            <a:r>
              <a:rPr lang="en-US" dirty="0" err="1">
                <a:latin typeface="Times New Roman" panose="02020603050405020304" pitchFamily="18" charset="0"/>
                <a:cs typeface="Times New Roman" panose="02020603050405020304" pitchFamily="18" charset="0"/>
              </a:rPr>
              <a:t>ekili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a:t>
            </a:r>
            <a:r>
              <a:rPr lang="ru-RU" dirty="0">
                <a:latin typeface="Times New Roman" panose="02020603050405020304" pitchFamily="18" charset="0"/>
                <a:cs typeface="Times New Roman" panose="02020603050405020304" pitchFamily="18" charset="0"/>
              </a:rPr>
              <a:t>ç</a:t>
            </a:r>
            <a:r>
              <a:rPr lang="en-US" dirty="0" err="1">
                <a:latin typeface="Times New Roman" panose="02020603050405020304" pitchFamily="18" charset="0"/>
                <a:cs typeface="Times New Roman" panose="02020603050405020304" pitchFamily="18" charset="0"/>
              </a:rPr>
              <a:t>irijiler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ulanyl</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berkitme</a:t>
            </a:r>
            <a:r>
              <a:rPr lang="ru-RU" dirty="0">
                <a:latin typeface="Times New Roman" panose="02020603050405020304" pitchFamily="18" charset="0"/>
                <a:cs typeface="Times New Roman" panose="02020603050405020304" pitchFamily="18" charset="0"/>
              </a:rPr>
              <a:t> ý</a:t>
            </a:r>
            <a:r>
              <a:rPr lang="en-US" dirty="0" err="1">
                <a:latin typeface="Times New Roman" panose="02020603050405020304" pitchFamily="18" charset="0"/>
                <a:cs typeface="Times New Roman" panose="02020603050405020304" pitchFamily="18" charset="0"/>
              </a:rPr>
              <a:t>erleri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wagtly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wagtynda</a:t>
            </a:r>
            <a:r>
              <a:rPr lang="ru-RU" dirty="0">
                <a:latin typeface="Times New Roman" panose="02020603050405020304" pitchFamily="18" charset="0"/>
                <a:cs typeface="Times New Roman" panose="02020603050405020304" pitchFamily="18" charset="0"/>
              </a:rPr>
              <a:t> ç</a:t>
            </a:r>
            <a:r>
              <a:rPr lang="en-US" dirty="0" err="1">
                <a:latin typeface="Times New Roman" panose="02020603050405020304" pitchFamily="18" charset="0"/>
                <a:cs typeface="Times New Roman" panose="02020603050405020304" pitchFamily="18" charset="0"/>
              </a:rPr>
              <a:t>ekil</a:t>
            </a:r>
            <a:r>
              <a:rPr lang="ru-RU" dirty="0" err="1">
                <a:latin typeface="Times New Roman" panose="02020603050405020304" pitchFamily="18" charset="0"/>
                <a:cs typeface="Times New Roman" panose="02020603050405020304" pitchFamily="18" charset="0"/>
              </a:rPr>
              <a:t>ýä</a:t>
            </a:r>
            <a:r>
              <a:rPr lang="en-US" dirty="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a:t>
            </a:r>
            <a:r>
              <a:rPr lang="ru-RU" dirty="0">
                <a:latin typeface="Times New Roman" panose="02020603050405020304" pitchFamily="18" charset="0"/>
                <a:cs typeface="Times New Roman" panose="02020603050405020304" pitchFamily="18" charset="0"/>
              </a:rPr>
              <a:t>ö</a:t>
            </a:r>
            <a:r>
              <a:rPr lang="en-US" dirty="0" err="1">
                <a:latin typeface="Times New Roman" panose="02020603050405020304" pitchFamily="18" charset="0"/>
                <a:cs typeface="Times New Roman" panose="02020603050405020304" pitchFamily="18" charset="0"/>
              </a:rPr>
              <a:t>terijiler</a:t>
            </a:r>
            <a:r>
              <a:rPr lang="en-US" dirty="0">
                <a:latin typeface="Times New Roman" panose="02020603050405020304" pitchFamily="18" charset="0"/>
                <a:cs typeface="Times New Roman" panose="02020603050405020304" pitchFamily="18" charset="0"/>
              </a:rPr>
              <a:t> a</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ryl</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gapylar</a:t>
            </a:r>
            <a:r>
              <a:rPr lang="ru-RU" dirty="0">
                <a:latin typeface="Times New Roman" panose="02020603050405020304" pitchFamily="18" charset="0"/>
                <a:cs typeface="Times New Roman" panose="02020603050405020304" pitchFamily="18" charset="0"/>
              </a:rPr>
              <a:t> ý</a:t>
            </a:r>
            <a:r>
              <a:rPr lang="en-US" dirty="0" err="1">
                <a:latin typeface="Times New Roman" panose="02020603050405020304" pitchFamily="18" charset="0"/>
                <a:cs typeface="Times New Roman" panose="02020603050405020304" pitchFamily="18" charset="0"/>
              </a:rPr>
              <a:t>aglan</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ş</a:t>
            </a:r>
            <a:r>
              <a:rPr lang="en-US" dirty="0">
                <a:latin typeface="Times New Roman" panose="02020603050405020304" pitchFamily="18" charset="0"/>
                <a:cs typeface="Times New Roman" panose="02020603050405020304" pitchFamily="18" charset="0"/>
              </a:rPr>
              <a:t>e</a:t>
            </a:r>
            <a:r>
              <a:rPr lang="ru-RU" dirty="0">
                <a:latin typeface="Times New Roman" panose="02020603050405020304" pitchFamily="18" charset="0"/>
                <a:cs typeface="Times New Roman" panose="02020603050405020304" pitchFamily="18" charset="0"/>
              </a:rPr>
              <a:t>ý</a:t>
            </a:r>
            <a:r>
              <a:rPr lang="en-US" dirty="0">
                <a:latin typeface="Times New Roman" panose="02020603050405020304" pitchFamily="18" charset="0"/>
                <a:cs typeface="Times New Roman" panose="02020603050405020304" pitchFamily="18" charset="0"/>
              </a:rPr>
              <a:t>le hem </a:t>
            </a:r>
            <a:r>
              <a:rPr lang="en-US" dirty="0" err="1">
                <a:latin typeface="Times New Roman" panose="02020603050405020304" pitchFamily="18" charset="0"/>
                <a:cs typeface="Times New Roman" panose="02020603050405020304" pitchFamily="18" charset="0"/>
              </a:rPr>
              <a:t>titre</a:t>
            </a:r>
            <a:r>
              <a:rPr lang="ru-RU" dirty="0" err="1">
                <a:latin typeface="Times New Roman" panose="02020603050405020304" pitchFamily="18" charset="0"/>
                <a:cs typeface="Times New Roman" panose="02020603050405020304" pitchFamily="18" charset="0"/>
              </a:rPr>
              <a:t>ýä</a:t>
            </a:r>
            <a:r>
              <a:rPr lang="en-US" dirty="0">
                <a:latin typeface="Times New Roman" panose="02020603050405020304" pitchFamily="18" charset="0"/>
                <a:cs typeface="Times New Roman" panose="02020603050405020304" pitchFamily="18" charset="0"/>
              </a:rPr>
              <a:t>n </a:t>
            </a:r>
            <a:r>
              <a:rPr lang="en-US" dirty="0" err="1">
                <a:latin typeface="Times New Roman" panose="02020603050405020304" pitchFamily="18" charset="0"/>
                <a:cs typeface="Times New Roman" panose="02020603050405020304" pitchFamily="18" charset="0"/>
              </a:rPr>
              <a:t>gurlu</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lar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gaty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agyry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esasy</a:t>
            </a:r>
            <a:r>
              <a:rPr lang="ru-RU" dirty="0">
                <a:latin typeface="Times New Roman" panose="02020603050405020304" pitchFamily="18" charset="0"/>
                <a:cs typeface="Times New Roman" panose="02020603050405020304" pitchFamily="18" charset="0"/>
              </a:rPr>
              <a:t> ü</a:t>
            </a:r>
            <a:r>
              <a:rPr lang="en-US" dirty="0" err="1">
                <a:latin typeface="Times New Roman" panose="02020603050405020304" pitchFamily="18" charset="0"/>
                <a:cs typeface="Times New Roman" panose="02020603050405020304" pitchFamily="18" charset="0"/>
              </a:rPr>
              <a:t>st</a:t>
            </a:r>
            <a:r>
              <a:rPr lang="ru-RU" dirty="0">
                <a:latin typeface="Times New Roman" panose="02020603050405020304" pitchFamily="18" charset="0"/>
                <a:cs typeface="Times New Roman" panose="02020603050405020304" pitchFamily="18" charset="0"/>
              </a:rPr>
              <a:t>ü</a:t>
            </a:r>
            <a:r>
              <a:rPr lang="en-US" dirty="0" err="1">
                <a:latin typeface="Times New Roman" panose="02020603050405020304" pitchFamily="18" charset="0"/>
                <a:cs typeface="Times New Roman" panose="02020603050405020304" pitchFamily="18" charset="0"/>
              </a:rPr>
              <a:t>nde</a:t>
            </a:r>
            <a:r>
              <a:rPr lang="ru-RU" dirty="0">
                <a:latin typeface="Times New Roman" panose="02020603050405020304" pitchFamily="18" charset="0"/>
                <a:cs typeface="Times New Roman" panose="02020603050405020304" pitchFamily="18" charset="0"/>
              </a:rPr>
              <a:t> ý</a:t>
            </a:r>
            <a:r>
              <a:rPr lang="en-US" dirty="0" err="1">
                <a:latin typeface="Times New Roman" panose="02020603050405020304" pitchFamily="18" charset="0"/>
                <a:cs typeface="Times New Roman" panose="02020603050405020304" pitchFamily="18" charset="0"/>
              </a:rPr>
              <a:t>erle</a:t>
            </a:r>
            <a:r>
              <a:rPr lang="ru-RU" dirty="0">
                <a:latin typeface="Times New Roman" panose="02020603050405020304" pitchFamily="18" charset="0"/>
                <a:cs typeface="Times New Roman" panose="02020603050405020304" pitchFamily="18" charset="0"/>
              </a:rPr>
              <a:t>ş</a:t>
            </a:r>
            <a:r>
              <a:rPr lang="en-US" dirty="0" err="1">
                <a:latin typeface="Times New Roman" panose="02020603050405020304" pitchFamily="18" charset="0"/>
                <a:cs typeface="Times New Roman" panose="02020603050405020304" pitchFamily="18" charset="0"/>
              </a:rPr>
              <a:t>diril</a:t>
            </a:r>
            <a:r>
              <a:rPr lang="ru-RU" dirty="0" err="1">
                <a:latin typeface="Times New Roman" panose="02020603050405020304" pitchFamily="18" charset="0"/>
                <a:cs typeface="Times New Roman" panose="02020603050405020304" pitchFamily="18" charset="0"/>
              </a:rPr>
              <a:t>ýä</a:t>
            </a:r>
            <a:r>
              <a:rPr lang="en-US" dirty="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ş ý</a:t>
            </a:r>
            <a:r>
              <a:rPr lang="en-US" dirty="0" err="1">
                <a:latin typeface="Times New Roman" panose="02020603050405020304" pitchFamily="18" charset="0"/>
                <a:cs typeface="Times New Roman" panose="02020603050405020304" pitchFamily="18" charset="0"/>
              </a:rPr>
              <a:t>eri</a:t>
            </a:r>
            <a:r>
              <a:rPr lang="ru-RU" dirty="0">
                <a:latin typeface="Times New Roman" panose="02020603050405020304" pitchFamily="18" charset="0"/>
                <a:cs typeface="Times New Roman" panose="02020603050405020304" pitchFamily="18" charset="0"/>
              </a:rPr>
              <a:t>ň </a:t>
            </a:r>
            <a:r>
              <a:rPr lang="en-US" dirty="0" err="1">
                <a:latin typeface="Times New Roman" panose="02020603050405020304" pitchFamily="18" charset="0"/>
                <a:cs typeface="Times New Roman" panose="02020603050405020304" pitchFamily="18" charset="0"/>
              </a:rPr>
              <a:t>titremesini</a:t>
            </a:r>
            <a:r>
              <a:rPr lang="ru-RU" dirty="0">
                <a:latin typeface="Times New Roman" panose="02020603050405020304" pitchFamily="18" charset="0"/>
                <a:cs typeface="Times New Roman" panose="02020603050405020304" pitchFamily="18" charset="0"/>
              </a:rPr>
              <a:t> ö</a:t>
            </a:r>
            <a:r>
              <a:rPr lang="en-US" dirty="0">
                <a:latin typeface="Times New Roman" panose="02020603050405020304" pitchFamily="18" charset="0"/>
                <a:cs typeface="Times New Roman" panose="02020603050405020304" pitchFamily="18" charset="0"/>
              </a:rPr>
              <a:t>l</a:t>
            </a:r>
            <a:r>
              <a:rPr lang="ru-RU" dirty="0">
                <a:latin typeface="Times New Roman" panose="02020603050405020304" pitchFamily="18" charset="0"/>
                <a:cs typeface="Times New Roman" panose="02020603050405020304" pitchFamily="18" charset="0"/>
              </a:rPr>
              <a:t>ç</a:t>
            </a:r>
            <a:r>
              <a:rPr lang="en-US" dirty="0" err="1">
                <a:latin typeface="Times New Roman" panose="02020603050405020304" pitchFamily="18" charset="0"/>
                <a:cs typeface="Times New Roman" panose="02020603050405020304" pitchFamily="18" charset="0"/>
              </a:rPr>
              <a:t>emek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üç</a:t>
            </a:r>
            <a:r>
              <a:rPr lang="en-US" dirty="0">
                <a:latin typeface="Times New Roman" panose="02020603050405020304" pitchFamily="18" charset="0"/>
                <a:cs typeface="Times New Roman" panose="02020603050405020304" pitchFamily="18" charset="0"/>
              </a:rPr>
              <a:t>in W</a:t>
            </a:r>
            <a:r>
              <a:rPr lang="ru-RU" dirty="0">
                <a:latin typeface="Times New Roman" panose="02020603050405020304" pitchFamily="18" charset="0"/>
                <a:cs typeface="Times New Roman" panose="02020603050405020304" pitchFamily="18" charset="0"/>
              </a:rPr>
              <a:t>Ş</a:t>
            </a:r>
            <a:r>
              <a:rPr lang="en-US" dirty="0">
                <a:latin typeface="Times New Roman" panose="02020603050405020304" pitchFamily="18" charset="0"/>
                <a:cs typeface="Times New Roman" panose="02020603050405020304" pitchFamily="18" charset="0"/>
              </a:rPr>
              <a:t>W</a:t>
            </a:r>
            <a:r>
              <a:rPr lang="ru-RU" dirty="0">
                <a:latin typeface="Times New Roman" panose="02020603050405020304" pitchFamily="18" charset="0"/>
                <a:cs typeface="Times New Roman" panose="02020603050405020304" pitchFamily="18" charset="0"/>
              </a:rPr>
              <a:t>-003 </a:t>
            </a:r>
            <a:r>
              <a:rPr lang="en-US" dirty="0" err="1">
                <a:latin typeface="Times New Roman" panose="02020603050405020304" pitchFamily="18" charset="0"/>
                <a:cs typeface="Times New Roman" panose="02020603050405020304" pitchFamily="18" charset="0"/>
              </a:rPr>
              <a:t>galmagal</a:t>
            </a:r>
            <a:r>
              <a:rPr lang="ru-RU" dirty="0">
                <a:latin typeface="Times New Roman" panose="02020603050405020304" pitchFamily="18" charset="0"/>
                <a:cs typeface="Times New Roman" panose="02020603050405020304" pitchFamily="18" charset="0"/>
              </a:rPr>
              <a:t> ö</a:t>
            </a:r>
            <a:r>
              <a:rPr lang="en-US" dirty="0">
                <a:latin typeface="Times New Roman" panose="02020603050405020304" pitchFamily="18" charset="0"/>
                <a:cs typeface="Times New Roman" panose="02020603050405020304" pitchFamily="18" charset="0"/>
              </a:rPr>
              <a:t>l</a:t>
            </a:r>
            <a:r>
              <a:rPr lang="ru-RU" dirty="0">
                <a:latin typeface="Times New Roman" panose="02020603050405020304" pitchFamily="18" charset="0"/>
                <a:cs typeface="Times New Roman" panose="02020603050405020304" pitchFamily="18" charset="0"/>
              </a:rPr>
              <a:t>ç</a:t>
            </a:r>
            <a:r>
              <a:rPr lang="en-US" dirty="0">
                <a:latin typeface="Times New Roman" panose="02020603050405020304" pitchFamily="18" charset="0"/>
                <a:cs typeface="Times New Roman" panose="02020603050405020304" pitchFamily="18" charset="0"/>
              </a:rPr>
              <a:t>e</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ji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guraly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ulanyl</a:t>
            </a:r>
            <a:r>
              <a:rPr lang="ru-RU" dirty="0">
                <a:latin typeface="Times New Roman" panose="02020603050405020304" pitchFamily="18" charset="0"/>
                <a:cs typeface="Times New Roman" panose="02020603050405020304" pitchFamily="18" charset="0"/>
              </a:rPr>
              <a:t>ý</a:t>
            </a:r>
            <a:r>
              <a:rPr lang="en-US" dirty="0" err="1">
                <a:latin typeface="Times New Roman" panose="02020603050405020304" pitchFamily="18" charset="0"/>
                <a:cs typeface="Times New Roman" panose="02020603050405020304" pitchFamily="18" charset="0"/>
              </a:rPr>
              <a:t>ar</a:t>
            </a:r>
            <a:r>
              <a:rPr lang="ru-RU"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63650622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anose="02020603050405020304" pitchFamily="18" charset="0"/>
                <a:cs typeface="Times New Roman" panose="02020603050405020304" pitchFamily="18" charset="0"/>
              </a:rPr>
              <a:t>27-nji </a:t>
            </a:r>
            <a:r>
              <a:rPr lang="ru-RU" sz="3200" b="1" dirty="0" err="1">
                <a:latin typeface="Times New Roman" panose="02020603050405020304" pitchFamily="18" charset="0"/>
                <a:cs typeface="Times New Roman" panose="02020603050405020304" pitchFamily="18" charset="0"/>
              </a:rPr>
              <a:t>umumy</a:t>
            </a:r>
            <a:r>
              <a:rPr lang="ru-RU" sz="3200" b="1" dirty="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okuw</a:t>
            </a:r>
            <a:r>
              <a:rPr lang="ru-RU" sz="3200"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Zähmet</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düzgün</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nyzamy</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lv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lvl="0" indent="0">
              <a:buNone/>
            </a:pPr>
            <a:r>
              <a:rPr lang="ru-RU" sz="2800" b="1" dirty="0" smtClean="0">
                <a:latin typeface="Times New Roman" panose="02020603050405020304" pitchFamily="18" charset="0"/>
                <a:cs typeface="Times New Roman" panose="02020603050405020304" pitchFamily="18" charset="0"/>
              </a:rPr>
              <a:t>1.Iş </a:t>
            </a:r>
            <a:r>
              <a:rPr lang="ru-RU" sz="2800" b="1" dirty="0" err="1" smtClean="0">
                <a:latin typeface="Times New Roman" panose="02020603050405020304" pitchFamily="18" charset="0"/>
                <a:cs typeface="Times New Roman" panose="02020603050405020304" pitchFamily="18" charset="0"/>
              </a:rPr>
              <a:t>wagty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dynç</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alyş</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wagty</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baýramçylyk</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güni</a:t>
            </a:r>
            <a:r>
              <a:rPr lang="ru-RU" sz="2800" b="1" dirty="0" smtClean="0">
                <a:latin typeface="Times New Roman" panose="02020603050405020304" pitchFamily="18" charset="0"/>
                <a:cs typeface="Times New Roman" panose="02020603050405020304" pitchFamily="18" charset="0"/>
              </a:rPr>
              <a:t>;</a:t>
            </a:r>
          </a:p>
          <a:p>
            <a:pPr marL="0" lvl="0" indent="0">
              <a:buNone/>
            </a:pPr>
            <a:r>
              <a:rPr lang="tk-TM" sz="2800" b="1"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Z</a:t>
            </a:r>
            <a:r>
              <a:rPr lang="ru-RU" sz="2800" b="1" dirty="0">
                <a:latin typeface="Times New Roman" panose="02020603050405020304" pitchFamily="18" charset="0"/>
                <a:cs typeface="Times New Roman" panose="02020603050405020304" pitchFamily="18" charset="0"/>
              </a:rPr>
              <a:t>ä</a:t>
            </a:r>
            <a:r>
              <a:rPr lang="en-US" sz="2800" b="1" dirty="0" err="1">
                <a:latin typeface="Times New Roman" panose="02020603050405020304" pitchFamily="18" charset="0"/>
                <a:cs typeface="Times New Roman" panose="02020603050405020304" pitchFamily="18" charset="0"/>
              </a:rPr>
              <a:t>hmet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rugsady</a:t>
            </a:r>
            <a:r>
              <a:rPr lang="ru-RU"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a:t>
            </a:r>
            <a:r>
              <a:rPr lang="ru-RU" sz="2800" b="1" dirty="0">
                <a:latin typeface="Times New Roman" panose="02020603050405020304" pitchFamily="18" charset="0"/>
                <a:cs typeface="Times New Roman" panose="02020603050405020304" pitchFamily="18" charset="0"/>
              </a:rPr>
              <a:t>ý</a:t>
            </a:r>
            <a:r>
              <a:rPr lang="en-US" sz="2800" b="1" dirty="0" err="1">
                <a:latin typeface="Times New Roman" panose="02020603050405020304" pitchFamily="18" charset="0"/>
                <a:cs typeface="Times New Roman" panose="02020603050405020304" pitchFamily="18" charset="0"/>
              </a:rPr>
              <a:t>allary</a:t>
            </a:r>
            <a:r>
              <a:rPr lang="ru-RU" sz="2800" b="1" dirty="0">
                <a:latin typeface="Times New Roman" panose="02020603050405020304" pitchFamily="18" charset="0"/>
                <a:cs typeface="Times New Roman" panose="02020603050405020304" pitchFamily="18" charset="0"/>
              </a:rPr>
              <a:t>ň </a:t>
            </a:r>
            <a:r>
              <a:rPr lang="en-US" sz="2800" b="1" dirty="0">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ý</a:t>
            </a:r>
            <a:r>
              <a:rPr lang="en-US" sz="2800" b="1" dirty="0" err="1">
                <a:latin typeface="Times New Roman" panose="02020603050405020304" pitchFamily="18" charset="0"/>
                <a:cs typeface="Times New Roman" panose="02020603050405020304" pitchFamily="18" charset="0"/>
              </a:rPr>
              <a:t>etginjekleri</a:t>
            </a:r>
            <a:r>
              <a:rPr lang="ru-RU" sz="2800" b="1" dirty="0">
                <a:latin typeface="Times New Roman" panose="02020603050405020304" pitchFamily="18" charset="0"/>
                <a:cs typeface="Times New Roman" panose="02020603050405020304" pitchFamily="18" charset="0"/>
              </a:rPr>
              <a:t>ň </a:t>
            </a:r>
            <a:r>
              <a:rPr lang="en-US" sz="2800" b="1" dirty="0">
                <a:latin typeface="Times New Roman" panose="02020603050405020304" pitchFamily="18" charset="0"/>
                <a:cs typeface="Times New Roman" panose="02020603050405020304" pitchFamily="18" charset="0"/>
              </a:rPr>
              <a:t>z</a:t>
            </a:r>
            <a:r>
              <a:rPr lang="ru-RU" sz="2800" b="1" dirty="0">
                <a:latin typeface="Times New Roman" panose="02020603050405020304" pitchFamily="18" charset="0"/>
                <a:cs typeface="Times New Roman" panose="02020603050405020304" pitchFamily="18" charset="0"/>
              </a:rPr>
              <a:t>ä</a:t>
            </a:r>
            <a:r>
              <a:rPr lang="en-US" sz="2800" b="1" dirty="0" err="1">
                <a:latin typeface="Times New Roman" panose="02020603050405020304" pitchFamily="18" charset="0"/>
                <a:cs typeface="Times New Roman" panose="02020603050405020304" pitchFamily="18" charset="0"/>
              </a:rPr>
              <a:t>hmedi</a:t>
            </a:r>
            <a:r>
              <a:rPr lang="ru-RU" sz="2800" b="1" dirty="0">
                <a:latin typeface="Times New Roman" panose="02020603050405020304" pitchFamily="18" charset="0"/>
                <a:cs typeface="Times New Roman" panose="02020603050405020304" pitchFamily="18" charset="0"/>
              </a:rPr>
              <a:t>;</a:t>
            </a:r>
          </a:p>
          <a:p>
            <a:pPr marL="0" lvl="0" indent="0">
              <a:buNone/>
            </a:pPr>
            <a:r>
              <a:rPr lang="tk-TM" sz="2800" b="1" dirty="0" smtClean="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ş</a:t>
            </a:r>
            <a:r>
              <a:rPr lang="en-US" sz="2800" b="1" dirty="0">
                <a:latin typeface="Times New Roman" panose="02020603050405020304" pitchFamily="18" charset="0"/>
                <a:cs typeface="Times New Roman" panose="02020603050405020304" pitchFamily="18" charset="0"/>
              </a:rPr>
              <a:t>den</a:t>
            </a:r>
            <a:r>
              <a:rPr lang="ru-RU" sz="2800" b="1" dirty="0">
                <a:latin typeface="Times New Roman" panose="02020603050405020304" pitchFamily="18" charset="0"/>
                <a:cs typeface="Times New Roman" panose="02020603050405020304" pitchFamily="18" charset="0"/>
              </a:rPr>
              <a:t> ç</a:t>
            </a:r>
            <a:r>
              <a:rPr lang="en-US" sz="2800" b="1" dirty="0" err="1">
                <a:latin typeface="Times New Roman" panose="02020603050405020304" pitchFamily="18" charset="0"/>
                <a:cs typeface="Times New Roman" panose="02020603050405020304" pitchFamily="18" charset="0"/>
              </a:rPr>
              <a:t>ykarmaklyk</a:t>
            </a:r>
            <a:r>
              <a:rPr lang="en-US" sz="2800" b="1" dirty="0">
                <a:latin typeface="Times New Roman" panose="02020603050405020304" pitchFamily="18" charset="0"/>
                <a:cs typeface="Times New Roman" panose="02020603050405020304" pitchFamily="18" charset="0"/>
              </a:rPr>
              <a:t> we </a:t>
            </a:r>
            <a:r>
              <a:rPr lang="en-US" sz="2800" b="1" dirty="0" err="1">
                <a:latin typeface="Times New Roman" panose="02020603050405020304" pitchFamily="18" charset="0"/>
                <a:cs typeface="Times New Roman" panose="02020603050405020304" pitchFamily="18" charset="0"/>
              </a:rPr>
              <a:t>ba</a:t>
            </a:r>
            <a:r>
              <a:rPr lang="ru-RU" sz="2800" b="1" dirty="0">
                <a:latin typeface="Times New Roman" panose="02020603050405020304" pitchFamily="18" charset="0"/>
                <a:cs typeface="Times New Roman" panose="02020603050405020304" pitchFamily="18" charset="0"/>
              </a:rPr>
              <a:t>ş</a:t>
            </a:r>
            <a:r>
              <a:rPr lang="en-US" sz="2800" b="1" dirty="0" err="1">
                <a:latin typeface="Times New Roman" panose="02020603050405020304" pitchFamily="18" charset="0"/>
                <a:cs typeface="Times New Roman" panose="02020603050405020304" pitchFamily="18" charset="0"/>
              </a:rPr>
              <a:t>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ş</a:t>
            </a:r>
            <a:r>
              <a:rPr lang="en-US" sz="2800" b="1" dirty="0">
                <a:latin typeface="Times New Roman" panose="02020603050405020304" pitchFamily="18" charset="0"/>
                <a:cs typeface="Times New Roman" panose="02020603050405020304" pitchFamily="18" charset="0"/>
              </a:rPr>
              <a:t>e </a:t>
            </a:r>
            <a:r>
              <a:rPr lang="en-US" sz="2800" b="1" dirty="0" err="1">
                <a:latin typeface="Times New Roman" panose="02020603050405020304" pitchFamily="18" charset="0"/>
                <a:cs typeface="Times New Roman" panose="02020603050405020304" pitchFamily="18" charset="0"/>
              </a:rPr>
              <a:t>ge</a:t>
            </a:r>
            <a:r>
              <a:rPr lang="ru-RU" sz="2800" b="1" dirty="0">
                <a:latin typeface="Times New Roman" panose="02020603050405020304" pitchFamily="18" charset="0"/>
                <a:cs typeface="Times New Roman" panose="02020603050405020304" pitchFamily="18" charset="0"/>
              </a:rPr>
              <a:t>ç</a:t>
            </a:r>
            <a:r>
              <a:rPr lang="en-US" sz="2800" b="1" dirty="0" err="1" smtClean="0">
                <a:latin typeface="Times New Roman" panose="02020603050405020304" pitchFamily="18" charset="0"/>
                <a:cs typeface="Times New Roman" panose="02020603050405020304" pitchFamily="18" charset="0"/>
              </a:rPr>
              <a:t>irm</a:t>
            </a:r>
            <a:r>
              <a:rPr lang="tk-TM" sz="2800" b="1" dirty="0" smtClean="0">
                <a:latin typeface="Times New Roman" panose="02020603050405020304" pitchFamily="18" charset="0"/>
                <a:cs typeface="Times New Roman" panose="02020603050405020304" pitchFamily="18" charset="0"/>
              </a:rPr>
              <a:t>e</a:t>
            </a:r>
            <a:r>
              <a:rPr lang="en-US" sz="2800" b="1" dirty="0" err="1" smtClean="0">
                <a:latin typeface="Times New Roman" panose="02020603050405020304" pitchFamily="18" charset="0"/>
                <a:cs typeface="Times New Roman" panose="02020603050405020304" pitchFamily="18" charset="0"/>
              </a:rPr>
              <a:t>klik</a:t>
            </a:r>
            <a:r>
              <a:rPr lang="ru-RU" sz="2800" b="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10210244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1.Iş </a:t>
            </a:r>
            <a:r>
              <a:rPr lang="ru-RU" sz="3100" b="1" dirty="0" err="1">
                <a:latin typeface="Times New Roman" panose="02020603050405020304" pitchFamily="18" charset="0"/>
                <a:cs typeface="Times New Roman" panose="02020603050405020304" pitchFamily="18" charset="0"/>
              </a:rPr>
              <a:t>wagty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dynç</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alyş</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wagty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baýramçylyk</a:t>
            </a:r>
            <a:r>
              <a:rPr lang="ru-RU" sz="3100" b="1" dirty="0">
                <a:latin typeface="Times New Roman" panose="02020603050405020304" pitchFamily="18" charset="0"/>
                <a:cs typeface="Times New Roman" panose="02020603050405020304" pitchFamily="18" charset="0"/>
              </a:rPr>
              <a:t> </a:t>
            </a:r>
            <a:r>
              <a:rPr lang="ru-RU" sz="3100" b="1" dirty="0" err="1" smtClean="0">
                <a:latin typeface="Times New Roman" panose="02020603050405020304" pitchFamily="18" charset="0"/>
                <a:cs typeface="Times New Roman" panose="02020603050405020304" pitchFamily="18" charset="0"/>
              </a:rPr>
              <a:t>güni</a:t>
            </a:r>
            <a:r>
              <a:rPr lang="ru-RU" sz="3100" b="1" dirty="0" smtClean="0">
                <a:latin typeface="Times New Roman" panose="02020603050405020304" pitchFamily="18" charset="0"/>
                <a:cs typeface="Times New Roman" panose="02020603050405020304" pitchFamily="18" charset="0"/>
              </a:rPr>
              <a:t>.</a:t>
            </a:r>
            <a:r>
              <a:rPr lang="ru-RU" sz="3100" b="1" dirty="0">
                <a:latin typeface="Times New Roman" panose="02020603050405020304" pitchFamily="18" charset="0"/>
                <a:cs typeface="Times New Roman" panose="02020603050405020304" pitchFamily="18" charset="0"/>
              </a:rPr>
              <a:t/>
            </a:r>
            <a:br>
              <a:rPr lang="ru-RU" sz="3100" b="1" dirty="0">
                <a:latin typeface="Times New Roman" panose="02020603050405020304" pitchFamily="18" charset="0"/>
                <a:cs typeface="Times New Roman" panose="02020603050405020304" pitchFamily="18" charset="0"/>
              </a:rPr>
            </a:br>
            <a:endParaRPr lang="ru-RU" sz="31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marL="0" lvl="0" indent="0">
              <a:buNone/>
            </a:pPr>
            <a:r>
              <a:rPr lang="ru-RU" sz="2400" b="1" dirty="0" err="1">
                <a:latin typeface="Times New Roman" panose="02020603050405020304" pitchFamily="18" charset="0"/>
                <a:cs typeface="Times New Roman" panose="02020603050405020304" pitchFamily="18" charset="0"/>
              </a:rPr>
              <a:t>Iş</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wagty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dynç</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alyş</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wagty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baýramçylyk</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güni</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içki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şertnamasynyň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borçlaryny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ýetirmeli</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dowamlylygy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hepde-de</a:t>
            </a:r>
            <a:r>
              <a:rPr lang="ru-RU" sz="2400" dirty="0">
                <a:latin typeface="Times New Roman" panose="02020603050405020304" pitchFamily="18" charset="0"/>
                <a:cs typeface="Times New Roman" panose="02020603050405020304" pitchFamily="18" charset="0"/>
              </a:rPr>
              <a:t> 40 </a:t>
            </a:r>
            <a:r>
              <a:rPr lang="ru-RU" sz="2400" dirty="0" err="1">
                <a:latin typeface="Times New Roman" panose="02020603050405020304" pitchFamily="18" charset="0"/>
                <a:cs typeface="Times New Roman" panose="02020603050405020304" pitchFamily="18" charset="0"/>
              </a:rPr>
              <a:t>sagatdan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däl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ýaşy</a:t>
            </a:r>
            <a:r>
              <a:rPr lang="ru-RU" sz="2400" dirty="0">
                <a:latin typeface="Times New Roman" panose="02020603050405020304" pitchFamily="18" charset="0"/>
                <a:cs typeface="Times New Roman" panose="02020603050405020304" pitchFamily="18" charset="0"/>
              </a:rPr>
              <a:t> 16-dan 18-e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hepde-de</a:t>
            </a:r>
            <a:r>
              <a:rPr lang="ru-RU" sz="2400" dirty="0">
                <a:latin typeface="Times New Roman" panose="02020603050405020304" pitchFamily="18" charset="0"/>
                <a:cs typeface="Times New Roman" panose="02020603050405020304" pitchFamily="18" charset="0"/>
              </a:rPr>
              <a:t> 36 </a:t>
            </a:r>
            <a:r>
              <a:rPr lang="ru-RU" sz="2400" dirty="0" err="1">
                <a:latin typeface="Times New Roman" panose="02020603050405020304" pitchFamily="18" charset="0"/>
                <a:cs typeface="Times New Roman" panose="02020603050405020304" pitchFamily="18" charset="0"/>
              </a:rPr>
              <a:t>sagatdan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ýaşy</a:t>
            </a:r>
            <a:r>
              <a:rPr lang="ru-RU" sz="2400" dirty="0">
                <a:latin typeface="Times New Roman" panose="02020603050405020304" pitchFamily="18" charset="0"/>
                <a:cs typeface="Times New Roman" panose="02020603050405020304" pitchFamily="18" charset="0"/>
              </a:rPr>
              <a:t> 16-a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adamlar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24 </a:t>
            </a:r>
            <a:r>
              <a:rPr lang="ru-RU" sz="2400" dirty="0" err="1">
                <a:latin typeface="Times New Roman" panose="02020603050405020304" pitchFamily="18" charset="0"/>
                <a:cs typeface="Times New Roman" panose="02020603050405020304" pitchFamily="18" charset="0"/>
              </a:rPr>
              <a:t>sagatdan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däldir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zyýanly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hepde-de</a:t>
            </a:r>
            <a:r>
              <a:rPr lang="ru-RU" sz="2400" dirty="0">
                <a:latin typeface="Times New Roman" panose="02020603050405020304" pitchFamily="18" charset="0"/>
                <a:cs typeface="Times New Roman" panose="02020603050405020304" pitchFamily="18" charset="0"/>
              </a:rPr>
              <a:t> 36 </a:t>
            </a:r>
            <a:r>
              <a:rPr lang="ru-RU" sz="2400" dirty="0" err="1">
                <a:latin typeface="Times New Roman" panose="02020603050405020304" pitchFamily="18" charset="0"/>
                <a:cs typeface="Times New Roman" panose="02020603050405020304" pitchFamily="18" charset="0"/>
              </a:rPr>
              <a:t>sagatdan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däl</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86482016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0489"/>
            <a:ext cx="10972800" cy="4895675"/>
          </a:xfrm>
        </p:spPr>
        <p:txBody>
          <a:bodyPr>
            <a:normAutofit lnSpcReduction="10000"/>
          </a:bodyPr>
          <a:lstStyle/>
          <a:p>
            <a:pPr marL="0" indent="0">
              <a:buNone/>
            </a:pP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baglanşykly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baglanşykly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dowamlylygy</a:t>
            </a:r>
            <a:r>
              <a:rPr lang="ru-RU" sz="2400" dirty="0">
                <a:latin typeface="Times New Roman" panose="02020603050405020304" pitchFamily="18" charset="0"/>
                <a:cs typeface="Times New Roman" panose="02020603050405020304" pitchFamily="18" charset="0"/>
              </a:rPr>
              <a:t> 12 </a:t>
            </a:r>
            <a:r>
              <a:rPr lang="ru-RU" sz="2400" dirty="0" err="1">
                <a:latin typeface="Times New Roman" panose="02020603050405020304" pitchFamily="18" charset="0"/>
                <a:cs typeface="Times New Roman" panose="02020603050405020304" pitchFamily="18" charset="0"/>
              </a:rPr>
              <a:t>sagada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ulaldylan</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Lokomatiwleriň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birigadalarynyň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üznüksiz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dowamlylygy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birigadalaryň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jemlenilip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Gije</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gündiz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üznüksiz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baglanşykly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işçileriň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grafikleri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Türkmendemirýollary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agentligi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tasyklanan</a:t>
            </a:r>
            <a:r>
              <a:rPr lang="ru-RU" sz="2400" dirty="0">
                <a:latin typeface="Times New Roman" panose="02020603050405020304" pitchFamily="18" charset="0"/>
                <a:cs typeface="Times New Roman" panose="02020603050405020304" pitchFamily="18" charset="0"/>
              </a:rPr>
              <a:t> 4 </a:t>
            </a:r>
            <a:r>
              <a:rPr lang="ru-RU" sz="2400" dirty="0" err="1">
                <a:latin typeface="Times New Roman" panose="02020603050405020304" pitchFamily="18" charset="0"/>
                <a:cs typeface="Times New Roman" panose="02020603050405020304" pitchFamily="18" charset="0"/>
              </a:rPr>
              <a:t>smenalyy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nobatçylygyň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grafikleri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düzülýär</a:t>
            </a:r>
            <a:r>
              <a:rPr lang="ru-RU" sz="2400" dirty="0">
                <a:latin typeface="Times New Roman" panose="02020603050405020304" pitchFamily="18" charset="0"/>
                <a:cs typeface="Times New Roman" panose="02020603050405020304" pitchFamily="18" charset="0"/>
              </a:rPr>
              <a:t>. </a:t>
            </a:r>
            <a:endParaRPr lang="ru-RU" sz="2400" dirty="0" smtClean="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grafiklerinde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işçi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günüň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smenanyň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başlanýan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gutarýan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dynç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iýmitlenmek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naharlanmak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arakesmeler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smenalary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çalyşmagyň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düzgünleri</a:t>
            </a:r>
            <a:r>
              <a:rPr lang="ru-RU" sz="2400" dirty="0">
                <a:latin typeface="Times New Roman" panose="02020603050405020304" pitchFamily="18" charset="0"/>
                <a:cs typeface="Times New Roman" panose="02020603050405020304" pitchFamily="18" charset="0"/>
              </a:rPr>
              <a:t>) 8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görkezilýär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Kärhanada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aýratynlygyna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dynç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bäşgünlik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dynç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altygünlik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dynç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üýtgäp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grafik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berilýär</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88416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30489"/>
            <a:ext cx="10972800" cy="4895675"/>
          </a:xfrm>
        </p:spPr>
        <p:txBody>
          <a:bodyPr>
            <a:normAutofit lnSpcReduction="10000"/>
          </a:bodyPr>
          <a:lstStyle/>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hepdesinde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dowamlylygy</a:t>
            </a:r>
            <a:r>
              <a:rPr lang="ru-RU" sz="2400" dirty="0">
                <a:latin typeface="Times New Roman" panose="02020603050405020304" pitchFamily="18" charset="0"/>
                <a:cs typeface="Times New Roman" panose="02020603050405020304" pitchFamily="18" charset="0"/>
              </a:rPr>
              <a:t>:</a:t>
            </a:r>
          </a:p>
          <a:p>
            <a:pPr marL="0" lvl="0" indent="0">
              <a:buNone/>
            </a:pPr>
            <a:r>
              <a:rPr lang="ru-RU" sz="2400" dirty="0">
                <a:latin typeface="Times New Roman" panose="02020603050405020304" pitchFamily="18" charset="0"/>
                <a:cs typeface="Times New Roman" panose="02020603050405020304" pitchFamily="18" charset="0"/>
              </a:rPr>
              <a:t>40 </a:t>
            </a:r>
            <a:r>
              <a:rPr lang="ru-RU" sz="2400" dirty="0" err="1">
                <a:latin typeface="Times New Roman" panose="02020603050405020304" pitchFamily="18" charset="0"/>
                <a:cs typeface="Times New Roman" panose="02020603050405020304" pitchFamily="18" charset="0"/>
              </a:rPr>
              <a:t>sagatlyk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kadasynda</a:t>
            </a:r>
            <a:r>
              <a:rPr lang="ru-RU" sz="2400" dirty="0">
                <a:latin typeface="Times New Roman" panose="02020603050405020304" pitchFamily="18" charset="0"/>
                <a:cs typeface="Times New Roman" panose="02020603050405020304" pitchFamily="18" charset="0"/>
              </a:rPr>
              <a:t> - 7 </a:t>
            </a:r>
            <a:r>
              <a:rPr lang="ru-RU" sz="2400" dirty="0" err="1">
                <a:latin typeface="Times New Roman" panose="02020603050405020304" pitchFamily="18" charset="0"/>
                <a:cs typeface="Times New Roman" panose="02020603050405020304" pitchFamily="18" charset="0"/>
              </a:rPr>
              <a:t>sagat</a:t>
            </a:r>
            <a:r>
              <a:rPr lang="ru-RU" sz="2400" dirty="0">
                <a:latin typeface="Times New Roman" panose="02020603050405020304" pitchFamily="18" charset="0"/>
                <a:cs typeface="Times New Roman" panose="02020603050405020304" pitchFamily="18" charset="0"/>
              </a:rPr>
              <a:t>;</a:t>
            </a:r>
          </a:p>
          <a:p>
            <a:pPr marL="0" lvl="0" indent="0">
              <a:buNone/>
            </a:pPr>
            <a:r>
              <a:rPr lang="ru-RU" sz="2400" dirty="0">
                <a:latin typeface="Times New Roman" panose="02020603050405020304" pitchFamily="18" charset="0"/>
                <a:cs typeface="Times New Roman" panose="02020603050405020304" pitchFamily="18" charset="0"/>
              </a:rPr>
              <a:t>36 </a:t>
            </a:r>
            <a:r>
              <a:rPr lang="ru-RU" sz="2400" dirty="0" err="1">
                <a:latin typeface="Times New Roman" panose="02020603050405020304" pitchFamily="18" charset="0"/>
                <a:cs typeface="Times New Roman" panose="02020603050405020304" pitchFamily="18" charset="0"/>
              </a:rPr>
              <a:t>sagatlyk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kadasynda</a:t>
            </a:r>
            <a:r>
              <a:rPr lang="ru-RU" sz="2400" dirty="0">
                <a:latin typeface="Times New Roman" panose="02020603050405020304" pitchFamily="18" charset="0"/>
                <a:cs typeface="Times New Roman" panose="02020603050405020304" pitchFamily="18" charset="0"/>
              </a:rPr>
              <a:t> – 6 </a:t>
            </a:r>
            <a:r>
              <a:rPr lang="ru-RU" sz="2400" dirty="0" err="1">
                <a:latin typeface="Times New Roman" panose="02020603050405020304" pitchFamily="18" charset="0"/>
                <a:cs typeface="Times New Roman" panose="02020603050405020304" pitchFamily="18" charset="0"/>
              </a:rPr>
              <a:t>sagat</a:t>
            </a:r>
            <a:r>
              <a:rPr lang="ru-RU" sz="2400" dirty="0">
                <a:latin typeface="Times New Roman" panose="02020603050405020304" pitchFamily="18" charset="0"/>
                <a:cs typeface="Times New Roman" panose="02020603050405020304" pitchFamily="18" charset="0"/>
              </a:rPr>
              <a:t>;</a:t>
            </a:r>
          </a:p>
          <a:p>
            <a:pPr marL="0" lvl="0" indent="0">
              <a:buNone/>
            </a:pPr>
            <a:r>
              <a:rPr lang="ru-RU" sz="2400" dirty="0">
                <a:latin typeface="Times New Roman" panose="02020603050405020304" pitchFamily="18" charset="0"/>
                <a:cs typeface="Times New Roman" panose="02020603050405020304" pitchFamily="18" charset="0"/>
              </a:rPr>
              <a:t>24 </a:t>
            </a:r>
            <a:r>
              <a:rPr lang="ru-RU" sz="2400" dirty="0" err="1">
                <a:latin typeface="Times New Roman" panose="02020603050405020304" pitchFamily="18" charset="0"/>
                <a:cs typeface="Times New Roman" panose="02020603050405020304" pitchFamily="18" charset="0"/>
              </a:rPr>
              <a:t>sagatlyk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hepdelik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kadasynda</a:t>
            </a:r>
            <a:r>
              <a:rPr lang="ru-RU" sz="2400" dirty="0">
                <a:latin typeface="Times New Roman" panose="02020603050405020304" pitchFamily="18" charset="0"/>
                <a:cs typeface="Times New Roman" panose="02020603050405020304" pitchFamily="18" charset="0"/>
              </a:rPr>
              <a:t> – 4 </a:t>
            </a:r>
            <a:r>
              <a:rPr lang="ru-RU" sz="2400" dirty="0" err="1">
                <a:latin typeface="Times New Roman" panose="02020603050405020304" pitchFamily="18" charset="0"/>
                <a:cs typeface="Times New Roman" panose="02020603050405020304" pitchFamily="18" charset="0"/>
              </a:rPr>
              <a:t>sagat</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Dynç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zähmet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borçlaryny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ýetirmekden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azatdyr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islegine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peýdalanyp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biler</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Dyn</a:t>
            </a:r>
            <a:r>
              <a:rPr lang="ru-RU" sz="2400" dirty="0">
                <a:latin typeface="Times New Roman" panose="02020603050405020304" pitchFamily="18" charset="0"/>
                <a:cs typeface="Times New Roman" panose="02020603050405020304" pitchFamily="18" charset="0"/>
              </a:rPr>
              <a:t>ç </a:t>
            </a:r>
            <a:r>
              <a:rPr lang="en-US" sz="2400" dirty="0" err="1">
                <a:latin typeface="Times New Roman" panose="02020603050405020304" pitchFamily="18" charset="0"/>
                <a:cs typeface="Times New Roman" panose="02020603050405020304" pitchFamily="18" charset="0"/>
              </a:rPr>
              <a:t>almak</a:t>
            </a:r>
            <a:r>
              <a:rPr lang="en-US" sz="2400" dirty="0">
                <a:latin typeface="Times New Roman" panose="02020603050405020304" pitchFamily="18" charset="0"/>
                <a:cs typeface="Times New Roman" panose="02020603050405020304" pitchFamily="18" charset="0"/>
              </a:rPr>
              <a:t> we </a:t>
            </a:r>
            <a:r>
              <a:rPr lang="en-US" sz="2400" dirty="0" err="1">
                <a:latin typeface="Times New Roman" panose="02020603050405020304" pitchFamily="18" charset="0"/>
                <a:cs typeface="Times New Roman" panose="02020603050405020304" pitchFamily="18" charset="0"/>
              </a:rPr>
              <a:t>naharlanmak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a:t>
            </a: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arakesme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kada</a:t>
            </a:r>
            <a:r>
              <a:rPr lang="en-US" sz="2400" dirty="0">
                <a:latin typeface="Times New Roman" panose="02020603050405020304" pitchFamily="18" charset="0"/>
                <a:cs typeface="Times New Roman" panose="02020603050405020304" pitchFamily="18" charset="0"/>
              </a:rPr>
              <a:t> h</a:t>
            </a:r>
            <a:r>
              <a:rPr lang="ru-RU" sz="2400" dirty="0">
                <a:latin typeface="Times New Roman" panose="02020603050405020304" pitchFamily="18" charset="0"/>
                <a:cs typeface="Times New Roman" panose="02020603050405020304" pitchFamily="18" charset="0"/>
              </a:rPr>
              <a:t>ö</a:t>
            </a:r>
            <a:r>
              <a:rPr lang="en-US" sz="2400" dirty="0">
                <a:latin typeface="Times New Roman" panose="02020603050405020304" pitchFamily="18" charset="0"/>
                <a:cs typeface="Times New Roman" panose="02020603050405020304" pitchFamily="18" charset="0"/>
              </a:rPr>
              <a:t>km</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 </a:t>
            </a:r>
            <a:r>
              <a:rPr lang="en-US" sz="2400" dirty="0" err="1">
                <a:latin typeface="Times New Roman" panose="02020603050405020304" pitchFamily="18" charset="0"/>
                <a:cs typeface="Times New Roman" panose="02020603050405020304" pitchFamily="18" charset="0"/>
              </a:rPr>
              <a:t>ba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lananda</a:t>
            </a:r>
            <a:r>
              <a:rPr lang="en-US" sz="2400" dirty="0">
                <a:latin typeface="Times New Roman" panose="02020603050405020304" pitchFamily="18" charset="0"/>
                <a:cs typeface="Times New Roman" panose="02020603050405020304" pitchFamily="18" charset="0"/>
              </a:rPr>
              <a:t> her d</a:t>
            </a:r>
            <a:r>
              <a:rPr lang="ru-RU" sz="2400" dirty="0">
                <a:latin typeface="Times New Roman" panose="02020603050405020304" pitchFamily="18" charset="0"/>
                <a:cs typeface="Times New Roman" panose="02020603050405020304" pitchFamily="18" charset="0"/>
              </a:rPr>
              <a:t>ö</a:t>
            </a:r>
            <a:r>
              <a:rPr lang="en-US" sz="2400" dirty="0" err="1">
                <a:latin typeface="Times New Roman" panose="02020603050405020304" pitchFamily="18" charset="0"/>
                <a:cs typeface="Times New Roman" panose="02020603050405020304" pitchFamily="18" charset="0"/>
              </a:rPr>
              <a:t>rt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berilmelidir</a:t>
            </a:r>
            <a:r>
              <a:rPr lang="ru-RU" sz="2400" dirty="0" smtClean="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Ba</a:t>
            </a:r>
            <a:r>
              <a:rPr lang="ru-RU"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ram</a:t>
            </a:r>
            <a:r>
              <a:rPr lang="ru-RU" sz="2400" dirty="0">
                <a:latin typeface="Times New Roman" panose="02020603050405020304" pitchFamily="18" charset="0"/>
                <a:cs typeface="Times New Roman" panose="02020603050405020304" pitchFamily="18" charset="0"/>
              </a:rPr>
              <a:t>ç</a:t>
            </a:r>
            <a:r>
              <a:rPr lang="en-US" sz="2400" dirty="0" err="1">
                <a:latin typeface="Times New Roman" panose="02020603050405020304" pitchFamily="18" charset="0"/>
                <a:cs typeface="Times New Roman" panose="02020603050405020304" pitchFamily="18" charset="0"/>
              </a:rPr>
              <a:t>ylyk</a:t>
            </a:r>
            <a:r>
              <a:rPr lang="en-US" sz="2400" dirty="0">
                <a:latin typeface="Times New Roman" panose="02020603050405020304" pitchFamily="18" charset="0"/>
                <a:cs typeface="Times New Roman" panose="02020603050405020304" pitchFamily="18" charset="0"/>
              </a:rPr>
              <a:t> g</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nleri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rkmenistany</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Prezidentini</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kararyna</a:t>
            </a:r>
            <a:r>
              <a:rPr lang="en-US" sz="2400" dirty="0">
                <a:latin typeface="Times New Roman" panose="02020603050405020304" pitchFamily="18" charset="0"/>
                <a:cs typeface="Times New Roman" panose="02020603050405020304" pitchFamily="18" charset="0"/>
              </a:rPr>
              <a:t> la</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yklykda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bellenil</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r we</a:t>
            </a:r>
            <a:r>
              <a:rPr lang="ru-RU" sz="2400" dirty="0">
                <a:latin typeface="Times New Roman" panose="02020603050405020304" pitchFamily="18" charset="0"/>
                <a:cs typeface="Times New Roman" panose="02020603050405020304" pitchFamily="18" charset="0"/>
              </a:rPr>
              <a:t> ş</a:t>
            </a:r>
            <a:r>
              <a:rPr lang="en-US" sz="2400" dirty="0" err="1">
                <a:latin typeface="Times New Roman" panose="02020603050405020304" pitchFamily="18" charset="0"/>
                <a:cs typeface="Times New Roman" panose="02020603050405020304" pitchFamily="18" charset="0"/>
              </a:rPr>
              <a:t>ol</a:t>
            </a:r>
            <a:r>
              <a:rPr lang="en-US" sz="2400" dirty="0">
                <a:latin typeface="Times New Roman" panose="02020603050405020304" pitchFamily="18" charset="0"/>
                <a:cs typeface="Times New Roman" panose="02020603050405020304" pitchFamily="18" charset="0"/>
              </a:rPr>
              <a:t> g</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nler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 </a:t>
            </a:r>
            <a:r>
              <a:rPr lang="en-US" sz="2400" dirty="0">
                <a:latin typeface="Times New Roman" panose="02020603050405020304" pitchFamily="18" charset="0"/>
                <a:cs typeface="Times New Roman" panose="02020603050405020304" pitchFamily="18" charset="0"/>
              </a:rPr>
              <a:t>g</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ni</a:t>
            </a:r>
            <a:r>
              <a:rPr lang="en-US" sz="2400" dirty="0">
                <a:latin typeface="Times New Roman" panose="02020603050405020304" pitchFamily="18" charset="0"/>
                <a:cs typeface="Times New Roman" panose="02020603050405020304" pitchFamily="18" charset="0"/>
              </a:rPr>
              <a:t> di</a:t>
            </a:r>
            <a:r>
              <a:rPr lang="ru-RU"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lip </a:t>
            </a:r>
            <a:r>
              <a:rPr lang="en-US" sz="2400" dirty="0" err="1">
                <a:latin typeface="Times New Roman" panose="02020603050405020304" pitchFamily="18" charset="0"/>
                <a:cs typeface="Times New Roman" panose="02020603050405020304" pitchFamily="18" charset="0"/>
              </a:rPr>
              <a:t>hasaplanylma</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a:t>
            </a:r>
            <a:r>
              <a:rPr lang="en-US" sz="2400" dirty="0">
                <a:latin typeface="Times New Roman" panose="02020603050405020304" pitchFamily="18" charset="0"/>
                <a:cs typeface="Times New Roman" panose="02020603050405020304" pitchFamily="18" charset="0"/>
              </a:rPr>
              <a:t>ne</a:t>
            </a:r>
            <a:r>
              <a:rPr lang="ru-RU" sz="2400" dirty="0">
                <a:latin typeface="Times New Roman" panose="02020603050405020304" pitchFamily="18" charset="0"/>
                <a:cs typeface="Times New Roman" panose="02020603050405020304" pitchFamily="18" charset="0"/>
              </a:rPr>
              <a:t> ö</a:t>
            </a:r>
            <a:r>
              <a:rPr lang="en-US" sz="2400" dirty="0">
                <a:latin typeface="Times New Roman" panose="02020603050405020304" pitchFamily="18" charset="0"/>
                <a:cs typeface="Times New Roman" panose="02020603050405020304" pitchFamily="18" charset="0"/>
              </a:rPr>
              <a:t>n</a:t>
            </a:r>
            <a:r>
              <a:rPr lang="ru-RU" sz="2400" dirty="0">
                <a:latin typeface="Times New Roman" panose="02020603050405020304" pitchFamily="18" charset="0"/>
                <a:cs typeface="Times New Roman" panose="02020603050405020304" pitchFamily="18" charset="0"/>
              </a:rPr>
              <a:t>ü</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ç</a:t>
            </a:r>
            <a:r>
              <a:rPr lang="en-US" sz="2400" dirty="0" err="1">
                <a:latin typeface="Times New Roman" panose="02020603050405020304" pitchFamily="18" charset="0"/>
                <a:cs typeface="Times New Roman" panose="02020603050405020304" pitchFamily="18" charset="0"/>
              </a:rPr>
              <a:t>ilik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ş</a:t>
            </a:r>
            <a:r>
              <a:rPr lang="en-US" sz="2400" dirty="0" err="1">
                <a:latin typeface="Times New Roman" panose="02020603050405020304" pitchFamily="18" charset="0"/>
                <a:cs typeface="Times New Roman" panose="02020603050405020304" pitchFamily="18" charset="0"/>
              </a:rPr>
              <a:t>ertlere</a:t>
            </a:r>
            <a:r>
              <a:rPr lang="en-US" sz="2400" dirty="0">
                <a:latin typeface="Times New Roman" panose="02020603050405020304" pitchFamily="18" charset="0"/>
                <a:cs typeface="Times New Roman" panose="02020603050405020304" pitchFamily="18" charset="0"/>
              </a:rPr>
              <a:t> g</a:t>
            </a:r>
            <a:r>
              <a:rPr lang="ru-RU" sz="2400" dirty="0">
                <a:latin typeface="Times New Roman" panose="02020603050405020304" pitchFamily="18" charset="0"/>
                <a:cs typeface="Times New Roman" panose="02020603050405020304" pitchFamily="18" charset="0"/>
              </a:rPr>
              <a:t>ö</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ä </a:t>
            </a:r>
            <a:r>
              <a:rPr lang="en-US" sz="2400" dirty="0" err="1">
                <a:latin typeface="Times New Roman" panose="02020603050405020304" pitchFamily="18" charset="0"/>
                <a:cs typeface="Times New Roman" panose="02020603050405020304" pitchFamily="18" charset="0"/>
              </a:rPr>
              <a:t>togtadylamagy</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mkin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bolban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ler</a:t>
            </a:r>
            <a:r>
              <a:rPr lang="ru-RU" sz="2400" dirty="0">
                <a:latin typeface="Times New Roman" panose="02020603050405020304" pitchFamily="18" charset="0"/>
                <a:cs typeface="Times New Roman" panose="02020603050405020304" pitchFamily="18" charset="0"/>
              </a:rPr>
              <a:t>, ş</a:t>
            </a:r>
            <a:r>
              <a:rPr lang="en-US" sz="2400" dirty="0" err="1">
                <a:latin typeface="Times New Roman" panose="02020603050405020304" pitchFamily="18" charset="0"/>
                <a:cs typeface="Times New Roman" panose="02020603050405020304" pitchFamily="18" charset="0"/>
              </a:rPr>
              <a:t>onu</a:t>
            </a:r>
            <a:r>
              <a:rPr lang="ru-RU" sz="2400" dirty="0">
                <a:latin typeface="Times New Roman" panose="02020603050405020304" pitchFamily="18" charset="0"/>
                <a:cs typeface="Times New Roman" panose="02020603050405020304" pitchFamily="18" charset="0"/>
              </a:rPr>
              <a:t>ň ý</a:t>
            </a:r>
            <a:r>
              <a:rPr lang="en-US" sz="2400" dirty="0" err="1">
                <a:latin typeface="Times New Roman" panose="02020603050405020304" pitchFamily="18" charset="0"/>
                <a:cs typeface="Times New Roman" panose="02020603050405020304" pitchFamily="18" charset="0"/>
              </a:rPr>
              <a:t>aly</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halka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hyzmat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etmek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zerurlygy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baglan</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ykly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ş</a:t>
            </a:r>
            <a:r>
              <a:rPr lang="en-US" sz="2400" dirty="0" err="1">
                <a:latin typeface="Times New Roman" panose="02020603050405020304" pitchFamily="18" charset="0"/>
                <a:cs typeface="Times New Roman" panose="02020603050405020304" pitchFamily="18" charset="0"/>
              </a:rPr>
              <a:t>onu</a:t>
            </a:r>
            <a:r>
              <a:rPr lang="ru-RU" sz="2400" dirty="0">
                <a:latin typeface="Times New Roman" panose="02020603050405020304" pitchFamily="18" charset="0"/>
                <a:cs typeface="Times New Roman" panose="02020603050405020304" pitchFamily="18" charset="0"/>
              </a:rPr>
              <a:t>ň ý</a:t>
            </a:r>
            <a:r>
              <a:rPr lang="en-US" sz="2400" dirty="0" err="1">
                <a:latin typeface="Times New Roman" panose="02020603050405020304" pitchFamily="18" charset="0"/>
                <a:cs typeface="Times New Roman" panose="02020603050405020304" pitchFamily="18" charset="0"/>
              </a:rPr>
              <a:t>aly</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ga</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go</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ulmasyz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abatlamak</a:t>
            </a:r>
            <a:r>
              <a:rPr lang="en-US" sz="2400" dirty="0">
                <a:latin typeface="Times New Roman" panose="02020603050405020304" pitchFamily="18" charset="0"/>
                <a:cs typeface="Times New Roman" panose="02020603050405020304" pitchFamily="18" charset="0"/>
              </a:rPr>
              <a:t> 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a:t>
            </a:r>
            <a:r>
              <a:rPr lang="en-US" sz="2400" dirty="0" err="1">
                <a:latin typeface="Times New Roman" panose="02020603050405020304" pitchFamily="18" charset="0"/>
                <a:cs typeface="Times New Roman" panose="02020603050405020304" pitchFamily="18" charset="0"/>
              </a:rPr>
              <a:t>kle</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 </a:t>
            </a:r>
            <a:r>
              <a:rPr lang="en-US" sz="2400" dirty="0">
                <a:latin typeface="Times New Roman" panose="02020603050405020304" pitchFamily="18" charset="0"/>
                <a:cs typeface="Times New Roman" panose="02020603050405020304" pitchFamily="18" charset="0"/>
              </a:rPr>
              <a:t>d</a:t>
            </a:r>
            <a:r>
              <a:rPr lang="ru-RU" sz="2400" dirty="0" err="1">
                <a:latin typeface="Times New Roman" panose="02020603050405020304" pitchFamily="18" charset="0"/>
                <a:cs typeface="Times New Roman" panose="02020603050405020304" pitchFamily="18" charset="0"/>
              </a:rPr>
              <a:t>üşü</a:t>
            </a:r>
            <a:r>
              <a:rPr lang="en-US" sz="2400" dirty="0" err="1">
                <a:latin typeface="Times New Roman" panose="02020603050405020304" pitchFamily="18" charset="0"/>
                <a:cs typeface="Times New Roman" panose="02020603050405020304" pitchFamily="18" charset="0"/>
              </a:rPr>
              <a:t>ri</a:t>
            </a:r>
            <a:r>
              <a:rPr lang="ru-RU" sz="2400" dirty="0">
                <a:latin typeface="Times New Roman" panose="02020603050405020304" pitchFamily="18" charset="0"/>
                <a:cs typeface="Times New Roman" panose="02020603050405020304" pitchFamily="18" charset="0"/>
              </a:rPr>
              <a:t>ş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leri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baglan</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ykly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err="1">
                <a:latin typeface="Times New Roman" panose="02020603050405020304" pitchFamily="18" charset="0"/>
                <a:cs typeface="Times New Roman" panose="02020603050405020304" pitchFamily="18" charset="0"/>
              </a:rPr>
              <a:t>şç</a:t>
            </a:r>
            <a:r>
              <a:rPr lang="en-US" sz="2400" dirty="0" err="1">
                <a:latin typeface="Times New Roman" panose="02020603050405020304" pitchFamily="18" charset="0"/>
                <a:cs typeface="Times New Roman" panose="02020603050405020304" pitchFamily="18" charset="0"/>
              </a:rPr>
              <a:t>ilere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degi</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li </a:t>
            </a:r>
            <a:r>
              <a:rPr lang="en-US" sz="2400" dirty="0" err="1">
                <a:latin typeface="Times New Roman" panose="02020603050405020304" pitchFamily="18" charset="0"/>
                <a:cs typeface="Times New Roman" panose="02020603050405020304" pitchFamily="18" charset="0"/>
              </a:rPr>
              <a:t>bolama</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ar</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16324102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tk-TM" sz="3100" b="1" dirty="0" smtClean="0">
                <a:latin typeface="Times New Roman" panose="02020603050405020304" pitchFamily="18" charset="0"/>
                <a:cs typeface="Times New Roman" panose="02020603050405020304" pitchFamily="18" charset="0"/>
              </a:rPr>
              <a:t/>
            </a:r>
            <a:br>
              <a:rPr lang="tk-TM" sz="3100" b="1" dirty="0" smtClean="0">
                <a:latin typeface="Times New Roman" panose="02020603050405020304" pitchFamily="18" charset="0"/>
                <a:cs typeface="Times New Roman" panose="02020603050405020304" pitchFamily="18" charset="0"/>
              </a:rPr>
            </a:br>
            <a:r>
              <a:rPr lang="tk-TM" sz="3100" b="1" dirty="0" smtClean="0">
                <a:latin typeface="Times New Roman" panose="02020603050405020304" pitchFamily="18" charset="0"/>
                <a:cs typeface="Times New Roman" panose="02020603050405020304" pitchFamily="18" charset="0"/>
              </a:rPr>
              <a:t>2.</a:t>
            </a:r>
            <a:r>
              <a:rPr lang="en-US" sz="3100" b="1" dirty="0" smtClean="0">
                <a:latin typeface="Times New Roman" panose="02020603050405020304" pitchFamily="18" charset="0"/>
                <a:cs typeface="Times New Roman" panose="02020603050405020304" pitchFamily="18" charset="0"/>
              </a:rPr>
              <a:t>Z</a:t>
            </a:r>
            <a:r>
              <a:rPr lang="ru-RU" sz="3100" b="1" dirty="0">
                <a:latin typeface="Times New Roman" panose="02020603050405020304" pitchFamily="18" charset="0"/>
                <a:cs typeface="Times New Roman" panose="02020603050405020304" pitchFamily="18" charset="0"/>
              </a:rPr>
              <a:t>ä</a:t>
            </a:r>
            <a:r>
              <a:rPr lang="en-US" sz="3100" b="1" dirty="0" err="1">
                <a:latin typeface="Times New Roman" panose="02020603050405020304" pitchFamily="18" charset="0"/>
                <a:cs typeface="Times New Roman" panose="02020603050405020304" pitchFamily="18" charset="0"/>
              </a:rPr>
              <a:t>hmet</a:t>
            </a:r>
            <a:r>
              <a:rPr lang="en-US" sz="3100" b="1" dirty="0">
                <a:latin typeface="Times New Roman" panose="02020603050405020304" pitchFamily="18" charset="0"/>
                <a:cs typeface="Times New Roman" panose="02020603050405020304" pitchFamily="18" charset="0"/>
              </a:rPr>
              <a:t> </a:t>
            </a:r>
            <a:r>
              <a:rPr lang="en-US" sz="3100" b="1" dirty="0" err="1">
                <a:latin typeface="Times New Roman" panose="02020603050405020304" pitchFamily="18" charset="0"/>
                <a:cs typeface="Times New Roman" panose="02020603050405020304" pitchFamily="18" charset="0"/>
              </a:rPr>
              <a:t>rugsady</a:t>
            </a:r>
            <a:r>
              <a:rPr lang="ru-RU" sz="3100" b="1"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A</a:t>
            </a:r>
            <a:r>
              <a:rPr lang="ru-RU" sz="3100" b="1" dirty="0">
                <a:latin typeface="Times New Roman" panose="02020603050405020304" pitchFamily="18" charset="0"/>
                <a:cs typeface="Times New Roman" panose="02020603050405020304" pitchFamily="18" charset="0"/>
              </a:rPr>
              <a:t>ý</a:t>
            </a:r>
            <a:r>
              <a:rPr lang="en-US" sz="3100" b="1" dirty="0" err="1">
                <a:latin typeface="Times New Roman" panose="02020603050405020304" pitchFamily="18" charset="0"/>
                <a:cs typeface="Times New Roman" panose="02020603050405020304" pitchFamily="18" charset="0"/>
              </a:rPr>
              <a:t>allary</a:t>
            </a:r>
            <a:r>
              <a:rPr lang="ru-RU" sz="3100" b="1" dirty="0">
                <a:latin typeface="Times New Roman" panose="02020603050405020304" pitchFamily="18" charset="0"/>
                <a:cs typeface="Times New Roman" panose="02020603050405020304" pitchFamily="18" charset="0"/>
              </a:rPr>
              <a:t>ň </a:t>
            </a:r>
            <a:r>
              <a:rPr lang="en-US" sz="3100" b="1" dirty="0">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ý</a:t>
            </a:r>
            <a:r>
              <a:rPr lang="en-US" sz="3100" b="1" dirty="0" err="1">
                <a:latin typeface="Times New Roman" panose="02020603050405020304" pitchFamily="18" charset="0"/>
                <a:cs typeface="Times New Roman" panose="02020603050405020304" pitchFamily="18" charset="0"/>
              </a:rPr>
              <a:t>etginjekleri</a:t>
            </a:r>
            <a:r>
              <a:rPr lang="ru-RU" sz="3100" b="1" dirty="0">
                <a:latin typeface="Times New Roman" panose="02020603050405020304" pitchFamily="18" charset="0"/>
                <a:cs typeface="Times New Roman" panose="02020603050405020304" pitchFamily="18" charset="0"/>
              </a:rPr>
              <a:t>ň </a:t>
            </a:r>
            <a:r>
              <a:rPr lang="en-US" sz="3100" b="1" dirty="0">
                <a:latin typeface="Times New Roman" panose="02020603050405020304" pitchFamily="18" charset="0"/>
                <a:cs typeface="Times New Roman" panose="02020603050405020304" pitchFamily="18" charset="0"/>
              </a:rPr>
              <a:t>z</a:t>
            </a:r>
            <a:r>
              <a:rPr lang="ru-RU" sz="3100" b="1" dirty="0">
                <a:latin typeface="Times New Roman" panose="02020603050405020304" pitchFamily="18" charset="0"/>
                <a:cs typeface="Times New Roman" panose="02020603050405020304" pitchFamily="18" charset="0"/>
              </a:rPr>
              <a:t>ä</a:t>
            </a:r>
            <a:r>
              <a:rPr lang="en-US" sz="3100" b="1" dirty="0" err="1" smtClean="0">
                <a:latin typeface="Times New Roman" panose="02020603050405020304" pitchFamily="18" charset="0"/>
                <a:cs typeface="Times New Roman" panose="02020603050405020304" pitchFamily="18" charset="0"/>
              </a:rPr>
              <a:t>hme</a:t>
            </a:r>
            <a:r>
              <a:rPr lang="tk-TM" sz="3100" b="1" dirty="0" smtClean="0">
                <a:latin typeface="Times New Roman" panose="02020603050405020304" pitchFamily="18" charset="0"/>
                <a:cs typeface="Times New Roman" panose="02020603050405020304" pitchFamily="18" charset="0"/>
              </a:rPr>
              <a:t>t</a:t>
            </a:r>
            <a:r>
              <a:rPr lang="en-US" sz="3100" b="1" dirty="0" err="1" smtClean="0">
                <a:latin typeface="Times New Roman" panose="02020603050405020304" pitchFamily="18" charset="0"/>
                <a:cs typeface="Times New Roman" panose="02020603050405020304" pitchFamily="18" charset="0"/>
              </a:rPr>
              <a:t>i</a:t>
            </a:r>
            <a:r>
              <a:rPr lang="ru-RU" sz="3100" b="1" dirty="0" smtClean="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Z</a:t>
            </a:r>
            <a:r>
              <a:rPr lang="ru-RU" sz="2400" b="1" dirty="0">
                <a:latin typeface="Times New Roman" panose="02020603050405020304" pitchFamily="18" charset="0"/>
                <a:cs typeface="Times New Roman" panose="02020603050405020304" pitchFamily="18" charset="0"/>
              </a:rPr>
              <a:t>ä</a:t>
            </a:r>
            <a:r>
              <a:rPr lang="en-US" sz="2400" b="1" dirty="0" err="1">
                <a:latin typeface="Times New Roman" panose="02020603050405020304" pitchFamily="18" charset="0"/>
                <a:cs typeface="Times New Roman" panose="02020603050405020304" pitchFamily="18" charset="0"/>
              </a:rPr>
              <a:t>hmet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rugsady</a:t>
            </a:r>
            <a:r>
              <a:rPr lang="ru-RU"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a:t>
            </a:r>
            <a:r>
              <a:rPr lang="ru-RU" sz="2400" b="1" dirty="0">
                <a:latin typeface="Times New Roman" panose="02020603050405020304" pitchFamily="18" charset="0"/>
                <a:cs typeface="Times New Roman" panose="02020603050405020304" pitchFamily="18" charset="0"/>
              </a:rPr>
              <a:t>ý</a:t>
            </a:r>
            <a:r>
              <a:rPr lang="en-US" sz="2400" b="1" dirty="0" err="1">
                <a:latin typeface="Times New Roman" panose="02020603050405020304" pitchFamily="18" charset="0"/>
                <a:cs typeface="Times New Roman" panose="02020603050405020304" pitchFamily="18" charset="0"/>
              </a:rPr>
              <a:t>allary</a:t>
            </a:r>
            <a:r>
              <a:rPr lang="ru-RU" sz="2400" b="1" dirty="0">
                <a:latin typeface="Times New Roman" panose="02020603050405020304" pitchFamily="18" charset="0"/>
                <a:cs typeface="Times New Roman" panose="02020603050405020304" pitchFamily="18" charset="0"/>
              </a:rPr>
              <a:t>ň </a:t>
            </a:r>
            <a:r>
              <a:rPr lang="en-US" sz="2400" b="1" dirty="0">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ý</a:t>
            </a:r>
            <a:r>
              <a:rPr lang="en-US" sz="2400" b="1" dirty="0" err="1">
                <a:latin typeface="Times New Roman" panose="02020603050405020304" pitchFamily="18" charset="0"/>
                <a:cs typeface="Times New Roman" panose="02020603050405020304" pitchFamily="18" charset="0"/>
              </a:rPr>
              <a:t>etginjekleri</a:t>
            </a:r>
            <a:r>
              <a:rPr lang="ru-RU" sz="2400" b="1" dirty="0">
                <a:latin typeface="Times New Roman" panose="02020603050405020304" pitchFamily="18" charset="0"/>
                <a:cs typeface="Times New Roman" panose="02020603050405020304" pitchFamily="18" charset="0"/>
              </a:rPr>
              <a:t>ň </a:t>
            </a:r>
            <a:r>
              <a:rPr lang="en-US" sz="2400" b="1" dirty="0">
                <a:latin typeface="Times New Roman" panose="02020603050405020304" pitchFamily="18" charset="0"/>
                <a:cs typeface="Times New Roman" panose="02020603050405020304" pitchFamily="18" charset="0"/>
              </a:rPr>
              <a:t>z</a:t>
            </a:r>
            <a:r>
              <a:rPr lang="ru-RU" sz="2400" b="1" dirty="0">
                <a:latin typeface="Times New Roman" panose="02020603050405020304" pitchFamily="18" charset="0"/>
                <a:cs typeface="Times New Roman" panose="02020603050405020304" pitchFamily="18" charset="0"/>
              </a:rPr>
              <a:t>ä</a:t>
            </a:r>
            <a:r>
              <a:rPr lang="en-US" sz="2400" b="1" dirty="0" err="1">
                <a:latin typeface="Times New Roman" panose="02020603050405020304" pitchFamily="18" charset="0"/>
                <a:cs typeface="Times New Roman" panose="02020603050405020304" pitchFamily="18" charset="0"/>
              </a:rPr>
              <a:t>hmedi</a:t>
            </a:r>
            <a:r>
              <a:rPr lang="ru-RU"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rkmenistany</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le</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ra</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atlaryny</a:t>
            </a:r>
            <a:r>
              <a:rPr lang="ru-RU" sz="2400" dirty="0">
                <a:latin typeface="Times New Roman" panose="02020603050405020304" pitchFamily="18" charset="0"/>
                <a:cs typeface="Times New Roman" panose="02020603050405020304" pitchFamily="18" charset="0"/>
              </a:rPr>
              <a:t>ň </a:t>
            </a:r>
            <a:r>
              <a:rPr lang="en-US" sz="2400" dirty="0">
                <a:latin typeface="Times New Roman" panose="02020603050405020304" pitchFamily="18" charset="0"/>
                <a:cs typeface="Times New Roman" panose="02020603050405020304" pitchFamily="18" charset="0"/>
              </a:rPr>
              <a:t>Z</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hmet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kodeksine</a:t>
            </a:r>
            <a:r>
              <a:rPr lang="en-US" sz="2400" dirty="0">
                <a:latin typeface="Times New Roman" panose="02020603050405020304" pitchFamily="18" charset="0"/>
                <a:cs typeface="Times New Roman" panose="02020603050405020304" pitchFamily="18" charset="0"/>
              </a:rPr>
              <a:t> la</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yklykda</a:t>
            </a:r>
            <a:r>
              <a:rPr lang="en-US" sz="2400" dirty="0">
                <a:latin typeface="Times New Roman" panose="02020603050405020304" pitchFamily="18" charset="0"/>
                <a:cs typeface="Times New Roman" panose="02020603050405020304" pitchFamily="18" charset="0"/>
              </a:rPr>
              <a:t> her</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ylky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ö</a:t>
            </a:r>
            <a:r>
              <a:rPr lang="en-US" sz="2400" dirty="0" err="1">
                <a:latin typeface="Times New Roman" panose="02020603050405020304" pitchFamily="18" charset="0"/>
                <a:cs typeface="Times New Roman" panose="02020603050405020304" pitchFamily="18" charset="0"/>
              </a:rPr>
              <a:t>legli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esasy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rugsady</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agny</a:t>
            </a:r>
            <a:r>
              <a:rPr lang="en-US" sz="2400" dirty="0">
                <a:latin typeface="Times New Roman" panose="02020603050405020304" pitchFamily="18" charset="0"/>
                <a:cs typeface="Times New Roman" panose="02020603050405020304" pitchFamily="18" charset="0"/>
              </a:rPr>
              <a:t> z</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hmet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rugsadyny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almaga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hukugy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bardyr</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rkmenistanda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rugsatlary</a:t>
            </a:r>
            <a:r>
              <a:rPr lang="ru-RU" sz="2400" dirty="0">
                <a:latin typeface="Times New Roman" panose="02020603050405020304" pitchFamily="18" charset="0"/>
                <a:cs typeface="Times New Roman" panose="02020603050405020304" pitchFamily="18" charset="0"/>
              </a:rPr>
              <a:t>ň ş</a:t>
            </a:r>
            <a:r>
              <a:rPr lang="en-US" sz="2400" dirty="0">
                <a:latin typeface="Times New Roman" panose="02020603050405020304" pitchFamily="18" charset="0"/>
                <a:cs typeface="Times New Roman" panose="02020603050405020304" pitchFamily="18" charset="0"/>
              </a:rPr>
              <a:t>u 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akdaky</a:t>
            </a:r>
            <a:r>
              <a:rPr lang="en-US" sz="2400" dirty="0">
                <a:latin typeface="Times New Roman" panose="02020603050405020304" pitchFamily="18" charset="0"/>
                <a:cs typeface="Times New Roman" panose="02020603050405020304" pitchFamily="18" charset="0"/>
              </a:rPr>
              <a:t> g</a:t>
            </a:r>
            <a:r>
              <a:rPr lang="ru-RU" sz="2400" dirty="0">
                <a:latin typeface="Times New Roman" panose="02020603050405020304" pitchFamily="18" charset="0"/>
                <a:cs typeface="Times New Roman" panose="02020603050405020304" pitchFamily="18" charset="0"/>
              </a:rPr>
              <a:t>ö</a:t>
            </a:r>
            <a:r>
              <a:rPr lang="en-US" sz="2400" dirty="0" err="1">
                <a:latin typeface="Times New Roman" panose="02020603050405020304" pitchFamily="18" charset="0"/>
                <a:cs typeface="Times New Roman" panose="02020603050405020304" pitchFamily="18" charset="0"/>
              </a:rPr>
              <a:t>rn</a:t>
            </a:r>
            <a:r>
              <a:rPr lang="ru-RU" sz="2400" dirty="0" err="1">
                <a:latin typeface="Times New Roman" panose="02020603050405020304" pitchFamily="18" charset="0"/>
                <a:cs typeface="Times New Roman" panose="02020603050405020304" pitchFamily="18" charset="0"/>
              </a:rPr>
              <a:t>üş</a:t>
            </a:r>
            <a:r>
              <a:rPr lang="en-US" sz="2400" dirty="0" err="1">
                <a:latin typeface="Times New Roman" panose="02020603050405020304" pitchFamily="18" charset="0"/>
                <a:cs typeface="Times New Roman" panose="02020603050405020304" pitchFamily="18" charset="0"/>
              </a:rPr>
              <a:t>leri</a:t>
            </a:r>
            <a:r>
              <a:rPr lang="en-US" sz="2400" dirty="0">
                <a:latin typeface="Times New Roman" panose="02020603050405020304" pitchFamily="18" charset="0"/>
                <a:cs typeface="Times New Roman" panose="02020603050405020304" pitchFamily="18" charset="0"/>
              </a:rPr>
              <a:t> bar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ylky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esasy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rugsat</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Go</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ma</a:t>
            </a:r>
            <a:r>
              <a:rPr lang="ru-RU" sz="2400" dirty="0">
                <a:latin typeface="Times New Roman" panose="02020603050405020304" pitchFamily="18" charset="0"/>
                <a:cs typeface="Times New Roman" panose="02020603050405020304" pitchFamily="18" charset="0"/>
              </a:rPr>
              <a:t>ç</a:t>
            </a:r>
            <a:r>
              <a:rPr lang="en-US" sz="2400" dirty="0">
                <a:latin typeface="Times New Roman" panose="02020603050405020304" pitchFamily="18" charset="0"/>
                <a:cs typeface="Times New Roman" panose="02020603050405020304" pitchFamily="18" charset="0"/>
              </a:rPr>
              <a:t>a t</a:t>
            </a:r>
            <a:r>
              <a:rPr lang="ru-RU" sz="2400" dirty="0">
                <a:latin typeface="Times New Roman" panose="02020603050405020304" pitchFamily="18" charset="0"/>
                <a:cs typeface="Times New Roman" panose="02020603050405020304" pitchFamily="18" charset="0"/>
              </a:rPr>
              <a:t>ö</a:t>
            </a:r>
            <a:r>
              <a:rPr lang="en-US" sz="2400" dirty="0" err="1">
                <a:latin typeface="Times New Roman" panose="02020603050405020304" pitchFamily="18" charset="0"/>
                <a:cs typeface="Times New Roman" panose="02020603050405020304" pitchFamily="18" charset="0"/>
              </a:rPr>
              <a:t>legli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rugsat</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Durmu</a:t>
            </a:r>
            <a:r>
              <a:rPr lang="ru-RU" sz="2400" dirty="0">
                <a:latin typeface="Times New Roman" panose="02020603050405020304" pitchFamily="18" charset="0"/>
                <a:cs typeface="Times New Roman" panose="02020603050405020304" pitchFamily="18" charset="0"/>
              </a:rPr>
              <a:t>ş </a:t>
            </a:r>
            <a:r>
              <a:rPr lang="en-US" sz="2400" dirty="0" err="1">
                <a:latin typeface="Times New Roman" panose="02020603050405020304" pitchFamily="18" charset="0"/>
                <a:cs typeface="Times New Roman" panose="02020603050405020304" pitchFamily="18" charset="0"/>
              </a:rPr>
              <a:t>rugsady</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Z</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hmet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haky</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ö</a:t>
            </a:r>
            <a:r>
              <a:rPr lang="en-US" sz="2400" dirty="0" err="1">
                <a:latin typeface="Times New Roman" panose="02020603050405020304" pitchFamily="18" charset="0"/>
                <a:cs typeface="Times New Roman" panose="02020603050405020304" pitchFamily="18" charset="0"/>
              </a:rPr>
              <a:t>lenilme</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rugsat</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78757914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0" indent="0">
              <a:buNone/>
            </a:pPr>
            <a:r>
              <a:rPr lang="en-US" sz="3100" dirty="0" err="1">
                <a:latin typeface="Times New Roman" panose="02020603050405020304" pitchFamily="18" charset="0"/>
                <a:cs typeface="Times New Roman" panose="02020603050405020304" pitchFamily="18" charset="0"/>
              </a:rPr>
              <a:t>Dyn</a:t>
            </a:r>
            <a:r>
              <a:rPr lang="ru-RU" sz="3100" dirty="0">
                <a:latin typeface="Times New Roman" panose="02020603050405020304" pitchFamily="18" charset="0"/>
                <a:cs typeface="Times New Roman" panose="02020603050405020304" pitchFamily="18" charset="0"/>
              </a:rPr>
              <a:t>ç </a:t>
            </a:r>
            <a:r>
              <a:rPr lang="en-US" sz="3100" dirty="0" err="1">
                <a:latin typeface="Times New Roman" panose="02020603050405020304" pitchFamily="18" charset="0"/>
                <a:cs typeface="Times New Roman" panose="02020603050405020304" pitchFamily="18" charset="0"/>
              </a:rPr>
              <a:t>aly</a:t>
            </a:r>
            <a:r>
              <a:rPr lang="ru-RU" sz="3100" dirty="0">
                <a:latin typeface="Times New Roman" panose="02020603050405020304" pitchFamily="18" charset="0"/>
                <a:cs typeface="Times New Roman" panose="02020603050405020304" pitchFamily="18" charset="0"/>
              </a:rPr>
              <a:t>ş </a:t>
            </a:r>
            <a:r>
              <a:rPr lang="en-US" sz="3100" dirty="0" err="1">
                <a:latin typeface="Times New Roman" panose="02020603050405020304" pitchFamily="18" charset="0"/>
                <a:cs typeface="Times New Roman" panose="02020603050405020304" pitchFamily="18" charset="0"/>
              </a:rPr>
              <a:t>rugsadyny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almaga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a:t>
            </a:r>
            <a:r>
              <a:rPr lang="ru-RU" sz="3100" dirty="0" err="1">
                <a:latin typeface="Times New Roman" panose="02020603050405020304" pitchFamily="18" charset="0"/>
                <a:cs typeface="Times New Roman" panose="02020603050405020304" pitchFamily="18" charset="0"/>
              </a:rPr>
              <a:t>şç</a:t>
            </a:r>
            <a:r>
              <a:rPr lang="en-US" sz="3100" dirty="0" err="1">
                <a:latin typeface="Times New Roman" panose="02020603050405020304" pitchFamily="18" charset="0"/>
                <a:cs typeface="Times New Roman" panose="02020603050405020304" pitchFamily="18" charset="0"/>
              </a:rPr>
              <a:t>ilere</a:t>
            </a:r>
            <a:r>
              <a:rPr lang="en-US" sz="3100" dirty="0">
                <a:latin typeface="Times New Roman" panose="02020603050405020304" pitchFamily="18" charset="0"/>
                <a:cs typeface="Times New Roman" panose="02020603050405020304" pitchFamily="18" charset="0"/>
              </a:rPr>
              <a:t> we </a:t>
            </a:r>
            <a:r>
              <a:rPr lang="en-US" sz="3100" dirty="0" err="1">
                <a:latin typeface="Times New Roman" panose="02020603050405020304" pitchFamily="18" charset="0"/>
                <a:cs typeface="Times New Roman" panose="02020603050405020304" pitchFamily="18" charset="0"/>
              </a:rPr>
              <a:t>gulluk</a:t>
            </a:r>
            <a:r>
              <a:rPr lang="ru-RU" sz="3100" dirty="0">
                <a:latin typeface="Times New Roman" panose="02020603050405020304" pitchFamily="18" charset="0"/>
                <a:cs typeface="Times New Roman" panose="02020603050405020304" pitchFamily="18" charset="0"/>
              </a:rPr>
              <a:t>ç</a:t>
            </a:r>
            <a:r>
              <a:rPr lang="en-US" sz="3100" dirty="0" err="1">
                <a:latin typeface="Times New Roman" panose="02020603050405020304" pitchFamily="18" charset="0"/>
                <a:cs typeface="Times New Roman" panose="02020603050405020304" pitchFamily="18" charset="0"/>
              </a:rPr>
              <a:t>ylara</a:t>
            </a:r>
            <a:r>
              <a:rPr lang="ru-RU" sz="3100" dirty="0">
                <a:latin typeface="Times New Roman" panose="02020603050405020304" pitchFamily="18" charset="0"/>
                <a:cs typeface="Times New Roman" panose="02020603050405020304" pitchFamily="18" charset="0"/>
              </a:rPr>
              <a:t> ş</a:t>
            </a:r>
            <a:r>
              <a:rPr lang="en-US" sz="3100" dirty="0" err="1">
                <a:latin typeface="Times New Roman" panose="02020603050405020304" pitchFamily="18" charset="0"/>
                <a:cs typeface="Times New Roman" panose="02020603050405020304" pitchFamily="18" charset="0"/>
              </a:rPr>
              <a:t>ol</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edarada</a:t>
            </a:r>
            <a:r>
              <a:rPr lang="ru-RU" sz="3100" dirty="0">
                <a:latin typeface="Times New Roman" panose="02020603050405020304" pitchFamily="18" charset="0"/>
                <a:cs typeface="Times New Roman" panose="02020603050405020304" pitchFamily="18" charset="0"/>
              </a:rPr>
              <a:t> 11 </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ý</a:t>
            </a:r>
            <a:r>
              <a:rPr lang="en-US" sz="3100" dirty="0">
                <a:latin typeface="Times New Roman" panose="02020603050405020304" pitchFamily="18" charset="0"/>
                <a:cs typeface="Times New Roman" panose="02020603050405020304" pitchFamily="18" charset="0"/>
              </a:rPr>
              <a:t>y</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dowamynda</a:t>
            </a:r>
            <a:r>
              <a:rPr lang="ru-RU" sz="3100" dirty="0">
                <a:latin typeface="Times New Roman" panose="02020603050405020304" pitchFamily="18" charset="0"/>
                <a:cs typeface="Times New Roman" panose="02020603050405020304" pitchFamily="18" charset="0"/>
              </a:rPr>
              <a:t> ü</a:t>
            </a:r>
            <a:r>
              <a:rPr lang="en-US" sz="3100" dirty="0" err="1">
                <a:latin typeface="Times New Roman" panose="02020603050405020304" pitchFamily="18" charset="0"/>
                <a:cs typeface="Times New Roman" panose="02020603050405020304" pitchFamily="18" charset="0"/>
              </a:rPr>
              <a:t>zn</a:t>
            </a:r>
            <a:r>
              <a:rPr lang="ru-RU" sz="3100" dirty="0">
                <a:latin typeface="Times New Roman" panose="02020603050405020304" pitchFamily="18" charset="0"/>
                <a:cs typeface="Times New Roman" panose="02020603050405020304" pitchFamily="18" charset="0"/>
              </a:rPr>
              <a:t>ü</a:t>
            </a:r>
            <a:r>
              <a:rPr lang="en-US" sz="3100" dirty="0" err="1">
                <a:latin typeface="Times New Roman" panose="02020603050405020304" pitchFamily="18" charset="0"/>
                <a:cs typeface="Times New Roman" panose="02020603050405020304" pitchFamily="18" charset="0"/>
              </a:rPr>
              <a:t>ksiz</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ş</a:t>
            </a:r>
            <a:r>
              <a:rPr lang="en-US" sz="3100" dirty="0">
                <a:latin typeface="Times New Roman" panose="02020603050405020304" pitchFamily="18" charset="0"/>
                <a:cs typeface="Times New Roman" panose="02020603050405020304" pitchFamily="18" charset="0"/>
              </a:rPr>
              <a:t>l</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ninden</a:t>
            </a:r>
            <a:r>
              <a:rPr lang="en-US" sz="3100" dirty="0">
                <a:latin typeface="Times New Roman" panose="02020603050405020304" pitchFamily="18" charset="0"/>
                <a:cs typeface="Times New Roman" panose="02020603050405020304" pitchFamily="18" charset="0"/>
              </a:rPr>
              <a:t> so</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beril</a:t>
            </a:r>
            <a:r>
              <a:rPr lang="ru-RU" sz="3100" dirty="0" err="1">
                <a:latin typeface="Times New Roman" panose="02020603050405020304" pitchFamily="18" charset="0"/>
                <a:cs typeface="Times New Roman" panose="02020603050405020304" pitchFamily="18" charset="0"/>
              </a:rPr>
              <a:t>ýä</a:t>
            </a:r>
            <a:r>
              <a:rPr lang="en-US" sz="3100" dirty="0">
                <a:latin typeface="Times New Roman" panose="02020603050405020304" pitchFamily="18" charset="0"/>
                <a:cs typeface="Times New Roman" panose="02020603050405020304" pitchFamily="18" charset="0"/>
              </a:rPr>
              <a:t>r</a:t>
            </a:r>
            <a:r>
              <a:rPr lang="ru-RU" sz="3100" dirty="0">
                <a:latin typeface="Times New Roman" panose="02020603050405020304" pitchFamily="18" charset="0"/>
                <a:cs typeface="Times New Roman" panose="02020603050405020304" pitchFamily="18" charset="0"/>
              </a:rPr>
              <a:t>.</a:t>
            </a:r>
          </a:p>
          <a:p>
            <a:pPr marL="0" indent="0">
              <a:buNone/>
            </a:pPr>
            <a:r>
              <a:rPr lang="ru-RU" sz="31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ikinji</a:t>
            </a:r>
            <a:r>
              <a:rPr lang="en-US" sz="3100" dirty="0">
                <a:latin typeface="Times New Roman" panose="02020603050405020304" pitchFamily="18" charset="0"/>
                <a:cs typeface="Times New Roman" panose="02020603050405020304" pitchFamily="18" charset="0"/>
              </a:rPr>
              <a:t> we so</a:t>
            </a:r>
            <a:r>
              <a:rPr lang="ru-RU" sz="3100" dirty="0">
                <a:latin typeface="Times New Roman" panose="02020603050405020304" pitchFamily="18" charset="0"/>
                <a:cs typeface="Times New Roman" panose="02020603050405020304" pitchFamily="18" charset="0"/>
              </a:rPr>
              <a:t>ň</a:t>
            </a:r>
            <a:r>
              <a:rPr lang="en-US" sz="3100" dirty="0" err="1">
                <a:latin typeface="Times New Roman" panose="02020603050405020304" pitchFamily="18" charset="0"/>
                <a:cs typeface="Times New Roman" panose="02020603050405020304" pitchFamily="18" charset="0"/>
              </a:rPr>
              <a:t>ky</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yllarynda</a:t>
            </a:r>
            <a:r>
              <a:rPr lang="en-US" sz="3100" dirty="0">
                <a:latin typeface="Times New Roman" panose="02020603050405020304" pitchFamily="18" charset="0"/>
                <a:cs typeface="Times New Roman" panose="02020603050405020304" pitchFamily="18" charset="0"/>
              </a:rPr>
              <a:t> z</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hmet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rugsady</a:t>
            </a:r>
            <a:r>
              <a:rPr lang="en-US" sz="3100" dirty="0">
                <a:latin typeface="Times New Roman" panose="02020603050405020304" pitchFamily="18" charset="0"/>
                <a:cs typeface="Times New Roman" panose="02020603050405020304" pitchFamily="18" charset="0"/>
              </a:rPr>
              <a:t> k</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rde</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ler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arkala</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ygy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bilen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administrasi</a:t>
            </a:r>
            <a:r>
              <a:rPr lang="ru-RU" sz="3100" dirty="0">
                <a:latin typeface="Times New Roman" panose="02020603050405020304" pitchFamily="18" charset="0"/>
                <a:cs typeface="Times New Roman" panose="02020603050405020304" pitchFamily="18" charset="0"/>
              </a:rPr>
              <a:t>ý</a:t>
            </a:r>
            <a:r>
              <a:rPr lang="en-US" sz="3100" dirty="0">
                <a:latin typeface="Times New Roman" panose="02020603050405020304" pitchFamily="18" charset="0"/>
                <a:cs typeface="Times New Roman" panose="02020603050405020304" pitchFamily="18" charset="0"/>
              </a:rPr>
              <a:t>any</a:t>
            </a:r>
            <a:r>
              <a:rPr lang="ru-RU" sz="3100" dirty="0">
                <a:latin typeface="Times New Roman" panose="02020603050405020304" pitchFamily="18" charset="0"/>
                <a:cs typeface="Times New Roman" panose="02020603050405020304" pitchFamily="18" charset="0"/>
              </a:rPr>
              <a:t>ň (ý</a:t>
            </a:r>
            <a:r>
              <a:rPr lang="en-US" sz="3100" dirty="0" err="1">
                <a:latin typeface="Times New Roman" panose="02020603050405020304" pitchFamily="18" charset="0"/>
                <a:cs typeface="Times New Roman" panose="02020603050405020304" pitchFamily="18" charset="0"/>
              </a:rPr>
              <a:t>olba</a:t>
            </a:r>
            <a:r>
              <a:rPr lang="ru-RU" sz="3100" dirty="0" err="1">
                <a:latin typeface="Times New Roman" panose="02020603050405020304" pitchFamily="18" charset="0"/>
                <a:cs typeface="Times New Roman" panose="02020603050405020304" pitchFamily="18" charset="0"/>
              </a:rPr>
              <a:t>şç</a:t>
            </a:r>
            <a:r>
              <a:rPr lang="en-US" sz="3100" dirty="0" err="1">
                <a:latin typeface="Times New Roman" panose="02020603050405020304" pitchFamily="18" charset="0"/>
                <a:cs typeface="Times New Roman" panose="02020603050405020304" pitchFamily="18" charset="0"/>
              </a:rPr>
              <a:t>yny</a:t>
            </a:r>
            <a:r>
              <a:rPr lang="ru-RU" sz="3100" dirty="0">
                <a:latin typeface="Times New Roman" panose="02020603050405020304" pitchFamily="18" charset="0"/>
                <a:cs typeface="Times New Roman" panose="02020603050405020304" pitchFamily="18" charset="0"/>
              </a:rPr>
              <a:t>ň) </a:t>
            </a:r>
            <a:r>
              <a:rPr lang="en-US" sz="3100" dirty="0">
                <a:latin typeface="Times New Roman" panose="02020603050405020304" pitchFamily="18" charset="0"/>
                <a:cs typeface="Times New Roman" panose="02020603050405020304" pitchFamily="18" charset="0"/>
              </a:rPr>
              <a:t>d</a:t>
            </a:r>
            <a:r>
              <a:rPr lang="ru-RU" sz="3100" dirty="0">
                <a:latin typeface="Times New Roman" panose="02020603050405020304" pitchFamily="18" charset="0"/>
                <a:cs typeface="Times New Roman" panose="02020603050405020304" pitchFamily="18" charset="0"/>
              </a:rPr>
              <a:t>ü</a:t>
            </a:r>
            <a:r>
              <a:rPr lang="en-US" sz="3100" dirty="0" err="1">
                <a:latin typeface="Times New Roman" panose="02020603050405020304" pitchFamily="18" charset="0"/>
                <a:cs typeface="Times New Roman" panose="02020603050405020304" pitchFamily="18" charset="0"/>
              </a:rPr>
              <a:t>zen</a:t>
            </a:r>
            <a:r>
              <a:rPr lang="en-US" sz="3100" dirty="0">
                <a:latin typeface="Times New Roman" panose="02020603050405020304" pitchFamily="18" charset="0"/>
                <a:cs typeface="Times New Roman" panose="02020603050405020304" pitchFamily="18" charset="0"/>
              </a:rPr>
              <a:t> z</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hmet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rugsadyny</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tertibine</a:t>
            </a:r>
            <a:r>
              <a:rPr lang="en-US" sz="3100" dirty="0">
                <a:latin typeface="Times New Roman" panose="02020603050405020304" pitchFamily="18" charset="0"/>
                <a:cs typeface="Times New Roman" panose="02020603050405020304" pitchFamily="18" charset="0"/>
              </a:rPr>
              <a:t> la</a:t>
            </a:r>
            <a:r>
              <a:rPr lang="ru-RU" sz="3100" dirty="0">
                <a:latin typeface="Times New Roman" panose="02020603050405020304" pitchFamily="18" charset="0"/>
                <a:cs typeface="Times New Roman" panose="02020603050405020304" pitchFamily="18" charset="0"/>
              </a:rPr>
              <a:t>ý</a:t>
            </a:r>
            <a:r>
              <a:rPr lang="en-US" sz="3100" dirty="0" err="1">
                <a:latin typeface="Times New Roman" panose="02020603050405020304" pitchFamily="18" charset="0"/>
                <a:cs typeface="Times New Roman" panose="02020603050405020304" pitchFamily="18" charset="0"/>
              </a:rPr>
              <a:t>yklykda</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yly</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islendik</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wagtynda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berilin</a:t>
            </a:r>
            <a:r>
              <a:rPr lang="ru-RU" sz="3100" dirty="0" err="1">
                <a:latin typeface="Times New Roman" panose="02020603050405020304" pitchFamily="18" charset="0"/>
                <a:cs typeface="Times New Roman" panose="02020603050405020304" pitchFamily="18" charset="0"/>
              </a:rPr>
              <a:t>ýä</a:t>
            </a:r>
            <a:r>
              <a:rPr lang="en-US" sz="3100" dirty="0">
                <a:latin typeface="Times New Roman" panose="02020603050405020304" pitchFamily="18" charset="0"/>
                <a:cs typeface="Times New Roman" panose="02020603050405020304" pitchFamily="18" charset="0"/>
              </a:rPr>
              <a:t>r</a:t>
            </a:r>
            <a:r>
              <a:rPr lang="ru-RU" sz="31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Her</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ylda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beril</a:t>
            </a:r>
            <a:r>
              <a:rPr lang="ru-RU" sz="3100" dirty="0" err="1">
                <a:latin typeface="Times New Roman" panose="02020603050405020304" pitchFamily="18" charset="0"/>
                <a:cs typeface="Times New Roman" panose="02020603050405020304" pitchFamily="18" charset="0"/>
              </a:rPr>
              <a:t>ýä</a:t>
            </a:r>
            <a:r>
              <a:rPr lang="en-US" sz="3100" dirty="0">
                <a:latin typeface="Times New Roman" panose="02020603050405020304" pitchFamily="18" charset="0"/>
                <a:cs typeface="Times New Roman" panose="02020603050405020304" pitchFamily="18" charset="0"/>
              </a:rPr>
              <a:t>n z</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hmet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rugsadyny</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dowamlylygy</a:t>
            </a:r>
            <a:r>
              <a:rPr lang="ru-RU" sz="3100" dirty="0">
                <a:latin typeface="Times New Roman" panose="02020603050405020304" pitchFamily="18" charset="0"/>
                <a:cs typeface="Times New Roman" panose="02020603050405020304" pitchFamily="18" charset="0"/>
              </a:rPr>
              <a:t> 15 </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ş </a:t>
            </a:r>
            <a:r>
              <a:rPr lang="en-US" sz="3100" dirty="0">
                <a:latin typeface="Times New Roman" panose="02020603050405020304" pitchFamily="18" charset="0"/>
                <a:cs typeface="Times New Roman" panose="02020603050405020304" pitchFamily="18" charset="0"/>
              </a:rPr>
              <a:t>g</a:t>
            </a:r>
            <a:r>
              <a:rPr lang="ru-RU" sz="3100" dirty="0">
                <a:latin typeface="Times New Roman" panose="02020603050405020304" pitchFamily="18" charset="0"/>
                <a:cs typeface="Times New Roman" panose="02020603050405020304" pitchFamily="18" charset="0"/>
              </a:rPr>
              <a:t>ü</a:t>
            </a:r>
            <a:r>
              <a:rPr lang="en-US" sz="3100" dirty="0" err="1">
                <a:latin typeface="Times New Roman" panose="02020603050405020304" pitchFamily="18" charset="0"/>
                <a:cs typeface="Times New Roman" panose="02020603050405020304" pitchFamily="18" charset="0"/>
              </a:rPr>
              <a:t>ninden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az</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bolmaly</a:t>
            </a:r>
            <a:r>
              <a:rPr lang="en-US" sz="3100" dirty="0">
                <a:latin typeface="Times New Roman" panose="02020603050405020304" pitchFamily="18" charset="0"/>
                <a:cs typeface="Times New Roman" panose="02020603050405020304" pitchFamily="18" charset="0"/>
              </a:rPr>
              <a:t> d</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ldir</a:t>
            </a:r>
            <a:r>
              <a:rPr lang="ru-RU" sz="3100" dirty="0">
                <a:latin typeface="Times New Roman" panose="02020603050405020304" pitchFamily="18" charset="0"/>
                <a:cs typeface="Times New Roman" panose="02020603050405020304" pitchFamily="18" charset="0"/>
              </a:rPr>
              <a:t>.</a:t>
            </a:r>
          </a:p>
          <a:p>
            <a:pPr marL="0" indent="0">
              <a:buNone/>
            </a:pPr>
            <a:r>
              <a:rPr lang="ru-RU"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Bizi</a:t>
            </a:r>
            <a:r>
              <a:rPr lang="ru-RU" sz="3100" dirty="0">
                <a:latin typeface="Times New Roman" panose="02020603050405020304" pitchFamily="18" charset="0"/>
                <a:cs typeface="Times New Roman" panose="02020603050405020304" pitchFamily="18" charset="0"/>
              </a:rPr>
              <a:t>ň ý</a:t>
            </a:r>
            <a:r>
              <a:rPr lang="en-US" sz="3100" dirty="0" err="1">
                <a:latin typeface="Times New Roman" panose="02020603050405020304" pitchFamily="18" charset="0"/>
                <a:cs typeface="Times New Roman" panose="02020603050405020304" pitchFamily="18" charset="0"/>
              </a:rPr>
              <a:t>urdumyzda</a:t>
            </a:r>
            <a:r>
              <a:rPr lang="ru-RU" sz="3100" dirty="0">
                <a:latin typeface="Times New Roman" panose="02020603050405020304" pitchFamily="18" charset="0"/>
                <a:cs typeface="Times New Roman" panose="02020603050405020304" pitchFamily="18" charset="0"/>
              </a:rPr>
              <a:t> 16 ý</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dan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ki</a:t>
            </a:r>
            <a:r>
              <a:rPr lang="ru-RU" sz="3100" dirty="0">
                <a:latin typeface="Times New Roman" panose="02020603050405020304" pitchFamily="18" charset="0"/>
                <a:cs typeface="Times New Roman" panose="02020603050405020304" pitchFamily="18" charset="0"/>
              </a:rPr>
              <a:t>ç</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 ý</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lar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ş</a:t>
            </a:r>
            <a:r>
              <a:rPr lang="en-US" sz="3100" dirty="0">
                <a:latin typeface="Times New Roman" panose="02020603050405020304" pitchFamily="18" charset="0"/>
                <a:cs typeface="Times New Roman" panose="02020603050405020304" pitchFamily="18" charset="0"/>
              </a:rPr>
              <a:t>e </a:t>
            </a:r>
            <a:r>
              <a:rPr lang="en-US" sz="3100" dirty="0" err="1">
                <a:latin typeface="Times New Roman" panose="02020603050405020304" pitchFamily="18" charset="0"/>
                <a:cs typeface="Times New Roman" panose="02020603050405020304" pitchFamily="18" charset="0"/>
              </a:rPr>
              <a:t>kabul</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edilme</a:t>
            </a:r>
            <a:r>
              <a:rPr lang="ru-RU" sz="3100" dirty="0" err="1">
                <a:latin typeface="Times New Roman" panose="02020603050405020304" pitchFamily="18" charset="0"/>
                <a:cs typeface="Times New Roman" panose="02020603050405020304" pitchFamily="18" charset="0"/>
              </a:rPr>
              <a:t>ýä</a:t>
            </a:r>
            <a:r>
              <a:rPr lang="en-US" sz="3100" dirty="0">
                <a:latin typeface="Times New Roman" panose="02020603050405020304" pitchFamily="18" charset="0"/>
                <a:cs typeface="Times New Roman" panose="02020603050405020304" pitchFamily="18" charset="0"/>
              </a:rPr>
              <a:t>r</a:t>
            </a:r>
            <a:r>
              <a:rPr lang="ru-RU" sz="31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Di</a:t>
            </a:r>
            <a:r>
              <a:rPr lang="ru-RU" sz="3100" dirty="0">
                <a:latin typeface="Times New Roman" panose="02020603050405020304" pitchFamily="18" charset="0"/>
                <a:cs typeface="Times New Roman" panose="02020603050405020304" pitchFamily="18" charset="0"/>
              </a:rPr>
              <a:t>ň</a:t>
            </a:r>
            <a:r>
              <a:rPr lang="en-US" sz="3100" dirty="0">
                <a:latin typeface="Times New Roman" panose="02020603050405020304" pitchFamily="18" charset="0"/>
                <a:cs typeface="Times New Roman" panose="02020603050405020304" pitchFamily="18" charset="0"/>
              </a:rPr>
              <a:t>e </a:t>
            </a:r>
            <a:r>
              <a:rPr lang="en-US" sz="3100" dirty="0" err="1">
                <a:latin typeface="Times New Roman" panose="02020603050405020304" pitchFamily="18" charset="0"/>
                <a:cs typeface="Times New Roman" panose="02020603050405020304" pitchFamily="18" charset="0"/>
              </a:rPr>
              <a:t>bir</a:t>
            </a:r>
            <a:r>
              <a:rPr lang="en-US" sz="3100" dirty="0">
                <a:latin typeface="Times New Roman" panose="02020603050405020304" pitchFamily="18" charset="0"/>
                <a:cs typeface="Times New Roman" panose="02020603050405020304" pitchFamily="18" charset="0"/>
              </a:rPr>
              <a:t> a</a:t>
            </a:r>
            <a:r>
              <a:rPr lang="ru-RU" sz="3100" dirty="0">
                <a:latin typeface="Times New Roman" panose="02020603050405020304" pitchFamily="18" charset="0"/>
                <a:cs typeface="Times New Roman" panose="02020603050405020304" pitchFamily="18" charset="0"/>
              </a:rPr>
              <a:t>ý</a:t>
            </a:r>
            <a:r>
              <a:rPr lang="en-US" sz="3100" dirty="0" err="1">
                <a:latin typeface="Times New Roman" panose="02020603050405020304" pitchFamily="18" charset="0"/>
                <a:cs typeface="Times New Roman" panose="02020603050405020304" pitchFamily="18" charset="0"/>
              </a:rPr>
              <a:t>ratyn</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agda</a:t>
            </a:r>
            <a:r>
              <a:rPr lang="ru-RU" sz="3100" dirty="0">
                <a:latin typeface="Times New Roman" panose="02020603050405020304" pitchFamily="18" charset="0"/>
                <a:cs typeface="Times New Roman" panose="02020603050405020304" pitchFamily="18" charset="0"/>
              </a:rPr>
              <a:t>ý</a:t>
            </a:r>
            <a:r>
              <a:rPr lang="en-US" sz="3100" dirty="0">
                <a:latin typeface="Times New Roman" panose="02020603050405020304" pitchFamily="18" charset="0"/>
                <a:cs typeface="Times New Roman" panose="02020603050405020304" pitchFamily="18" charset="0"/>
              </a:rPr>
              <a:t>da k</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rde</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ler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arkala</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ygyny</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razy</a:t>
            </a:r>
            <a:r>
              <a:rPr lang="ru-RU" sz="3100" dirty="0">
                <a:latin typeface="Times New Roman" panose="02020603050405020304" pitchFamily="18" charset="0"/>
                <a:cs typeface="Times New Roman" panose="02020603050405020304" pitchFamily="18" charset="0"/>
              </a:rPr>
              <a:t>ç</a:t>
            </a:r>
            <a:r>
              <a:rPr lang="en-US" sz="3100" dirty="0" err="1">
                <a:latin typeface="Times New Roman" panose="02020603050405020304" pitchFamily="18" charset="0"/>
                <a:cs typeface="Times New Roman" panose="02020603050405020304" pitchFamily="18" charset="0"/>
              </a:rPr>
              <a:t>ylygy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bo</a:t>
            </a:r>
            <a:r>
              <a:rPr lang="ru-RU" sz="3100" dirty="0">
                <a:latin typeface="Times New Roman" panose="02020603050405020304" pitchFamily="18" charset="0"/>
                <a:cs typeface="Times New Roman" panose="02020603050405020304" pitchFamily="18" charset="0"/>
              </a:rPr>
              <a:t>ý</a:t>
            </a:r>
            <a:r>
              <a:rPr lang="en-US" sz="3100" dirty="0">
                <a:latin typeface="Times New Roman" panose="02020603050405020304" pitchFamily="18" charset="0"/>
                <a:cs typeface="Times New Roman" panose="02020603050405020304" pitchFamily="18" charset="0"/>
              </a:rPr>
              <a:t>un</a:t>
            </a:r>
            <a:r>
              <a:rPr lang="ru-RU" sz="3100" dirty="0">
                <a:latin typeface="Times New Roman" panose="02020603050405020304" pitchFamily="18" charset="0"/>
                <a:cs typeface="Times New Roman" panose="02020603050405020304" pitchFamily="18" charset="0"/>
              </a:rPr>
              <a:t>ç</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 15 ý</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ş</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eten</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etginjekler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ş</a:t>
            </a:r>
            <a:r>
              <a:rPr lang="en-US" sz="3100" dirty="0">
                <a:latin typeface="Times New Roman" panose="02020603050405020304" pitchFamily="18" charset="0"/>
                <a:cs typeface="Times New Roman" panose="02020603050405020304" pitchFamily="18" charset="0"/>
              </a:rPr>
              <a:t>e </a:t>
            </a:r>
            <a:r>
              <a:rPr lang="en-US" sz="3100" dirty="0" err="1">
                <a:latin typeface="Times New Roman" panose="02020603050405020304" pitchFamily="18" charset="0"/>
                <a:cs typeface="Times New Roman" panose="02020603050405020304" pitchFamily="18" charset="0"/>
              </a:rPr>
              <a:t>alynyp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bilin</a:t>
            </a:r>
            <a:r>
              <a:rPr lang="ru-RU" sz="3100" dirty="0" err="1">
                <a:latin typeface="Times New Roman" panose="02020603050405020304" pitchFamily="18" charset="0"/>
                <a:cs typeface="Times New Roman" panose="02020603050405020304" pitchFamily="18" charset="0"/>
              </a:rPr>
              <a:t>ýä</a:t>
            </a:r>
            <a:r>
              <a:rPr lang="en-US" sz="3100" dirty="0">
                <a:latin typeface="Times New Roman" panose="02020603050405020304" pitchFamily="18" charset="0"/>
                <a:cs typeface="Times New Roman" panose="02020603050405020304" pitchFamily="18" charset="0"/>
              </a:rPr>
              <a:t>r</a:t>
            </a:r>
            <a:r>
              <a:rPr lang="ru-RU" sz="31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Z</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hmet</a:t>
            </a:r>
            <a:r>
              <a:rPr lang="en-US" sz="3100" dirty="0">
                <a:latin typeface="Times New Roman" panose="02020603050405020304" pitchFamily="18" charset="0"/>
                <a:cs typeface="Times New Roman" panose="02020603050405020304" pitchFamily="18" charset="0"/>
              </a:rPr>
              <a:t> d</a:t>
            </a:r>
            <a:r>
              <a:rPr lang="ru-RU" sz="3100" dirty="0">
                <a:latin typeface="Times New Roman" panose="02020603050405020304" pitchFamily="18" charset="0"/>
                <a:cs typeface="Times New Roman" panose="02020603050405020304" pitchFamily="18" charset="0"/>
              </a:rPr>
              <a:t>ü</a:t>
            </a:r>
            <a:r>
              <a:rPr lang="en-US" sz="3100" dirty="0" err="1">
                <a:latin typeface="Times New Roman" panose="02020603050405020304" pitchFamily="18" charset="0"/>
                <a:cs typeface="Times New Roman" panose="02020603050405020304" pitchFamily="18" charset="0"/>
              </a:rPr>
              <a:t>zg</a:t>
            </a:r>
            <a:r>
              <a:rPr lang="ru-RU" sz="3100" dirty="0">
                <a:latin typeface="Times New Roman" panose="02020603050405020304" pitchFamily="18" charset="0"/>
                <a:cs typeface="Times New Roman" panose="02020603050405020304" pitchFamily="18" charset="0"/>
              </a:rPr>
              <a:t>ü</a:t>
            </a:r>
            <a:r>
              <a:rPr lang="en-US" sz="3100" dirty="0" err="1">
                <a:latin typeface="Times New Roman" panose="02020603050405020304" pitchFamily="18" charset="0"/>
                <a:cs typeface="Times New Roman" panose="02020603050405020304" pitchFamily="18" charset="0"/>
              </a:rPr>
              <a:t>nleri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bo</a:t>
            </a:r>
            <a:r>
              <a:rPr lang="ru-RU" sz="3100" dirty="0">
                <a:latin typeface="Times New Roman" panose="02020603050405020304" pitchFamily="18" charset="0"/>
                <a:cs typeface="Times New Roman" panose="02020603050405020304" pitchFamily="18" charset="0"/>
              </a:rPr>
              <a:t>ý</a:t>
            </a:r>
            <a:r>
              <a:rPr lang="en-US" sz="3100" dirty="0">
                <a:latin typeface="Times New Roman" panose="02020603050405020304" pitchFamily="18" charset="0"/>
                <a:cs typeface="Times New Roman" panose="02020603050405020304" pitchFamily="18" charset="0"/>
              </a:rPr>
              <a:t>un</a:t>
            </a:r>
            <a:r>
              <a:rPr lang="ru-RU" sz="3100" dirty="0">
                <a:latin typeface="Times New Roman" panose="02020603050405020304" pitchFamily="18" charset="0"/>
                <a:cs typeface="Times New Roman" panose="02020603050405020304" pitchFamily="18" charset="0"/>
              </a:rPr>
              <a:t>ç</a:t>
            </a:r>
            <a:r>
              <a:rPr lang="en-US" sz="3100" dirty="0">
                <a:latin typeface="Times New Roman" panose="02020603050405020304" pitchFamily="18" charset="0"/>
                <a:cs typeface="Times New Roman" panose="02020603050405020304" pitchFamily="18" charset="0"/>
              </a:rPr>
              <a:t>a </a:t>
            </a:r>
            <a:r>
              <a:rPr lang="en-US" sz="3100" dirty="0" err="1">
                <a:latin typeface="Times New Roman" panose="02020603050405020304" pitchFamily="18" charset="0"/>
                <a:cs typeface="Times New Roman" panose="02020603050405020304" pitchFamily="18" charset="0"/>
              </a:rPr>
              <a:t>i</a:t>
            </a:r>
            <a:r>
              <a:rPr lang="ru-RU" sz="3100" dirty="0">
                <a:latin typeface="Times New Roman" panose="02020603050405020304" pitchFamily="18" charset="0"/>
                <a:cs typeface="Times New Roman" panose="02020603050405020304" pitchFamily="18" charset="0"/>
              </a:rPr>
              <a:t>ş</a:t>
            </a:r>
            <a:r>
              <a:rPr lang="en-US" sz="3100" dirty="0">
                <a:latin typeface="Times New Roman" panose="02020603050405020304" pitchFamily="18" charset="0"/>
                <a:cs typeface="Times New Roman" panose="02020603050405020304" pitchFamily="18" charset="0"/>
              </a:rPr>
              <a:t>e </a:t>
            </a:r>
            <a:r>
              <a:rPr lang="en-US" sz="3100" dirty="0" err="1">
                <a:latin typeface="Times New Roman" panose="02020603050405020304" pitchFamily="18" charset="0"/>
                <a:cs typeface="Times New Roman" panose="02020603050405020304" pitchFamily="18" charset="0"/>
              </a:rPr>
              <a:t>alyn</a:t>
            </a:r>
            <a:r>
              <a:rPr lang="ru-RU" sz="3100" dirty="0">
                <a:latin typeface="Times New Roman" panose="02020603050405020304" pitchFamily="18" charset="0"/>
                <a:cs typeface="Times New Roman" panose="02020603050405020304" pitchFamily="18" charset="0"/>
              </a:rPr>
              <a:t>ý</a:t>
            </a:r>
            <a:r>
              <a:rPr lang="en-US" sz="3100" dirty="0">
                <a:latin typeface="Times New Roman" panose="02020603050405020304" pitchFamily="18" charset="0"/>
                <a:cs typeface="Times New Roman" panose="02020603050405020304" pitchFamily="18" charset="0"/>
              </a:rPr>
              <a:t>an</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etginjekler</a:t>
            </a:r>
            <a:r>
              <a:rPr lang="en-US" sz="3100" dirty="0">
                <a:latin typeface="Times New Roman" panose="02020603050405020304" pitchFamily="18" charset="0"/>
                <a:cs typeface="Times New Roman" panose="02020603050405020304" pitchFamily="18" charset="0"/>
              </a:rPr>
              <a:t> k</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millik</a:t>
            </a:r>
            <a:r>
              <a:rPr lang="ru-RU" sz="3100" dirty="0">
                <a:latin typeface="Times New Roman" panose="02020603050405020304" pitchFamily="18" charset="0"/>
                <a:cs typeface="Times New Roman" panose="02020603050405020304" pitchFamily="18" charset="0"/>
              </a:rPr>
              <a:t> ý</a:t>
            </a:r>
            <a:r>
              <a:rPr lang="en-US" sz="3100" dirty="0">
                <a:latin typeface="Times New Roman" panose="02020603050405020304" pitchFamily="18" charset="0"/>
                <a:cs typeface="Times New Roman" panose="02020603050405020304" pitchFamily="18" charset="0"/>
              </a:rPr>
              <a:t>a</a:t>
            </a:r>
            <a:r>
              <a:rPr lang="ru-RU" sz="3100" dirty="0">
                <a:latin typeface="Times New Roman" panose="02020603050405020304" pitchFamily="18" charset="0"/>
                <a:cs typeface="Times New Roman" panose="02020603050405020304" pitchFamily="18" charset="0"/>
              </a:rPr>
              <a:t>ş</a:t>
            </a:r>
            <a:r>
              <a:rPr lang="en-US" sz="3100" dirty="0" err="1">
                <a:latin typeface="Times New Roman" panose="02020603050405020304" pitchFamily="18" charset="0"/>
                <a:cs typeface="Times New Roman" panose="02020603050405020304" pitchFamily="18" charset="0"/>
              </a:rPr>
              <a:t>yna</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etenler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bilen</a:t>
            </a:r>
            <a:r>
              <a:rPr lang="en-US" sz="3100" dirty="0">
                <a:latin typeface="Times New Roman" panose="02020603050405020304" pitchFamily="18" charset="0"/>
                <a:cs typeface="Times New Roman" panose="02020603050405020304" pitchFamily="18" charset="0"/>
              </a:rPr>
              <a:t> de</a:t>
            </a:r>
            <a:r>
              <a:rPr lang="ru-RU" sz="3100" dirty="0">
                <a:latin typeface="Times New Roman" panose="02020603050405020304" pitchFamily="18" charset="0"/>
                <a:cs typeface="Times New Roman" panose="02020603050405020304" pitchFamily="18" charset="0"/>
              </a:rPr>
              <a:t>ň </a:t>
            </a:r>
            <a:r>
              <a:rPr lang="en-US" sz="3100" dirty="0" err="1">
                <a:latin typeface="Times New Roman" panose="02020603050405020304" pitchFamily="18" charset="0"/>
                <a:cs typeface="Times New Roman" panose="02020603050405020304" pitchFamily="18" charset="0"/>
              </a:rPr>
              <a:t>hasap</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edil</a:t>
            </a:r>
            <a:r>
              <a:rPr lang="ru-RU" sz="3100" dirty="0" err="1">
                <a:latin typeface="Times New Roman" panose="02020603050405020304" pitchFamily="18" charset="0"/>
                <a:cs typeface="Times New Roman" panose="02020603050405020304" pitchFamily="18" charset="0"/>
              </a:rPr>
              <a:t>ýä</a:t>
            </a:r>
            <a:r>
              <a:rPr lang="en-US" sz="3100" dirty="0" err="1">
                <a:latin typeface="Times New Roman" panose="02020603050405020304" pitchFamily="18" charset="0"/>
                <a:cs typeface="Times New Roman" panose="02020603050405020304" pitchFamily="18" charset="0"/>
              </a:rPr>
              <a:t>rler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ýö</a:t>
            </a:r>
            <a:r>
              <a:rPr lang="en-US" sz="3100" dirty="0">
                <a:latin typeface="Times New Roman" panose="02020603050405020304" pitchFamily="18" charset="0"/>
                <a:cs typeface="Times New Roman" panose="02020603050405020304" pitchFamily="18" charset="0"/>
              </a:rPr>
              <a:t>ne z</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hmet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goramaklykda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i</a:t>
            </a:r>
            <a:r>
              <a:rPr lang="ru-RU" sz="3100" dirty="0" err="1">
                <a:latin typeface="Times New Roman" panose="02020603050405020304" pitchFamily="18" charset="0"/>
                <a:cs typeface="Times New Roman" panose="02020603050405020304" pitchFamily="18" charset="0"/>
              </a:rPr>
              <a:t>şç</a:t>
            </a:r>
            <a:r>
              <a:rPr lang="en-US" sz="3100" dirty="0" err="1">
                <a:latin typeface="Times New Roman" panose="02020603050405020304" pitchFamily="18" charset="0"/>
                <a:cs typeface="Times New Roman" panose="02020603050405020304" pitchFamily="18" charset="0"/>
              </a:rPr>
              <a:t>i</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wagtyny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kesgitlemekde</a:t>
            </a:r>
            <a:r>
              <a:rPr lang="ru-RU"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dyn</a:t>
            </a:r>
            <a:r>
              <a:rPr lang="ru-RU" sz="3100" dirty="0">
                <a:latin typeface="Times New Roman" panose="02020603050405020304" pitchFamily="18" charset="0"/>
                <a:cs typeface="Times New Roman" panose="02020603050405020304" pitchFamily="18" charset="0"/>
              </a:rPr>
              <a:t>ç </a:t>
            </a:r>
            <a:r>
              <a:rPr lang="en-US" sz="3100" dirty="0" err="1">
                <a:latin typeface="Times New Roman" panose="02020603050405020304" pitchFamily="18" charset="0"/>
                <a:cs typeface="Times New Roman" panose="02020603050405020304" pitchFamily="18" charset="0"/>
              </a:rPr>
              <a:t>aly</a:t>
            </a:r>
            <a:r>
              <a:rPr lang="ru-RU" sz="3100" dirty="0">
                <a:latin typeface="Times New Roman" panose="02020603050405020304" pitchFamily="18" charset="0"/>
                <a:cs typeface="Times New Roman" panose="02020603050405020304" pitchFamily="18" charset="0"/>
              </a:rPr>
              <a:t>ş</a:t>
            </a:r>
            <a:r>
              <a:rPr lang="en-US" sz="3100" dirty="0">
                <a:latin typeface="Times New Roman" panose="02020603050405020304" pitchFamily="18" charset="0"/>
                <a:cs typeface="Times New Roman" panose="02020603050405020304" pitchFamily="18" charset="0"/>
              </a:rPr>
              <a:t>y </a:t>
            </a:r>
            <a:r>
              <a:rPr lang="en-US" sz="3100" dirty="0" err="1">
                <a:latin typeface="Times New Roman" panose="02020603050405020304" pitchFamily="18" charset="0"/>
                <a:cs typeface="Times New Roman" panose="02020603050405020304" pitchFamily="18" charset="0"/>
              </a:rPr>
              <a:t>kesgitlemekde</a:t>
            </a:r>
            <a:r>
              <a:rPr lang="en-US" sz="3100" dirty="0">
                <a:latin typeface="Times New Roman" panose="02020603050405020304" pitchFamily="18" charset="0"/>
                <a:cs typeface="Times New Roman" panose="02020603050405020304" pitchFamily="18" charset="0"/>
              </a:rPr>
              <a:t> we z</a:t>
            </a:r>
            <a:r>
              <a:rPr lang="ru-RU" sz="3100" dirty="0">
                <a:latin typeface="Times New Roman" panose="02020603050405020304" pitchFamily="18" charset="0"/>
                <a:cs typeface="Times New Roman" panose="02020603050405020304" pitchFamily="18" charset="0"/>
              </a:rPr>
              <a:t>ä</a:t>
            </a:r>
            <a:r>
              <a:rPr lang="en-US" sz="3100" dirty="0" err="1">
                <a:latin typeface="Times New Roman" panose="02020603050405020304" pitchFamily="18" charset="0"/>
                <a:cs typeface="Times New Roman" panose="02020603050405020304" pitchFamily="18" charset="0"/>
              </a:rPr>
              <a:t>hmeti</a:t>
            </a:r>
            <a:r>
              <a:rPr lang="ru-RU" sz="3100" dirty="0">
                <a:latin typeface="Times New Roman" panose="02020603050405020304" pitchFamily="18" charset="0"/>
                <a:cs typeface="Times New Roman" panose="02020603050405020304" pitchFamily="18" charset="0"/>
              </a:rPr>
              <a:t>ň </a:t>
            </a:r>
            <a:r>
              <a:rPr lang="en-US" sz="3100" dirty="0">
                <a:latin typeface="Times New Roman" panose="02020603050405020304" pitchFamily="18" charset="0"/>
                <a:cs typeface="Times New Roman" panose="02020603050405020304" pitchFamily="18" charset="0"/>
              </a:rPr>
              <a:t>be</a:t>
            </a:r>
            <a:r>
              <a:rPr lang="ru-RU" sz="3100" dirty="0">
                <a:latin typeface="Times New Roman" panose="02020603050405020304" pitchFamily="18" charset="0"/>
                <a:cs typeface="Times New Roman" panose="02020603050405020304" pitchFamily="18" charset="0"/>
              </a:rPr>
              <a:t>ý</a:t>
            </a:r>
            <a:r>
              <a:rPr lang="en-US" sz="3100" dirty="0" err="1">
                <a:latin typeface="Times New Roman" panose="02020603050405020304" pitchFamily="18" charset="0"/>
                <a:cs typeface="Times New Roman" panose="02020603050405020304" pitchFamily="18" charset="0"/>
              </a:rPr>
              <a:t>leki</a:t>
            </a:r>
            <a:r>
              <a:rPr lang="ru-RU" sz="3100" dirty="0">
                <a:latin typeface="Times New Roman" panose="02020603050405020304" pitchFamily="18" charset="0"/>
                <a:cs typeface="Times New Roman" panose="02020603050405020304" pitchFamily="18" charset="0"/>
              </a:rPr>
              <a:t> ş</a:t>
            </a:r>
            <a:r>
              <a:rPr lang="en-US" sz="3100" dirty="0" err="1">
                <a:latin typeface="Times New Roman" panose="02020603050405020304" pitchFamily="18" charset="0"/>
                <a:cs typeface="Times New Roman" panose="02020603050405020304" pitchFamily="18" charset="0"/>
              </a:rPr>
              <a:t>ertlerinde</a:t>
            </a:r>
            <a:r>
              <a:rPr lang="ru-RU" sz="3100" dirty="0">
                <a:latin typeface="Times New Roman" panose="02020603050405020304" pitchFamily="18" charset="0"/>
                <a:cs typeface="Times New Roman" panose="02020603050405020304" pitchFamily="18" charset="0"/>
              </a:rPr>
              <a:t> ý</a:t>
            </a:r>
            <a:r>
              <a:rPr lang="en-US" sz="3100" dirty="0" err="1">
                <a:latin typeface="Times New Roman" panose="02020603050405020304" pitchFamily="18" charset="0"/>
                <a:cs typeface="Times New Roman" panose="02020603050405020304" pitchFamily="18" charset="0"/>
              </a:rPr>
              <a:t>etginjekler</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birn</a:t>
            </a:r>
            <a:r>
              <a:rPr lang="ru-RU" sz="3100" dirty="0" err="1">
                <a:latin typeface="Times New Roman" panose="02020603050405020304" pitchFamily="18" charset="0"/>
                <a:cs typeface="Times New Roman" panose="02020603050405020304" pitchFamily="18" charset="0"/>
              </a:rPr>
              <a:t>äç</a:t>
            </a:r>
            <a:r>
              <a:rPr lang="en-US" sz="3100" dirty="0">
                <a:latin typeface="Times New Roman" panose="02020603050405020304" pitchFamily="18" charset="0"/>
                <a:cs typeface="Times New Roman" panose="02020603050405020304" pitchFamily="18" charset="0"/>
              </a:rPr>
              <a:t>e</a:t>
            </a:r>
            <a:r>
              <a:rPr lang="ru-RU" sz="3100" dirty="0">
                <a:latin typeface="Times New Roman" panose="02020603050405020304" pitchFamily="18" charset="0"/>
                <a:cs typeface="Times New Roman" panose="02020603050405020304" pitchFamily="18" charset="0"/>
              </a:rPr>
              <a:t> ý</a:t>
            </a:r>
            <a:r>
              <a:rPr lang="en-US" sz="3100" dirty="0">
                <a:latin typeface="Times New Roman" panose="02020603050405020304" pitchFamily="18" charset="0"/>
                <a:cs typeface="Times New Roman" panose="02020603050405020304" pitchFamily="18" charset="0"/>
              </a:rPr>
              <a:t>e</a:t>
            </a:r>
            <a:r>
              <a:rPr lang="ru-RU" sz="3100" dirty="0">
                <a:latin typeface="Times New Roman" panose="02020603050405020304" pitchFamily="18" charset="0"/>
                <a:cs typeface="Times New Roman" panose="02020603050405020304" pitchFamily="18" charset="0"/>
              </a:rPr>
              <a:t>ň</a:t>
            </a:r>
            <a:r>
              <a:rPr lang="en-US" sz="3100" dirty="0" err="1">
                <a:latin typeface="Times New Roman" panose="02020603050405020304" pitchFamily="18" charset="0"/>
                <a:cs typeface="Times New Roman" panose="02020603050405020304" pitchFamily="18" charset="0"/>
              </a:rPr>
              <a:t>iliklerden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pe</a:t>
            </a:r>
            <a:r>
              <a:rPr lang="ru-RU" sz="3100" dirty="0">
                <a:latin typeface="Times New Roman" panose="02020603050405020304" pitchFamily="18" charset="0"/>
                <a:cs typeface="Times New Roman" panose="02020603050405020304" pitchFamily="18" charset="0"/>
              </a:rPr>
              <a:t>ý</a:t>
            </a:r>
            <a:r>
              <a:rPr lang="en-US" sz="3100" dirty="0" err="1">
                <a:latin typeface="Times New Roman" panose="02020603050405020304" pitchFamily="18" charset="0"/>
                <a:cs typeface="Times New Roman" panose="02020603050405020304" pitchFamily="18" charset="0"/>
              </a:rPr>
              <a:t>dalan</a:t>
            </a:r>
            <a:r>
              <a:rPr lang="ru-RU" sz="3100" dirty="0">
                <a:latin typeface="Times New Roman" panose="02020603050405020304" pitchFamily="18" charset="0"/>
                <a:cs typeface="Times New Roman" panose="02020603050405020304" pitchFamily="18" charset="0"/>
              </a:rPr>
              <a:t>ý</a:t>
            </a:r>
            <a:r>
              <a:rPr lang="en-US" sz="3100" dirty="0" err="1">
                <a:latin typeface="Times New Roman" panose="02020603050405020304" pitchFamily="18" charset="0"/>
                <a:cs typeface="Times New Roman" panose="02020603050405020304" pitchFamily="18" charset="0"/>
              </a:rPr>
              <a:t>arlar</a:t>
            </a:r>
            <a:r>
              <a:rPr lang="ru-RU" sz="31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39157930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16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dan</a:t>
            </a:r>
            <a:r>
              <a:rPr lang="ru-RU" sz="2400" dirty="0">
                <a:latin typeface="Times New Roman" panose="02020603050405020304" pitchFamily="18" charset="0"/>
                <a:cs typeface="Times New Roman" panose="02020603050405020304" pitchFamily="18" charset="0"/>
              </a:rPr>
              <a:t> 18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 ç</a:t>
            </a:r>
            <a:r>
              <a:rPr lang="en-US" sz="2400" dirty="0" err="1">
                <a:latin typeface="Times New Roman" panose="02020603050405020304" pitchFamily="18" charset="0"/>
                <a:cs typeface="Times New Roman" panose="02020603050405020304" pitchFamily="18" charset="0"/>
              </a:rPr>
              <a:t>enli</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etginjekler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a:t>
            </a: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gysgaldylan</a:t>
            </a:r>
            <a:r>
              <a:rPr lang="ru-RU" sz="2400" dirty="0">
                <a:latin typeface="Times New Roman" panose="02020603050405020304" pitchFamily="18" charset="0"/>
                <a:cs typeface="Times New Roman" panose="02020603050405020304" pitchFamily="18" charset="0"/>
              </a:rPr>
              <a:t> 36 </a:t>
            </a:r>
            <a:r>
              <a:rPr lang="en-US" sz="2400" dirty="0" err="1">
                <a:latin typeface="Times New Roman" panose="02020603050405020304" pitchFamily="18" charset="0"/>
                <a:cs typeface="Times New Roman" panose="02020603050405020304" pitchFamily="18" charset="0"/>
              </a:rPr>
              <a:t>sagatlyk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 </a:t>
            </a:r>
            <a:r>
              <a:rPr lang="en-US" sz="2400" dirty="0" err="1">
                <a:latin typeface="Times New Roman" panose="02020603050405020304" pitchFamily="18" charset="0"/>
                <a:cs typeface="Times New Roman" panose="02020603050405020304" pitchFamily="18" charset="0"/>
              </a:rPr>
              <a:t>hepdesi</a:t>
            </a:r>
            <a:r>
              <a:rPr lang="ru-RU" sz="2400" dirty="0">
                <a:latin typeface="Times New Roman" panose="02020603050405020304" pitchFamily="18" charset="0"/>
                <a:cs typeface="Times New Roman" panose="02020603050405020304" pitchFamily="18" charset="0"/>
              </a:rPr>
              <a:t>, 15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dan</a:t>
            </a:r>
            <a:r>
              <a:rPr lang="ru-RU" sz="2400" dirty="0">
                <a:latin typeface="Times New Roman" panose="02020603050405020304" pitchFamily="18" charset="0"/>
                <a:cs typeface="Times New Roman" panose="02020603050405020304" pitchFamily="18" charset="0"/>
              </a:rPr>
              <a:t> 16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 ç</a:t>
            </a:r>
            <a:r>
              <a:rPr lang="en-US" sz="2400" dirty="0" err="1">
                <a:latin typeface="Times New Roman" panose="02020603050405020304" pitchFamily="18" charset="0"/>
                <a:cs typeface="Times New Roman" panose="02020603050405020304" pitchFamily="18" charset="0"/>
              </a:rPr>
              <a:t>enlli</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etginjekler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a:t>
            </a:r>
            <a:r>
              <a:rPr lang="en-US" sz="2400" dirty="0">
                <a:latin typeface="Times New Roman" panose="02020603050405020304" pitchFamily="18" charset="0"/>
                <a:cs typeface="Times New Roman" panose="02020603050405020304" pitchFamily="18" charset="0"/>
              </a:rPr>
              <a:t>in </a:t>
            </a:r>
            <a:r>
              <a:rPr lang="en-US"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24 </a:t>
            </a:r>
            <a:r>
              <a:rPr lang="en-US" sz="2400" dirty="0" err="1">
                <a:latin typeface="Times New Roman" panose="02020603050405020304" pitchFamily="18" charset="0"/>
                <a:cs typeface="Times New Roman" panose="02020603050405020304" pitchFamily="18" charset="0"/>
              </a:rPr>
              <a:t>sagatlyk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 </a:t>
            </a:r>
            <a:r>
              <a:rPr lang="en-US" sz="2400" dirty="0" err="1">
                <a:latin typeface="Times New Roman" panose="02020603050405020304" pitchFamily="18" charset="0"/>
                <a:cs typeface="Times New Roman" panose="02020603050405020304" pitchFamily="18" charset="0"/>
              </a:rPr>
              <a:t>hepdesi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kesgitlen</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etginjekleri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ag</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amyna</a:t>
            </a:r>
            <a:r>
              <a:rPr lang="en-US" sz="2400" dirty="0">
                <a:latin typeface="Times New Roman" panose="02020603050405020304" pitchFamily="18" charset="0"/>
                <a:cs typeface="Times New Roman" panose="02020603050405020304" pitchFamily="18" charset="0"/>
              </a:rPr>
              <a:t> we </a:t>
            </a:r>
            <a:r>
              <a:rPr lang="en-US" sz="2400" dirty="0" err="1">
                <a:latin typeface="Times New Roman" panose="02020603050405020304" pitchFamily="18" charset="0"/>
                <a:cs typeface="Times New Roman" panose="02020603050405020304" pitchFamily="18" charset="0"/>
              </a:rPr>
              <a:t>dyn</a:t>
            </a:r>
            <a:r>
              <a:rPr lang="ru-RU" sz="2400" dirty="0">
                <a:latin typeface="Times New Roman" panose="02020603050405020304" pitchFamily="18" charset="0"/>
                <a:cs typeface="Times New Roman" panose="02020603050405020304" pitchFamily="18" charset="0"/>
              </a:rPr>
              <a:t>ç </a:t>
            </a:r>
            <a:r>
              <a:rPr lang="en-US" sz="2400" dirty="0" err="1">
                <a:latin typeface="Times New Roman" panose="02020603050405020304" pitchFamily="18" charset="0"/>
                <a:cs typeface="Times New Roman" panose="02020603050405020304" pitchFamily="18" charset="0"/>
              </a:rPr>
              <a:t>aly</a:t>
            </a:r>
            <a:r>
              <a:rPr lang="ru-RU" sz="2400" dirty="0">
                <a:latin typeface="Times New Roman" panose="02020603050405020304" pitchFamily="18" charset="0"/>
                <a:cs typeface="Times New Roman" panose="02020603050405020304" pitchFamily="18" charset="0"/>
              </a:rPr>
              <a:t>ş </a:t>
            </a:r>
            <a:r>
              <a:rPr lang="en-US" sz="2400" dirty="0">
                <a:latin typeface="Times New Roman" panose="02020603050405020304" pitchFamily="18" charset="0"/>
                <a:cs typeface="Times New Roman" panose="02020603050405020304" pitchFamily="18" charset="0"/>
              </a:rPr>
              <a:t>g</a:t>
            </a:r>
            <a:r>
              <a:rPr lang="ru-RU" sz="2400" dirty="0">
                <a:latin typeface="Times New Roman" panose="02020603050405020304" pitchFamily="18" charset="0"/>
                <a:cs typeface="Times New Roman" panose="02020603050405020304" pitchFamily="18" charset="0"/>
              </a:rPr>
              <a:t>ü</a:t>
            </a:r>
            <a:r>
              <a:rPr lang="en-US" sz="2400" dirty="0" err="1">
                <a:latin typeface="Times New Roman" panose="02020603050405020304" pitchFamily="18" charset="0"/>
                <a:cs typeface="Times New Roman" panose="02020603050405020304" pitchFamily="18" charset="0"/>
              </a:rPr>
              <a:t>nleri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lemeklik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gadagan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edil</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etginjekleri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agyr</a:t>
            </a:r>
            <a:r>
              <a:rPr lang="en-US" sz="2400" dirty="0">
                <a:latin typeface="Times New Roman" panose="02020603050405020304" pitchFamily="18" charset="0"/>
                <a:cs typeface="Times New Roman" panose="02020603050405020304" pitchFamily="18" charset="0"/>
              </a:rPr>
              <a:t> z</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hmetde</a:t>
            </a:r>
            <a:r>
              <a:rPr lang="en-US" sz="2400" dirty="0">
                <a:latin typeface="Times New Roman" panose="02020603050405020304" pitchFamily="18" charset="0"/>
                <a:cs typeface="Times New Roman" panose="02020603050405020304" pitchFamily="18" charset="0"/>
              </a:rPr>
              <a:t> we </a:t>
            </a:r>
            <a:r>
              <a:rPr lang="en-US" sz="2400" dirty="0" err="1">
                <a:latin typeface="Times New Roman" panose="02020603050405020304" pitchFamily="18" charset="0"/>
                <a:cs typeface="Times New Roman" panose="02020603050405020304" pitchFamily="18" charset="0"/>
              </a:rPr>
              <a:t>zy</a:t>
            </a:r>
            <a:r>
              <a:rPr lang="ru-RU" sz="2400" dirty="0">
                <a:latin typeface="Times New Roman" panose="02020603050405020304" pitchFamily="18" charset="0"/>
                <a:cs typeface="Times New Roman" panose="02020603050405020304" pitchFamily="18" charset="0"/>
              </a:rPr>
              <a:t>ý</a:t>
            </a:r>
            <a:r>
              <a:rPr lang="en-US" sz="2400" dirty="0" err="1">
                <a:latin typeface="Times New Roman" panose="02020603050405020304" pitchFamily="18" charset="0"/>
                <a:cs typeface="Times New Roman" panose="02020603050405020304" pitchFamily="18" charset="0"/>
              </a:rPr>
              <a:t>anly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lerde</a:t>
            </a:r>
            <a:r>
              <a:rPr lang="en-US" sz="2400" dirty="0">
                <a:latin typeface="Times New Roman" panose="02020603050405020304" pitchFamily="18" charset="0"/>
                <a:cs typeface="Times New Roman" panose="02020603050405020304" pitchFamily="18" charset="0"/>
              </a:rPr>
              <a:t> hem</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de </a:t>
            </a:r>
            <a:r>
              <a:rPr lang="en-US" sz="2400" dirty="0" err="1">
                <a:latin typeface="Times New Roman" panose="02020603050405020304" pitchFamily="18" charset="0"/>
                <a:cs typeface="Times New Roman" panose="02020603050405020304" pitchFamily="18" charset="0"/>
              </a:rPr>
              <a:t>howply</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ertlerde</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erasty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lerde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ulanmaklyga</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ol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berilme</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etginjekler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e di</a:t>
            </a:r>
            <a:r>
              <a:rPr lang="ru-RU" sz="2400" dirty="0">
                <a:latin typeface="Times New Roman" panose="02020603050405020304" pitchFamily="18" charset="0"/>
                <a:cs typeface="Times New Roman" panose="02020603050405020304" pitchFamily="18" charset="0"/>
              </a:rPr>
              <a:t>ň</a:t>
            </a:r>
            <a:r>
              <a:rPr lang="en-US" sz="2400" dirty="0">
                <a:latin typeface="Times New Roman" panose="02020603050405020304" pitchFamily="18" charset="0"/>
                <a:cs typeface="Times New Roman" panose="02020603050405020304" pitchFamily="18" charset="0"/>
              </a:rPr>
              <a:t>e </a:t>
            </a:r>
            <a:r>
              <a:rPr lang="en-US" sz="2400" dirty="0" err="1">
                <a:latin typeface="Times New Roman" panose="02020603050405020304" pitchFamily="18" charset="0"/>
                <a:cs typeface="Times New Roman" panose="02020603050405020304" pitchFamily="18" charset="0"/>
              </a:rPr>
              <a:t>medisina</a:t>
            </a:r>
            <a:r>
              <a:rPr lang="en-US" sz="2400" dirty="0">
                <a:latin typeface="Times New Roman" panose="02020603050405020304" pitchFamily="18" charset="0"/>
                <a:cs typeface="Times New Roman" panose="02020603050405020304" pitchFamily="18" charset="0"/>
              </a:rPr>
              <a:t> g</a:t>
            </a:r>
            <a:r>
              <a:rPr lang="ru-RU" sz="2400" dirty="0">
                <a:latin typeface="Times New Roman" panose="02020603050405020304" pitchFamily="18" charset="0"/>
                <a:cs typeface="Times New Roman" panose="02020603050405020304" pitchFamily="18" charset="0"/>
              </a:rPr>
              <a:t>ö</a:t>
            </a:r>
            <a:r>
              <a:rPr lang="en-US" sz="2400" dirty="0" err="1">
                <a:latin typeface="Times New Roman" panose="02020603050405020304" pitchFamily="18" charset="0"/>
                <a:cs typeface="Times New Roman" panose="02020603050405020304" pitchFamily="18" charset="0"/>
              </a:rPr>
              <a:t>zeg</a:t>
            </a:r>
            <a:r>
              <a:rPr lang="ru-RU" sz="2400" dirty="0">
                <a:latin typeface="Times New Roman" panose="02020603050405020304" pitchFamily="18" charset="0"/>
                <a:cs typeface="Times New Roman" panose="02020603050405020304" pitchFamily="18" charset="0"/>
              </a:rPr>
              <a:t>ç</a:t>
            </a:r>
            <a:r>
              <a:rPr lang="en-US" sz="2400" dirty="0" err="1">
                <a:latin typeface="Times New Roman" panose="02020603050405020304" pitchFamily="18" charset="0"/>
                <a:cs typeface="Times New Roman" panose="02020603050405020304" pitchFamily="18" charset="0"/>
              </a:rPr>
              <a:t>iliginden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a:t>
            </a:r>
            <a:r>
              <a:rPr lang="ru-RU" sz="2400" dirty="0">
                <a:latin typeface="Times New Roman" panose="02020603050405020304" pitchFamily="18" charset="0"/>
                <a:cs typeface="Times New Roman" panose="02020603050405020304" pitchFamily="18" charset="0"/>
              </a:rPr>
              <a:t>ç</a:t>
            </a:r>
            <a:r>
              <a:rPr lang="en-US" sz="2400" dirty="0" err="1">
                <a:latin typeface="Times New Roman" panose="02020603050405020304" pitchFamily="18" charset="0"/>
                <a:cs typeface="Times New Roman" panose="02020603050405020304" pitchFamily="18" charset="0"/>
              </a:rPr>
              <a:t>enden</a:t>
            </a:r>
            <a:r>
              <a:rPr lang="en-US" sz="2400" dirty="0">
                <a:latin typeface="Times New Roman" panose="02020603050405020304" pitchFamily="18" charset="0"/>
                <a:cs typeface="Times New Roman" panose="02020603050405020304" pitchFamily="18" charset="0"/>
              </a:rPr>
              <a:t> so</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kabul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edil</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So</a:t>
            </a:r>
            <a:r>
              <a:rPr lang="ru-RU" sz="2400" dirty="0">
                <a:latin typeface="Times New Roman" panose="02020603050405020304" pitchFamily="18" charset="0"/>
                <a:cs typeface="Times New Roman" panose="02020603050405020304" pitchFamily="18" charset="0"/>
              </a:rPr>
              <a:t>ň</a:t>
            </a:r>
            <a:r>
              <a:rPr lang="en-US" sz="2400" dirty="0" err="1">
                <a:latin typeface="Times New Roman" panose="02020603050405020304" pitchFamily="18" charset="0"/>
                <a:cs typeface="Times New Roman" panose="02020603050405020304" pitchFamily="18" charset="0"/>
              </a:rPr>
              <a:t>ra</a:t>
            </a:r>
            <a:r>
              <a:rPr lang="ru-RU" sz="2400" dirty="0">
                <a:latin typeface="Times New Roman" panose="02020603050405020304" pitchFamily="18" charset="0"/>
                <a:cs typeface="Times New Roman" panose="02020603050405020304" pitchFamily="18" charset="0"/>
              </a:rPr>
              <a:t> 18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et</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n</a:t>
            </a:r>
            <a:r>
              <a:rPr lang="ru-RU" sz="2400" dirty="0" err="1">
                <a:latin typeface="Times New Roman" panose="02020603050405020304" pitchFamily="18" charset="0"/>
                <a:cs typeface="Times New Roman" panose="02020603050405020304" pitchFamily="18" charset="0"/>
              </a:rPr>
              <a:t>çä</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yl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medisina</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saglygy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sakla</a:t>
            </a:r>
            <a:r>
              <a:rPr lang="ru-RU"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ş </a:t>
            </a:r>
            <a:r>
              <a:rPr lang="ru-RU" sz="2400" dirty="0" err="1">
                <a:latin typeface="Times New Roman" panose="02020603050405020304" pitchFamily="18" charset="0"/>
                <a:cs typeface="Times New Roman" panose="02020603050405020304" pitchFamily="18" charset="0"/>
              </a:rPr>
              <a:t>öý</a:t>
            </a:r>
            <a:r>
              <a:rPr lang="en-US" sz="2400" dirty="0" err="1">
                <a:latin typeface="Times New Roman" panose="02020603050405020304" pitchFamily="18" charset="0"/>
                <a:cs typeface="Times New Roman" panose="02020603050405020304" pitchFamily="18" charset="0"/>
              </a:rPr>
              <a:t>lerinde</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barlagyndan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a:t>
            </a:r>
            <a:r>
              <a:rPr lang="ru-RU" sz="2400" dirty="0" err="1">
                <a:latin typeface="Times New Roman" panose="02020603050405020304" pitchFamily="18" charset="0"/>
                <a:cs typeface="Times New Roman" panose="02020603050405020304" pitchFamily="18" charset="0"/>
              </a:rPr>
              <a:t>çýä</a:t>
            </a:r>
            <a:r>
              <a:rPr lang="en-US" sz="2400" dirty="0" err="1">
                <a:latin typeface="Times New Roman" panose="02020603050405020304" pitchFamily="18" charset="0"/>
                <a:cs typeface="Times New Roman" panose="02020603050405020304" pitchFamily="18" charset="0"/>
              </a:rPr>
              <a:t>rler</a:t>
            </a:r>
            <a:r>
              <a:rPr lang="ru-RU" sz="2400" dirty="0">
                <a:latin typeface="Times New Roman" panose="02020603050405020304" pitchFamily="18" charset="0"/>
                <a:cs typeface="Times New Roman" panose="02020603050405020304" pitchFamily="18" charset="0"/>
              </a:rPr>
              <a:t>. 18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adan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t>
            </a:r>
            <a:r>
              <a:rPr lang="ru-RU" sz="2400" dirty="0">
                <a:latin typeface="Times New Roman" panose="02020603050405020304" pitchFamily="18" charset="0"/>
                <a:cs typeface="Times New Roman" panose="02020603050405020304" pitchFamily="18" charset="0"/>
              </a:rPr>
              <a:t>ç</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bolan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a:t>
            </a:r>
            <a:r>
              <a:rPr lang="ru-RU" sz="2400" dirty="0" err="1">
                <a:latin typeface="Times New Roman" panose="02020603050405020304" pitchFamily="18" charset="0"/>
                <a:cs typeface="Times New Roman" panose="02020603050405020304" pitchFamily="18" charset="0"/>
              </a:rPr>
              <a:t>şç</a:t>
            </a:r>
            <a:r>
              <a:rPr lang="en-US" sz="2400" dirty="0" err="1">
                <a:latin typeface="Times New Roman" panose="02020603050405020304" pitchFamily="18" charset="0"/>
                <a:cs typeface="Times New Roman" panose="02020603050405020304" pitchFamily="18" charset="0"/>
              </a:rPr>
              <a:t>ilere</a:t>
            </a:r>
            <a:r>
              <a:rPr lang="en-US" sz="2400" dirty="0">
                <a:latin typeface="Times New Roman" panose="02020603050405020304" pitchFamily="18" charset="0"/>
                <a:cs typeface="Times New Roman" panose="02020603050405020304" pitchFamily="18" charset="0"/>
              </a:rPr>
              <a:t> we </a:t>
            </a:r>
            <a:r>
              <a:rPr lang="en-US" sz="2400" dirty="0" err="1">
                <a:latin typeface="Times New Roman" panose="02020603050405020304" pitchFamily="18" charset="0"/>
                <a:cs typeface="Times New Roman" panose="02020603050405020304" pitchFamily="18" charset="0"/>
              </a:rPr>
              <a:t>gulluk</a:t>
            </a:r>
            <a:r>
              <a:rPr lang="ru-RU" sz="2400" dirty="0">
                <a:latin typeface="Times New Roman" panose="02020603050405020304" pitchFamily="18" charset="0"/>
                <a:cs typeface="Times New Roman" panose="02020603050405020304" pitchFamily="18" charset="0"/>
              </a:rPr>
              <a:t>ç</a:t>
            </a:r>
            <a:r>
              <a:rPr lang="en-US" sz="2400" dirty="0" err="1">
                <a:latin typeface="Times New Roman" panose="02020603050405020304" pitchFamily="18" charset="0"/>
                <a:cs typeface="Times New Roman" panose="02020603050405020304" pitchFamily="18" charset="0"/>
              </a:rPr>
              <a:t>ylara</a:t>
            </a:r>
            <a:r>
              <a:rPr lang="en-US" sz="2400" dirty="0">
                <a:latin typeface="Times New Roman" panose="02020603050405020304" pitchFamily="18" charset="0"/>
                <a:cs typeface="Times New Roman" panose="02020603050405020304" pitchFamily="18" charset="0"/>
              </a:rPr>
              <a:t> z</a:t>
            </a:r>
            <a:r>
              <a:rPr lang="ru-RU" sz="2400" dirty="0">
                <a:latin typeface="Times New Roman" panose="02020603050405020304" pitchFamily="18" charset="0"/>
                <a:cs typeface="Times New Roman" panose="02020603050405020304" pitchFamily="18" charset="0"/>
              </a:rPr>
              <a:t>ä</a:t>
            </a:r>
            <a:r>
              <a:rPr lang="en-US" sz="2400" dirty="0" err="1">
                <a:latin typeface="Times New Roman" panose="02020603050405020304" pitchFamily="18" charset="0"/>
                <a:cs typeface="Times New Roman" panose="02020603050405020304" pitchFamily="18" charset="0"/>
              </a:rPr>
              <a:t>hmet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dyn</a:t>
            </a:r>
            <a:r>
              <a:rPr lang="ru-RU" sz="2400" dirty="0">
                <a:latin typeface="Times New Roman" panose="02020603050405020304" pitchFamily="18" charset="0"/>
                <a:cs typeface="Times New Roman" panose="02020603050405020304" pitchFamily="18" charset="0"/>
              </a:rPr>
              <a:t>ç </a:t>
            </a:r>
            <a:r>
              <a:rPr lang="en-US" sz="2400" dirty="0" err="1">
                <a:latin typeface="Times New Roman" panose="02020603050405020304" pitchFamily="18" charset="0"/>
                <a:cs typeface="Times New Roman" panose="02020603050405020304" pitchFamily="18" charset="0"/>
              </a:rPr>
              <a:t>aly</a:t>
            </a:r>
            <a:r>
              <a:rPr lang="ru-RU" sz="2400" dirty="0">
                <a:latin typeface="Times New Roman" panose="02020603050405020304" pitchFamily="18" charset="0"/>
                <a:cs typeface="Times New Roman" panose="02020603050405020304" pitchFamily="18" charset="0"/>
              </a:rPr>
              <a:t>ş</a:t>
            </a:r>
            <a:r>
              <a:rPr lang="en-US" sz="2400" dirty="0">
                <a:latin typeface="Times New Roman" panose="02020603050405020304" pitchFamily="18" charset="0"/>
                <a:cs typeface="Times New Roman" panose="02020603050405020304" pitchFamily="18" charset="0"/>
              </a:rPr>
              <a:t>y</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tomus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wagtlary</a:t>
            </a:r>
            <a:r>
              <a:rPr lang="ru-RU" sz="2400" dirty="0">
                <a:latin typeface="Times New Roman" panose="02020603050405020304" pitchFamily="18" charset="0"/>
                <a:cs typeface="Times New Roman" panose="02020603050405020304" pitchFamily="18" charset="0"/>
              </a:rPr>
              <a:t> ý</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olary</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islegleri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a:t>
            </a:r>
            <a:r>
              <a:rPr lang="ru-RU"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un</a:t>
            </a:r>
            <a:r>
              <a:rPr lang="ru-RU" sz="2400" dirty="0">
                <a:latin typeface="Times New Roman" panose="02020603050405020304" pitchFamily="18" charset="0"/>
                <a:cs typeface="Times New Roman" panose="02020603050405020304" pitchFamily="18" charset="0"/>
              </a:rPr>
              <a:t>ç</a:t>
            </a:r>
            <a:r>
              <a:rPr lang="en-US" sz="2400" dirty="0">
                <a:latin typeface="Times New Roman" panose="02020603050405020304" pitchFamily="18" charset="0"/>
                <a:cs typeface="Times New Roman" panose="02020603050405020304" pitchFamily="18" charset="0"/>
              </a:rPr>
              <a:t>a</a:t>
            </a:r>
            <a:r>
              <a:rPr lang="ru-RU" sz="2400" dirty="0">
                <a:latin typeface="Times New Roman" panose="02020603050405020304" pitchFamily="18" charset="0"/>
                <a:cs typeface="Times New Roman" panose="02020603050405020304" pitchFamily="18" charset="0"/>
              </a:rPr>
              <a:t> ý</a:t>
            </a:r>
            <a:r>
              <a:rPr lang="en-US" sz="2400" dirty="0" err="1">
                <a:latin typeface="Times New Roman" panose="02020603050405020304" pitchFamily="18" charset="0"/>
                <a:cs typeface="Times New Roman" panose="02020603050405020304" pitchFamily="18" charset="0"/>
              </a:rPr>
              <a:t>agny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islendik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ru-RU" sz="2400" dirty="0">
                <a:latin typeface="Times New Roman" panose="02020603050405020304" pitchFamily="18" charset="0"/>
                <a:cs typeface="Times New Roman" panose="02020603050405020304" pitchFamily="18" charset="0"/>
              </a:rPr>
              <a:t>ş</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wagtlarda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beril</a:t>
            </a:r>
            <a:r>
              <a:rPr lang="ru-RU" sz="2400" dirty="0" err="1">
                <a:latin typeface="Times New Roman" panose="02020603050405020304" pitchFamily="18" charset="0"/>
                <a:cs typeface="Times New Roman" panose="02020603050405020304" pitchFamily="18" charset="0"/>
              </a:rPr>
              <a:t>ýä</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Onu</a:t>
            </a:r>
            <a:r>
              <a:rPr lang="ru-RU" sz="2400" dirty="0">
                <a:latin typeface="Times New Roman" panose="02020603050405020304" pitchFamily="18" charset="0"/>
                <a:cs typeface="Times New Roman" panose="02020603050405020304" pitchFamily="18" charset="0"/>
              </a:rPr>
              <a:t>ň </a:t>
            </a:r>
            <a:r>
              <a:rPr lang="en-US" sz="2400" dirty="0" err="1">
                <a:latin typeface="Times New Roman" panose="02020603050405020304" pitchFamily="18" charset="0"/>
                <a:cs typeface="Times New Roman" panose="02020603050405020304" pitchFamily="18" charset="0"/>
              </a:rPr>
              <a:t>dowamlylygy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doly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kalendar</a:t>
            </a:r>
            <a:r>
              <a:rPr lang="en-US" sz="2400" dirty="0">
                <a:latin typeface="Times New Roman" panose="02020603050405020304" pitchFamily="18" charset="0"/>
                <a:cs typeface="Times New Roman" panose="02020603050405020304" pitchFamily="18" charset="0"/>
              </a:rPr>
              <a:t> a</a:t>
            </a:r>
            <a:r>
              <a:rPr lang="ru-RU" sz="2400" dirty="0">
                <a:latin typeface="Times New Roman" panose="02020603050405020304" pitchFamily="18" charset="0"/>
                <a:cs typeface="Times New Roman" panose="02020603050405020304" pitchFamily="18" charset="0"/>
              </a:rPr>
              <a:t>ý</a:t>
            </a:r>
            <a:r>
              <a:rPr lang="en-US" sz="2400" dirty="0">
                <a:latin typeface="Times New Roman" panose="02020603050405020304" pitchFamily="18" charset="0"/>
                <a:cs typeface="Times New Roman" panose="02020603050405020304" pitchFamily="18" charset="0"/>
              </a:rPr>
              <a:t>y </a:t>
            </a:r>
            <a:r>
              <a:rPr lang="en-US" sz="2400" dirty="0" err="1">
                <a:latin typeface="Times New Roman" panose="02020603050405020304" pitchFamily="18" charset="0"/>
                <a:cs typeface="Times New Roman" panose="02020603050405020304" pitchFamily="18" charset="0"/>
              </a:rPr>
              <a:t>bolmaly</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195107091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tk-TM" sz="2800" b="1" dirty="0" smtClean="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ş</a:t>
            </a:r>
            <a:r>
              <a:rPr lang="en-US" sz="2800" b="1" dirty="0">
                <a:latin typeface="Times New Roman" panose="02020603050405020304" pitchFamily="18" charset="0"/>
                <a:cs typeface="Times New Roman" panose="02020603050405020304" pitchFamily="18" charset="0"/>
              </a:rPr>
              <a:t>den</a:t>
            </a:r>
            <a:r>
              <a:rPr lang="ru-RU" sz="2800" b="1" dirty="0">
                <a:latin typeface="Times New Roman" panose="02020603050405020304" pitchFamily="18" charset="0"/>
                <a:cs typeface="Times New Roman" panose="02020603050405020304" pitchFamily="18" charset="0"/>
              </a:rPr>
              <a:t> ç</a:t>
            </a:r>
            <a:r>
              <a:rPr lang="en-US" sz="2800" b="1" dirty="0" err="1">
                <a:latin typeface="Times New Roman" panose="02020603050405020304" pitchFamily="18" charset="0"/>
                <a:cs typeface="Times New Roman" panose="02020603050405020304" pitchFamily="18" charset="0"/>
              </a:rPr>
              <a:t>ykarmaklyk</a:t>
            </a:r>
            <a:r>
              <a:rPr lang="en-US" sz="2800" b="1" dirty="0">
                <a:latin typeface="Times New Roman" panose="02020603050405020304" pitchFamily="18" charset="0"/>
                <a:cs typeface="Times New Roman" panose="02020603050405020304" pitchFamily="18" charset="0"/>
              </a:rPr>
              <a:t> we </a:t>
            </a:r>
            <a:r>
              <a:rPr lang="en-US" sz="2800" b="1" dirty="0" err="1">
                <a:latin typeface="Times New Roman" panose="02020603050405020304" pitchFamily="18" charset="0"/>
                <a:cs typeface="Times New Roman" panose="02020603050405020304" pitchFamily="18" charset="0"/>
              </a:rPr>
              <a:t>ba</a:t>
            </a:r>
            <a:r>
              <a:rPr lang="ru-RU" sz="2800" b="1" dirty="0">
                <a:latin typeface="Times New Roman" panose="02020603050405020304" pitchFamily="18" charset="0"/>
                <a:cs typeface="Times New Roman" panose="02020603050405020304" pitchFamily="18" charset="0"/>
              </a:rPr>
              <a:t>ş</a:t>
            </a:r>
            <a:r>
              <a:rPr lang="en-US" sz="2800" b="1" dirty="0" err="1">
                <a:latin typeface="Times New Roman" panose="02020603050405020304" pitchFamily="18" charset="0"/>
                <a:cs typeface="Times New Roman" panose="02020603050405020304" pitchFamily="18" charset="0"/>
              </a:rPr>
              <a:t>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ş</a:t>
            </a:r>
            <a:r>
              <a:rPr lang="en-US" sz="2800" b="1" dirty="0">
                <a:latin typeface="Times New Roman" panose="02020603050405020304" pitchFamily="18" charset="0"/>
                <a:cs typeface="Times New Roman" panose="02020603050405020304" pitchFamily="18" charset="0"/>
              </a:rPr>
              <a:t>e </a:t>
            </a:r>
            <a:r>
              <a:rPr lang="en-US" sz="2800" b="1" dirty="0" err="1">
                <a:latin typeface="Times New Roman" panose="02020603050405020304" pitchFamily="18" charset="0"/>
                <a:cs typeface="Times New Roman" panose="02020603050405020304" pitchFamily="18" charset="0"/>
              </a:rPr>
              <a:t>ge</a:t>
            </a:r>
            <a:r>
              <a:rPr lang="ru-RU" sz="2800" b="1" dirty="0">
                <a:latin typeface="Times New Roman" panose="02020603050405020304" pitchFamily="18" charset="0"/>
                <a:cs typeface="Times New Roman" panose="02020603050405020304" pitchFamily="18" charset="0"/>
              </a:rPr>
              <a:t>ç</a:t>
            </a:r>
            <a:r>
              <a:rPr lang="en-US" sz="2800" b="1" dirty="0" err="1" smtClean="0">
                <a:latin typeface="Times New Roman" panose="02020603050405020304" pitchFamily="18" charset="0"/>
                <a:cs typeface="Times New Roman" panose="02020603050405020304" pitchFamily="18" charset="0"/>
              </a:rPr>
              <a:t>irm</a:t>
            </a:r>
            <a:r>
              <a:rPr lang="tk-TM" sz="2800" b="1" dirty="0" smtClean="0">
                <a:latin typeface="Times New Roman" panose="02020603050405020304" pitchFamily="18" charset="0"/>
                <a:cs typeface="Times New Roman" panose="02020603050405020304" pitchFamily="18" charset="0"/>
              </a:rPr>
              <a:t>e</a:t>
            </a:r>
            <a:r>
              <a:rPr lang="en-US" sz="2800" b="1" dirty="0" err="1" smtClean="0">
                <a:latin typeface="Times New Roman" panose="02020603050405020304" pitchFamily="18" charset="0"/>
                <a:cs typeface="Times New Roman" panose="02020603050405020304" pitchFamily="18" charset="0"/>
              </a:rPr>
              <a:t>klik</a:t>
            </a:r>
            <a:r>
              <a:rPr lang="ru-RU" sz="2800" b="1" dirty="0">
                <a:latin typeface="Times New Roman" panose="02020603050405020304" pitchFamily="18" charset="0"/>
                <a:cs typeface="Times New Roman" panose="02020603050405020304" pitchFamily="18" charset="0"/>
              </a:rPr>
              <a:t>.</a:t>
            </a:r>
            <a:br>
              <a:rPr lang="ru-RU"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fontScale="92500" lnSpcReduction="20000"/>
          </a:bodyPr>
          <a:lstStyle/>
          <a:p>
            <a:pPr marL="0" indent="0">
              <a:buNone/>
            </a:pPr>
            <a:r>
              <a:rPr lang="en-US" sz="2800" b="1" dirty="0">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ş</a:t>
            </a:r>
            <a:r>
              <a:rPr lang="en-US" sz="2800" b="1" dirty="0">
                <a:latin typeface="Times New Roman" panose="02020603050405020304" pitchFamily="18" charset="0"/>
                <a:cs typeface="Times New Roman" panose="02020603050405020304" pitchFamily="18" charset="0"/>
              </a:rPr>
              <a:t>den</a:t>
            </a:r>
            <a:r>
              <a:rPr lang="ru-RU" sz="2800" b="1" dirty="0">
                <a:latin typeface="Times New Roman" panose="02020603050405020304" pitchFamily="18" charset="0"/>
                <a:cs typeface="Times New Roman" panose="02020603050405020304" pitchFamily="18" charset="0"/>
              </a:rPr>
              <a:t> ç</a:t>
            </a:r>
            <a:r>
              <a:rPr lang="en-US" sz="2800" b="1" dirty="0" err="1">
                <a:latin typeface="Times New Roman" panose="02020603050405020304" pitchFamily="18" charset="0"/>
                <a:cs typeface="Times New Roman" panose="02020603050405020304" pitchFamily="18" charset="0"/>
              </a:rPr>
              <a:t>ykarmaklyk</a:t>
            </a:r>
            <a:r>
              <a:rPr lang="en-US" sz="2800" b="1" dirty="0">
                <a:latin typeface="Times New Roman" panose="02020603050405020304" pitchFamily="18" charset="0"/>
                <a:cs typeface="Times New Roman" panose="02020603050405020304" pitchFamily="18" charset="0"/>
              </a:rPr>
              <a:t> we </a:t>
            </a:r>
            <a:r>
              <a:rPr lang="en-US" sz="2800" b="1" dirty="0" err="1">
                <a:latin typeface="Times New Roman" panose="02020603050405020304" pitchFamily="18" charset="0"/>
                <a:cs typeface="Times New Roman" panose="02020603050405020304" pitchFamily="18" charset="0"/>
              </a:rPr>
              <a:t>ba</a:t>
            </a:r>
            <a:r>
              <a:rPr lang="ru-RU" sz="2800" b="1" dirty="0">
                <a:latin typeface="Times New Roman" panose="02020603050405020304" pitchFamily="18" charset="0"/>
                <a:cs typeface="Times New Roman" panose="02020603050405020304" pitchFamily="18" charset="0"/>
              </a:rPr>
              <a:t>ş</a:t>
            </a:r>
            <a:r>
              <a:rPr lang="en-US" sz="2800" b="1" dirty="0" err="1">
                <a:latin typeface="Times New Roman" panose="02020603050405020304" pitchFamily="18" charset="0"/>
                <a:cs typeface="Times New Roman" panose="02020603050405020304" pitchFamily="18" charset="0"/>
              </a:rPr>
              <a:t>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a:t>
            </a:r>
            <a:r>
              <a:rPr lang="ru-RU" sz="2800" b="1" dirty="0">
                <a:latin typeface="Times New Roman" panose="02020603050405020304" pitchFamily="18" charset="0"/>
                <a:cs typeface="Times New Roman" panose="02020603050405020304" pitchFamily="18" charset="0"/>
              </a:rPr>
              <a:t>ş</a:t>
            </a:r>
            <a:r>
              <a:rPr lang="en-US" sz="2800" b="1" dirty="0">
                <a:latin typeface="Times New Roman" panose="02020603050405020304" pitchFamily="18" charset="0"/>
                <a:cs typeface="Times New Roman" panose="02020603050405020304" pitchFamily="18" charset="0"/>
              </a:rPr>
              <a:t>e </a:t>
            </a:r>
            <a:r>
              <a:rPr lang="en-US" sz="2800" b="1" dirty="0" err="1">
                <a:latin typeface="Times New Roman" panose="02020603050405020304" pitchFamily="18" charset="0"/>
                <a:cs typeface="Times New Roman" panose="02020603050405020304" pitchFamily="18" charset="0"/>
              </a:rPr>
              <a:t>ge</a:t>
            </a:r>
            <a:r>
              <a:rPr lang="ru-RU" sz="2800" b="1" dirty="0">
                <a:latin typeface="Times New Roman" panose="02020603050405020304" pitchFamily="18" charset="0"/>
                <a:cs typeface="Times New Roman" panose="02020603050405020304" pitchFamily="18" charset="0"/>
              </a:rPr>
              <a:t>ç</a:t>
            </a:r>
            <a:r>
              <a:rPr lang="en-US" sz="2800" b="1" dirty="0" err="1">
                <a:latin typeface="Times New Roman" panose="02020603050405020304" pitchFamily="18" charset="0"/>
                <a:cs typeface="Times New Roman" panose="02020603050405020304" pitchFamily="18" charset="0"/>
              </a:rPr>
              <a:t>irmeklik</a:t>
            </a:r>
            <a:r>
              <a:rPr lang="ru-RU"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a:t>
            </a:r>
            <a:r>
              <a:rPr lang="ru-RU" sz="2800" dirty="0" err="1">
                <a:latin typeface="Times New Roman" panose="02020603050405020304" pitchFamily="18" charset="0"/>
                <a:cs typeface="Times New Roman" panose="02020603050405020304" pitchFamily="18" charset="0"/>
              </a:rPr>
              <a:t>şç</a:t>
            </a:r>
            <a:r>
              <a:rPr lang="en-US" sz="2800" dirty="0" err="1">
                <a:latin typeface="Times New Roman" panose="02020603050405020304" pitchFamily="18" charset="0"/>
                <a:cs typeface="Times New Roman" panose="02020603050405020304" pitchFamily="18" charset="0"/>
              </a:rPr>
              <a:t>iler</a:t>
            </a:r>
            <a:r>
              <a:rPr lang="en-US" sz="2800" dirty="0">
                <a:latin typeface="Times New Roman" panose="02020603050405020304" pitchFamily="18" charset="0"/>
                <a:cs typeface="Times New Roman" panose="02020603050405020304" pitchFamily="18" charset="0"/>
              </a:rPr>
              <a:t> we </a:t>
            </a:r>
            <a:r>
              <a:rPr lang="en-US" sz="2800" dirty="0" err="1">
                <a:latin typeface="Times New Roman" panose="02020603050405020304" pitchFamily="18" charset="0"/>
                <a:cs typeface="Times New Roman" panose="02020603050405020304" pitchFamily="18" charset="0"/>
              </a:rPr>
              <a:t>gulluk</a:t>
            </a:r>
            <a:r>
              <a:rPr lang="ru-RU" sz="2800" dirty="0">
                <a:latin typeface="Times New Roman" panose="02020603050405020304" pitchFamily="18" charset="0"/>
                <a:cs typeface="Times New Roman" panose="02020603050405020304" pitchFamily="18" charset="0"/>
              </a:rPr>
              <a:t>ç</a:t>
            </a:r>
            <a:r>
              <a:rPr lang="en-US" sz="2800" dirty="0" err="1">
                <a:latin typeface="Times New Roman" panose="02020603050405020304" pitchFamily="18" charset="0"/>
                <a:cs typeface="Times New Roman" panose="02020603050405020304" pitchFamily="18" charset="0"/>
              </a:rPr>
              <a:t>ylar</a:t>
            </a:r>
            <a:r>
              <a:rPr lang="en-US" sz="2800" dirty="0">
                <a:latin typeface="Times New Roman" panose="02020603050405020304" pitchFamily="18" charset="0"/>
                <a:cs typeface="Times New Roman" panose="02020603050405020304" pitchFamily="18" charset="0"/>
              </a:rPr>
              <a:t> belli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ö</a:t>
            </a:r>
            <a:r>
              <a:rPr lang="en-US" sz="2800" dirty="0" err="1">
                <a:latin typeface="Times New Roman" panose="02020603050405020304" pitchFamily="18" charset="0"/>
                <a:cs typeface="Times New Roman" panose="02020603050405020304" pitchFamily="18" charset="0"/>
              </a:rPr>
              <a:t>hletle</a:t>
            </a:r>
            <a:r>
              <a:rPr lang="ru-RU" sz="2800" dirty="0">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in </a:t>
            </a:r>
            <a:r>
              <a:rPr lang="en-US" sz="2800" dirty="0" err="1">
                <a:latin typeface="Times New Roman" panose="02020603050405020304" pitchFamily="18" charset="0"/>
                <a:cs typeface="Times New Roman" panose="02020603050405020304" pitchFamily="18" charset="0"/>
              </a:rPr>
              <a:t>baglany</a:t>
            </a:r>
            <a:r>
              <a:rPr lang="ru-RU" sz="2800" dirty="0">
                <a:latin typeface="Times New Roman" panose="02020603050405020304" pitchFamily="18" charset="0"/>
                <a:cs typeface="Times New Roman" panose="02020603050405020304" pitchFamily="18" charset="0"/>
              </a:rPr>
              <a:t>ş</a:t>
            </a:r>
            <a:r>
              <a:rPr lang="en-US" sz="2800" dirty="0" err="1">
                <a:latin typeface="Times New Roman" panose="02020603050405020304" pitchFamily="18" charset="0"/>
                <a:cs typeface="Times New Roman" panose="02020603050405020304" pitchFamily="18" charset="0"/>
              </a:rPr>
              <a:t>ylan</a:t>
            </a:r>
            <a:r>
              <a:rPr lang="en-US" sz="2800" dirty="0">
                <a:latin typeface="Times New Roman" panose="02020603050405020304" pitchFamily="18" charset="0"/>
                <a:cs typeface="Times New Roman" panose="02020603050405020304" pitchFamily="18" charset="0"/>
              </a:rPr>
              <a:t> z</a:t>
            </a:r>
            <a:r>
              <a:rPr lang="ru-RU" sz="2800" dirty="0">
                <a:latin typeface="Times New Roman" panose="02020603050405020304" pitchFamily="18" charset="0"/>
                <a:cs typeface="Times New Roman" panose="02020603050405020304" pitchFamily="18" charset="0"/>
              </a:rPr>
              <a:t>ä</a:t>
            </a:r>
            <a:r>
              <a:rPr lang="en-US" sz="2800" dirty="0" err="1">
                <a:latin typeface="Times New Roman" panose="02020603050405020304" pitchFamily="18" charset="0"/>
                <a:cs typeface="Times New Roman" panose="02020603050405020304" pitchFamily="18" charset="0"/>
              </a:rPr>
              <a:t>hmet</a:t>
            </a:r>
            <a:r>
              <a:rPr lang="ru-RU" sz="2800" dirty="0">
                <a:latin typeface="Times New Roman" panose="02020603050405020304" pitchFamily="18" charset="0"/>
                <a:cs typeface="Times New Roman" panose="02020603050405020304" pitchFamily="18" charset="0"/>
              </a:rPr>
              <a:t> ş</a:t>
            </a:r>
            <a:r>
              <a:rPr lang="en-US" sz="2800" dirty="0" err="1">
                <a:latin typeface="Times New Roman" panose="02020603050405020304" pitchFamily="18" charset="0"/>
                <a:cs typeface="Times New Roman" panose="02020603050405020304" pitchFamily="18" charset="0"/>
              </a:rPr>
              <a:t>ertnamasyny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bozmaga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hukuklydyr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Ýö</a:t>
            </a:r>
            <a:r>
              <a:rPr lang="en-US" sz="2800" dirty="0">
                <a:latin typeface="Times New Roman" panose="02020603050405020304" pitchFamily="18" charset="0"/>
                <a:cs typeface="Times New Roman" panose="02020603050405020304" pitchFamily="18" charset="0"/>
              </a:rPr>
              <a:t>ne </a:t>
            </a:r>
            <a:r>
              <a:rPr lang="en-US" sz="2800" dirty="0" err="1">
                <a:latin typeface="Times New Roman" panose="02020603050405020304" pitchFamily="18" charset="0"/>
                <a:cs typeface="Times New Roman" panose="02020603050405020304" pitchFamily="18" charset="0"/>
              </a:rPr>
              <a:t>ol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bir</a:t>
            </a:r>
            <a:r>
              <a:rPr lang="en-US" sz="2800" dirty="0">
                <a:latin typeface="Times New Roman" panose="02020603050405020304" pitchFamily="18" charset="0"/>
                <a:cs typeface="Times New Roman" panose="02020603050405020304" pitchFamily="18" charset="0"/>
              </a:rPr>
              <a:t> a</a:t>
            </a:r>
            <a:r>
              <a:rPr lang="ru-RU" sz="2800" dirty="0">
                <a:latin typeface="Times New Roman" panose="02020603050405020304" pitchFamily="18" charset="0"/>
                <a:cs typeface="Times New Roman" panose="02020603050405020304" pitchFamily="18" charset="0"/>
              </a:rPr>
              <a:t>ý </a:t>
            </a:r>
            <a:r>
              <a:rPr lang="ru-RU" sz="2800" dirty="0" err="1">
                <a:latin typeface="Times New Roman" panose="02020603050405020304" pitchFamily="18" charset="0"/>
                <a:cs typeface="Times New Roman" panose="02020603050405020304" pitchFamily="18" charset="0"/>
              </a:rPr>
              <a:t>öňü</a:t>
            </a:r>
            <a:r>
              <a:rPr lang="en-US" sz="2800" dirty="0" err="1">
                <a:latin typeface="Times New Roman" panose="02020603050405020304" pitchFamily="18" charset="0"/>
                <a:cs typeface="Times New Roman" panose="02020603050405020304" pitchFamily="18" charset="0"/>
              </a:rPr>
              <a:t>nden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ru-RU" sz="2800" dirty="0">
                <a:latin typeface="Times New Roman" panose="02020603050405020304" pitchFamily="18" charset="0"/>
                <a:cs typeface="Times New Roman" panose="02020603050405020304" pitchFamily="18" charset="0"/>
              </a:rPr>
              <a:t>ş</a:t>
            </a:r>
            <a:r>
              <a:rPr lang="en-US" sz="2800" dirty="0">
                <a:latin typeface="Times New Roman" panose="02020603050405020304" pitchFamily="18" charset="0"/>
                <a:cs typeface="Times New Roman" panose="02020603050405020304" pitchFamily="18" charset="0"/>
              </a:rPr>
              <a:t>den</a:t>
            </a:r>
            <a:r>
              <a:rPr lang="ru-RU" sz="2800" dirty="0">
                <a:latin typeface="Times New Roman" panose="02020603050405020304" pitchFamily="18" charset="0"/>
                <a:cs typeface="Times New Roman" panose="02020603050405020304" pitchFamily="18" charset="0"/>
              </a:rPr>
              <a:t> ç</a:t>
            </a:r>
            <a:r>
              <a:rPr lang="en-US" sz="2800" dirty="0" err="1">
                <a:latin typeface="Times New Roman" panose="02020603050405020304" pitchFamily="18" charset="0"/>
                <a:cs typeface="Times New Roman" panose="02020603050405020304" pitchFamily="18" charset="0"/>
              </a:rPr>
              <a:t>ykdajygy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barada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administrasi</a:t>
            </a:r>
            <a:r>
              <a:rPr lang="ru-RU" sz="2800" dirty="0">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a du</a:t>
            </a:r>
            <a:r>
              <a:rPr lang="ru-RU" sz="2800" dirty="0">
                <a:latin typeface="Times New Roman" panose="02020603050405020304" pitchFamily="18" charset="0"/>
                <a:cs typeface="Times New Roman" panose="02020603050405020304" pitchFamily="18" charset="0"/>
              </a:rPr>
              <a:t>ý</a:t>
            </a:r>
            <a:r>
              <a:rPr lang="en-US" sz="2800" dirty="0" err="1">
                <a:latin typeface="Times New Roman" panose="02020603050405020304" pitchFamily="18" charset="0"/>
                <a:cs typeface="Times New Roman" panose="02020603050405020304" pitchFamily="18" charset="0"/>
              </a:rPr>
              <a:t>durmalydyr</a:t>
            </a:r>
            <a:r>
              <a:rPr lang="ru-RU" sz="2800" dirty="0">
                <a:latin typeface="Times New Roman" panose="02020603050405020304" pitchFamily="18" charset="0"/>
                <a:cs typeface="Times New Roman" panose="02020603050405020304" pitchFamily="18" charset="0"/>
              </a:rPr>
              <a:t>. Ş</a:t>
            </a:r>
            <a:r>
              <a:rPr lang="en-US" sz="2800" dirty="0" err="1">
                <a:latin typeface="Times New Roman" panose="02020603050405020304" pitchFamily="18" charset="0"/>
                <a:cs typeface="Times New Roman" panose="02020603050405020304" pitchFamily="18" charset="0"/>
              </a:rPr>
              <a:t>ol</a:t>
            </a:r>
            <a:r>
              <a:rPr lang="en-US" sz="2800" dirty="0">
                <a:latin typeface="Times New Roman" panose="02020603050405020304" pitchFamily="18" charset="0"/>
                <a:cs typeface="Times New Roman" panose="02020603050405020304" pitchFamily="18" charset="0"/>
              </a:rPr>
              <a:t> m</a:t>
            </a:r>
            <a:r>
              <a:rPr lang="ru-RU" sz="2800" dirty="0">
                <a:latin typeface="Times New Roman" panose="02020603050405020304" pitchFamily="18" charset="0"/>
                <a:cs typeface="Times New Roman" panose="02020603050405020304" pitchFamily="18" charset="0"/>
              </a:rPr>
              <a:t>ö</a:t>
            </a:r>
            <a:r>
              <a:rPr lang="en-US" sz="2800" dirty="0" err="1">
                <a:latin typeface="Times New Roman" panose="02020603050405020304" pitchFamily="18" charset="0"/>
                <a:cs typeface="Times New Roman" panose="02020603050405020304" pitchFamily="18" charset="0"/>
              </a:rPr>
              <a:t>hlet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a:t>
            </a:r>
            <a:r>
              <a:rPr lang="ru-RU" sz="2800" dirty="0">
                <a:latin typeface="Times New Roman" panose="02020603050405020304" pitchFamily="18" charset="0"/>
                <a:cs typeface="Times New Roman" panose="02020603050405020304" pitchFamily="18" charset="0"/>
              </a:rPr>
              <a:t>ç</a:t>
            </a:r>
            <a:r>
              <a:rPr lang="en-US" sz="2800" dirty="0" err="1">
                <a:latin typeface="Times New Roman" panose="02020603050405020304" pitchFamily="18" charset="0"/>
                <a:cs typeface="Times New Roman" panose="02020603050405020304" pitchFamily="18" charset="0"/>
              </a:rPr>
              <a:t>enden</a:t>
            </a:r>
            <a:r>
              <a:rPr lang="en-US" sz="2800" dirty="0">
                <a:latin typeface="Times New Roman" panose="02020603050405020304" pitchFamily="18" charset="0"/>
                <a:cs typeface="Times New Roman" panose="02020603050405020304" pitchFamily="18" charset="0"/>
              </a:rPr>
              <a:t> so</a:t>
            </a:r>
            <a:r>
              <a:rPr lang="ru-RU" sz="2800" dirty="0">
                <a:latin typeface="Times New Roman" panose="02020603050405020304" pitchFamily="18" charset="0"/>
                <a:cs typeface="Times New Roman" panose="02020603050405020304" pitchFamily="18" charset="0"/>
              </a:rPr>
              <a:t>ň ş</a:t>
            </a:r>
            <a:r>
              <a:rPr lang="en-US" sz="2800" dirty="0" err="1">
                <a:latin typeface="Times New Roman" panose="02020603050405020304" pitchFamily="18" charset="0"/>
                <a:cs typeface="Times New Roman" panose="02020603050405020304" pitchFamily="18" charset="0"/>
              </a:rPr>
              <a:t>pl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ru-RU" sz="2800" dirty="0" err="1">
                <a:latin typeface="Times New Roman" panose="02020603050405020304" pitchFamily="18" charset="0"/>
                <a:cs typeface="Times New Roman" panose="02020603050405020304" pitchFamily="18" charset="0"/>
              </a:rPr>
              <a:t>şç</a:t>
            </a:r>
            <a:r>
              <a:rPr lang="en-US" sz="2800" dirty="0" err="1">
                <a:latin typeface="Times New Roman" panose="02020603050405020304" pitchFamily="18" charset="0"/>
                <a:cs typeface="Times New Roman" panose="02020603050405020304" pitchFamily="18" charset="0"/>
              </a:rPr>
              <a:t>ini</a:t>
            </a:r>
            <a:r>
              <a:rPr lang="ru-RU" sz="2800" dirty="0">
                <a:latin typeface="Times New Roman" panose="02020603050405020304" pitchFamily="18" charset="0"/>
                <a:cs typeface="Times New Roman" panose="02020603050405020304" pitchFamily="18" charset="0"/>
              </a:rPr>
              <a:t>ň ý</a:t>
            </a:r>
            <a:r>
              <a:rPr lang="en-US" sz="2800" dirty="0">
                <a:latin typeface="Times New Roman" panose="02020603050405020304" pitchFamily="18" charset="0"/>
                <a:cs typeface="Times New Roman" panose="02020603050405020304" pitchFamily="18" charset="0"/>
              </a:rPr>
              <a:t>a</a:t>
            </a:r>
            <a:r>
              <a:rPr lang="ru-RU"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da </a:t>
            </a:r>
            <a:r>
              <a:rPr lang="en-US" sz="2800" dirty="0" err="1">
                <a:latin typeface="Times New Roman" panose="02020603050405020304" pitchFamily="18" charset="0"/>
                <a:cs typeface="Times New Roman" panose="02020603050405020304" pitchFamily="18" charset="0"/>
              </a:rPr>
              <a:t>gulluk</a:t>
            </a:r>
            <a:r>
              <a:rPr lang="ru-RU" sz="2800" dirty="0">
                <a:latin typeface="Times New Roman" panose="02020603050405020304" pitchFamily="18" charset="0"/>
                <a:cs typeface="Times New Roman" panose="02020603050405020304" pitchFamily="18" charset="0"/>
              </a:rPr>
              <a:t>ç</a:t>
            </a:r>
            <a:r>
              <a:rPr lang="en-US" sz="2800" dirty="0" err="1">
                <a:latin typeface="Times New Roman" panose="02020603050405020304" pitchFamily="18" charset="0"/>
                <a:cs typeface="Times New Roman" panose="02020603050405020304" pitchFamily="18" charset="0"/>
              </a:rPr>
              <a:t>yny</a:t>
            </a:r>
            <a:r>
              <a:rPr lang="ru-RU" sz="2800" dirty="0">
                <a:latin typeface="Times New Roman" panose="02020603050405020304" pitchFamily="18" charset="0"/>
                <a:cs typeface="Times New Roman" panose="02020603050405020304" pitchFamily="18" charset="0"/>
              </a:rPr>
              <a:t>ň </a:t>
            </a:r>
            <a:r>
              <a:rPr lang="en-US" sz="2800" dirty="0" err="1">
                <a:latin typeface="Times New Roman" panose="02020603050405020304" pitchFamily="18" charset="0"/>
                <a:cs typeface="Times New Roman" panose="02020603050405020304" pitchFamily="18" charset="0"/>
              </a:rPr>
              <a:t>i</a:t>
            </a:r>
            <a:r>
              <a:rPr lang="ru-RU" sz="2800" dirty="0">
                <a:latin typeface="Times New Roman" panose="02020603050405020304" pitchFamily="18" charset="0"/>
                <a:cs typeface="Times New Roman" panose="02020603050405020304" pitchFamily="18" charset="0"/>
              </a:rPr>
              <a:t>ş</a:t>
            </a:r>
            <a:r>
              <a:rPr lang="en-US" sz="2800" dirty="0" err="1">
                <a:latin typeface="Times New Roman" panose="02020603050405020304" pitchFamily="18" charset="0"/>
                <a:cs typeface="Times New Roman" panose="02020603050405020304" pitchFamily="18" charset="0"/>
              </a:rPr>
              <a:t>lemezlige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haky</a:t>
            </a:r>
            <a:r>
              <a:rPr lang="en-US" sz="2800" dirty="0">
                <a:latin typeface="Times New Roman" panose="02020603050405020304" pitchFamily="18" charset="0"/>
                <a:cs typeface="Times New Roman" panose="02020603050405020304" pitchFamily="18" charset="0"/>
              </a:rPr>
              <a:t> bar</a:t>
            </a:r>
            <a:r>
              <a:rPr lang="ru-R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a:t>
            </a:r>
            <a:r>
              <a:rPr lang="ru-RU" sz="2800" dirty="0">
                <a:latin typeface="Times New Roman" panose="02020603050405020304" pitchFamily="18" charset="0"/>
                <a:cs typeface="Times New Roman" panose="02020603050405020304" pitchFamily="18" charset="0"/>
              </a:rPr>
              <a:t>ä</a:t>
            </a:r>
            <a:r>
              <a:rPr lang="en-US" sz="2800" dirty="0" err="1">
                <a:latin typeface="Times New Roman" panose="02020603050405020304" pitchFamily="18" charset="0"/>
                <a:cs typeface="Times New Roman" panose="02020603050405020304" pitchFamily="18" charset="0"/>
              </a:rPr>
              <a:t>rhanany</a:t>
            </a:r>
            <a:r>
              <a:rPr lang="ru-RU" sz="2800" dirty="0">
                <a:latin typeface="Times New Roman" panose="02020603050405020304" pitchFamily="18" charset="0"/>
                <a:cs typeface="Times New Roman" panose="02020603050405020304" pitchFamily="18" charset="0"/>
              </a:rPr>
              <a:t>ň </a:t>
            </a:r>
            <a:r>
              <a:rPr lang="en-US" sz="2800" dirty="0" err="1">
                <a:latin typeface="Times New Roman" panose="02020603050405020304" pitchFamily="18" charset="0"/>
                <a:cs typeface="Times New Roman" panose="02020603050405020304" pitchFamily="18" charset="0"/>
              </a:rPr>
              <a:t>administrasi</a:t>
            </a:r>
            <a:r>
              <a:rPr lang="ru-RU" sz="2800" dirty="0">
                <a:latin typeface="Times New Roman" panose="02020603050405020304" pitchFamily="18" charset="0"/>
                <a:cs typeface="Times New Roman" panose="02020603050405020304" pitchFamily="18" charset="0"/>
              </a:rPr>
              <a:t>ý</a:t>
            </a:r>
            <a:r>
              <a:rPr lang="en-US" sz="2800" dirty="0" err="1">
                <a:latin typeface="Times New Roman" panose="02020603050405020304" pitchFamily="18" charset="0"/>
                <a:cs typeface="Times New Roman" panose="02020603050405020304" pitchFamily="18" charset="0"/>
              </a:rPr>
              <a:t>asy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a:t>
            </a:r>
            <a:r>
              <a:rPr lang="ru-RU" sz="2800" dirty="0">
                <a:latin typeface="Times New Roman" panose="02020603050405020304" pitchFamily="18" charset="0"/>
                <a:cs typeface="Times New Roman" panose="02020603050405020304" pitchFamily="18" charset="0"/>
              </a:rPr>
              <a:t>ş</a:t>
            </a:r>
            <a:r>
              <a:rPr lang="en-US" sz="2800" dirty="0">
                <a:latin typeface="Times New Roman" panose="02020603050405020304" pitchFamily="18" charset="0"/>
                <a:cs typeface="Times New Roman" panose="02020603050405020304" pitchFamily="18" charset="0"/>
              </a:rPr>
              <a:t>g</a:t>
            </a:r>
            <a:r>
              <a:rPr lang="ru-RU" sz="2800" dirty="0">
                <a:latin typeface="Times New Roman" panose="02020603050405020304" pitchFamily="18" charset="0"/>
                <a:cs typeface="Times New Roman" panose="02020603050405020304" pitchFamily="18" charset="0"/>
              </a:rPr>
              <a:t>ä</a:t>
            </a:r>
            <a:r>
              <a:rPr lang="en-US" sz="2800" dirty="0">
                <a:latin typeface="Times New Roman" panose="02020603050405020304" pitchFamily="18" charset="0"/>
                <a:cs typeface="Times New Roman" panose="02020603050405020304" pitchFamily="18" charset="0"/>
              </a:rPr>
              <a:t>re </a:t>
            </a:r>
            <a:r>
              <a:rPr lang="en-US" sz="2800" dirty="0" err="1">
                <a:latin typeface="Times New Roman" panose="02020603050405020304" pitchFamily="18" charset="0"/>
                <a:cs typeface="Times New Roman" panose="02020603050405020304" pitchFamily="18" charset="0"/>
              </a:rPr>
              <a:t>onu</a:t>
            </a:r>
            <a:r>
              <a:rPr lang="ru-RU" sz="2800" dirty="0">
                <a:latin typeface="Times New Roman" panose="02020603050405020304" pitchFamily="18" charset="0"/>
                <a:cs typeface="Times New Roman" panose="02020603050405020304" pitchFamily="18" charset="0"/>
              </a:rPr>
              <a:t>ň </a:t>
            </a:r>
            <a:r>
              <a:rPr lang="en-US" sz="2800" dirty="0">
                <a:latin typeface="Times New Roman" panose="02020603050405020304" pitchFamily="18" charset="0"/>
                <a:cs typeface="Times New Roman" panose="02020603050405020304" pitchFamily="18" charset="0"/>
              </a:rPr>
              <a:t>z</a:t>
            </a:r>
            <a:r>
              <a:rPr lang="ru-RU" sz="2800" dirty="0">
                <a:latin typeface="Times New Roman" panose="02020603050405020304" pitchFamily="18" charset="0"/>
                <a:cs typeface="Times New Roman" panose="02020603050405020304" pitchFamily="18" charset="0"/>
              </a:rPr>
              <a:t>ä</a:t>
            </a:r>
            <a:r>
              <a:rPr lang="en-US" sz="2800" dirty="0" err="1">
                <a:latin typeface="Times New Roman" panose="02020603050405020304" pitchFamily="18" charset="0"/>
                <a:cs typeface="Times New Roman" panose="02020603050405020304" pitchFamily="18" charset="0"/>
              </a:rPr>
              <a:t>hmet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depder</a:t>
            </a:r>
            <a:r>
              <a:rPr lang="ru-RU" sz="2800" dirty="0">
                <a:latin typeface="Times New Roman" panose="02020603050405020304" pitchFamily="18" charset="0"/>
                <a:cs typeface="Times New Roman" panose="02020603050405020304" pitchFamily="18" charset="0"/>
              </a:rPr>
              <a:t>ç</a:t>
            </a:r>
            <a:r>
              <a:rPr lang="en-US" sz="2800" dirty="0" err="1">
                <a:latin typeface="Times New Roman" panose="02020603050405020304" pitchFamily="18" charset="0"/>
                <a:cs typeface="Times New Roman" panose="02020603050405020304" pitchFamily="18" charset="0"/>
              </a:rPr>
              <a:t>esini</a:t>
            </a:r>
            <a:r>
              <a:rPr lang="en-US" sz="2800" dirty="0">
                <a:latin typeface="Times New Roman" panose="02020603050405020304" pitchFamily="18" charset="0"/>
                <a:cs typeface="Times New Roman" panose="02020603050405020304" pitchFamily="18" charset="0"/>
              </a:rPr>
              <a:t> berm</a:t>
            </a:r>
            <a:r>
              <a:rPr lang="ru-RU" sz="2800" dirty="0">
                <a:latin typeface="Times New Roman" panose="02020603050405020304" pitchFamily="18" charset="0"/>
                <a:cs typeface="Times New Roman" panose="02020603050405020304" pitchFamily="18" charset="0"/>
              </a:rPr>
              <a:t>ä</a:t>
            </a:r>
            <a:r>
              <a:rPr lang="en-US" sz="2800" dirty="0" err="1">
                <a:latin typeface="Times New Roman" panose="02020603050405020304" pitchFamily="18" charset="0"/>
                <a:cs typeface="Times New Roman" panose="02020603050405020304" pitchFamily="18" charset="0"/>
              </a:rPr>
              <a:t>ge</a:t>
            </a:r>
            <a:r>
              <a:rPr lang="en-US" sz="2800" dirty="0">
                <a:latin typeface="Times New Roman" panose="02020603050405020304" pitchFamily="18" charset="0"/>
                <a:cs typeface="Times New Roman" panose="02020603050405020304" pitchFamily="18" charset="0"/>
              </a:rPr>
              <a:t> we </a:t>
            </a:r>
            <a:r>
              <a:rPr lang="en-US" sz="2800" dirty="0" err="1">
                <a:latin typeface="Times New Roman" panose="02020603050405020304" pitchFamily="18" charset="0"/>
                <a:cs typeface="Times New Roman" panose="02020603050405020304" pitchFamily="18" charset="0"/>
              </a:rPr>
              <a:t>onu</a:t>
            </a:r>
            <a:r>
              <a:rPr lang="ru-RU" sz="2800" dirty="0">
                <a:latin typeface="Times New Roman" panose="02020603050405020304" pitchFamily="18" charset="0"/>
                <a:cs typeface="Times New Roman" panose="02020603050405020304" pitchFamily="18" charset="0"/>
              </a:rPr>
              <a:t>ň </a:t>
            </a:r>
            <a:r>
              <a:rPr lang="en-US" sz="2800" dirty="0" err="1">
                <a:latin typeface="Times New Roman" panose="02020603050405020304" pitchFamily="18" charset="0"/>
                <a:cs typeface="Times New Roman" panose="02020603050405020304" pitchFamily="18" charset="0"/>
              </a:rPr>
              <a:t>bilen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doly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hasapla</a:t>
            </a:r>
            <a:r>
              <a:rPr lang="ru-RU" sz="2800" dirty="0">
                <a:latin typeface="Times New Roman" panose="02020603050405020304" pitchFamily="18" charset="0"/>
                <a:cs typeface="Times New Roman" panose="02020603050405020304" pitchFamily="18" charset="0"/>
              </a:rPr>
              <a:t>ş</a:t>
            </a:r>
            <a:r>
              <a:rPr lang="en-US" sz="2800" dirty="0" err="1">
                <a:latin typeface="Times New Roman" panose="02020603050405020304" pitchFamily="18" charset="0"/>
                <a:cs typeface="Times New Roman" panose="02020603050405020304" pitchFamily="18" charset="0"/>
              </a:rPr>
              <a:t>ygy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ge</a:t>
            </a:r>
            <a:r>
              <a:rPr lang="ru-RU" sz="2800" dirty="0">
                <a:latin typeface="Times New Roman" panose="02020603050405020304" pitchFamily="18" charset="0"/>
                <a:cs typeface="Times New Roman" panose="02020603050405020304" pitchFamily="18" charset="0"/>
              </a:rPr>
              <a:t>ç</a:t>
            </a:r>
            <a:r>
              <a:rPr lang="en-US" sz="2800" dirty="0" err="1">
                <a:latin typeface="Times New Roman" panose="02020603050405020304" pitchFamily="18" charset="0"/>
                <a:cs typeface="Times New Roman" panose="02020603050405020304" pitchFamily="18" charset="0"/>
              </a:rPr>
              <a:t>irm</a:t>
            </a:r>
            <a:r>
              <a:rPr lang="ru-RU" sz="2800" dirty="0">
                <a:latin typeface="Times New Roman" panose="02020603050405020304" pitchFamily="18" charset="0"/>
                <a:cs typeface="Times New Roman" panose="02020603050405020304" pitchFamily="18" charset="0"/>
              </a:rPr>
              <a:t>ä</a:t>
            </a:r>
            <a:r>
              <a:rPr lang="en-US" sz="2800" dirty="0" err="1">
                <a:latin typeface="Times New Roman" panose="02020603050405020304" pitchFamily="18" charset="0"/>
                <a:cs typeface="Times New Roman" panose="02020603050405020304" pitchFamily="18" charset="0"/>
              </a:rPr>
              <a:t>ge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bor</a:t>
            </a:r>
            <a:r>
              <a:rPr lang="ru-RU" sz="2800" dirty="0">
                <a:latin typeface="Times New Roman" panose="02020603050405020304" pitchFamily="18" charset="0"/>
                <a:cs typeface="Times New Roman" panose="02020603050405020304" pitchFamily="18" charset="0"/>
              </a:rPr>
              <a:t>ç</a:t>
            </a:r>
            <a:r>
              <a:rPr lang="en-US" sz="2800" dirty="0" err="1">
                <a:latin typeface="Times New Roman" panose="02020603050405020304" pitchFamily="18" charset="0"/>
                <a:cs typeface="Times New Roman" panose="02020603050405020304" pitchFamily="18" charset="0"/>
              </a:rPr>
              <a:t>ludyr</a:t>
            </a:r>
            <a:r>
              <a:rPr lang="ru-RU" sz="2800" dirty="0">
                <a:latin typeface="Times New Roman" panose="02020603050405020304" pitchFamily="18" charset="0"/>
                <a:cs typeface="Times New Roman" panose="02020603050405020304" pitchFamily="18" charset="0"/>
              </a:rPr>
              <a:t>.</a:t>
            </a:r>
          </a:p>
          <a:p>
            <a:pPr marL="0" indent="0">
              <a:buNone/>
            </a:pPr>
            <a:r>
              <a:rPr lang="ru-RU"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a:t>
            </a:r>
            <a:r>
              <a:rPr lang="ru-RU" sz="2800" dirty="0">
                <a:latin typeface="Times New Roman" panose="02020603050405020304" pitchFamily="18" charset="0"/>
                <a:cs typeface="Times New Roman" panose="02020603050405020304" pitchFamily="18" charset="0"/>
              </a:rPr>
              <a:t>ý</a:t>
            </a:r>
            <a:r>
              <a:rPr lang="en-US" sz="2800" dirty="0">
                <a:latin typeface="Times New Roman" panose="02020603050405020304" pitchFamily="18" charset="0"/>
                <a:cs typeface="Times New Roman" panose="02020603050405020304" pitchFamily="18" charset="0"/>
              </a:rPr>
              <a:t>un</a:t>
            </a:r>
            <a:r>
              <a:rPr lang="ru-RU" sz="2800" dirty="0">
                <a:latin typeface="Times New Roman" panose="02020603050405020304" pitchFamily="18" charset="0"/>
                <a:cs typeface="Times New Roman" panose="02020603050405020304" pitchFamily="18" charset="0"/>
              </a:rPr>
              <a:t>ç</a:t>
            </a:r>
            <a:r>
              <a:rPr lang="en-US" sz="2800" dirty="0">
                <a:latin typeface="Times New Roman" panose="02020603050405020304" pitchFamily="18" charset="0"/>
                <a:cs typeface="Times New Roman" panose="02020603050405020304" pitchFamily="18" charset="0"/>
              </a:rPr>
              <a:t>a z</a:t>
            </a:r>
            <a:r>
              <a:rPr lang="ru-RU" sz="2800" dirty="0">
                <a:latin typeface="Times New Roman" panose="02020603050405020304" pitchFamily="18" charset="0"/>
                <a:cs typeface="Times New Roman" panose="02020603050405020304" pitchFamily="18" charset="0"/>
              </a:rPr>
              <a:t>ä</a:t>
            </a:r>
            <a:r>
              <a:rPr lang="en-US" sz="2800" dirty="0" err="1">
                <a:latin typeface="Times New Roman" panose="02020603050405020304" pitchFamily="18" charset="0"/>
                <a:cs typeface="Times New Roman" panose="02020603050405020304" pitchFamily="18" charset="0"/>
              </a:rPr>
              <a:t>hmet</a:t>
            </a:r>
            <a:r>
              <a:rPr lang="ru-RU" sz="2800" dirty="0">
                <a:latin typeface="Times New Roman" panose="02020603050405020304" pitchFamily="18" charset="0"/>
                <a:cs typeface="Times New Roman" panose="02020603050405020304" pitchFamily="18" charset="0"/>
              </a:rPr>
              <a:t> ş</a:t>
            </a:r>
            <a:r>
              <a:rPr lang="en-US" sz="2800" dirty="0" err="1">
                <a:latin typeface="Times New Roman" panose="02020603050405020304" pitchFamily="18" charset="0"/>
                <a:cs typeface="Times New Roman" panose="02020603050405020304" pitchFamily="18" charset="0"/>
              </a:rPr>
              <a:t>ertnamasyny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etmeklige</a:t>
            </a:r>
            <a:r>
              <a:rPr lang="ru-RU" sz="2800" dirty="0">
                <a:latin typeface="Times New Roman" panose="02020603050405020304" pitchFamily="18" charset="0"/>
                <a:cs typeface="Times New Roman" panose="02020603050405020304" pitchFamily="18" charset="0"/>
              </a:rPr>
              <a:t> ş</a:t>
            </a:r>
            <a:r>
              <a:rPr lang="en-US" sz="2800" dirty="0">
                <a:latin typeface="Times New Roman" panose="02020603050405020304" pitchFamily="18" charset="0"/>
                <a:cs typeface="Times New Roman" panose="02020603050405020304" pitchFamily="18" charset="0"/>
              </a:rPr>
              <a:t>u a</a:t>
            </a:r>
            <a:r>
              <a:rPr lang="ru-RU" sz="2800" dirty="0">
                <a:latin typeface="Times New Roman" panose="02020603050405020304" pitchFamily="18" charset="0"/>
                <a:cs typeface="Times New Roman" panose="02020603050405020304" pitchFamily="18" charset="0"/>
              </a:rPr>
              <a:t>ş</a:t>
            </a:r>
            <a:r>
              <a:rPr lang="en-US" sz="2800" dirty="0" err="1">
                <a:latin typeface="Times New Roman" panose="02020603050405020304" pitchFamily="18" charset="0"/>
                <a:cs typeface="Times New Roman" panose="02020603050405020304" pitchFamily="18" charset="0"/>
              </a:rPr>
              <a:t>akdakylar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esas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bolup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bil</a:t>
            </a:r>
            <a:r>
              <a:rPr lang="ru-RU" sz="2800" dirty="0" err="1">
                <a:latin typeface="Times New Roman" panose="02020603050405020304" pitchFamily="18" charset="0"/>
                <a:cs typeface="Times New Roman" panose="02020603050405020304" pitchFamily="18" charset="0"/>
              </a:rPr>
              <a:t>ýä</a:t>
            </a:r>
            <a:r>
              <a:rPr lang="en-US" sz="2800" dirty="0" err="1">
                <a:latin typeface="Times New Roman" panose="02020603050405020304" pitchFamily="18" charset="0"/>
                <a:cs typeface="Times New Roman" panose="02020603050405020304" pitchFamily="18" charset="0"/>
              </a:rPr>
              <a:t>rler</a:t>
            </a:r>
            <a:r>
              <a:rPr lang="ru-RU" sz="2800" dirty="0">
                <a:latin typeface="Times New Roman" panose="02020603050405020304" pitchFamily="18" charset="0"/>
                <a:cs typeface="Times New Roman" panose="02020603050405020304" pitchFamily="18" charset="0"/>
              </a:rPr>
              <a:t>:</a:t>
            </a:r>
          </a:p>
          <a:p>
            <a:pPr marL="0" lvl="0" indent="0">
              <a:buNone/>
            </a:pPr>
            <a:r>
              <a:rPr lang="ru-RU" sz="2800" dirty="0" err="1">
                <a:latin typeface="Times New Roman" panose="02020603050405020304" pitchFamily="18" charset="0"/>
                <a:cs typeface="Times New Roman" panose="02020603050405020304" pitchFamily="18" charset="0"/>
              </a:rPr>
              <a:t>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tarapyň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razyçylygy</a:t>
            </a:r>
            <a:r>
              <a:rPr lang="ru-RU" sz="2800" dirty="0">
                <a:latin typeface="Times New Roman" panose="02020603050405020304" pitchFamily="18" charset="0"/>
                <a:cs typeface="Times New Roman" panose="02020603050405020304" pitchFamily="18" charset="0"/>
              </a:rPr>
              <a:t>;</a:t>
            </a:r>
          </a:p>
          <a:p>
            <a:pPr marL="0" lvl="0" indent="0">
              <a:buNone/>
            </a:pPr>
            <a:r>
              <a:rPr lang="ru-RU" sz="2800" dirty="0" err="1">
                <a:latin typeface="Times New Roman" panose="02020603050405020304" pitchFamily="18" charset="0"/>
                <a:cs typeface="Times New Roman" panose="02020603050405020304" pitchFamily="18" charset="0"/>
              </a:rPr>
              <a:t>Şertnamanyň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möhletiniň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dolmagy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ýöne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faktiçeski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ýüzünde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zähmet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gatnaşyklary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dowam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etdirilýän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tarapyňam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hiç</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şertnamanyň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bozulmagyny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talap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etmedik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dowam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etdirip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bolýar</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424418493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0" lvl="0" indent="0">
              <a:buNone/>
            </a:pPr>
            <a:r>
              <a:rPr lang="ru-RU" sz="2600" dirty="0" err="1">
                <a:latin typeface="Times New Roman" panose="02020603050405020304" pitchFamily="18" charset="0"/>
                <a:cs typeface="Times New Roman" panose="02020603050405020304" pitchFamily="18" charset="0"/>
              </a:rPr>
              <a:t>Işçiniň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gullukçynyň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harby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çagyrylmagy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harby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girmegi</a:t>
            </a:r>
            <a:r>
              <a:rPr lang="ru-RU" sz="2600" dirty="0">
                <a:latin typeface="Times New Roman" panose="02020603050405020304" pitchFamily="18" charset="0"/>
                <a:cs typeface="Times New Roman" panose="02020603050405020304" pitchFamily="18" charset="0"/>
              </a:rPr>
              <a:t>;</a:t>
            </a:r>
          </a:p>
          <a:p>
            <a:pPr marL="0" lvl="0" indent="0">
              <a:buNone/>
            </a:pPr>
            <a:r>
              <a:rPr lang="ru-RU" sz="2600" dirty="0" err="1">
                <a:latin typeface="Times New Roman" panose="02020603050405020304" pitchFamily="18" charset="0"/>
                <a:cs typeface="Times New Roman" panose="02020603050405020304" pitchFamily="18" charset="0"/>
              </a:rPr>
              <a:t>Işçiniň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gullukçynyň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inissiatiwasy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talaby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administrasiýanyň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talapy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kärdeşler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arkalaşygynyň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talaby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şertnamanyň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ýatyrylmagy</a:t>
            </a:r>
            <a:r>
              <a:rPr lang="ru-RU" sz="2600" dirty="0">
                <a:latin typeface="Times New Roman" panose="02020603050405020304" pitchFamily="18" charset="0"/>
                <a:cs typeface="Times New Roman" panose="02020603050405020304" pitchFamily="18" charset="0"/>
              </a:rPr>
              <a:t>;</a:t>
            </a:r>
          </a:p>
          <a:p>
            <a:pPr marL="0" lvl="0" indent="0">
              <a:buNone/>
            </a:pPr>
            <a:r>
              <a:rPr lang="ru-RU" sz="2600" dirty="0" err="1">
                <a:latin typeface="Times New Roman" panose="02020603050405020304" pitchFamily="18" charset="0"/>
                <a:cs typeface="Times New Roman" panose="02020603050405020304" pitchFamily="18" charset="0"/>
              </a:rPr>
              <a:t>Işgäriň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onuň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razyçylygy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başga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geçirilmegi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saýlawly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wezipä</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geçmegi</a:t>
            </a:r>
            <a:r>
              <a:rPr lang="ru-RU" sz="2600" dirty="0">
                <a:latin typeface="Times New Roman" panose="02020603050405020304" pitchFamily="18" charset="0"/>
                <a:cs typeface="Times New Roman" panose="02020603050405020304" pitchFamily="18" charset="0"/>
              </a:rPr>
              <a:t>;</a:t>
            </a:r>
          </a:p>
          <a:p>
            <a:pPr marL="0" lvl="0" indent="0">
              <a:buNone/>
            </a:pPr>
            <a:r>
              <a:rPr lang="ru-RU" sz="2600" dirty="0" err="1">
                <a:latin typeface="Times New Roman" panose="02020603050405020304" pitchFamily="18" charset="0"/>
                <a:cs typeface="Times New Roman" panose="02020603050405020304" pitchFamily="18" charset="0"/>
              </a:rPr>
              <a:t>Işçiniň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gullukçynyň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kärhana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gurama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başga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ýerik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göçende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işlemekden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gaçyrmagy</a:t>
            </a:r>
            <a:r>
              <a:rPr lang="ru-RU" sz="2600" dirty="0">
                <a:latin typeface="Times New Roman" panose="02020603050405020304" pitchFamily="18" charset="0"/>
                <a:cs typeface="Times New Roman" panose="02020603050405020304" pitchFamily="18" charset="0"/>
              </a:rPr>
              <a:t>;</a:t>
            </a:r>
          </a:p>
          <a:p>
            <a:pPr marL="0" lvl="0" indent="0">
              <a:buNone/>
            </a:pPr>
            <a:r>
              <a:rPr lang="ru-RU" sz="2600" dirty="0" err="1">
                <a:latin typeface="Times New Roman" panose="02020603050405020304" pitchFamily="18" charset="0"/>
                <a:cs typeface="Times New Roman" panose="02020603050405020304" pitchFamily="18" charset="0"/>
              </a:rPr>
              <a:t>Işçiniň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gullukçynyň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sud</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edilip</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azatlykdan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mahrum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edilmegi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boýunça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suduň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höküminiň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kanuny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işe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girizilmegi</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45200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5304829-9D6F-491D-B51E-2C7C450C57E8}"/>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Mundan başga hem ýörite niýetlenen ýollar bolýar. Olara degişliler; a) kärhananyň, ammarlaryň we karýeriň ýollary. b) goragyň öň ýanyndaky tupik (predohranitelnyý), otlynyň yzyndan marşrut boýunça hereket edýän düzümi çykarmaklyk we tupikler. Bu tupikleriň uzynlyk araçägi stolbikden ýoluň ahyryna çenli 50 m. gysga bolmaýar. ç) tutujy (ulawliwaýuşiý) tupik, çykyjy (wytyşka) ýolyň ýapgytlygynda saklaýjylyk ukyby bolmadyk otly düzüminiň ýa-da otlynyň belli bir böleginiň duralgasy. Goragyň öň ýanyndaky we tutujy tupikleriň çyzgydaky shemasy boýunça, goragyň öň ýanyndaky tupik ýük ýüklenýän-düşürýän ýollardaky wagonlary, egerde stansiýanyň kabul ediji-ugradyjy ýollary boş bolmadyk wagtynda stansiýa girmäge rugsat bermeýär. Stansiýadan çykyjy ýol belent bolan ýagdaýda, çykyjy ýoluň stansiýa kabul edýän ýoluň öň ýanyndan tutujy tupik gurulýar.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5714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20000"/>
          </a:bodyPr>
          <a:lstStyle/>
          <a:p>
            <a:pPr marL="0" indent="0">
              <a:buNone/>
            </a:pPr>
            <a:r>
              <a:rPr lang="ru-RU" sz="3100" dirty="0" err="1">
                <a:latin typeface="Times New Roman" panose="02020603050405020304" pitchFamily="18" charset="0"/>
                <a:cs typeface="Times New Roman" panose="02020603050405020304" pitchFamily="18" charset="0"/>
              </a:rPr>
              <a:t>Zähmet</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şertnamasy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belli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möhletleýin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şertnamada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administrasiýanyň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inisiatiwasy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boýunça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şu</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aşakdaky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ýagdaýda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bozulup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biler</a:t>
            </a:r>
            <a:r>
              <a:rPr lang="ru-RU" sz="3100" dirty="0">
                <a:latin typeface="Times New Roman" panose="02020603050405020304" pitchFamily="18" charset="0"/>
                <a:cs typeface="Times New Roman" panose="02020603050405020304" pitchFamily="18" charset="0"/>
              </a:rPr>
              <a:t>:</a:t>
            </a:r>
          </a:p>
          <a:p>
            <a:pPr marL="0" lvl="0" indent="0">
              <a:buNone/>
            </a:pPr>
            <a:r>
              <a:rPr lang="ru-RU" sz="3100" dirty="0" err="1">
                <a:latin typeface="Times New Roman" panose="02020603050405020304" pitchFamily="18" charset="0"/>
                <a:cs typeface="Times New Roman" panose="02020603050405020304" pitchFamily="18" charset="0"/>
              </a:rPr>
              <a:t>Kärhananyň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edaranyň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guramanyň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ýapylmagy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işgärleriniň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sanynyň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ştatyň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azalmagy</a:t>
            </a:r>
            <a:r>
              <a:rPr lang="ru-RU" sz="3100" dirty="0">
                <a:latin typeface="Times New Roman" panose="02020603050405020304" pitchFamily="18" charset="0"/>
                <a:cs typeface="Times New Roman" panose="02020603050405020304" pitchFamily="18" charset="0"/>
              </a:rPr>
              <a:t>;</a:t>
            </a:r>
          </a:p>
          <a:p>
            <a:pPr marL="0" lvl="0" indent="0">
              <a:buNone/>
            </a:pPr>
            <a:r>
              <a:rPr lang="ru-RU" sz="3100" dirty="0" err="1">
                <a:latin typeface="Times New Roman" panose="02020603050405020304" pitchFamily="18" charset="0"/>
                <a:cs typeface="Times New Roman" panose="02020603050405020304" pitchFamily="18" charset="0"/>
              </a:rPr>
              <a:t>Işçiniň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gullukçynyň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öz</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wezipesine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ýetirýän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kär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ussatlygynyň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kwalifikassiýa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ýeterlik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bolmagy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sebäpli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gabat</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gelmeýänligi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duýulanda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saglyk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ýagdaýynyň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dowam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etmäge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mümkinçiligi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bolmanda</a:t>
            </a:r>
            <a:r>
              <a:rPr lang="ru-RU" sz="3100" dirty="0">
                <a:latin typeface="Times New Roman" panose="02020603050405020304" pitchFamily="18" charset="0"/>
                <a:cs typeface="Times New Roman" panose="02020603050405020304" pitchFamily="18" charset="0"/>
              </a:rPr>
              <a:t>;</a:t>
            </a:r>
          </a:p>
          <a:p>
            <a:pPr marL="0" lvl="0" indent="0">
              <a:buNone/>
            </a:pPr>
            <a:r>
              <a:rPr lang="ru-RU" sz="3100" dirty="0" err="1">
                <a:latin typeface="Times New Roman" panose="02020603050405020304" pitchFamily="18" charset="0"/>
                <a:cs typeface="Times New Roman" panose="02020603050405020304" pitchFamily="18" charset="0"/>
              </a:rPr>
              <a:t>Işçi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gullukçy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öziniň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borjuny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delilsiz</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sebäplere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görä</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yzygiderlil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ýerine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ýetirmedik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wagtynda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içki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tertip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düzgüni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yzygiderlil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bozan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ýagdaýynda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eger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ondan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soň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işgäre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gullukça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düzediş</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çäreleri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jemgyýetçilik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käýinji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berlen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bolsa</a:t>
            </a:r>
            <a:r>
              <a:rPr lang="ru-RU" sz="31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6475460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lvl="0" indent="0">
              <a:buNone/>
            </a:pPr>
            <a:r>
              <a:rPr lang="ru-RU" sz="2400" dirty="0" err="1">
                <a:latin typeface="Times New Roman" panose="02020603050405020304" pitchFamily="18" charset="0"/>
                <a:cs typeface="Times New Roman" panose="02020603050405020304" pitchFamily="18" charset="0"/>
              </a:rPr>
              <a:t>Delilsiz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sebäplere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gelmedik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içgili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p>
          <a:p>
            <a:pPr marL="0" lvl="0" indent="0">
              <a:buNone/>
            </a:pPr>
            <a:r>
              <a:rPr lang="ru-RU" sz="2400" dirty="0" err="1">
                <a:latin typeface="Times New Roman" panose="02020603050405020304" pitchFamily="18" charset="0"/>
                <a:cs typeface="Times New Roman" panose="02020603050405020304" pitchFamily="18" charset="0"/>
              </a:rPr>
              <a:t>Dekret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dynç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alyşynda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wagtlaýyn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ukybyny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ýitirip</a:t>
            </a:r>
            <a:r>
              <a:rPr lang="ru-RU" sz="2400" dirty="0">
                <a:latin typeface="Times New Roman" panose="02020603050405020304" pitchFamily="18" charset="0"/>
                <a:cs typeface="Times New Roman" panose="02020603050405020304" pitchFamily="18" charset="0"/>
              </a:rPr>
              <a:t>, 4 </a:t>
            </a:r>
            <a:r>
              <a:rPr lang="ru-RU" sz="2400" dirty="0" err="1">
                <a:latin typeface="Times New Roman" panose="02020603050405020304" pitchFamily="18" charset="0"/>
                <a:cs typeface="Times New Roman" panose="02020603050405020304" pitchFamily="18" charset="0"/>
              </a:rPr>
              <a:t>aýyň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çykylmanda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ukybyny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ýitiren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işläp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kesellän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işçi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ukyplylygy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dikeldilýänçä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wezipesi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inwalitligi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kesgitlenýär</a:t>
            </a:r>
            <a:r>
              <a:rPr lang="ru-RU" sz="2400" dirty="0">
                <a:latin typeface="Times New Roman" panose="02020603050405020304" pitchFamily="18" charset="0"/>
                <a:cs typeface="Times New Roman" panose="02020603050405020304" pitchFamily="18" charset="0"/>
              </a:rPr>
              <a:t>;</a:t>
            </a:r>
          </a:p>
          <a:p>
            <a:pPr marL="0" lvl="0" indent="0">
              <a:buNone/>
            </a:pPr>
            <a:r>
              <a:rPr lang="ru-RU" sz="2400" dirty="0" err="1">
                <a:latin typeface="Times New Roman" panose="02020603050405020304" pitchFamily="18" charset="0"/>
                <a:cs typeface="Times New Roman" panose="02020603050405020304" pitchFamily="18" charset="0"/>
              </a:rPr>
              <a:t>Öň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işçi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gullukçy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alnanda</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43859851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marL="0" indent="0">
              <a:buNone/>
            </a:pP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duranda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bolmanda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işçi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gullukçy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hünärini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ussatlygyny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göz</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öňünde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tutup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wagtynda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kärhananyň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möhleti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kärhana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Eger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işçi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gullukçy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wagty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öňkiden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az</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tölenýän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işçiniň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gullukçynyň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işindäki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ortaça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zähmet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saklanylýar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eger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möçberi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doldurýan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Eger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işçi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gullukçy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möçberini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doldyrmaýan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oklatlary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aýlyk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haklary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saklanylýar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duranda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wagytlaýyn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çalyşyrylanda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ökde</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hünärli</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işçini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gullukçyny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bolmaýar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Önümçilik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zerurlygy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dissiplenar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käýinç</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höküminde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geçirilmeklik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kärdeşler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arkalaşygynyň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razyçylygyny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öňünden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almazdan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umumy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düzgün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amala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aşyrylýar</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79516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3A87A4-C5F6-4A87-9208-E061122D4C81}"/>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2.Stansiýanyň </a:t>
            </a:r>
            <a:r>
              <a:rPr lang="ru-RU" sz="2800" b="1" dirty="0" err="1">
                <a:latin typeface="Times New Roman" panose="02020603050405020304" pitchFamily="18" charset="0"/>
                <a:cs typeface="Times New Roman" panose="02020603050405020304" pitchFamily="18" charset="0"/>
              </a:rPr>
              <a:t>esasy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D168002-AB79-4A19-B0D6-E93A89260812}"/>
              </a:ext>
            </a:extLst>
          </p:cNvPr>
          <p:cNvSpPr>
            <a:spLocks noGrp="1"/>
          </p:cNvSpPr>
          <p:nvPr>
            <p:ph idx="1"/>
          </p:nvPr>
        </p:nvSpPr>
        <p:spPr/>
        <p:txBody>
          <a:bodyPr>
            <a:normAutofit fontScale="92500" lnSpcReduction="10000"/>
          </a:bodyPr>
          <a:lstStyle/>
          <a:p>
            <a:pPr marL="0" indent="0">
              <a:buNone/>
            </a:pPr>
            <a:r>
              <a:rPr lang="ru-RU" sz="2800" dirty="0" err="1">
                <a:latin typeface="Times New Roman" panose="02020603050405020304" pitchFamily="18" charset="0"/>
                <a:cs typeface="Times New Roman" panose="02020603050405020304" pitchFamily="18" charset="0"/>
              </a:rPr>
              <a:t>Park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diýip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birmeňzeş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ýetirmek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üçin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niýetlenen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toplumyna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aýdylýar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belgilenende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rim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sifrlar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belgilenýär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jübüt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täklere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bölünýärler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tapawtlylygy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kabul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ugradyjy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saýlaýjy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düzümi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saklanýan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başgalar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peýdaly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birmeňzeş</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bolmany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Egerde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kabul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edip-ugratmaga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gulluk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bolsa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onda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şol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peýdaly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bölümde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gatnaýan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peýdaly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uzynlygyna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laýyk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gelmeli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beýleki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gurluşygyň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kadalaryna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gabat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gelmelidir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görnüşi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oňa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birleşýän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birikdiriji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çykyjy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bokurdaklaryna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strelkaly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geçirijileriň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meýdanyna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bagly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birleşýän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elementleri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ýönekeýje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geçirijileriniň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meýdançasynyň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bellenilişi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tarapy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hem</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trapesiýa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boýunça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gurulyp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dürli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ýoluň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peýdaly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uzynlykda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bolýar</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940304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70C8D0E-69DA-4326-93CA-7A4B69C955AC}"/>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trapesiýa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burç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görnüşinde</a:t>
            </a:r>
            <a:r>
              <a:rPr lang="ru-RU" sz="2400" dirty="0">
                <a:latin typeface="Times New Roman" panose="02020603050405020304" pitchFamily="18" charset="0"/>
                <a:cs typeface="Times New Roman" panose="02020603050405020304" pitchFamily="18" charset="0"/>
              </a:rPr>
              <a:t> I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krestowinasyna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birikdirilýär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ahyrky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gysga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bolmaýar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Balyk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taraplaýyn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trapesiýa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şekilinde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kombinirlenen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ýerleşdirilişine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ýerleşmeginde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çylşyrymly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halatda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manýowr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gatnawyň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gysga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bolmaklygy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ykdysady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deňeşdirmek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560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2F3A1A1-3336-4F82-9F32-87D35D425D4F}"/>
              </a:ext>
            </a:extLst>
          </p:cNvPr>
          <p:cNvSpPr>
            <a:spLocks noGrp="1"/>
          </p:cNvSpPr>
          <p:nvPr>
            <p:ph idx="1"/>
          </p:nvPr>
        </p:nvSpPr>
        <p:spPr/>
        <p:txBody>
          <a:bodyPr>
            <a:noAutofit/>
          </a:bodyPr>
          <a:lstStyle/>
          <a:p>
            <a:pPr marL="0" indent="0">
              <a:buNone/>
            </a:pP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seksiýalara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düşünje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birleşdirmek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birleşdirmek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aýdylýar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brikdiriji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soýedinitelnyý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podýeznoý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konstruksiýasy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taslamasyny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usulyny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boldygyndan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çalşylýar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Ýöriteleşdirilen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konstruksiýasy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baglaşygyny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hökmäni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631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18CAEE-3984-46AB-A6E6-C4E8791316BA}"/>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3.Stansiýanyň </a:t>
            </a:r>
            <a:r>
              <a:rPr lang="ru-RU" sz="2800" b="1" dirty="0" err="1">
                <a:latin typeface="Times New Roman" panose="02020603050405020304" pitchFamily="18" charset="0"/>
                <a:cs typeface="Times New Roman" panose="02020603050405020304" pitchFamily="18" charset="0"/>
              </a:rPr>
              <a:t>ýöriteleşdirilen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19314EE-058A-46BA-AA90-1D9B0DA1E894}"/>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Stansiýon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belgilenişi</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rim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sifirlar</a:t>
            </a:r>
            <a:r>
              <a:rPr lang="ru-RU" sz="2400" dirty="0">
                <a:latin typeface="Times New Roman" panose="02020603050405020304" pitchFamily="18" charset="0"/>
                <a:cs typeface="Times New Roman" panose="02020603050405020304" pitchFamily="18" charset="0"/>
              </a:rPr>
              <a:t> (I, II, III, IV)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uruna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I, III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II, IV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a:t>
            </a:r>
            <a:r>
              <a:rPr lang="ru-RU" sz="2400" dirty="0">
                <a:latin typeface="Times New Roman" panose="02020603050405020304" pitchFamily="18" charset="0"/>
                <a:cs typeface="Times New Roman" panose="02020603050405020304" pitchFamily="18" charset="0"/>
              </a:rPr>
              <a:t> III, IV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sifrlary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uzuny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dakylýar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belleýär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9099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66341C7-F028-4E4F-BD85-4F0E1A46FE3C}"/>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П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О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ediji-ugradyjy</a:t>
            </a:r>
            <a:r>
              <a:rPr lang="ru-RU" sz="2400" dirty="0">
                <a:latin typeface="Times New Roman" panose="02020603050405020304" pitchFamily="18" charset="0"/>
                <a:cs typeface="Times New Roman" panose="02020603050405020304" pitchFamily="18" charset="0"/>
              </a:rPr>
              <a:t> П - О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saýlajy</a:t>
            </a:r>
            <a:r>
              <a:rPr lang="ru-RU" sz="2400" dirty="0">
                <a:latin typeface="Times New Roman" panose="02020603050405020304" pitchFamily="18" charset="0"/>
                <a:cs typeface="Times New Roman" panose="02020603050405020304" pitchFamily="18" charset="0"/>
              </a:rPr>
              <a:t> С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alfabit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harplar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edýän-ugradýan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özbaşdak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belgilenýär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0101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4A51472-3479-45C9-BD63-730D5A3E3601}"/>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göwrümli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araçägini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girmeýänler</a:t>
            </a:r>
            <a:r>
              <a:rPr lang="ru-RU" sz="2400" dirty="0">
                <a:latin typeface="Times New Roman" panose="02020603050405020304" pitchFamily="18" charset="0"/>
                <a:cs typeface="Times New Roman" panose="02020603050405020304" pitchFamily="18" charset="0"/>
              </a:rPr>
              <a:t> 1 – 9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bölekleýin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galýar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5075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C13D85-1F89-44EA-9E19-88DF2B92A5B4}"/>
              </a:ext>
            </a:extLst>
          </p:cNvPr>
          <p:cNvSpPr>
            <a:spLocks noGrp="1"/>
          </p:cNvSpPr>
          <p:nvPr>
            <p:ph type="title"/>
          </p:nvPr>
        </p:nvSpPr>
        <p:spPr/>
        <p:txBody>
          <a:bodyPr>
            <a:normAutofit fontScale="90000"/>
          </a:bodyPr>
          <a:lstStyle/>
          <a:p>
            <a:r>
              <a:rPr lang="ru-RU" b="1" dirty="0" smtClean="0"/>
              <a:t/>
            </a:r>
            <a:br>
              <a:rPr lang="ru-RU" b="1" dirty="0" smtClean="0"/>
            </a:br>
            <a:r>
              <a:rPr lang="ru-RU" sz="3600" b="1" dirty="0" smtClean="0">
                <a:latin typeface="Times New Roman" panose="02020603050405020304" pitchFamily="18" charset="0"/>
                <a:cs typeface="Times New Roman" panose="02020603050405020304" pitchFamily="18" charset="0"/>
              </a:rPr>
              <a:t>5-nji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okuw</a:t>
            </a:r>
            <a:r>
              <a:rPr lang="ru-RU" sz="3600"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Gabaralar</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we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olara</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bildirilýän</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talaplar</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8C1A41E-B983-4267-B776-2B576140C865}"/>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1.Gabaralaryň </a:t>
            </a:r>
            <a:r>
              <a:rPr lang="ru-RU" sz="2800" b="1" dirty="0" err="1">
                <a:latin typeface="Times New Roman" panose="02020603050405020304" pitchFamily="18" charset="0"/>
                <a:cs typeface="Times New Roman" panose="02020603050405020304" pitchFamily="18" charset="0"/>
              </a:rPr>
              <a:t>görnüşi</a:t>
            </a:r>
            <a:r>
              <a:rPr lang="ru-RU" sz="2800" b="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2.Hereket </a:t>
            </a:r>
            <a:r>
              <a:rPr lang="ru-RU" sz="2800" b="1" dirty="0" err="1">
                <a:latin typeface="Times New Roman" panose="02020603050405020304" pitchFamily="18" charset="0"/>
                <a:cs typeface="Times New Roman" panose="02020603050405020304" pitchFamily="18" charset="0"/>
              </a:rPr>
              <a:t>edeýän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düzümiň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gabarasy</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3.Belli </a:t>
            </a:r>
            <a:r>
              <a:rPr lang="ru-RU" sz="2800" b="1" dirty="0" err="1">
                <a:latin typeface="Times New Roman" panose="02020603050405020304" pitchFamily="18" charset="0"/>
                <a:cs typeface="Times New Roman" panose="02020603050405020304" pitchFamily="18" charset="0"/>
              </a:rPr>
              <a:t>bir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gabaralar</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18490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4E7B8B-9B7A-48D4-963D-58B504E77612}"/>
              </a:ext>
            </a:extLst>
          </p:cNvPr>
          <p:cNvSpPr>
            <a:spLocks noGrp="1"/>
          </p:cNvSpPr>
          <p:nvPr>
            <p:ph type="title"/>
          </p:nvPr>
        </p:nvSpPr>
        <p:spPr/>
        <p:txBody>
          <a:bodyPr>
            <a:normAutofit/>
          </a:bodyPr>
          <a:lstStyle/>
          <a:p>
            <a:r>
              <a:rPr lang="tk-TM" sz="2800" b="1" dirty="0">
                <a:latin typeface="Times New Roman" panose="02020603050405020304" pitchFamily="18" charset="0"/>
                <a:cs typeface="Times New Roman" panose="02020603050405020304" pitchFamily="18" charset="0"/>
              </a:rPr>
              <a:t>1.</a:t>
            </a:r>
            <a:r>
              <a:rPr lang="ru-RU" sz="2800" b="1" dirty="0" err="1">
                <a:latin typeface="Times New Roman" panose="02020603050405020304" pitchFamily="18" charset="0"/>
                <a:cs typeface="Times New Roman" panose="02020603050405020304" pitchFamily="18" charset="0"/>
              </a:rPr>
              <a:t>Demir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ýetilen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sepgitler</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4D96280A-F9C9-48A7-BC07-4E2321BA7FD1}"/>
              </a:ext>
            </a:extLst>
          </p:cNvPr>
          <p:cNvSpPr>
            <a:spLocks noGrp="1"/>
          </p:cNvSpPr>
          <p:nvPr>
            <p:ph idx="1"/>
          </p:nvPr>
        </p:nvSpPr>
        <p:spPr/>
        <p:txBody>
          <a:bodyPr>
            <a:normAutofit fontScale="77500" lnSpcReduction="20000"/>
          </a:bodyPr>
          <a:lstStyle/>
          <a:p>
            <a:pPr marL="0" indent="0">
              <a:buNone/>
            </a:pPr>
            <a:r>
              <a:rPr lang="ru-RU" sz="3100" dirty="0" err="1">
                <a:latin typeface="Times New Roman" panose="02020603050405020304" pitchFamily="18" charset="0"/>
                <a:cs typeface="Times New Roman" panose="02020603050405020304" pitchFamily="18" charset="0"/>
              </a:rPr>
              <a:t>Berkarar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döwletimiziň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bagtyýarlyk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döwründe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ýurdumyzyň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ýeten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täze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belentliklere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tarap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ilerlemeginde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halk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hojalygynyň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beýleki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birnäçe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pudaklarynda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bolşy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ulag</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ulgamynda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sanda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pudagynda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amala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aşyrylýar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Birnäçe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şahalarynyň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ulag</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geçelgeleriniň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gurluşyklary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tamamlanmagy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häzirki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döwürde-de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birnäçe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ýerlerde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gurluşygy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alnyp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barylýar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we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ykdysady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maksatnama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laýyklykda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ýakyn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ýyllarda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birnäçe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şahalarynyň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gurluşygy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göz</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öňünde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tutulýar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Gurluşyk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işleri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gutaryp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ulanmaga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berilen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berkarar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döwletimiziň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bagtyýarlyk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döwründe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beýik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taslamasy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bolan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Bereket-Gyzylgaýa-Uzen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Bereket-Etrek-Gürgen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ýol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ulgamlary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Ýewropanyň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Aziýanyň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Ýakyn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Gündogar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ýurtlarynyň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dünýä</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bazarynda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gatnaşyklary</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has</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hem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gowulandyrar</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Demirgazyk-Günorta</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transkontinental</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ulag</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geçelgesiniň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uzynlygy</a:t>
            </a:r>
            <a:r>
              <a:rPr lang="ru-RU" sz="3100" dirty="0">
                <a:latin typeface="Times New Roman" panose="02020603050405020304" pitchFamily="18" charset="0"/>
                <a:cs typeface="Times New Roman" panose="02020603050405020304" pitchFamily="18" charset="0"/>
              </a:rPr>
              <a:t> 825 (900) </a:t>
            </a:r>
            <a:r>
              <a:rPr lang="ru-RU" sz="3100" dirty="0" err="1">
                <a:latin typeface="Times New Roman" panose="02020603050405020304" pitchFamily="18" charset="0"/>
                <a:cs typeface="Times New Roman" panose="02020603050405020304" pitchFamily="18" charset="0"/>
              </a:rPr>
              <a:t>kilometre</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uzap</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onuň</a:t>
            </a:r>
            <a:r>
              <a:rPr lang="ru-RU" sz="3100" dirty="0">
                <a:latin typeface="Times New Roman" panose="02020603050405020304" pitchFamily="18" charset="0"/>
                <a:cs typeface="Times New Roman" panose="02020603050405020304" pitchFamily="18" charset="0"/>
              </a:rPr>
              <a:t> 80 </a:t>
            </a:r>
            <a:r>
              <a:rPr lang="ru-RU" sz="3100" dirty="0" err="1">
                <a:latin typeface="Times New Roman" panose="02020603050405020304" pitchFamily="18" charset="0"/>
                <a:cs typeface="Times New Roman" panose="02020603050405020304" pitchFamily="18" charset="0"/>
              </a:rPr>
              <a:t>kilometri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Eýran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Yslam</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Respublikasynyň</a:t>
            </a:r>
            <a:r>
              <a:rPr lang="ru-RU" sz="3100" dirty="0">
                <a:latin typeface="Times New Roman" panose="02020603050405020304" pitchFamily="18" charset="0"/>
                <a:cs typeface="Times New Roman" panose="02020603050405020304" pitchFamily="18" charset="0"/>
              </a:rPr>
              <a:t>, 697,5 </a:t>
            </a:r>
            <a:r>
              <a:rPr lang="ru-RU" sz="3100" dirty="0" err="1">
                <a:latin typeface="Times New Roman" panose="02020603050405020304" pitchFamily="18" charset="0"/>
                <a:cs typeface="Times New Roman" panose="02020603050405020304" pitchFamily="18" charset="0"/>
              </a:rPr>
              <a:t>kilometri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Türkmenistanyň</a:t>
            </a:r>
            <a:r>
              <a:rPr lang="ru-RU" sz="3100" dirty="0">
                <a:latin typeface="Times New Roman" panose="02020603050405020304" pitchFamily="18" charset="0"/>
                <a:cs typeface="Times New Roman" panose="02020603050405020304" pitchFamily="18" charset="0"/>
              </a:rPr>
              <a:t>, 130 </a:t>
            </a:r>
            <a:r>
              <a:rPr lang="ru-RU" sz="3100" dirty="0" err="1">
                <a:latin typeface="Times New Roman" panose="02020603050405020304" pitchFamily="18" charset="0"/>
                <a:cs typeface="Times New Roman" panose="02020603050405020304" pitchFamily="18" charset="0"/>
              </a:rPr>
              <a:t>kilometrden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gowrak</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bölegi</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Gazagystanyň</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çäginden</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geçer</a:t>
            </a:r>
            <a:r>
              <a:rPr lang="ru-RU" sz="31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622712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28DA2A5-0B13-4414-8951-A845DCBAB135}"/>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1.Gabaralaryň </a:t>
            </a:r>
            <a:r>
              <a:rPr lang="ru-RU" sz="2800" b="1" dirty="0" err="1">
                <a:latin typeface="Times New Roman" panose="02020603050405020304" pitchFamily="18" charset="0"/>
                <a:cs typeface="Times New Roman" panose="02020603050405020304" pitchFamily="18" charset="0"/>
              </a:rPr>
              <a:t>görnüşi</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B710AE48-7CCE-4F44-87EC-B1A22EAE153E}"/>
              </a:ext>
            </a:extLst>
          </p:cNvPr>
          <p:cNvSpPr>
            <a:spLocks noGrp="1"/>
          </p:cNvSpPr>
          <p:nvPr>
            <p:ph idx="1"/>
          </p:nvPr>
        </p:nvSpPr>
        <p:spPr>
          <a:xfrm>
            <a:off x="609600" y="1241779"/>
            <a:ext cx="10972800" cy="4884386"/>
          </a:xfrm>
        </p:spPr>
        <p:txBody>
          <a:bodyPr>
            <a:normAutofit lnSpcReduction="10000"/>
          </a:bodyPr>
          <a:lstStyle/>
          <a:p>
            <a:pPr marL="0" indent="0">
              <a:buNone/>
            </a:pPr>
            <a:r>
              <a:rPr lang="sq-AL" sz="2400" dirty="0">
                <a:latin typeface="Times New Roman" panose="02020603050405020304" pitchFamily="18" charset="0"/>
                <a:cs typeface="Times New Roman" panose="02020603050405020304" pitchFamily="18" charset="0"/>
              </a:rPr>
              <a:t>Stansiýada dürli görnüşli abzallar ýollarynyň tapawtlyklaryna görä ýerleşdirilýär. Olar signallar, kontakt setiniň sütüni (opor kontaktnyý serti), ýagtylandyryş we aragatnaşyk stolblary (stolb swýazy i oswetitelnyh), ýük ammarlary, meýdançalary (platformy), gulluk jaýlary we tehniki gurluşyklar. Ondan başga hem ýoluň oslarynyň ara tapawtlyklaryna baglylykda gurluşygyň (</a:t>
            </a:r>
            <a:r>
              <a:rPr lang="ru-RU" sz="2400" dirty="0">
                <a:latin typeface="Times New Roman" panose="02020603050405020304" pitchFamily="18" charset="0"/>
                <a:cs typeface="Times New Roman" panose="02020603050405020304" pitchFamily="18" charset="0"/>
              </a:rPr>
              <a:t>строений) </a:t>
            </a:r>
            <a:r>
              <a:rPr lang="sq-AL" sz="2400" dirty="0">
                <a:latin typeface="Times New Roman" panose="02020603050405020304" pitchFamily="18" charset="0"/>
                <a:cs typeface="Times New Roman" panose="02020603050405020304" pitchFamily="18" charset="0"/>
              </a:rPr>
              <a:t>ýakynlaşma gabarasynyň (gowaritom priblijeniýe stroýenyýe) we 1520 mm. koleýaly otly düzüminiň gabarasy degişlidir.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a:t>
            </a:r>
            <a:r>
              <a:rPr lang="ru-RU" sz="2400" dirty="0">
                <a:latin typeface="Times New Roman" panose="02020603050405020304" pitchFamily="18" charset="0"/>
                <a:cs typeface="Times New Roman" panose="02020603050405020304" pitchFamily="18" charset="0"/>
              </a:rPr>
              <a:t> SSSR </a:t>
            </a:r>
            <a:r>
              <a:rPr lang="ru-RU" sz="2400" dirty="0" err="1">
                <a:latin typeface="Times New Roman" panose="02020603050405020304" pitchFamily="18" charset="0"/>
                <a:cs typeface="Times New Roman" panose="02020603050405020304" pitchFamily="18" charset="0"/>
              </a:rPr>
              <a:t>Döwlet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döwlet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standartynda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tassyklanan</a:t>
            </a:r>
            <a:r>
              <a:rPr lang="ru-RU" sz="2400" dirty="0">
                <a:latin typeface="Times New Roman" panose="02020603050405020304" pitchFamily="18" charset="0"/>
                <a:cs typeface="Times New Roman" panose="02020603050405020304" pitchFamily="18" charset="0"/>
              </a:rPr>
              <a:t> (ГОСТ 9238-73) </a:t>
            </a:r>
            <a:r>
              <a:rPr lang="ru-RU" sz="2400" dirty="0" err="1">
                <a:latin typeface="Times New Roman" panose="02020603050405020304" pitchFamily="18" charset="0"/>
                <a:cs typeface="Times New Roman" panose="02020603050405020304" pitchFamily="18" charset="0"/>
              </a:rPr>
              <a:t>häzirki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ybarat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gurluşygyň</a:t>
            </a:r>
            <a:r>
              <a:rPr lang="ru-RU" sz="2400" dirty="0">
                <a:latin typeface="Times New Roman" panose="02020603050405020304" pitchFamily="18" charset="0"/>
                <a:cs typeface="Times New Roman" panose="02020603050405020304" pitchFamily="18" charset="0"/>
              </a:rPr>
              <a:t> (строений) </a:t>
            </a:r>
            <a:r>
              <a:rPr lang="ru-RU" sz="2400" dirty="0" err="1">
                <a:latin typeface="Times New Roman" panose="02020603050405020304" pitchFamily="18" charset="0"/>
                <a:cs typeface="Times New Roman" panose="02020603050405020304" pitchFamily="18" charset="0"/>
              </a:rPr>
              <a:t>ýakynlaşma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gowaritom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priblijeniýe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stroýenyýe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hasaplanýar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gurluşygyň</a:t>
            </a:r>
            <a:r>
              <a:rPr lang="ru-RU" sz="2400" dirty="0">
                <a:latin typeface="Times New Roman" panose="02020603050405020304" pitchFamily="18" charset="0"/>
                <a:cs typeface="Times New Roman" panose="02020603050405020304" pitchFamily="18" charset="0"/>
              </a:rPr>
              <a:t> (строений) </a:t>
            </a:r>
            <a:r>
              <a:rPr lang="ru-RU" sz="2400" dirty="0" err="1">
                <a:latin typeface="Times New Roman" panose="02020603050405020304" pitchFamily="18" charset="0"/>
                <a:cs typeface="Times New Roman" panose="02020603050405020304" pitchFamily="18" charset="0"/>
              </a:rPr>
              <a:t>ýakynlaşma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simleriniň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beýikligine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keseligine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ölçegindäki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hiç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guralyna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päsgel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bermezligine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aýdylýar</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533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7423D4-1380-4A3E-AF52-69EF265EB0F0}"/>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2.Hereket </a:t>
            </a:r>
            <a:r>
              <a:rPr lang="ru-RU" sz="2800" b="1" dirty="0" err="1">
                <a:latin typeface="Times New Roman" panose="02020603050405020304" pitchFamily="18" charset="0"/>
                <a:cs typeface="Times New Roman" panose="02020603050405020304" pitchFamily="18" charset="0"/>
              </a:rPr>
              <a:t>edeýän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düzümiň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gabarasy</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63EC419-EF97-409F-83B8-1B23071900B3}"/>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baralga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podýezdnoý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döwlet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standarty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binalaryň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senagat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çägindäki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uýutgaşyp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ýerlerinda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gurluşygyň</a:t>
            </a:r>
            <a:r>
              <a:rPr lang="ru-RU" sz="2400" dirty="0">
                <a:latin typeface="Times New Roman" panose="02020603050405020304" pitchFamily="18" charset="0"/>
                <a:cs typeface="Times New Roman" panose="02020603050405020304" pitchFamily="18" charset="0"/>
              </a:rPr>
              <a:t> (строений) </a:t>
            </a:r>
            <a:r>
              <a:rPr lang="ru-RU" sz="2400" dirty="0" err="1">
                <a:latin typeface="Times New Roman" panose="02020603050405020304" pitchFamily="18" charset="0"/>
                <a:cs typeface="Times New Roman" panose="02020603050405020304" pitchFamily="18" charset="0"/>
              </a:rPr>
              <a:t>ýakynlaş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talaplara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Islendik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abatlaýyş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ýakynlaş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bozulmagyna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wagtlaýynça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aýrylyp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goýylmagyna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berilmeýär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gaplamakda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berkitmekde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ýükleýiş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gabarasynyň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ýetirilýär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1513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156CBEC-2F05-472B-9E48-9948DEAC8D30}"/>
              </a:ext>
            </a:extLst>
          </p:cNvPr>
          <p:cNvSpPr>
            <a:spLocks noGrp="1"/>
          </p:cNvSpPr>
          <p:nvPr>
            <p:ph idx="1"/>
          </p:nvPr>
        </p:nvSpPr>
        <p:spPr>
          <a:xfrm>
            <a:off x="609600" y="1072445"/>
            <a:ext cx="10972800" cy="5053720"/>
          </a:xfrm>
        </p:spPr>
        <p:txBody>
          <a:bodyPr>
            <a:normAutofit lnSpcReduction="10000"/>
          </a:bodyPr>
          <a:lstStyle/>
          <a:p>
            <a:pPr marL="0" indent="0">
              <a:buNone/>
            </a:pPr>
            <a:r>
              <a:rPr lang="sq-AL" sz="2400" dirty="0">
                <a:latin typeface="Times New Roman" panose="02020603050405020304" pitchFamily="18" charset="0"/>
                <a:cs typeface="Times New Roman" panose="02020603050405020304" pitchFamily="18" charset="0"/>
              </a:rPr>
              <a:t>Açyk hereket edýän otly düzümde ýükleýiş gabarasynyň çäklerinde ýerleşdirilip bilinmedik ýükler Türkmenistanyň Demir ýol ulaglary ministrligi tarapyndan bellenen tertibe laýyklykda daşamaklyga rugsat berilýär. Köpçülikleýin ýükleýiş ýerlerinde (demirýoluň baralga ýollarynda, deňiz we derýa portlarynda, ýükleýiş-düşüriş stansiýalarynda) ýükleriň gabara çakleriniň görkezijisiniň ýerleşişini barlamak üçin gabara derwezeleri gurulýar. Düşürilen ýa-da ýüklemek üçin taýýarlanan ýoluň golaýyndaky ýükler gurluşygyň ýakynlaýyş gabarasy bozulmaz ýaly ýerleşdirilýär we berkidilýär. Ýükler düşürilende (ýol işlerine degişliden başgasy) gyraky relsiň depesiniň daş gyraňyndan 1200 mm çenli belentlikden, 2 m golaý, ondan uly belentlikde bolsa 2,5 m golaý düşürilmeýär</a:t>
            </a:r>
            <a:r>
              <a:rPr lang="sq-AL" sz="2400" dirty="0" smtClean="0">
                <a:latin typeface="Times New Roman" panose="02020603050405020304" pitchFamily="18" charset="0"/>
                <a:cs typeface="Times New Roman" panose="02020603050405020304" pitchFamily="18" charset="0"/>
              </a:rPr>
              <a:t>.</a:t>
            </a:r>
            <a:endParaRPr lang="tk-TM" sz="2400" dirty="0" smtClean="0">
              <a:latin typeface="Times New Roman" panose="02020603050405020304" pitchFamily="18" charset="0"/>
              <a:cs typeface="Times New Roman" panose="02020603050405020304" pitchFamily="18" charset="0"/>
            </a:endParaRPr>
          </a:p>
          <a:p>
            <a:pPr marL="0" indent="0">
              <a:buNone/>
            </a:pPr>
            <a:r>
              <a:rPr lang="sq-AL" sz="2400" dirty="0">
                <a:latin typeface="Times New Roman" panose="02020603050405020304" pitchFamily="18" charset="0"/>
                <a:cs typeface="Times New Roman" panose="02020603050405020304" pitchFamily="18" charset="0"/>
              </a:rPr>
              <a:t>Stansiýalarda esasy ýollaryň çykgynsyz ýagdaýynda Demir ýol ulaglary ministrliginiň rugsat bermegi bilen olaryň arasynda 4100 mm bolup biler. Ýükleri wagondan gös-göni wagona ýüklemek üçin niýetlenen ýollaryň oklarynyň arasy 3600 mm aralykda bolmagyna rugsat berilýär.</a:t>
            </a: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635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0B7644E1-C49A-4F77-9551-5CEF4EE3A6D3}"/>
              </a:ext>
            </a:extLst>
          </p:cNvPr>
          <p:cNvPicPr>
            <a:picLocks noGrp="1" noChangeAspect="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78844" y="389949"/>
            <a:ext cx="8748889" cy="5062584"/>
          </a:xfrm>
          <a:prstGeom prst="rect">
            <a:avLst/>
          </a:prstGeom>
        </p:spPr>
      </p:pic>
      <p:sp>
        <p:nvSpPr>
          <p:cNvPr id="5" name="TextBox 4">
            <a:extLst>
              <a:ext uri="{FF2B5EF4-FFF2-40B4-BE49-F238E27FC236}">
                <a16:creationId xmlns:a16="http://schemas.microsoft.com/office/drawing/2014/main" xmlns="" id="{178B404C-696D-43DE-94E0-2650C6ED7614}"/>
              </a:ext>
            </a:extLst>
          </p:cNvPr>
          <p:cNvSpPr txBox="1"/>
          <p:nvPr/>
        </p:nvSpPr>
        <p:spPr>
          <a:xfrm>
            <a:off x="4152054" y="5855286"/>
            <a:ext cx="5176911" cy="461665"/>
          </a:xfrm>
          <a:prstGeom prst="rect">
            <a:avLst/>
          </a:prstGeom>
          <a:noFill/>
        </p:spPr>
        <p:txBody>
          <a:bodyPr wrap="square" rtlCol="0">
            <a:spAutoFit/>
          </a:bodyPr>
          <a:lstStyle/>
          <a:p>
            <a:r>
              <a:rPr lang="sq-AL" sz="2400" b="1" dirty="0">
                <a:latin typeface="Times New Roman" panose="02020603050405020304" pitchFamily="18" charset="0"/>
                <a:cs typeface="Times New Roman" panose="02020603050405020304" pitchFamily="18" charset="0"/>
              </a:rPr>
              <a:t>Gurluşygyň ýakynlaşma gabarasy</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04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3573ECE6-2D88-4B5A-BAB5-1BB9585AC1CA}"/>
              </a:ext>
            </a:extLst>
          </p:cNvPr>
          <p:cNvPicPr>
            <a:picLocks noGrp="1" noChangeAspect="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88533" y="602153"/>
            <a:ext cx="8455378" cy="3890825"/>
          </a:xfrm>
          <a:prstGeom prst="rect">
            <a:avLst/>
          </a:prstGeom>
        </p:spPr>
      </p:pic>
      <p:sp>
        <p:nvSpPr>
          <p:cNvPr id="5" name="TextBox 4">
            <a:extLst>
              <a:ext uri="{FF2B5EF4-FFF2-40B4-BE49-F238E27FC236}">
                <a16:creationId xmlns:a16="http://schemas.microsoft.com/office/drawing/2014/main" xmlns="" id="{44659C19-4D37-4C62-B948-C355770282C7}"/>
              </a:ext>
            </a:extLst>
          </p:cNvPr>
          <p:cNvSpPr txBox="1"/>
          <p:nvPr/>
        </p:nvSpPr>
        <p:spPr>
          <a:xfrm>
            <a:off x="2419643" y="4712677"/>
            <a:ext cx="5936566" cy="461665"/>
          </a:xfrm>
          <a:prstGeom prst="rect">
            <a:avLst/>
          </a:prstGeom>
          <a:noFill/>
        </p:spPr>
        <p:txBody>
          <a:bodyPr wrap="square" rtlCol="0">
            <a:spAutoFit/>
          </a:bodyPr>
          <a:lstStyle/>
          <a:p>
            <a:pPr algn="ctr"/>
            <a:r>
              <a:rPr lang="sq-AL" sz="2400" b="1" dirty="0">
                <a:latin typeface="Times New Roman" panose="02020603050405020304" pitchFamily="18" charset="0"/>
                <a:cs typeface="Times New Roman" panose="02020603050405020304" pitchFamily="18" charset="0"/>
              </a:rPr>
              <a:t>Hereket  edýan düzümiň gabarasy</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7283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CB5A2AB-E853-46A9-9FE2-72EF39E8DE4E}"/>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3.Belli </a:t>
            </a:r>
            <a:r>
              <a:rPr lang="ru-RU" sz="2800" b="1" dirty="0" err="1">
                <a:latin typeface="Times New Roman" panose="02020603050405020304" pitchFamily="18" charset="0"/>
                <a:cs typeface="Times New Roman" panose="02020603050405020304" pitchFamily="18" charset="0"/>
              </a:rPr>
              <a:t>bir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gabaralar</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5482B7F-D174-43C8-998B-F100EA961A33}"/>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Egri uçastkalarda ýanaşyk ýollaryň oklary we ýoluň okunyň stansiýalarda gurluşyklaryň ýakynlaýyş gabarasynyň arasyndaky keseligine aralyk gurluşyklaryň ýakynlaýyş gabaralaryny ulanmak boýunça gökezme tarapyndan bellenýär. Iki ýolly ulgamlaryň aralyklarynyň göni uçastoklarda ýollarynyň oklarynyň arasyndaky aralyk azyndan 4100 mm bolýar. Üç ýolly we dört ýolly ulgamyň ikinji we üçünji ýollarynyň oklarynyň arasyndaky göni uçastoklarda ýollarynyň oklarynyň arasyndaky aralyk azyndan 5000 mm bolýar. Demirýol stansiýalarynda ýanaşyk ýollaryň oklarynyň arasyndaky aralyk göni uçaskalarda azyndan 4800 mm, ikinji derejeli ýollarda we ýük meýdançanyň ýollarynda azyndan 4500 mm bolýar.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646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9720C2-9C0D-48D7-AE46-EC898CC32B83}"/>
              </a:ext>
            </a:extLst>
          </p:cNvPr>
          <p:cNvSpPr>
            <a:spLocks noGrp="1"/>
          </p:cNvSpPr>
          <p:nvPr>
            <p:ph type="title"/>
          </p:nvPr>
        </p:nvSpPr>
        <p:spPr/>
        <p:txBody>
          <a:bodyPr>
            <a:normAutofit fontScale="90000"/>
          </a:bodyPr>
          <a:lstStyle/>
          <a:p>
            <a:r>
              <a:rPr lang="tk-TM" sz="3600" b="1" dirty="0" smtClean="0">
                <a:latin typeface="Times New Roman" panose="02020603050405020304" pitchFamily="18" charset="0"/>
                <a:cs typeface="Times New Roman" panose="02020603050405020304" pitchFamily="18" charset="0"/>
              </a:rPr>
              <a:t/>
            </a:r>
            <a:br>
              <a:rPr lang="tk-TM" sz="3600" b="1" dirty="0" smtClean="0">
                <a:latin typeface="Times New Roman" panose="02020603050405020304" pitchFamily="18" charset="0"/>
                <a:cs typeface="Times New Roman" panose="02020603050405020304" pitchFamily="18" charset="0"/>
              </a:rPr>
            </a:br>
            <a:r>
              <a:rPr lang="sq-AL" sz="3600" b="1" dirty="0" smtClean="0">
                <a:latin typeface="Times New Roman" panose="02020603050405020304" pitchFamily="18" charset="0"/>
                <a:cs typeface="Times New Roman" panose="02020603050405020304" pitchFamily="18" charset="0"/>
              </a:rPr>
              <a:t>6-nj</a:t>
            </a:r>
            <a:r>
              <a:rPr lang="tk-TM" sz="3600" b="1" dirty="0" smtClean="0">
                <a:latin typeface="Times New Roman" panose="02020603050405020304" pitchFamily="18" charset="0"/>
                <a:cs typeface="Times New Roman" panose="02020603050405020304" pitchFamily="18" charset="0"/>
              </a:rPr>
              <a:t>y</a:t>
            </a:r>
            <a:r>
              <a:rPr lang="sq-AL" sz="3600" b="1" dirty="0" smtClean="0">
                <a:latin typeface="Times New Roman" panose="02020603050405020304" pitchFamily="18" charset="0"/>
                <a:cs typeface="Times New Roman" panose="02020603050405020304" pitchFamily="18" charset="0"/>
              </a:rPr>
              <a:t> </a:t>
            </a:r>
            <a:r>
              <a:rPr lang="sq-AL" sz="3600" b="1" dirty="0">
                <a:latin typeface="Times New Roman" panose="02020603050405020304" pitchFamily="18" charset="0"/>
                <a:cs typeface="Times New Roman" panose="02020603050405020304" pitchFamily="18" charset="0"/>
              </a:rPr>
              <a:t>umumy </a:t>
            </a:r>
            <a:r>
              <a:rPr lang="sq-AL" sz="3600" b="1" dirty="0" smtClean="0">
                <a:latin typeface="Times New Roman" panose="02020603050405020304" pitchFamily="18" charset="0"/>
                <a:cs typeface="Times New Roman" panose="02020603050405020304" pitchFamily="18" charset="0"/>
              </a:rPr>
              <a:t>okuw</a:t>
            </a:r>
            <a:r>
              <a:rPr lang="tk-TM" sz="3600" b="1" dirty="0" smtClean="0">
                <a:latin typeface="Times New Roman" panose="02020603050405020304" pitchFamily="18" charset="0"/>
                <a:cs typeface="Times New Roman" panose="02020603050405020304" pitchFamily="18" charset="0"/>
              </a:rPr>
              <a:t>: </a:t>
            </a:r>
            <a:r>
              <a:rPr lang="sq-AL" sz="3600" b="1" dirty="0" smtClean="0">
                <a:latin typeface="Times New Roman" panose="02020603050405020304" pitchFamily="18" charset="0"/>
                <a:cs typeface="Times New Roman" panose="02020603050405020304" pitchFamily="18" charset="0"/>
              </a:rPr>
              <a:t>Ýoluň </a:t>
            </a:r>
            <a:r>
              <a:rPr lang="sq-AL" sz="3600" b="1" dirty="0">
                <a:latin typeface="Times New Roman" panose="02020603050405020304" pitchFamily="18" charset="0"/>
                <a:cs typeface="Times New Roman" panose="02020603050405020304" pitchFamily="18" charset="0"/>
              </a:rPr>
              <a:t>birikmesi.</a:t>
            </a:r>
            <a:r>
              <a:rPr lang="sq-AL" dirty="0"/>
              <a:t/>
            </a:r>
            <a:br>
              <a:rPr lang="sq-AL" dirty="0"/>
            </a:br>
            <a:endParaRPr lang="ru-RU" dirty="0"/>
          </a:p>
        </p:txBody>
      </p:sp>
      <p:sp>
        <p:nvSpPr>
          <p:cNvPr id="3" name="Объект 2">
            <a:extLst>
              <a:ext uri="{FF2B5EF4-FFF2-40B4-BE49-F238E27FC236}">
                <a16:creationId xmlns:a16="http://schemas.microsoft.com/office/drawing/2014/main" xmlns="" id="{733996EB-9D78-4C5A-A601-4EEFAB1024F8}"/>
              </a:ext>
            </a:extLst>
          </p:cNvPr>
          <p:cNvSpPr>
            <a:spLocks noGrp="1"/>
          </p:cNvSpPr>
          <p:nvPr>
            <p:ph idx="1"/>
          </p:nvPr>
        </p:nvSpPr>
        <p:spPr/>
        <p:txBody>
          <a:bodyPr/>
          <a:lstStyle/>
          <a:p>
            <a:pPr marL="0" indent="0" algn="just">
              <a:lnSpc>
                <a:spcPct val="150000"/>
              </a:lnSpc>
              <a:spcAft>
                <a:spcPts val="0"/>
              </a:spcAft>
              <a:buNone/>
            </a:pPr>
            <a:r>
              <a:rPr lang="tk-TM" sz="2800" b="1" dirty="0" smtClean="0">
                <a:latin typeface="Times New Roman" panose="02020603050405020304" pitchFamily="18" charset="0"/>
                <a:ea typeface="Calibri" panose="020F0502020204030204" pitchFamily="34" charset="0"/>
                <a:cs typeface="Times New Roman" panose="02020603050405020304" pitchFamily="18" charset="0"/>
              </a:rPr>
              <a:t>Soraglar:</a:t>
            </a:r>
            <a:endParaRPr lang="ru-RU" sz="2800" b="1"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1.Strelkaly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geçirijiler</a:t>
            </a:r>
            <a:r>
              <a:rPr lang="ru-RU" sz="2800" b="1" dirty="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ru-RU" sz="2800" b="1" dirty="0">
                <a:latin typeface="Times New Roman" panose="02020603050405020304" pitchFamily="18" charset="0"/>
                <a:ea typeface="Calibri" panose="020F0502020204030204" pitchFamily="34" charset="0"/>
                <a:cs typeface="Times New Roman" panose="02020603050405020304" pitchFamily="18" charset="0"/>
              </a:rPr>
              <a:t>2.Stansiýa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ýollarynyň</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birikmesi</a:t>
            </a:r>
            <a:r>
              <a:rPr lang="ru-RU" sz="2800" b="1" dirty="0">
                <a:latin typeface="Times New Roman" panose="02020603050405020304" pitchFamily="18" charset="0"/>
                <a:ea typeface="Calibri" panose="020F0502020204030204" pitchFamily="34" charset="0"/>
                <a:cs typeface="Times New Roman" panose="02020603050405020304" pitchFamily="18" charset="0"/>
              </a:rPr>
              <a:t>.</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0"/>
              </a:spcAft>
              <a:buNone/>
            </a:pPr>
            <a:r>
              <a:rPr lang="ru-RU" sz="2800" b="1" dirty="0">
                <a:latin typeface="Times New Roman" panose="02020603050405020304" pitchFamily="18" charset="0"/>
                <a:ea typeface="Calibri" panose="020F0502020204030204" pitchFamily="34" charset="0"/>
                <a:cs typeface="Times New Roman" panose="02020603050405020304" pitchFamily="18" charset="0"/>
              </a:rPr>
              <a:t>3.Strelkaly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geçirijiniň</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kömegi</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bilen</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beýleki</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ýola</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geçmeklik</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800"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967898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9E6FFBC-1731-4BFE-83CA-127F7B47045C}"/>
              </a:ext>
            </a:extLst>
          </p:cNvPr>
          <p:cNvSpPr>
            <a:spLocks noGrp="1"/>
          </p:cNvSpPr>
          <p:nvPr>
            <p:ph type="title"/>
          </p:nvPr>
        </p:nvSpPr>
        <p:spPr/>
        <p:txBody>
          <a:bodyPr>
            <a:normAutofit fontScale="90000"/>
          </a:bodyPr>
          <a:lstStyle/>
          <a:p>
            <a:pPr marL="342900" lvl="0" indent="-342900">
              <a:lnSpc>
                <a:spcPct val="150000"/>
              </a:lnSpc>
              <a:spcBef>
                <a:spcPct val="20000"/>
              </a:spcBef>
            </a:pP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1.Strelkaly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geçirijiler</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07FC7BD6-B800-4AA4-8F86-B527A4513930}"/>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Otly düzümini bir ugurdan beýleki ugura geçirmek üçin ýollary birikdirýän geçirijiler ýerine ýetirýärler. Onuň üçin otly düzümi ýa-da manýowr düzuminiň uzyn bolmagynyň tapawydy bolmaýar. Kähalatda otly düzüminiň bir ýoldan beýleki ýola geçmeginde tekerleriniň aýlanmagy we teleşkalarynyň öwrülmegine getirýär.</a:t>
            </a:r>
          </a:p>
          <a:p>
            <a:pPr marL="0" indent="0">
              <a:buNone/>
            </a:pPr>
            <a:r>
              <a:rPr lang="sq-AL" sz="2400" dirty="0">
                <a:latin typeface="Times New Roman" panose="02020603050405020304" pitchFamily="18" charset="0"/>
                <a:cs typeface="Times New Roman" panose="02020603050405020304" pitchFamily="18" charset="0"/>
              </a:rPr>
              <a:t> 	Geçirijiler esasy şu bölümlerden durýar. Iki relsiň ramasyndan, iki hereket edýän ostrýakdan, geçiriji mehanizimden. Geçirijileriň esasy üç görnüşi bolýar. Ýekebara (odinoçnyý), ikibara (birikdirilen) (dwoýnoý (sdwoýnyý)) we kesişýän (perekresnyý). Ýönekeýje ýekebara geçirijiler kabul edilen termin boýunça adaty (obyknowennyý, toçnyý), simmetriý boýunça we simmetriýasyz kabul edilýär. Olar sag we çep taraply, relsleriň görnüşine baglylykda (R75. R65, R50, R43 we b.ş.), ýörite epýur boýunça egriliklerde gurmak üçin niýetlenýäne egri linýaly diýip atlandyrylýar.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45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096DE42-EA3C-47E1-A56A-5F70F4B41BD3}"/>
              </a:ext>
            </a:extLst>
          </p:cNvPr>
          <p:cNvSpPr>
            <a:spLocks noGrp="1"/>
          </p:cNvSpPr>
          <p:nvPr>
            <p:ph type="title"/>
          </p:nvPr>
        </p:nvSpPr>
        <p:spPr/>
        <p:txBody>
          <a:bodyPr>
            <a:normAutofit fontScale="90000"/>
          </a:bodyPr>
          <a:lstStyle/>
          <a:p>
            <a:pPr marL="342900" lvl="0" indent="-342900">
              <a:lnSpc>
                <a:spcPct val="150000"/>
              </a:lnSpc>
              <a:spcBef>
                <a:spcPct val="20000"/>
              </a:spcBef>
            </a:pP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2.Stansiýa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ýollarynyň</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birikmesi</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DA9A3BF2-75A4-4E2A-9D2D-54EE36DB175F}"/>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kuwwatlylyk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tigiriň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okuna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agramyna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düzgünnamalar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düzgünnamalar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halkara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düzgünnamadan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çykmaýar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ygtyýar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kesişmeleri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buýrugy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geçirilýär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7349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54533EF-2D52-4E8C-A7F6-CFC160FE4F54}"/>
              </a:ext>
            </a:extLst>
          </p:cNvPr>
          <p:cNvSpPr>
            <a:spLocks noGrp="1"/>
          </p:cNvSpPr>
          <p:nvPr>
            <p:ph type="title"/>
          </p:nvPr>
        </p:nvSpPr>
        <p:spPr/>
        <p:txBody>
          <a:bodyPr>
            <a:normAutofit fontScale="90000"/>
          </a:bodyPr>
          <a:lstStyle/>
          <a:p>
            <a:pPr marL="342900" lvl="0" indent="-342900">
              <a:lnSpc>
                <a:spcPct val="150000"/>
              </a:lnSpc>
              <a:spcBef>
                <a:spcPct val="20000"/>
              </a:spcBef>
            </a:pPr>
            <a:r>
              <a:rPr lang="ru-RU"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r>
            <a:br>
              <a:rPr lang="ru-RU"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br>
            <a:r>
              <a:rPr lang="ru-RU" sz="32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3.Strelkaly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geçirijiniň</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kömegi</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bilen</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beýleki</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ýola</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geçmeklik</a:t>
            </a:r>
            <a:r>
              <a:rPr lang="ru-RU"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ru-RU"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6C985877-57D3-402B-9E4F-21E76FE3AEA7}"/>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Stansiýadaky täze goýylan we täzeden gurnalan strelkaly geçirijiler, ýapyk kesişmeler we aralykdaky strelkaly geçirijiler ulanyşa bermekde baş inžener tarapyndan bellenen topar tarapyndan kabul edilýr. Aşakdaky merkezleşdirilmedik strelkaly geçirijiler gulplar bilen enjamlaşdyrylýar. Otlylary kabul edýän we ugradýan strelkaly geçirijileri, goraýjy we tutujy petiklere alyp barýan strelkaly geçirijileri, I klasly howply ýükli (partlaýjy materially) wagonlar durmak üçin bellenen ýola gidýän strelkaly geçirijileri, dikeldiş we ýangyna garşy otlylary durmak üçin bellenen ýola gidýän strelkaly geçirijileri we defektoskop wagonlaryň, ýol ölçeýji wagonlaryň we demir ýol gurluşyk maşynlary durmak üçin bellenen ýola gidýän strelkaly geçirijileri degişlidir.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4670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AA284A2-E891-46D7-8E4A-5A74DEB7F15D}"/>
              </a:ext>
            </a:extLst>
          </p:cNvPr>
          <p:cNvSpPr>
            <a:spLocks noGrp="1"/>
          </p:cNvSpPr>
          <p:nvPr>
            <p:ph type="title"/>
          </p:nvPr>
        </p:nvSpPr>
        <p:spPr/>
        <p:txBody>
          <a:bodyPr>
            <a:normAutofit fontScale="90000"/>
          </a:bodyPr>
          <a:lstStyle/>
          <a:p>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2.Dersi </a:t>
            </a:r>
            <a:r>
              <a:rPr lang="ru-RU" sz="3100" b="1" dirty="0" err="1">
                <a:latin typeface="Times New Roman" panose="02020603050405020304" pitchFamily="18" charset="0"/>
                <a:cs typeface="Times New Roman" panose="02020603050405020304" pitchFamily="18" charset="0"/>
              </a:rPr>
              <a:t>öwrenmegiň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meseleleri</a:t>
            </a:r>
            <a:r>
              <a:rPr lang="ru-RU" sz="3100" b="1"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7D098F0-C6AC-4FC6-8E26-93A3EF5E093A}"/>
              </a:ext>
            </a:extLst>
          </p:cNvPr>
          <p:cNvSpPr>
            <a:spLocks noGrp="1"/>
          </p:cNvSpPr>
          <p:nvPr>
            <p:ph idx="1"/>
          </p:nvPr>
        </p:nvSpPr>
        <p:spPr/>
        <p:txBody>
          <a:bodyPr>
            <a:normAutofit/>
          </a:bodyPr>
          <a:lstStyle/>
          <a:p>
            <a:pPr marL="0" indent="0">
              <a:buNone/>
            </a:pPr>
            <a:r>
              <a:rPr lang="tk-TM" sz="2400" dirty="0">
                <a:latin typeface="Times New Roman" panose="02020603050405020304" pitchFamily="18" charset="0"/>
                <a:cs typeface="Times New Roman" panose="02020603050405020304" pitchFamily="18" charset="0"/>
              </a:rPr>
              <a:t>Ý</a:t>
            </a:r>
            <a:r>
              <a:rPr lang="ru-RU" sz="2400" dirty="0" err="1">
                <a:latin typeface="Times New Roman" panose="02020603050405020304" pitchFamily="18" charset="0"/>
                <a:cs typeface="Times New Roman" panose="02020603050405020304" pitchFamily="18" charset="0"/>
              </a:rPr>
              <a:t>urdumyzyň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gurşap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pudakda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döwrebaplaşdyrmak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kämilleşdirmek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babatda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alnyp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barylýar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tebigatyň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amatsyz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garamazdan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hiç-hili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ýitgisiz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hiç-hili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bökdençsiz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ýerli-ýerine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gowşurmak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hilli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howpsyzlygynyň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ýetirilmegini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çylşyrymly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serişdelerden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esasylary:demir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awtomatika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telemehanika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aragatnaşyk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dolandyrmak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elektroenergiýa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suw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material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9342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E948CEC-8E30-4F2B-9594-7F8A9B6D724D}"/>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Stansiýadaky merkezleşdirimedik strelkalar esasy we kabul ediji - ugradyjy ýollarda ýagtylýan ýa-da ýagtylmaýan strelkaly geçirijiler bilen üpjün edilýär. Olar barada bu stansiýanyň tehniki - buýruk beriji namasynda doly görkezilýär. Elektrik merkezleşmesi bilen üpjün edilen esasy strelkalar, sortlaýjy parkyň belentliginiň bogazyndaky strelkalar görkezijiler bilen enjamlaşdyrylmaýarlar. Stansiýalarda strelkaly geçirijileri abatlamak we gündelik abat saklamak, strelka görkezijileriň guratlygyny saklamak ýol we desgalar edarasy gözegçilik edýär. Şu gurluşlarda SMB-de bar bolan serişdeleri abatlamak we tehniki hyzmat etmek habardar etmek we aragatnaşyk edarasy gözegçilik erýär.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69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B7A337A7-6D02-48DD-95EC-338B64C0FEF2}"/>
              </a:ext>
            </a:extLst>
          </p:cNvPr>
          <p:cNvPicPr>
            <a:picLocks noGrp="1" noChangeAspect="1"/>
          </p:cNvPicPr>
          <p:nvPr>
            <p:ph idx="1"/>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458935" y="559569"/>
            <a:ext cx="6797954" cy="3775365"/>
          </a:xfrm>
          <a:prstGeom prst="rect">
            <a:avLst/>
          </a:prstGeom>
        </p:spPr>
      </p:pic>
      <p:sp>
        <p:nvSpPr>
          <p:cNvPr id="5" name="TextBox 4">
            <a:extLst>
              <a:ext uri="{FF2B5EF4-FFF2-40B4-BE49-F238E27FC236}">
                <a16:creationId xmlns:a16="http://schemas.microsoft.com/office/drawing/2014/main" xmlns="" id="{9F0F2EE7-DE89-466D-99A7-D23FF60EF3C7}"/>
              </a:ext>
            </a:extLst>
          </p:cNvPr>
          <p:cNvSpPr txBox="1"/>
          <p:nvPr/>
        </p:nvSpPr>
        <p:spPr>
          <a:xfrm>
            <a:off x="2813538" y="5064369"/>
            <a:ext cx="6020973" cy="830997"/>
          </a:xfrm>
          <a:prstGeom prst="rect">
            <a:avLst/>
          </a:prstGeom>
          <a:noFill/>
        </p:spPr>
        <p:txBody>
          <a:bodyPr wrap="square" rtlCol="0">
            <a:spAutoFit/>
          </a:bodyPr>
          <a:lstStyle/>
          <a:p>
            <a:pPr algn="ctr"/>
            <a:r>
              <a:rPr lang="ru-RU" sz="2400" b="1" dirty="0" err="1">
                <a:latin typeface="Times New Roman" panose="02020603050405020304" pitchFamily="18" charset="0"/>
                <a:cs typeface="Times New Roman" panose="02020603050405020304" pitchFamily="18" charset="0"/>
              </a:rPr>
              <a:t>Ýönekeý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strelkaly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geçirijiniň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iki</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ýoluň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birikdirilişiniň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shemasy</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566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3120CB-C59C-48A4-88F3-C05BBF45D4AB}"/>
              </a:ext>
            </a:extLst>
          </p:cNvPr>
          <p:cNvSpPr>
            <a:spLocks noGrp="1"/>
          </p:cNvSpPr>
          <p:nvPr>
            <p:ph type="title"/>
          </p:nvPr>
        </p:nvSpPr>
        <p:spPr/>
        <p:txBody>
          <a:bodyPr>
            <a:normAutofit/>
          </a:bodyPr>
          <a:lstStyle/>
          <a:p>
            <a:r>
              <a:rPr lang="ru-RU" sz="3200" b="1" dirty="0">
                <a:latin typeface="Times New Roman" panose="02020603050405020304" pitchFamily="18" charset="0"/>
                <a:cs typeface="Times New Roman" panose="02020603050405020304" pitchFamily="18" charset="0"/>
              </a:rPr>
              <a:t>7-nji </a:t>
            </a:r>
            <a:r>
              <a:rPr lang="ru-RU" sz="3200" b="1" dirty="0" err="1">
                <a:latin typeface="Times New Roman" panose="02020603050405020304" pitchFamily="18" charset="0"/>
                <a:cs typeface="Times New Roman" panose="02020603050405020304" pitchFamily="18" charset="0"/>
              </a:rPr>
              <a:t>umumy</a:t>
            </a:r>
            <a:r>
              <a:rPr lang="ru-RU" sz="3200" b="1" dirty="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okuw</a:t>
            </a:r>
            <a:r>
              <a:rPr lang="ru-RU" sz="3200"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Iki</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ýoluň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birikmesi</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5E08D0B-E8BE-451F-8C1E-9B41C4C89E1C}"/>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1.Strelkaly </a:t>
            </a:r>
            <a:r>
              <a:rPr lang="ru-RU" sz="2800" b="1" dirty="0" err="1">
                <a:latin typeface="Times New Roman" panose="02020603050405020304" pitchFamily="18" charset="0"/>
                <a:cs typeface="Times New Roman" panose="02020603050405020304" pitchFamily="18" charset="0"/>
              </a:rPr>
              <a:t>geçirijileriň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kömegi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üýtgetmek</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2.Stansiýa </a:t>
            </a:r>
            <a:r>
              <a:rPr lang="ru-RU" sz="2800" b="1" dirty="0" err="1">
                <a:latin typeface="Times New Roman" panose="02020603050405020304" pitchFamily="18" charset="0"/>
                <a:cs typeface="Times New Roman" panose="02020603050405020304" pitchFamily="18" charset="0"/>
              </a:rPr>
              <a:t>ýollarynyň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birikmesi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3.Strelkaly </a:t>
            </a:r>
            <a:r>
              <a:rPr lang="ru-RU" sz="2800" b="1" dirty="0" err="1">
                <a:latin typeface="Times New Roman" panose="02020603050405020304" pitchFamily="18" charset="0"/>
                <a:cs typeface="Times New Roman" panose="02020603050405020304" pitchFamily="18" charset="0"/>
              </a:rPr>
              <a:t>geçirijiniň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kömegi</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bilen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geçmeklik</a:t>
            </a:r>
            <a:r>
              <a:rPr lang="ru-RU" sz="2800" b="1"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58058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243969-5866-48E2-8C1B-91DA1C3F6698}"/>
              </a:ext>
            </a:extLst>
          </p:cNvPr>
          <p:cNvSpPr>
            <a:spLocks noGrp="1"/>
          </p:cNvSpPr>
          <p:nvPr>
            <p:ph type="title"/>
          </p:nvPr>
        </p:nvSpPr>
        <p:spPr/>
        <p:txBody>
          <a:bodyPr>
            <a:normAutofit fontScale="90000"/>
          </a:bodyPr>
          <a:lstStyle/>
          <a:p>
            <a:r>
              <a:rPr lang="tk-TM" b="1" dirty="0"/>
              <a:t/>
            </a:r>
            <a:br>
              <a:rPr lang="tk-TM" b="1" dirty="0"/>
            </a:br>
            <a:r>
              <a:rPr lang="ru-RU" sz="3100" b="1" dirty="0">
                <a:latin typeface="Times New Roman" panose="02020603050405020304" pitchFamily="18" charset="0"/>
                <a:cs typeface="Times New Roman" panose="02020603050405020304" pitchFamily="18" charset="0"/>
              </a:rPr>
              <a:t>1.Strelkaly </a:t>
            </a:r>
            <a:r>
              <a:rPr lang="ru-RU" sz="3100" b="1" dirty="0" err="1">
                <a:latin typeface="Times New Roman" panose="02020603050405020304" pitchFamily="18" charset="0"/>
                <a:cs typeface="Times New Roman" panose="02020603050405020304" pitchFamily="18" charset="0"/>
              </a:rPr>
              <a:t>geçirijileriň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kömegi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bilen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ýollary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üýtgetmek</a:t>
            </a:r>
            <a:r>
              <a:rPr lang="ru-RU" sz="3100" b="1"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64469A85-4F02-4D77-9D79-D9735FE8F60B}"/>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relsiň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ramasyndan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ostrýakdan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mehanizimden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Ýekebara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odinoçnyý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ikibara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birikdirilen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dwoýnoý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sdwoýnyý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kesişýän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perekresnyý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Ýönekeýje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ýekebara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termin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adaty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obyknowennyý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toçnyý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simmetriý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simmetriýasyz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relsleriň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(R75. R65, R50, R43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epýur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egriliklerde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niýetlenýäne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atlandyrylýar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79509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FA0D12-7513-4A21-8226-522AC75841C9}"/>
              </a:ext>
            </a:extLst>
          </p:cNvPr>
          <p:cNvSpPr>
            <a:spLocks noGrp="1"/>
          </p:cNvSpPr>
          <p:nvPr>
            <p:ph type="title"/>
          </p:nvPr>
        </p:nvSpPr>
        <p:spPr/>
        <p:txBody>
          <a:bodyPr>
            <a:noAutofit/>
          </a:bodyPr>
          <a:lstStyle/>
          <a:p>
            <a:r>
              <a:rPr lang="ru-RU" sz="2800" b="1" dirty="0">
                <a:latin typeface="Times New Roman" panose="02020603050405020304" pitchFamily="18" charset="0"/>
                <a:cs typeface="Times New Roman" panose="02020603050405020304" pitchFamily="18" charset="0"/>
              </a:rPr>
              <a:t>2.Stansiýa </a:t>
            </a:r>
            <a:r>
              <a:rPr lang="ru-RU" sz="2800" b="1" dirty="0" err="1">
                <a:latin typeface="Times New Roman" panose="02020603050405020304" pitchFamily="18" charset="0"/>
                <a:cs typeface="Times New Roman" panose="02020603050405020304" pitchFamily="18" charset="0"/>
              </a:rPr>
              <a:t>ýollarynyň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birikmesi</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05B55831-4F48-44F1-BB89-01AE65CDC160}"/>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stansion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kuwwatlylyk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şertlerinde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mukdaryna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tigiriň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okuna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agramyna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otly</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tizligine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düzgünnamalar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düzgünnamalar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halkara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düzgünnamadan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çykmaýar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ygtyýar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kesişmeleri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aýyrmak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buýrugy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geçirilýär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9504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8529B9-44D2-4E01-8E6B-0581199FC7EF}"/>
              </a:ext>
            </a:extLst>
          </p:cNvPr>
          <p:cNvSpPr>
            <a:spLocks noGrp="1"/>
          </p:cNvSpPr>
          <p:nvPr>
            <p:ph type="title"/>
          </p:nvPr>
        </p:nvSpPr>
        <p:spPr/>
        <p:txBody>
          <a:bodyPr>
            <a:normAutofit fontScale="90000"/>
          </a:bodyPr>
          <a:lstStyle/>
          <a:p>
            <a:r>
              <a:rPr lang="tk-TM" b="1" dirty="0"/>
              <a:t/>
            </a:r>
            <a:br>
              <a:rPr lang="tk-TM" b="1" dirty="0"/>
            </a:br>
            <a:r>
              <a:rPr lang="ru-RU" sz="3100" b="1" dirty="0">
                <a:latin typeface="Times New Roman" panose="02020603050405020304" pitchFamily="18" charset="0"/>
                <a:cs typeface="Times New Roman" panose="02020603050405020304" pitchFamily="18" charset="0"/>
              </a:rPr>
              <a:t>3.Strelkaly </a:t>
            </a:r>
            <a:r>
              <a:rPr lang="ru-RU" sz="3100" b="1" dirty="0" err="1">
                <a:latin typeface="Times New Roman" panose="02020603050405020304" pitchFamily="18" charset="0"/>
                <a:cs typeface="Times New Roman" panose="02020603050405020304" pitchFamily="18" charset="0"/>
              </a:rPr>
              <a:t>geçirijiniň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kömegi</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bilen</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geçmeklik</a:t>
            </a:r>
            <a:r>
              <a:rPr lang="ru-RU" sz="3100" b="1" dirty="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B6D671D1-6C11-4857-971A-679F93E1A268}"/>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Stansiýadaky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goýylan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täzeden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gurnalan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kesişmeler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ulanyşa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inžener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topar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Aşakdaky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merkezleşdirilmedik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gulplar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enjamlaşdyrylýar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goraýjy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tutujy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petiklere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I </a:t>
            </a:r>
            <a:r>
              <a:rPr lang="ru-RU" sz="2400" dirty="0" err="1">
                <a:latin typeface="Times New Roman" panose="02020603050405020304" pitchFamily="18" charset="0"/>
                <a:cs typeface="Times New Roman" panose="02020603050405020304" pitchFamily="18" charset="0"/>
              </a:rPr>
              <a:t>klasly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howply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partlaýjy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materially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dikeldiş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ýangyna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garşy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defektoskop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ölçeýji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maşynlary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degişlidir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07054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83553B7-B8DB-4F5F-B998-CE1E5E6224C5}"/>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Stansiýadaky merkezleşdirimedik strelkalar esasy we kabul ediji - ugradyjy ýollarda ýagtylýan ýa-da ýagtylmaýan strelkaly geçirijiler bilen üpjün edilýär. Olar barada bu stansiýanyň tehniki - buýruk beriji namasynda doly görkezilýär. Elektrik merkezleşmesi bilen üpjün edilen esasy strelkalar, sortlaýjy parkyň belentliginiň bogazyndaky strelkalar görkezijiler bilen enjamlaşdyrylmaýarlar. Stansiýalarda strelkaly geçirijileri abatlamak we gündelik abat saklamak, strelka görkezijileriň guratlygyny saklamak ýol we desgalar edarasy gözegçilik edýär. Şu gurluşlarda SMB-de bar bolan serişdeleri abatlamak we tehniki hyzmat etmek habardar etmek we aragatnaşyk edarasy gözegçilik </a:t>
            </a:r>
            <a:r>
              <a:rPr lang="sq-AL" sz="2400" dirty="0" smtClean="0">
                <a:latin typeface="Times New Roman" panose="02020603050405020304" pitchFamily="18" charset="0"/>
                <a:cs typeface="Times New Roman" panose="02020603050405020304" pitchFamily="18" charset="0"/>
              </a:rPr>
              <a:t>edýär</a:t>
            </a:r>
            <a:r>
              <a:rPr lang="tk-TM"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78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0001AD5-60CE-4537-A881-5DF22B5DD4FB}"/>
              </a:ext>
            </a:extLst>
          </p:cNvPr>
          <p:cNvSpPr>
            <a:spLocks noGrp="1"/>
          </p:cNvSpPr>
          <p:nvPr>
            <p:ph type="title"/>
          </p:nvPr>
        </p:nvSpPr>
        <p:spPr/>
        <p:txBody>
          <a:bodyPr>
            <a:normAutofit/>
          </a:bodyPr>
          <a:lstStyle/>
          <a:p>
            <a:r>
              <a:rPr lang="sq-AL" sz="3200" b="1" dirty="0">
                <a:latin typeface="Times New Roman" panose="02020603050405020304" pitchFamily="18" charset="0"/>
                <a:cs typeface="Times New Roman" panose="02020603050405020304" pitchFamily="18" charset="0"/>
              </a:rPr>
              <a:t>8-nji umumy </a:t>
            </a:r>
            <a:r>
              <a:rPr lang="sq-AL" sz="3200" b="1" dirty="0" smtClean="0">
                <a:latin typeface="Times New Roman" panose="02020603050405020304" pitchFamily="18" charset="0"/>
                <a:cs typeface="Times New Roman" panose="02020603050405020304" pitchFamily="18" charset="0"/>
              </a:rPr>
              <a:t>okuw</a:t>
            </a:r>
            <a:r>
              <a:rPr lang="tk-TM" sz="3200" b="1" dirty="0" smtClean="0">
                <a:latin typeface="Times New Roman" panose="02020603050405020304" pitchFamily="18" charset="0"/>
                <a:cs typeface="Times New Roman" panose="02020603050405020304" pitchFamily="18" charset="0"/>
              </a:rPr>
              <a:t>: </a:t>
            </a:r>
            <a:r>
              <a:rPr lang="sq-AL" sz="3200" b="1" dirty="0" smtClean="0">
                <a:latin typeface="Times New Roman" panose="02020603050405020304" pitchFamily="18" charset="0"/>
                <a:cs typeface="Times New Roman" panose="02020603050405020304" pitchFamily="18" charset="0"/>
              </a:rPr>
              <a:t>Strelkaly </a:t>
            </a:r>
            <a:r>
              <a:rPr lang="sq-AL" sz="3200" b="1" dirty="0">
                <a:latin typeface="Times New Roman" panose="02020603050405020304" pitchFamily="18" charset="0"/>
                <a:cs typeface="Times New Roman" panose="02020603050405020304" pitchFamily="18" charset="0"/>
              </a:rPr>
              <a:t>ýollar</a:t>
            </a:r>
            <a:br>
              <a:rPr lang="sq-AL"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8FBD2001-975D-4884-926B-EAC82EF3F0EE}"/>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p>
          <a:p>
            <a:pPr marL="0" indent="0">
              <a:buNone/>
            </a:pPr>
            <a:r>
              <a:rPr lang="sq-AL" sz="2800" b="1" dirty="0" smtClean="0">
                <a:latin typeface="Times New Roman" panose="02020603050405020304" pitchFamily="18" charset="0"/>
                <a:cs typeface="Times New Roman" panose="02020603050405020304" pitchFamily="18" charset="0"/>
              </a:rPr>
              <a:t>1.Strelkaly </a:t>
            </a:r>
            <a:r>
              <a:rPr lang="sq-AL" sz="2800" b="1" dirty="0">
                <a:latin typeface="Times New Roman" panose="02020603050405020304" pitchFamily="18" charset="0"/>
                <a:cs typeface="Times New Roman" panose="02020603050405020304" pitchFamily="18" charset="0"/>
              </a:rPr>
              <a:t>geçirijiler ýerleşdirilen ýollar.</a:t>
            </a:r>
          </a:p>
          <a:p>
            <a:pPr marL="0" indent="0">
              <a:buNone/>
            </a:pPr>
            <a:r>
              <a:rPr lang="sq-AL" sz="2800" b="1" dirty="0" smtClean="0">
                <a:latin typeface="Times New Roman" panose="02020603050405020304" pitchFamily="18" charset="0"/>
                <a:cs typeface="Times New Roman" panose="02020603050405020304" pitchFamily="18" charset="0"/>
              </a:rPr>
              <a:t>2.Ýollaryň  </a:t>
            </a:r>
            <a:r>
              <a:rPr lang="sq-AL" sz="2800" b="1" dirty="0">
                <a:latin typeface="Times New Roman" panose="02020603050405020304" pitchFamily="18" charset="0"/>
                <a:cs typeface="Times New Roman" panose="02020603050405020304" pitchFamily="18" charset="0"/>
              </a:rPr>
              <a:t>parallel ýerleşdirilişi. </a:t>
            </a:r>
          </a:p>
          <a:p>
            <a:pPr marL="0" indent="0">
              <a:buNone/>
            </a:pPr>
            <a:r>
              <a:rPr lang="sq-AL" sz="2800" b="1" dirty="0" smtClean="0">
                <a:latin typeface="Times New Roman" panose="02020603050405020304" pitchFamily="18" charset="0"/>
                <a:cs typeface="Times New Roman" panose="02020603050405020304" pitchFamily="18" charset="0"/>
              </a:rPr>
              <a:t>3.Gysgaldylan </a:t>
            </a:r>
            <a:r>
              <a:rPr lang="sq-AL" sz="2800" b="1" dirty="0">
                <a:latin typeface="Times New Roman" panose="02020603050405020304" pitchFamily="18" charset="0"/>
                <a:cs typeface="Times New Roman" panose="02020603050405020304" pitchFamily="18" charset="0"/>
              </a:rPr>
              <a:t>strelkaly ýollar.</a:t>
            </a:r>
          </a:p>
          <a:p>
            <a:endParaRPr lang="ru-RU" dirty="0"/>
          </a:p>
        </p:txBody>
      </p:sp>
    </p:spTree>
    <p:extLst>
      <p:ext uri="{BB962C8B-B14F-4D97-AF65-F5344CB8AC3E}">
        <p14:creationId xmlns:p14="http://schemas.microsoft.com/office/powerpoint/2010/main" val="1703826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F27C67-15C9-4C4B-875D-1B4B4C37DFFF}"/>
              </a:ext>
            </a:extLst>
          </p:cNvPr>
          <p:cNvSpPr>
            <a:spLocks noGrp="1"/>
          </p:cNvSpPr>
          <p:nvPr>
            <p:ph type="title"/>
          </p:nvPr>
        </p:nvSpPr>
        <p:spPr/>
        <p:txBody>
          <a:bodyPr>
            <a:normAutofit/>
          </a:bodyPr>
          <a:lstStyle/>
          <a:p>
            <a:r>
              <a:rPr lang="tk-TM" sz="2800" b="1" dirty="0" smtClean="0">
                <a:latin typeface="Times New Roman" panose="02020603050405020304" pitchFamily="18" charset="0"/>
                <a:cs typeface="Times New Roman" panose="02020603050405020304" pitchFamily="18" charset="0"/>
              </a:rPr>
              <a:t>1.</a:t>
            </a:r>
            <a:r>
              <a:rPr lang="sq-AL" sz="2800" b="1" dirty="0" smtClean="0">
                <a:latin typeface="Times New Roman" panose="02020603050405020304" pitchFamily="18" charset="0"/>
                <a:cs typeface="Times New Roman" panose="02020603050405020304" pitchFamily="18" charset="0"/>
              </a:rPr>
              <a:t>Strelkaly </a:t>
            </a:r>
            <a:r>
              <a:rPr lang="sq-AL" sz="2800" b="1" dirty="0">
                <a:latin typeface="Times New Roman" panose="02020603050405020304" pitchFamily="18" charset="0"/>
                <a:cs typeface="Times New Roman" panose="02020603050405020304" pitchFamily="18" charset="0"/>
              </a:rPr>
              <a:t>geçirijiler ýerleşdirilen ýollar.</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D1D8167-AB7D-4150-95B7-9100B325D3EF}"/>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Strelkaly ýollar diýip bir ýoldan parallel ýerleşdirilen ýollara bolýan strelkaly geçirijili ýollara aýdylýar.  Strelkaly ýollar stansiýa gelen  otly düzümlerini esasy ýollardan stansiýanyň beýleki şahalanýan ýollaryna strelkaly geçirijileriň kömegi bilen geçirilip , ýenede stansiýa gelen başga otly düzümini howypsyz kabul etmäne kömek edýär. Stansiýalar gurulanda esasy ýollarynyň ýerleşdirilişine  , strelkaly geçirijileriň ýerleşdirilişine bagly bolup , stansiýanyň tehniki howupsyzlygy bularyň hemmesine bagly bolup durýar.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2665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51A4935B-A666-4C9B-9170-5E4002D6D87E}"/>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Stansiýalarda strelkaly geçirijiniň köp möçberi Türkmenistanyň Demir ýol ulaglary ministrligi tarapyndan bellenen degişli düzgünnamalar esasynda bellenýär. Türkmenistanyň Demir ýol ulaglary ministrligi tarapyndan bellenen ähli düzgünnamalar umumy halkara düzgünnamadan çykmaýar we çykmaga ygtyýar bermeýär. Stansiýalardaky strelkaly geçirijileri we ýapyk kesişmeleri goýmak we aýyrmak Demir ýol ulaglary ministrliginiň buýrugy esasynda geçirilýär. Stansiýadaky täze goýylan we täzeden gurnalan strelkaly geçirijiler, ýapyk kesişmeler we aralykdaky strelkaly geçirijiler ulanyşa bermekde baş inžener tarapyndan bellenen topar tarapyndan kabul edilýr. Aşakdaky merkezleşdirilmedik strelkaly geçirijiler gulplar bilen enjamlaşdyrylýar.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1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3959E26-EE3D-45D6-BEA2-E2FEFC65B5EA}"/>
              </a:ext>
            </a:extLst>
          </p:cNvPr>
          <p:cNvSpPr>
            <a:spLocks noGrp="1"/>
          </p:cNvSpPr>
          <p:nvPr>
            <p:ph idx="1"/>
          </p:nvPr>
        </p:nvSpPr>
        <p:spPr>
          <a:xfrm>
            <a:off x="886265" y="464235"/>
            <a:ext cx="10241280" cy="2700996"/>
          </a:xfrm>
        </p:spPr>
        <p:txBody>
          <a:bodyPr/>
          <a:lstStyle/>
          <a:p>
            <a:pPr marL="0" indent="0">
              <a:buNone/>
            </a:pPr>
            <a:r>
              <a:rPr lang="ru-RU" sz="2400" dirty="0" err="1">
                <a:latin typeface="Times New Roman" panose="02020603050405020304" pitchFamily="18" charset="0"/>
                <a:cs typeface="Times New Roman" panose="02020603050405020304" pitchFamily="18" charset="0"/>
              </a:rPr>
              <a:t>Ýokarda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biri-biri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baglanşyklary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umumy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kursy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dersinde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öwrenilýär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dersde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arabaglanşygy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meseleler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öwrenilýär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9558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4845C04-24B0-4651-BC37-F340F1EB9C74}"/>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Otlylary kabul edýän we ugradýan strelkaly geçirijileri, goraýjy we tutujy petiklere alyp barýan strelkaly geçirijileri, I klasly howply ýükli (partlaýjy materially) wagonlar durmak üçin bellenen ýola gidýän strelkaly geçirijileri, dikeldiş we ýangyna garşy otlylary durmak üçin bellenen ýola gidýän strelkaly geçirijileri we defektoskop wagonlaryň, ýol ölçeýji wagonlaryň we demir ýol gurluşyk maşynlary durmak üçin bellenen ýola gidýän strelkaly geçirijileri degişlidir. Stansiýadaky merkezleşdirimedik strelkalar esasy we kabul ediji - ugradyjy ýollarda ýagtylýan ýa-da ýagtylmaýan strelkaly geçirijiler bilen üpjün edilýär. Olar barada bu stansiýanyň tehniki - buýruk beriji namasynda doly görkezilýär.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651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1E41445-49DB-48D6-BC9B-A9E64538550D}"/>
              </a:ext>
            </a:extLst>
          </p:cNvPr>
          <p:cNvSpPr>
            <a:spLocks noGrp="1"/>
          </p:cNvSpPr>
          <p:nvPr>
            <p:ph idx="1"/>
          </p:nvPr>
        </p:nvSpPr>
        <p:spPr/>
        <p:txBody>
          <a:bodyPr>
            <a:normAutofit lnSpcReduction="10000"/>
          </a:bodyPr>
          <a:lstStyle/>
          <a:p>
            <a:pPr marL="0" indent="0">
              <a:buNone/>
            </a:pPr>
            <a:r>
              <a:rPr lang="sq-AL" sz="2400" dirty="0">
                <a:latin typeface="Times New Roman" panose="02020603050405020304" pitchFamily="18" charset="0"/>
                <a:cs typeface="Times New Roman" panose="02020603050405020304" pitchFamily="18" charset="0"/>
              </a:rPr>
              <a:t>Stansiýalarda strelkaly geçirijileri abatlamak we gündelik abat saklamak, strelka görkezijileriň guratlygyny saklamak ýol we desgalar edarasy gözegçilik edýär. Şu gurluşlarda SMB-de bar bolan serişdeleri abatlamak we tehniki hyzmat etmek habardar etmek we aragatnaşyk edarasy gözegçilik </a:t>
            </a:r>
            <a:r>
              <a:rPr lang="sq-AL" sz="2400" dirty="0" smtClean="0">
                <a:latin typeface="Times New Roman" panose="02020603050405020304" pitchFamily="18" charset="0"/>
                <a:cs typeface="Times New Roman" panose="02020603050405020304" pitchFamily="18" charset="0"/>
              </a:rPr>
              <a:t>erýä</a:t>
            </a:r>
            <a:r>
              <a:rPr lang="tk-TM" sz="2400" dirty="0" smtClean="0">
                <a:latin typeface="Times New Roman" panose="02020603050405020304" pitchFamily="18" charset="0"/>
                <a:cs typeface="Times New Roman" panose="02020603050405020304" pitchFamily="18" charset="0"/>
              </a:rPr>
              <a:t>r.</a:t>
            </a:r>
            <a:endParaRPr lang="sq-AL" sz="2400" dirty="0">
              <a:latin typeface="Times New Roman" panose="02020603050405020304" pitchFamily="18" charset="0"/>
              <a:cs typeface="Times New Roman" panose="02020603050405020304" pitchFamily="18" charset="0"/>
            </a:endParaRPr>
          </a:p>
          <a:p>
            <a:pPr marL="0" indent="0">
              <a:buNone/>
            </a:pPr>
            <a:r>
              <a:rPr lang="sq-AL" sz="2400" dirty="0">
                <a:latin typeface="Times New Roman" panose="02020603050405020304" pitchFamily="18" charset="0"/>
                <a:cs typeface="Times New Roman" panose="02020603050405020304" pitchFamily="18" charset="0"/>
              </a:rPr>
              <a:t>Esasy ýollar rim sifirlar (I, II, III, IV) bilen bellenýär. Iki ýolly linýalarda otlylaryň gatnaw ugry boýunça täk uruna, täk belgiler I, III belgiler bilen, jübüt ugruna jübüt II, IV belgiler bilen bellenýär. Egerde iki linýaly ýollara bir ýolly linýa birleşýän bolsa onda olara III, IV belgiler bellenýär. Kabul ediji-ugradyjy we stansiýanyň beýleki ýollary arap sifrlary bilen bellenýär. Olar aralyk we beýleki stansiýalarda täk we jübüt ugurlara köp otly kabul edip ugratmaýan ýollary esasy ýollaryň belgileriniň uzuny ýolagçy jaýyndan başlap dowam edýär. Uly stansiýalarda parklara ýörite atlar dakylýar we belleýär.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511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11FA65C-AC8D-4E6F-9028-6D875EC163E0}"/>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Strelkaly geçirijileriň belgilenişiniň tertibi otlynyň kabul edilýän täk tarapyndan ilkinji gelýän strelkaly geçirijiden tertip býunça täk sanlar bilen stansiýanyň osyna çenli we jübüt tarapyndan ilkinji gelýän strelkaly geçirijiden tertip býunça jübüt sanlar bilen stansiýanyň osyna çenli belgilenýär. Ýollary uly göwrümli stansiýalaryň strelkaly geçirijileri her bir parklar boýunça ýüzlik sanlar bilen bellenýärler. Parklaryň merkezi strelkaly geçirijilerini täk we jübüt araçägini kesgitleýär. Esasy we beýleki strelkaly geçirijiler, parkyň hasabyna girmeýänler 1 – 9 çenli sanlar bilen belgilenýär. Strelkaly geçirijiler jübütleýin bolan ýagdaýynda hem olaryň belgileri yzygider bellenýär. Käbir bölekleýin bölümlerde strelkaly geçirijileriň öňki belgileri saklanyp galýar.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60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CA07A9-6D13-464A-9D42-20FC036BC1E3}"/>
              </a:ext>
            </a:extLst>
          </p:cNvPr>
          <p:cNvSpPr>
            <a:spLocks noGrp="1"/>
          </p:cNvSpPr>
          <p:nvPr>
            <p:ph type="title"/>
          </p:nvPr>
        </p:nvSpPr>
        <p:spPr/>
        <p:txBody>
          <a:bodyPr>
            <a:normAutofit/>
          </a:bodyPr>
          <a:lstStyle/>
          <a:p>
            <a:r>
              <a:rPr lang="tk-TM" sz="2800" b="1" dirty="0" smtClean="0">
                <a:latin typeface="Times New Roman" panose="02020603050405020304" pitchFamily="18" charset="0"/>
                <a:cs typeface="Times New Roman" panose="02020603050405020304" pitchFamily="18" charset="0"/>
              </a:rPr>
              <a:t>2.</a:t>
            </a:r>
            <a:r>
              <a:rPr lang="sq-AL" sz="2800" b="1" dirty="0" smtClean="0">
                <a:latin typeface="Times New Roman" panose="02020603050405020304" pitchFamily="18" charset="0"/>
                <a:cs typeface="Times New Roman" panose="02020603050405020304" pitchFamily="18" charset="0"/>
              </a:rPr>
              <a:t>Ýollaryň  </a:t>
            </a:r>
            <a:r>
              <a:rPr lang="sq-AL" sz="2800" b="1" dirty="0">
                <a:latin typeface="Times New Roman" panose="02020603050405020304" pitchFamily="18" charset="0"/>
                <a:cs typeface="Times New Roman" panose="02020603050405020304" pitchFamily="18" charset="0"/>
              </a:rPr>
              <a:t>parallel ýerleşdirilişi. </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F8D11F33-F4ED-4C23-9234-20016C823572}"/>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Geçirijiler esasy şu bölümlerden durýar. Iki relsiň ramasyndan, iki hereket edýän ostrýakdan, geçiriji mehanizimden. Geçirijileriň esasy üç görnüşi bolýar. Ýekebara (odinoçnyý), ikibara (birikdirilen) (dwoýnoý (sdwoýnyý)) we kesişýän (perekresnyý). Ýönekeýje ýekebara geçirijiler kabul edilen termin boýunça adaty (obyknowennyý, toçnyý), simmetriý boýunça we simmetriýasyz kabul edilýär. Olar sag we çep taraply, relsleriň görnüşine baglylykda (R75. R65, R50, R43 we b.ş.), ýörite epýur boýunça egriliklerde gurmak üçin niýetlenýäne egri linýaly diýip atlandyrylýar. Stansiýanyň esasy we stansion ýollaryndaky strelkaly geçirijiler kuwwatlylyk ýagdaýy boýunça ulanyş şertlerinde ýük mukdaryna, tigiriň okuna düşýän agramyna we tly hereketiniň tizligine bagly bolýar.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724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889AD09-8984-4649-90DC-7F4E45481798}"/>
              </a:ext>
            </a:extLst>
          </p:cNvPr>
          <p:cNvSpPr>
            <a:spLocks noGrp="1"/>
          </p:cNvSpPr>
          <p:nvPr>
            <p:ph type="title"/>
          </p:nvPr>
        </p:nvSpPr>
        <p:spPr/>
        <p:txBody>
          <a:bodyPr>
            <a:normAutofit/>
          </a:bodyPr>
          <a:lstStyle/>
          <a:p>
            <a:r>
              <a:rPr lang="tk-TM" sz="2800" b="1" dirty="0" smtClean="0">
                <a:latin typeface="Times New Roman" panose="02020603050405020304" pitchFamily="18" charset="0"/>
                <a:cs typeface="Times New Roman" panose="02020603050405020304" pitchFamily="18" charset="0"/>
              </a:rPr>
              <a:t>3.</a:t>
            </a:r>
            <a:r>
              <a:rPr lang="sq-AL" sz="2800" b="1" dirty="0" smtClean="0">
                <a:latin typeface="Times New Roman" panose="02020603050405020304" pitchFamily="18" charset="0"/>
                <a:cs typeface="Times New Roman" panose="02020603050405020304" pitchFamily="18" charset="0"/>
              </a:rPr>
              <a:t>Gysgaldylan </a:t>
            </a:r>
            <a:r>
              <a:rPr lang="sq-AL" sz="2800" b="1" dirty="0">
                <a:latin typeface="Times New Roman" panose="02020603050405020304" pitchFamily="18" charset="0"/>
                <a:cs typeface="Times New Roman" panose="02020603050405020304" pitchFamily="18" charset="0"/>
              </a:rPr>
              <a:t>strelkaly ýollar.</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9C9B0D0-11EE-4B59-8CE1-836EAB2D5BF1}"/>
              </a:ext>
            </a:extLst>
          </p:cNvPr>
          <p:cNvSpPr>
            <a:spLocks noGrp="1"/>
          </p:cNvSpPr>
          <p:nvPr>
            <p:ph idx="1"/>
          </p:nvPr>
        </p:nvSpPr>
        <p:spPr>
          <a:xfrm>
            <a:off x="609600" y="1600201"/>
            <a:ext cx="10972800" cy="4811888"/>
          </a:xfrm>
        </p:spPr>
        <p:txBody>
          <a:bodyPr>
            <a:normAutofit fontScale="70000" lnSpcReduction="20000"/>
          </a:bodyPr>
          <a:lstStyle/>
          <a:p>
            <a:pPr marL="0" indent="0">
              <a:buNone/>
            </a:pPr>
            <a:r>
              <a:rPr lang="sq-AL" sz="3400" dirty="0">
                <a:latin typeface="Times New Roman" panose="02020603050405020304" pitchFamily="18" charset="0"/>
                <a:cs typeface="Times New Roman" panose="02020603050405020304" pitchFamily="18" charset="0"/>
              </a:rPr>
              <a:t>Gysgaldylan strelkaly ýollar. </a:t>
            </a:r>
          </a:p>
          <a:p>
            <a:pPr marL="0" indent="0">
              <a:buNone/>
            </a:pPr>
            <a:r>
              <a:rPr lang="sq-AL" sz="3400" dirty="0">
                <a:latin typeface="Times New Roman" panose="02020603050405020304" pitchFamily="18" charset="0"/>
                <a:cs typeface="Times New Roman" panose="02020603050405020304" pitchFamily="18" charset="0"/>
              </a:rPr>
              <a:t>Bular ýaly strelaly ýollaryň egrimi uly bolýar.  Shema. </a:t>
            </a:r>
          </a:p>
          <a:p>
            <a:pPr marL="0" indent="0">
              <a:buNone/>
            </a:pPr>
            <a:r>
              <a:rPr lang="sq-AL" sz="3400" dirty="0">
                <a:latin typeface="Times New Roman" panose="02020603050405020304" pitchFamily="18" charset="0"/>
                <a:cs typeface="Times New Roman" panose="02020603050405020304" pitchFamily="18" charset="0"/>
              </a:rPr>
              <a:t> Krestowinanyň çüňkinden bölünýän strelkaly ýollar. Shema </a:t>
            </a:r>
          </a:p>
          <a:p>
            <a:pPr marL="0" indent="0">
              <a:buNone/>
            </a:pPr>
            <a:r>
              <a:rPr lang="sq-AL" sz="3400" dirty="0">
                <a:latin typeface="Times New Roman" panose="02020603050405020304" pitchFamily="18" charset="0"/>
                <a:cs typeface="Times New Roman" panose="02020603050405020304" pitchFamily="18" charset="0"/>
              </a:rPr>
              <a:t>Weýernyý streloçnyý ulisy. Shema.</a:t>
            </a:r>
          </a:p>
          <a:p>
            <a:pPr marL="0" indent="0">
              <a:buNone/>
            </a:pPr>
            <a:r>
              <a:rPr lang="sq-AL" sz="3400" dirty="0">
                <a:latin typeface="Times New Roman" panose="02020603050405020304" pitchFamily="18" charset="0"/>
                <a:cs typeface="Times New Roman" panose="02020603050405020304" pitchFamily="18" charset="0"/>
              </a:rPr>
              <a:t>Sostownoý , ýada garyşyk (kombinirowanyý görnüşli strelkaly  ýllar. )</a:t>
            </a:r>
          </a:p>
          <a:p>
            <a:pPr marL="0" indent="0">
              <a:buNone/>
            </a:pPr>
            <a:r>
              <a:rPr lang="sq-AL" sz="3400" dirty="0">
                <a:latin typeface="Times New Roman" panose="02020603050405020304" pitchFamily="18" charset="0"/>
                <a:cs typeface="Times New Roman" panose="02020603050405020304" pitchFamily="18" charset="0"/>
              </a:rPr>
              <a:t>		Gysgaldylan strelkaly ýollar.</a:t>
            </a:r>
          </a:p>
          <a:p>
            <a:pPr marL="0" indent="0">
              <a:buNone/>
            </a:pPr>
            <a:r>
              <a:rPr lang="sq-AL" sz="3400" dirty="0">
                <a:latin typeface="Times New Roman" panose="02020603050405020304" pitchFamily="18" charset="0"/>
                <a:cs typeface="Times New Roman" panose="02020603050405020304" pitchFamily="18" charset="0"/>
              </a:rPr>
              <a:t>Gysgaldylan strelkaly ýollar  ýönekeý strelkaly ýollara seredeniňde ýollary gysga bolýandyr. </a:t>
            </a:r>
          </a:p>
          <a:p>
            <a:pPr marL="0" indent="0">
              <a:buNone/>
            </a:pPr>
            <a:r>
              <a:rPr lang="sq-AL" sz="3400" dirty="0">
                <a:latin typeface="Times New Roman" panose="02020603050405020304" pitchFamily="18" charset="0"/>
                <a:cs typeface="Times New Roman" panose="02020603050405020304" pitchFamily="18" charset="0"/>
              </a:rPr>
              <a:t>Bu görnüşde – monýowr geçirmek kyn bolup  durýar. </a:t>
            </a:r>
          </a:p>
          <a:p>
            <a:pPr marL="0" indent="0">
              <a:buNone/>
            </a:pPr>
            <a:r>
              <a:rPr lang="sq-AL" sz="3400" dirty="0">
                <a:latin typeface="Times New Roman" panose="02020603050405020304" pitchFamily="18" charset="0"/>
                <a:cs typeface="Times New Roman" panose="02020603050405020304" pitchFamily="18" charset="0"/>
              </a:rPr>
              <a:t>Bular ýaly gysgaldylan ýollary skladlaryň ýanlarynda bazalarda iri ýük howlularynda  , önüm öndirýän howlylarda  gurmak amatly hasaplanylýar. </a:t>
            </a:r>
          </a:p>
          <a:p>
            <a:pPr marL="0" indent="0">
              <a:buNone/>
            </a:pPr>
            <a:r>
              <a:rPr lang="sq-AL" sz="3400" dirty="0">
                <a:latin typeface="Times New Roman" panose="02020603050405020304" pitchFamily="18" charset="0"/>
                <a:cs typeface="Times New Roman" panose="02020603050405020304" pitchFamily="18" charset="0"/>
              </a:rPr>
              <a:t>Sebäbi bular ýaly ýerlerde iki ýollaryň arasy giň bolýar we ýükleri ýüklemek düşürmek aňsat </a:t>
            </a:r>
            <a:r>
              <a:rPr lang="sq-AL" sz="3400" dirty="0" smtClean="0">
                <a:latin typeface="Times New Roman" panose="02020603050405020304" pitchFamily="18" charset="0"/>
                <a:cs typeface="Times New Roman" panose="02020603050405020304" pitchFamily="18" charset="0"/>
              </a:rPr>
              <a:t>bolýar</a:t>
            </a:r>
            <a:r>
              <a:rPr lang="tk-TM" sz="3400" dirty="0">
                <a:latin typeface="Times New Roman" panose="02020603050405020304" pitchFamily="18" charset="0"/>
                <a:cs typeface="Times New Roman" panose="02020603050405020304" pitchFamily="18" charset="0"/>
              </a:rPr>
              <a:t>.</a:t>
            </a:r>
            <a:endParaRPr lang="sq-AL" sz="3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668231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E5A59D-3A96-4383-857E-4E0B527C5B5E}"/>
              </a:ext>
            </a:extLst>
          </p:cNvPr>
          <p:cNvSpPr>
            <a:spLocks noGrp="1"/>
          </p:cNvSpPr>
          <p:nvPr>
            <p:ph type="title"/>
          </p:nvPr>
        </p:nvSpPr>
        <p:spPr/>
        <p:txBody>
          <a:bodyPr>
            <a:normAutofit fontScale="90000"/>
          </a:bodyPr>
          <a:lstStyle/>
          <a:p>
            <a:r>
              <a:rPr lang="sq-AL" sz="3600" b="1" dirty="0" smtClean="0">
                <a:latin typeface="Times New Roman" panose="02020603050405020304" pitchFamily="18" charset="0"/>
                <a:cs typeface="Times New Roman" panose="02020603050405020304" pitchFamily="18" charset="0"/>
              </a:rPr>
              <a:t>9-nj</a:t>
            </a:r>
            <a:r>
              <a:rPr lang="tk-TM" sz="3600" b="1" dirty="0" smtClean="0">
                <a:latin typeface="Times New Roman" panose="02020603050405020304" pitchFamily="18" charset="0"/>
                <a:cs typeface="Times New Roman" panose="02020603050405020304" pitchFamily="18" charset="0"/>
              </a:rPr>
              <a:t>y</a:t>
            </a:r>
            <a:r>
              <a:rPr lang="sq-AL" sz="3600" b="1" dirty="0" smtClean="0">
                <a:latin typeface="Times New Roman" panose="02020603050405020304" pitchFamily="18" charset="0"/>
                <a:cs typeface="Times New Roman" panose="02020603050405020304" pitchFamily="18" charset="0"/>
              </a:rPr>
              <a:t> </a:t>
            </a:r>
            <a:r>
              <a:rPr lang="sq-AL" sz="3600" b="1" dirty="0">
                <a:latin typeface="Times New Roman" panose="02020603050405020304" pitchFamily="18" charset="0"/>
                <a:cs typeface="Times New Roman" panose="02020603050405020304" pitchFamily="18" charset="0"/>
              </a:rPr>
              <a:t>umumy </a:t>
            </a:r>
            <a:r>
              <a:rPr lang="sq-AL" sz="3600" b="1" dirty="0" smtClean="0">
                <a:latin typeface="Times New Roman" panose="02020603050405020304" pitchFamily="18" charset="0"/>
                <a:cs typeface="Times New Roman" panose="02020603050405020304" pitchFamily="18" charset="0"/>
              </a:rPr>
              <a:t>okuw</a:t>
            </a:r>
            <a:r>
              <a:rPr lang="tk-TM" sz="3600" b="1" dirty="0" smtClean="0">
                <a:latin typeface="Times New Roman" panose="02020603050405020304" pitchFamily="18" charset="0"/>
                <a:cs typeface="Times New Roman" panose="02020603050405020304" pitchFamily="18" charset="0"/>
              </a:rPr>
              <a:t>: </a:t>
            </a:r>
            <a:r>
              <a:rPr lang="sq-AL" sz="3600" b="1" dirty="0" smtClean="0">
                <a:latin typeface="Times New Roman" panose="02020603050405020304" pitchFamily="18" charset="0"/>
                <a:cs typeface="Times New Roman" panose="02020603050405020304" pitchFamily="18" charset="0"/>
              </a:rPr>
              <a:t>Stansiýanyň </a:t>
            </a:r>
            <a:r>
              <a:rPr lang="sq-AL" sz="3600" b="1" dirty="0">
                <a:latin typeface="Times New Roman" panose="02020603050405020304" pitchFamily="18" charset="0"/>
                <a:cs typeface="Times New Roman" panose="02020603050405020304" pitchFamily="18" charset="0"/>
              </a:rPr>
              <a:t>esasy elementleri.</a:t>
            </a:r>
            <a:r>
              <a:rPr lang="sq-AL" dirty="0"/>
              <a:t/>
            </a:r>
            <a:br>
              <a:rPr lang="sq-AL" dirty="0"/>
            </a:br>
            <a:endParaRPr lang="ru-RU" dirty="0"/>
          </a:p>
        </p:txBody>
      </p:sp>
      <p:sp>
        <p:nvSpPr>
          <p:cNvPr id="3" name="Объект 2">
            <a:extLst>
              <a:ext uri="{FF2B5EF4-FFF2-40B4-BE49-F238E27FC236}">
                <a16:creationId xmlns:a16="http://schemas.microsoft.com/office/drawing/2014/main" xmlns="" id="{8AA012DB-37E0-4B82-BF4C-777DBA4BF04C}"/>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p>
          <a:p>
            <a:pPr marL="0" indent="0">
              <a:buNone/>
            </a:pPr>
            <a:r>
              <a:rPr lang="sq-AL" sz="2800" b="1" dirty="0" smtClean="0">
                <a:latin typeface="Times New Roman" panose="02020603050405020304" pitchFamily="18" charset="0"/>
                <a:cs typeface="Times New Roman" panose="02020603050405020304" pitchFamily="18" charset="0"/>
              </a:rPr>
              <a:t>1.Stansiýanyň </a:t>
            </a:r>
            <a:r>
              <a:rPr lang="sq-AL" sz="2800" b="1" dirty="0">
                <a:latin typeface="Times New Roman" panose="02020603050405020304" pitchFamily="18" charset="0"/>
                <a:cs typeface="Times New Roman" panose="02020603050405020304" pitchFamily="18" charset="0"/>
              </a:rPr>
              <a:t>ýollary.</a:t>
            </a:r>
          </a:p>
          <a:p>
            <a:pPr marL="0" indent="0">
              <a:buNone/>
            </a:pPr>
            <a:r>
              <a:rPr lang="sq-AL" sz="2800" b="1" dirty="0" smtClean="0">
                <a:latin typeface="Times New Roman" panose="02020603050405020304" pitchFamily="18" charset="0"/>
                <a:cs typeface="Times New Roman" panose="02020603050405020304" pitchFamily="18" charset="0"/>
              </a:rPr>
              <a:t>2.Stansiýanyň </a:t>
            </a:r>
            <a:r>
              <a:rPr lang="sq-AL" sz="2800" b="1" dirty="0">
                <a:latin typeface="Times New Roman" panose="02020603050405020304" pitchFamily="18" charset="0"/>
                <a:cs typeface="Times New Roman" panose="02020603050405020304" pitchFamily="18" charset="0"/>
              </a:rPr>
              <a:t>bokurdaklary. </a:t>
            </a:r>
          </a:p>
          <a:p>
            <a:pPr marL="0" indent="0">
              <a:buNone/>
            </a:pPr>
            <a:r>
              <a:rPr lang="sq-AL" sz="2800" b="1" dirty="0" smtClean="0">
                <a:latin typeface="Times New Roman" panose="02020603050405020304" pitchFamily="18" charset="0"/>
                <a:cs typeface="Times New Roman" panose="02020603050405020304" pitchFamily="18" charset="0"/>
              </a:rPr>
              <a:t>3.Iki </a:t>
            </a:r>
            <a:r>
              <a:rPr lang="sq-AL" sz="2800" b="1" dirty="0">
                <a:latin typeface="Times New Roman" panose="02020603050405020304" pitchFamily="18" charset="0"/>
                <a:cs typeface="Times New Roman" panose="02020603050405020304" pitchFamily="18" charset="0"/>
              </a:rPr>
              <a:t>ýolly ulgamlaryň aralyklary.</a:t>
            </a:r>
          </a:p>
          <a:p>
            <a:endParaRPr lang="ru-RU" dirty="0"/>
          </a:p>
        </p:txBody>
      </p:sp>
    </p:spTree>
    <p:extLst>
      <p:ext uri="{BB962C8B-B14F-4D97-AF65-F5344CB8AC3E}">
        <p14:creationId xmlns:p14="http://schemas.microsoft.com/office/powerpoint/2010/main" val="90524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0B964A1-032B-48CA-84A6-18175DEB744C}"/>
              </a:ext>
            </a:extLst>
          </p:cNvPr>
          <p:cNvSpPr>
            <a:spLocks noGrp="1"/>
          </p:cNvSpPr>
          <p:nvPr>
            <p:ph type="title"/>
          </p:nvPr>
        </p:nvSpPr>
        <p:spPr/>
        <p:txBody>
          <a:bodyPr>
            <a:normAutofit/>
          </a:bodyPr>
          <a:lstStyle/>
          <a:p>
            <a:r>
              <a:rPr lang="sq-AL" sz="2800" b="1" dirty="0" smtClean="0">
                <a:latin typeface="Times New Roman" panose="02020603050405020304" pitchFamily="18" charset="0"/>
                <a:cs typeface="Times New Roman" panose="02020603050405020304" pitchFamily="18" charset="0"/>
              </a:rPr>
              <a:t>1.Stansiýanyň </a:t>
            </a:r>
            <a:r>
              <a:rPr lang="sq-AL" sz="2800" b="1" dirty="0">
                <a:latin typeface="Times New Roman" panose="02020603050405020304" pitchFamily="18" charset="0"/>
                <a:cs typeface="Times New Roman" panose="02020603050405020304" pitchFamily="18" charset="0"/>
              </a:rPr>
              <a:t>ýollary.</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7DFC1526-C733-418A-93E4-49F0F0A03C4E}"/>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Stansiýada dürli görnüşli abzallar ýollarynyň tapawtlyklaryna görä ýerleşdirilýär. Olar signallar, kontakt setiniň sütüni (opor kontaktnyý serti), ýagtylandyryş we aragatnaşyk stolblary (stolb swýazy i oswetitelnyh), ýük ammarlary, meýdançalary (platformy), gulluk jaýlary we tehniki gurluşyklar. Ondan başga hem ýoluň oslarynyň ara tapawtlyklaryna baglylykda gurluşygyň (</a:t>
            </a:r>
            <a:r>
              <a:rPr lang="ru-RU" sz="2400" dirty="0">
                <a:latin typeface="Times New Roman" panose="02020603050405020304" pitchFamily="18" charset="0"/>
                <a:cs typeface="Times New Roman" panose="02020603050405020304" pitchFamily="18" charset="0"/>
              </a:rPr>
              <a:t>строений) </a:t>
            </a:r>
            <a:r>
              <a:rPr lang="sq-AL" sz="2400" dirty="0">
                <a:latin typeface="Times New Roman" panose="02020603050405020304" pitchFamily="18" charset="0"/>
                <a:cs typeface="Times New Roman" panose="02020603050405020304" pitchFamily="18" charset="0"/>
              </a:rPr>
              <a:t>ýakynlaşma gabarasynyň (gowaritom priblijeniýe stroýenyýe) we 1520 mm. koleýaly otly düzüminiň gabarasy degişlidir. Bu gabara SSSR Döwlet gurluşygynyň döwlet standartynda tassyklanan (</a:t>
            </a:r>
            <a:r>
              <a:rPr lang="ru-RU" sz="2400" dirty="0">
                <a:latin typeface="Times New Roman" panose="02020603050405020304" pitchFamily="18" charset="0"/>
                <a:cs typeface="Times New Roman" panose="02020603050405020304" pitchFamily="18" charset="0"/>
              </a:rPr>
              <a:t>ГОСТ 9238-73) </a:t>
            </a:r>
            <a:r>
              <a:rPr lang="sq-AL" sz="2400" dirty="0">
                <a:latin typeface="Times New Roman" panose="02020603050405020304" pitchFamily="18" charset="0"/>
                <a:cs typeface="Times New Roman" panose="02020603050405020304" pitchFamily="18" charset="0"/>
              </a:rPr>
              <a:t>häzirki wagtda hereket edýär.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547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1B8FFA5-81FE-481D-94E2-BFB3ABF801AD}"/>
              </a:ext>
            </a:extLst>
          </p:cNvPr>
          <p:cNvSpPr>
            <a:spLocks noGrp="1"/>
          </p:cNvSpPr>
          <p:nvPr>
            <p:ph type="title"/>
          </p:nvPr>
        </p:nvSpPr>
        <p:spPr/>
        <p:txBody>
          <a:bodyPr>
            <a:normAutofit/>
          </a:bodyPr>
          <a:lstStyle/>
          <a:p>
            <a:r>
              <a:rPr lang="sq-AL" sz="2800" b="1" dirty="0" smtClean="0">
                <a:latin typeface="Times New Roman" panose="02020603050405020304" pitchFamily="18" charset="0"/>
                <a:cs typeface="Times New Roman" panose="02020603050405020304" pitchFamily="18" charset="0"/>
              </a:rPr>
              <a:t>2.Stansiýanyň </a:t>
            </a:r>
            <a:r>
              <a:rPr lang="sq-AL" sz="2800" b="1" dirty="0">
                <a:latin typeface="Times New Roman" panose="02020603050405020304" pitchFamily="18" charset="0"/>
                <a:cs typeface="Times New Roman" panose="02020603050405020304" pitchFamily="18" charset="0"/>
              </a:rPr>
              <a:t>bokurdaklary. </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02A0090-186F-4650-AC5E-D2B3BA43F594}"/>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Demir ýol stansiýalarynda gabaralar iki görnüşden ybarat bolup durýar. Olar birinji gurluşygyň </a:t>
            </a:r>
            <a:r>
              <a:rPr lang="sq-AL" sz="2400" dirty="0" smtClean="0">
                <a:latin typeface="Times New Roman" panose="02020603050405020304" pitchFamily="18" charset="0"/>
                <a:cs typeface="Times New Roman" panose="02020603050405020304" pitchFamily="18" charset="0"/>
              </a:rPr>
              <a:t>ýakynlaşma </a:t>
            </a:r>
            <a:r>
              <a:rPr lang="sq-AL" sz="2400" dirty="0">
                <a:latin typeface="Times New Roman" panose="02020603050405020304" pitchFamily="18" charset="0"/>
                <a:cs typeface="Times New Roman" panose="02020603050405020304" pitchFamily="18" charset="0"/>
              </a:rPr>
              <a:t>gabarasy (gowaritom priblijeniýe stroýenyýe) we ikinji otly düzüminiň gabarasy bolup hasaplanýar. Demir ýol stansiýalaryndaky gurluşygyň </a:t>
            </a:r>
            <a:r>
              <a:rPr lang="sq-AL" sz="2400" dirty="0" smtClean="0">
                <a:latin typeface="Times New Roman" panose="02020603050405020304" pitchFamily="18" charset="0"/>
                <a:cs typeface="Times New Roman" panose="02020603050405020304" pitchFamily="18" charset="0"/>
              </a:rPr>
              <a:t>ýakynlaşma </a:t>
            </a:r>
            <a:r>
              <a:rPr lang="sq-AL" sz="2400" dirty="0">
                <a:latin typeface="Times New Roman" panose="02020603050405020304" pitchFamily="18" charset="0"/>
                <a:cs typeface="Times New Roman" panose="02020603050405020304" pitchFamily="18" charset="0"/>
              </a:rPr>
              <a:t>gabarasy diýip simleriniň beýikligine we keseligine demir ýoluň ölçegindäki kada laýyk gelýän otly düzüminiň hiç bir guralyna ýa-da gurluşyna päsgel bermezligine aýdylýar. </a:t>
            </a:r>
          </a:p>
          <a:p>
            <a:pPr marL="0" indent="0">
              <a:buNone/>
            </a:pPr>
            <a:r>
              <a:rPr lang="sq-AL" sz="2400" dirty="0">
                <a:latin typeface="Times New Roman" panose="02020603050405020304" pitchFamily="18" charset="0"/>
                <a:cs typeface="Times New Roman" panose="02020603050405020304" pitchFamily="18" charset="0"/>
              </a:rPr>
              <a:t>Demir ýoluň we demirýol baralga (podýezdnoý) ýollarynyň umumy ulgamynyň stansiýalardaky döwlet standarty tarapyndan bellenen binalaryň, senagat we ulag kärhanalarynyň çägindäki desgalaryň we gurluşlaryň uýutgaşyp ýerleşýän ýerlerinda </a:t>
            </a:r>
            <a:r>
              <a:rPr lang="sq-AL" sz="2400" dirty="0" smtClean="0">
                <a:latin typeface="Times New Roman" panose="02020603050405020304" pitchFamily="18" charset="0"/>
                <a:cs typeface="Times New Roman" panose="02020603050405020304" pitchFamily="18" charset="0"/>
              </a:rPr>
              <a:t>gurluşygyň</a:t>
            </a:r>
            <a:r>
              <a:rPr lang="tk-TM" sz="2400" dirty="0" smtClean="0">
                <a:latin typeface="Times New Roman" panose="02020603050405020304" pitchFamily="18" charset="0"/>
                <a:cs typeface="Times New Roman" panose="02020603050405020304" pitchFamily="18" charset="0"/>
              </a:rPr>
              <a:t> </a:t>
            </a:r>
            <a:r>
              <a:rPr lang="sq-AL" sz="2400" dirty="0" smtClean="0">
                <a:latin typeface="Times New Roman" panose="02020603050405020304" pitchFamily="18" charset="0"/>
                <a:cs typeface="Times New Roman" panose="02020603050405020304" pitchFamily="18" charset="0"/>
              </a:rPr>
              <a:t>ýakynlaş </a:t>
            </a:r>
            <a:r>
              <a:rPr lang="sq-AL" sz="2400" dirty="0">
                <a:latin typeface="Times New Roman" panose="02020603050405020304" pitchFamily="18" charset="0"/>
                <a:cs typeface="Times New Roman" panose="02020603050405020304" pitchFamily="18" charset="0"/>
              </a:rPr>
              <a:t>gabaranyň ähli düzgünleri boýunça talaplara laýyk edip gurulýar.</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75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49FADC2-E044-4C01-9E2B-F3B10BC62787}"/>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Islendik abatlaýyş, gurluşyk we beýleki işler geçirilende demirýol desgalarynyň ýakynlaş gabaranyň bozulmagyna we wagtlaýynça aýrylyp goýylmagyna ýol berilmeýär. Açyk hereket edýän otly düzüme ýüklenen ýükleri gaplamakda we berkitmekde Türkmenistanyň Demir ýol ulaglary ministrligi tarapyndan bellenen ýükleýiş gabarasynyň çakleri boýunça ýerne ýetirilýär. </a:t>
            </a:r>
          </a:p>
          <a:p>
            <a:pPr marL="0" indent="0">
              <a:buNone/>
            </a:pPr>
            <a:r>
              <a:rPr lang="sq-AL" sz="2400" dirty="0">
                <a:latin typeface="Times New Roman" panose="02020603050405020304" pitchFamily="18" charset="0"/>
                <a:cs typeface="Times New Roman" panose="02020603050405020304" pitchFamily="18" charset="0"/>
              </a:rPr>
              <a:t>Açyk hereket edýän otly düzümde ýükleýiş gabarasynyň çäklerinde ýerleşdirilip bilinmedik ýükler Türkmenistanyň Demir ýol ulaglary ministrligi tarapyndan bellenen tertibe laýyklykda daşamaklyga rugsat berilýär. Köpçülikleýin ýükleýiş ýerlerinde (demirýoluň baralga ýollarynda, deňiz we derýa portlarynda, ýükleýiş-düşüriş stansiýalarynda) ýükleriň gabara çakleriniň görkezijisiniň ýerleşişini barlamak üçin gabara derwezeleri gurulýar.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18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BD3DA69-0087-44D8-AA16-7F7623B78C9E}"/>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Düşürilen ýa-da ýüklemek üçin taýýarlanan ýoluň golaýyndaky ýükler gurluşygyň ýakynlaýyş gabarasy bozulmaz ýaly ýerleşdirilýär we berkidilýär. Ýükler düşürilende (ýol işlerine degişliden başgasy) gyraky relsiň depesiniň daş gyraňyndan 1200 mm çenli belentlikden, 2 m golaý, ondan uly belentlikde bolsa 2,5 m golaý düşürilmeýär. Egri uçaskalarda ýanaşyk ýollaryň oklary we ýoluň okunyň stansiýalarda gurluşyklaryň ýakynlaýyş gabarasynyň arasyndaky keseligine aralyk gurluşyklaryň ýakynlaýyş gabaralaryny ulanmak boýunça gökezme tarapyndan bellenýär.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97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32EBBA8-6947-4E66-9FBC-011FAE2A9CFB}"/>
              </a:ext>
            </a:extLst>
          </p:cNvPr>
          <p:cNvSpPr>
            <a:spLocks noGrp="1"/>
          </p:cNvSpPr>
          <p:nvPr>
            <p:ph type="title"/>
          </p:nvPr>
        </p:nvSpPr>
        <p:spPr/>
        <p:txBody>
          <a:bodyPr>
            <a:normAutofit/>
          </a:bodyPr>
          <a:lstStyle/>
          <a:p>
            <a:r>
              <a:rPr lang="ru-RU" sz="2800" b="1" dirty="0" smtClean="0">
                <a:latin typeface="Times New Roman" panose="02020603050405020304" pitchFamily="18" charset="0"/>
                <a:cs typeface="Times New Roman" panose="02020603050405020304" pitchFamily="18" charset="0"/>
              </a:rPr>
              <a:t>3.Demir </a:t>
            </a:r>
            <a:r>
              <a:rPr lang="ru-RU" sz="2800" b="1" dirty="0" err="1">
                <a:latin typeface="Times New Roman" panose="02020603050405020304" pitchFamily="18" charset="0"/>
                <a:cs typeface="Times New Roman" panose="02020603050405020304" pitchFamily="18" charset="0"/>
              </a:rPr>
              <a:t>ýol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we</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çatryklaryň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niýetlenişi</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5CF5DB1-F366-4056-A074-72F4FBCA1644}"/>
              </a:ext>
            </a:extLst>
          </p:cNvPr>
          <p:cNvSpPr>
            <a:spLocks noGrp="1"/>
          </p:cNvSpPr>
          <p:nvPr>
            <p:ph idx="1"/>
          </p:nvPr>
        </p:nvSpPr>
        <p:spPr>
          <a:xfrm>
            <a:off x="609600" y="1600201"/>
            <a:ext cx="10972800" cy="4247443"/>
          </a:xfrm>
        </p:spPr>
        <p:txBody>
          <a:bodyPr>
            <a:normAutofit fontScale="92500" lnSpcReduction="20000"/>
          </a:bodyPr>
          <a:lstStyle/>
          <a:p>
            <a:pPr marL="0" indent="0">
              <a:buNone/>
            </a:pPr>
            <a:r>
              <a:rPr lang="ru-RU" sz="2800" dirty="0" err="1">
                <a:latin typeface="Times New Roman" panose="02020603050405020304" pitchFamily="18" charset="0"/>
                <a:cs typeface="Times New Roman" panose="02020603050405020304" pitchFamily="18" charset="0"/>
              </a:rPr>
              <a:t>Demir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çatryklary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demir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ýetirijiler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durýar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Olarda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parklaryň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desgalary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lokomotiw</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hojalygy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ellektrik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üpjünçilik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sklatlar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beýleki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ätýaçlyk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üpjünçilikleri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üpjün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edilendir</a:t>
            </a:r>
            <a:r>
              <a:rPr lang="ru-RU" sz="2800" dirty="0">
                <a:latin typeface="Times New Roman" panose="02020603050405020304" pitchFamily="18" charset="0"/>
                <a:cs typeface="Times New Roman" panose="02020603050405020304" pitchFamily="18" charset="0"/>
              </a:rPr>
              <a:t> .</a:t>
            </a:r>
          </a:p>
          <a:p>
            <a:pPr marL="0" indent="0">
              <a:buNone/>
            </a:pPr>
            <a:r>
              <a:rPr lang="ru-RU" sz="2800" dirty="0" err="1">
                <a:latin typeface="Times New Roman" panose="02020603050405020304" pitchFamily="18" charset="0"/>
                <a:cs typeface="Times New Roman" panose="02020603050405020304" pitchFamily="18" charset="0"/>
              </a:rPr>
              <a:t>Stansiýalaryň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kömegi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ýükleri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daşamaklyk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ýerine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ýetirilýär</a:t>
            </a:r>
            <a:r>
              <a:rPr lang="ru-RU" sz="2800" dirty="0">
                <a:latin typeface="Times New Roman" panose="02020603050405020304" pitchFamily="18" charset="0"/>
                <a:cs typeface="Times New Roman" panose="02020603050405020304" pitchFamily="18" charset="0"/>
              </a:rPr>
              <a:t>. </a:t>
            </a:r>
          </a:p>
          <a:p>
            <a:pPr marL="0" indent="0">
              <a:buNone/>
            </a:pPr>
            <a:r>
              <a:rPr lang="ru-RU" sz="2800" dirty="0" err="1">
                <a:latin typeface="Times New Roman" panose="02020603050405020304" pitchFamily="18" charset="0"/>
                <a:cs typeface="Times New Roman" panose="02020603050405020304" pitchFamily="18" charset="0"/>
              </a:rPr>
              <a:t>Stansiýalarda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esasan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ýolagçy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işleri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düzümini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sortlap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otly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düzümindäki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wagonlardaky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näsazlyklary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ýüze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çykaryp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barlap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düzedilýär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ýan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pod</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put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hyzmat</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edilýär</a:t>
            </a:r>
            <a:r>
              <a:rPr lang="ru-RU" sz="2800" dirty="0">
                <a:latin typeface="Times New Roman" panose="02020603050405020304" pitchFamily="18" charset="0"/>
                <a:cs typeface="Times New Roman" panose="02020603050405020304" pitchFamily="18" charset="0"/>
              </a:rPr>
              <a:t>. </a:t>
            </a:r>
          </a:p>
          <a:p>
            <a:pPr marL="0" indent="0">
              <a:buNone/>
            </a:pPr>
            <a:r>
              <a:rPr lang="ru-RU" sz="2800" dirty="0" err="1">
                <a:latin typeface="Times New Roman" panose="02020603050405020304" pitchFamily="18" charset="0"/>
                <a:cs typeface="Times New Roman" panose="02020603050405020304" pitchFamily="18" charset="0"/>
              </a:rPr>
              <a:t>Beýleki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ulaglar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bilen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baglanyşykly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işleýän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Uly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stansiýalar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diýilýär</a:t>
            </a:r>
            <a:r>
              <a:rPr lang="ru-RU" sz="2800" dirty="0">
                <a:latin typeface="Times New Roman" panose="02020603050405020304" pitchFamily="18" charset="0"/>
                <a:cs typeface="Times New Roman" panose="02020603050405020304" pitchFamily="18" charset="0"/>
              </a:rPr>
              <a:t>. </a:t>
            </a:r>
          </a:p>
          <a:p>
            <a:pPr marL="0" indent="0">
              <a:buNone/>
            </a:pPr>
            <a:r>
              <a:rPr lang="ru-RU" sz="2800" dirty="0" err="1">
                <a:latin typeface="Times New Roman" panose="02020603050405020304" pitchFamily="18" charset="0"/>
                <a:cs typeface="Times New Roman" panose="02020603050405020304" pitchFamily="18" charset="0"/>
              </a:rPr>
              <a:t>Şu</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wagta</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çenli</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Türkmenistanyň</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demir</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ýollarynyň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umumy</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uzynlygy</a:t>
            </a:r>
            <a:r>
              <a:rPr lang="ru-RU" sz="2800" dirty="0">
                <a:latin typeface="Times New Roman" panose="02020603050405020304" pitchFamily="18" charset="0"/>
                <a:cs typeface="Times New Roman" panose="02020603050405020304" pitchFamily="18" charset="0"/>
              </a:rPr>
              <a:t> 5000 </a:t>
            </a:r>
            <a:r>
              <a:rPr lang="ru-RU" sz="2800" dirty="0" err="1">
                <a:latin typeface="Times New Roman" panose="02020603050405020304" pitchFamily="18" charset="0"/>
                <a:cs typeface="Times New Roman" panose="02020603050405020304" pitchFamily="18" charset="0"/>
              </a:rPr>
              <a:t>den</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gowrak</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bolup</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dur</a:t>
            </a:r>
            <a:r>
              <a:rPr lang="ru-RU" sz="28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773858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730CB6-A83D-46FF-8EA9-1C759D912DC3}"/>
              </a:ext>
            </a:extLst>
          </p:cNvPr>
          <p:cNvSpPr>
            <a:spLocks noGrp="1"/>
          </p:cNvSpPr>
          <p:nvPr>
            <p:ph type="title"/>
          </p:nvPr>
        </p:nvSpPr>
        <p:spPr/>
        <p:txBody>
          <a:bodyPr>
            <a:normAutofit/>
          </a:bodyPr>
          <a:lstStyle/>
          <a:p>
            <a:r>
              <a:rPr lang="sq-AL" sz="2800" b="1" dirty="0" smtClean="0">
                <a:latin typeface="Times New Roman" panose="02020603050405020304" pitchFamily="18" charset="0"/>
                <a:cs typeface="Times New Roman" panose="02020603050405020304" pitchFamily="18" charset="0"/>
              </a:rPr>
              <a:t>3.Iki </a:t>
            </a:r>
            <a:r>
              <a:rPr lang="sq-AL" sz="2800" b="1" dirty="0">
                <a:latin typeface="Times New Roman" panose="02020603050405020304" pitchFamily="18" charset="0"/>
                <a:cs typeface="Times New Roman" panose="02020603050405020304" pitchFamily="18" charset="0"/>
              </a:rPr>
              <a:t>ýolly ulgamlaryň aralyklary.</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7263A41D-FD6B-471B-B830-DB96A30CC892}"/>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Iki ýolly ulgamlaryň aralyklarynyň göni uçastoklarda ýollarynyň oklarynyň arasyndaky aralyk azyndan 4100 mm bolýar. Üç ýolly we dört ýolly ulgamyň ikinji we üçünji ýollarynyň oklarynyň arasyndaky göni uçastoklarda ýollarynyň oklarynyň arasyndaky aralyk azyndan 5000 mm bolýar. Demirýol stansiýalarynda ýanaşyk ýollaryň oklarynyň arasyndaky aralyk göni uçaskalarda azyndan 4800 mm, ikinji derejeli ýollarda we ýük meýdançanyň ýollarynda azyndan 4500 mm bolýar. Stansiýalarda esasy ýollaryň çykgynsyz ýagdaýynda Demir ýol ulaglary ministrliginiň rugsat bermegi bilen olaryň arasynda 4100 mm bolup biler. Ýükleri wagondan gös-göni wagona ýüklemek üçin niýetlenen ýollaryň oklarynyň arasy 3600 mm aralykda bolmagyna rugsat berilýär.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0499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7D8120F-3498-4EC9-8428-C0828C3D684B}"/>
              </a:ext>
            </a:extLst>
          </p:cNvPr>
          <p:cNvSpPr>
            <a:spLocks noGrp="1"/>
          </p:cNvSpPr>
          <p:nvPr>
            <p:ph type="title"/>
          </p:nvPr>
        </p:nvSpPr>
        <p:spPr/>
        <p:txBody>
          <a:bodyPr>
            <a:noAutofit/>
          </a:bodyPr>
          <a:lstStyle/>
          <a:p>
            <a:r>
              <a:rPr lang="sq-AL" sz="3200" b="1" dirty="0" smtClean="0">
                <a:latin typeface="Times New Roman" panose="02020603050405020304" pitchFamily="18" charset="0"/>
                <a:cs typeface="Times New Roman" panose="02020603050405020304" pitchFamily="18" charset="0"/>
              </a:rPr>
              <a:t>10-nj</a:t>
            </a:r>
            <a:r>
              <a:rPr lang="tk-TM" sz="3200" b="1" dirty="0" smtClean="0">
                <a:latin typeface="Times New Roman" panose="02020603050405020304" pitchFamily="18" charset="0"/>
                <a:cs typeface="Times New Roman" panose="02020603050405020304" pitchFamily="18" charset="0"/>
              </a:rPr>
              <a:t>y</a:t>
            </a:r>
            <a:r>
              <a:rPr lang="sq-AL" sz="3200" b="1" dirty="0" smtClean="0">
                <a:latin typeface="Times New Roman" panose="02020603050405020304" pitchFamily="18" charset="0"/>
                <a:cs typeface="Times New Roman" panose="02020603050405020304" pitchFamily="18" charset="0"/>
              </a:rPr>
              <a:t> </a:t>
            </a:r>
            <a:r>
              <a:rPr lang="sq-AL" sz="3200" b="1" dirty="0">
                <a:latin typeface="Times New Roman" panose="02020603050405020304" pitchFamily="18" charset="0"/>
                <a:cs typeface="Times New Roman" panose="02020603050405020304" pitchFamily="18" charset="0"/>
              </a:rPr>
              <a:t>umumy </a:t>
            </a:r>
            <a:r>
              <a:rPr lang="sq-AL" sz="3200" b="1" dirty="0" smtClean="0">
                <a:latin typeface="Times New Roman" panose="02020603050405020304" pitchFamily="18" charset="0"/>
                <a:cs typeface="Times New Roman" panose="02020603050405020304" pitchFamily="18" charset="0"/>
              </a:rPr>
              <a:t>okuw</a:t>
            </a:r>
            <a:r>
              <a:rPr lang="tk-TM" sz="3200" b="1" dirty="0" smtClean="0">
                <a:latin typeface="Times New Roman" panose="02020603050405020304" pitchFamily="18" charset="0"/>
                <a:cs typeface="Times New Roman" panose="02020603050405020304" pitchFamily="18" charset="0"/>
              </a:rPr>
              <a:t>: </a:t>
            </a:r>
            <a:r>
              <a:rPr lang="sq-AL" sz="3200" b="1" dirty="0" smtClean="0">
                <a:latin typeface="Times New Roman" panose="02020603050405020304" pitchFamily="18" charset="0"/>
                <a:cs typeface="Times New Roman" panose="02020603050405020304" pitchFamily="18" charset="0"/>
              </a:rPr>
              <a:t>Stansiýanyň </a:t>
            </a:r>
            <a:r>
              <a:rPr lang="sq-AL" sz="3200" b="1" dirty="0">
                <a:latin typeface="Times New Roman" panose="02020603050405020304" pitchFamily="18" charset="0"/>
                <a:cs typeface="Times New Roman" panose="02020603050405020304" pitchFamily="18" charset="0"/>
              </a:rPr>
              <a:t>ýollarynyň uzynlygy.</a:t>
            </a:r>
            <a:br>
              <a:rPr lang="sq-AL"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64F20907-23A5-4082-9271-7D039ED91E9E}"/>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p>
          <a:p>
            <a:pPr marL="0" indent="0">
              <a:buNone/>
            </a:pPr>
            <a:r>
              <a:rPr lang="sq-AL" sz="2800" b="1" dirty="0" smtClean="0">
                <a:latin typeface="Times New Roman" panose="02020603050405020304" pitchFamily="18" charset="0"/>
                <a:cs typeface="Times New Roman" panose="02020603050405020304" pitchFamily="18" charset="0"/>
              </a:rPr>
              <a:t>1.Stansiýanyň </a:t>
            </a:r>
            <a:r>
              <a:rPr lang="sq-AL" sz="2800" b="1" dirty="0">
                <a:latin typeface="Times New Roman" panose="02020603050405020304" pitchFamily="18" charset="0"/>
                <a:cs typeface="Times New Roman" panose="02020603050405020304" pitchFamily="18" charset="0"/>
              </a:rPr>
              <a:t>ýollarynyň doly uzynlygy.</a:t>
            </a:r>
          </a:p>
          <a:p>
            <a:pPr marL="0" indent="0">
              <a:buNone/>
            </a:pPr>
            <a:r>
              <a:rPr lang="sq-AL" sz="2800" b="1" dirty="0" smtClean="0">
                <a:latin typeface="Times New Roman" panose="02020603050405020304" pitchFamily="18" charset="0"/>
                <a:cs typeface="Times New Roman" panose="02020603050405020304" pitchFamily="18" charset="0"/>
              </a:rPr>
              <a:t>2.Stansiýanyň </a:t>
            </a:r>
            <a:r>
              <a:rPr lang="sq-AL" sz="2800" b="1" dirty="0">
                <a:latin typeface="Times New Roman" panose="02020603050405020304" pitchFamily="18" charset="0"/>
                <a:cs typeface="Times New Roman" panose="02020603050405020304" pitchFamily="18" charset="0"/>
              </a:rPr>
              <a:t>ýollarynyň peýdaly uzynlyklary.</a:t>
            </a:r>
          </a:p>
          <a:p>
            <a:pPr marL="0" indent="0">
              <a:buNone/>
            </a:pPr>
            <a:r>
              <a:rPr lang="sq-AL" sz="2800" b="1" dirty="0" smtClean="0">
                <a:latin typeface="Times New Roman" panose="02020603050405020304" pitchFamily="18" charset="0"/>
                <a:cs typeface="Times New Roman" panose="02020603050405020304" pitchFamily="18" charset="0"/>
              </a:rPr>
              <a:t>3.Ýoluň </a:t>
            </a:r>
            <a:r>
              <a:rPr lang="sq-AL" sz="2800" b="1" dirty="0">
                <a:latin typeface="Times New Roman" panose="02020603050405020304" pitchFamily="18" charset="0"/>
                <a:cs typeface="Times New Roman" panose="02020603050405020304" pitchFamily="18" charset="0"/>
              </a:rPr>
              <a:t>peýdaly uzynlyklarynyň kesgitlenilişi.</a:t>
            </a:r>
          </a:p>
          <a:p>
            <a:endParaRPr lang="ru-RU" dirty="0"/>
          </a:p>
        </p:txBody>
      </p:sp>
    </p:spTree>
    <p:extLst>
      <p:ext uri="{BB962C8B-B14F-4D97-AF65-F5344CB8AC3E}">
        <p14:creationId xmlns:p14="http://schemas.microsoft.com/office/powerpoint/2010/main" val="1130361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025143-5AE8-4FDE-940A-9A538D7D164B}"/>
              </a:ext>
            </a:extLst>
          </p:cNvPr>
          <p:cNvSpPr>
            <a:spLocks noGrp="1"/>
          </p:cNvSpPr>
          <p:nvPr>
            <p:ph type="title"/>
          </p:nvPr>
        </p:nvSpPr>
        <p:spPr/>
        <p:txBody>
          <a:bodyPr>
            <a:normAutofit/>
          </a:bodyPr>
          <a:lstStyle/>
          <a:p>
            <a:r>
              <a:rPr lang="sq-AL" sz="2800" b="1" dirty="0" smtClean="0">
                <a:latin typeface="Times New Roman" panose="02020603050405020304" pitchFamily="18" charset="0"/>
                <a:cs typeface="Times New Roman" panose="02020603050405020304" pitchFamily="18" charset="0"/>
              </a:rPr>
              <a:t>1.Stansiýanyň </a:t>
            </a:r>
            <a:r>
              <a:rPr lang="sq-AL" sz="2800" b="1" dirty="0">
                <a:latin typeface="Times New Roman" panose="02020603050405020304" pitchFamily="18" charset="0"/>
                <a:cs typeface="Times New Roman" panose="02020603050405020304" pitchFamily="18" charset="0"/>
              </a:rPr>
              <a:t>ýollarynyň doly uzynlygy.</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08005C03-1AAC-45DB-B66B-EE69F2137D58}"/>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Täk we jübüt ugurlara otlylary ugratmaga 2-nji we 3-nji ýollardan çykyjy signallary bar bolsa onda her bir ýoluň peýdaly uzynlygy aýratyn hasaplanýar. Demir ýol magistralynyň umumy setinde ýük otlylaryny kabul ediji-ugradyjy ýollaryň uzynlygy standart boýunça 850, 1050, 1250 we 1450 m gurulýar. Tasslama esasynda esaslanyp, demir ýoluň bölüminiň belli bir ýollaryny iki we birýary uzynlykda gurulyp biliner. Otlynyň agramyny we uzynlygyny üýtgetmezdn uzak aralyga geçirmeklik üçin kabul ediji-ugradyjy ýollar bilen arabaglanyşykly bölümiň peýdaly uzynlygyny standarta boýunça hasaplamagyň ýörite usully bar. Onda ýoluň ýapgytlygyň ugruny, lokomotiwiniň görnüşini hasaba alanda, esasy otlynyň amatly agramy we otly düzüminiň uzynlygynyň nusgalygy on ýyl ulanmaga we öz möhletinde bahasyny ödemekligi, eger-de gerek bolan halatda soňra uzaltmak mümkinçiligini kanagatlandyrmaly.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485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D2F3252-D974-4224-BAF9-C1DA2ACA7A05}"/>
              </a:ext>
            </a:extLst>
          </p:cNvPr>
          <p:cNvSpPr>
            <a:spLocks noGrp="1"/>
          </p:cNvSpPr>
          <p:nvPr>
            <p:ph type="title"/>
          </p:nvPr>
        </p:nvSpPr>
        <p:spPr/>
        <p:txBody>
          <a:bodyPr>
            <a:normAutofit/>
          </a:bodyPr>
          <a:lstStyle/>
          <a:p>
            <a:r>
              <a:rPr lang="sq-AL" sz="2800" b="1" dirty="0" smtClean="0">
                <a:latin typeface="Times New Roman" panose="02020603050405020304" pitchFamily="18" charset="0"/>
                <a:cs typeface="Times New Roman" panose="02020603050405020304" pitchFamily="18" charset="0"/>
              </a:rPr>
              <a:t>2.Stansiýanyň </a:t>
            </a:r>
            <a:r>
              <a:rPr lang="sq-AL" sz="2800" b="1" dirty="0">
                <a:latin typeface="Times New Roman" panose="02020603050405020304" pitchFamily="18" charset="0"/>
                <a:cs typeface="Times New Roman" panose="02020603050405020304" pitchFamily="18" charset="0"/>
              </a:rPr>
              <a:t>ýollarynyň peýdaly uzynlyklary.</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23ACC65-BAFE-4855-AB0B-B20BDE591F6F}"/>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Bölüm aralygynda iki çekijili otlylara niýetlenip, ikinji lokomotiw dakmak üçin kabul ediji-ugradyjy ýollaryň peýdaly uzynlygy 30 m uzaldylýar. Ýük stansiýalaryna, önümçilik kärhanalaryna ugradylýan wagonlar toplumyna niýetlenip we olardan çykarylýan wagonlary goýmak üçin niýetlenýän ýollar, ýerli mümkinçiklere görä, esasy ýük aýlanşygyna we stansiýanyň işini guramagyň tehnologiýasy baglylykda hasaplanyp gurnalýar. Täze gurulýan I we II kategorýaly linýalarda demir ýollaryň peýdaly uzynlygy 1050 m gysga bolmaly däldir.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858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F65290ED-B9BC-48D5-942A-CE0CCAA48DC4}"/>
              </a:ext>
            </a:extLst>
          </p:cNvPr>
          <p:cNvPicPr>
            <a:picLocks noGrp="1" noChangeAspect="1"/>
          </p:cNvPicPr>
          <p:nvPr>
            <p:ph idx="1"/>
          </p:nvPr>
        </p:nvPicPr>
        <p:blipFill>
          <a:blip r:embed="rId2"/>
          <a:stretch>
            <a:fillRect/>
          </a:stretch>
        </p:blipFill>
        <p:spPr>
          <a:xfrm>
            <a:off x="2325511" y="225778"/>
            <a:ext cx="7292622" cy="5181599"/>
          </a:xfrm>
          <a:prstGeom prst="rect">
            <a:avLst/>
          </a:prstGeom>
        </p:spPr>
      </p:pic>
      <p:sp>
        <p:nvSpPr>
          <p:cNvPr id="5" name="TextBox 4">
            <a:extLst>
              <a:ext uri="{FF2B5EF4-FFF2-40B4-BE49-F238E27FC236}">
                <a16:creationId xmlns:a16="http://schemas.microsoft.com/office/drawing/2014/main" xmlns="" id="{02DE7CA7-C3BF-4FE1-8F6B-30DC5A2B64C4}"/>
              </a:ext>
            </a:extLst>
          </p:cNvPr>
          <p:cNvSpPr txBox="1"/>
          <p:nvPr/>
        </p:nvSpPr>
        <p:spPr>
          <a:xfrm>
            <a:off x="3208303" y="5638713"/>
            <a:ext cx="5824025" cy="830997"/>
          </a:xfrm>
          <a:prstGeom prst="rect">
            <a:avLst/>
          </a:prstGeom>
          <a:noFill/>
        </p:spPr>
        <p:txBody>
          <a:bodyPr wrap="square" rtlCol="0">
            <a:spAutoFit/>
          </a:bodyPr>
          <a:lstStyle/>
          <a:p>
            <a:r>
              <a:rPr lang="sq-AL" sz="2400" b="1" dirty="0">
                <a:latin typeface="Times New Roman" panose="02020603050405020304" pitchFamily="18" charset="0"/>
                <a:cs typeface="Times New Roman" panose="02020603050405020304" pitchFamily="18" charset="0"/>
              </a:rPr>
              <a:t>Signallaryň goýulyşynyň shemasy we ýoluň peýdaly uzynlyklarynyň kesgitlenilişi.</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061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DA0D6C3-5573-4F38-B061-A382C9CC4A62}"/>
              </a:ext>
            </a:extLst>
          </p:cNvPr>
          <p:cNvSpPr>
            <a:spLocks noGrp="1"/>
          </p:cNvSpPr>
          <p:nvPr>
            <p:ph idx="1"/>
          </p:nvPr>
        </p:nvSpPr>
        <p:spPr/>
        <p:txBody>
          <a:bodyPr>
            <a:normAutofit lnSpcReduction="10000"/>
          </a:bodyPr>
          <a:lstStyle/>
          <a:p>
            <a:pPr marL="0" indent="0">
              <a:buNone/>
            </a:pPr>
            <a:r>
              <a:rPr lang="sq-AL" sz="2400" dirty="0">
                <a:latin typeface="Times New Roman" panose="02020603050405020304" pitchFamily="18" charset="0"/>
                <a:cs typeface="Times New Roman" panose="02020603050405020304" pitchFamily="18" charset="0"/>
              </a:rPr>
              <a:t>Park diýip birmeňzeş işleri ýerine ýetirmek üçin niýetlenen ýollaryň toplumyna aýdylýar. Ýollar belgilenende esasy ýollar rim sifrlar bilen belgilenýär. Olar jübüt we täklere bölünýärler. Parklaryň tapawtlylygy kabul ediji, ugradyjy, saýlaýjy, ýolagçy düzümi saklanýan we başgalar. Parkyň ýollarynyň peýdaly uzynlygy birmeňzeş bolmany bilýär. Egerde stansiýanyň ýollarynda otlylary kabul edip-ugratmaga gulluk edýän bolsa onda şol ýollaryň peýdaly uzynlygy bölümde gatnaýan otlylaryň peýdaly uzynlygyna laýyk gelmeli, beýleki ýollarynyň uzynlygy gurluşygyň kadalaryna gabat gelmelidir. </a:t>
            </a:r>
            <a:endParaRPr lang="tk-TM" sz="2400" dirty="0" smtClean="0">
              <a:latin typeface="Times New Roman" panose="02020603050405020304" pitchFamily="18" charset="0"/>
              <a:cs typeface="Times New Roman" panose="02020603050405020304" pitchFamily="18" charset="0"/>
            </a:endParaRPr>
          </a:p>
          <a:p>
            <a:pPr marL="0" indent="0">
              <a:buNone/>
            </a:pPr>
            <a:r>
              <a:rPr lang="sq-AL" sz="2400" dirty="0">
                <a:latin typeface="Times New Roman" panose="02020603050405020304" pitchFamily="18" charset="0"/>
                <a:cs typeface="Times New Roman" panose="02020603050405020304" pitchFamily="18" charset="0"/>
              </a:rPr>
              <a:t>Parkyň görnüşi oňa birleşýän esasy, birikdiriji, çykyjy ýollaryň bokurdaklaryna we strelkaly geçirijileriň meýdanyna bagly bolup durýar. Parka birleşýän ýollarynyň elementleri ýönekeýje geçirijileriniň meýdançasynyň bellenilişi; Parkyň ýollarynyň iki tarapy hem trapesiýa boýunça gurulyp olar dürli ýoluň peýdaly uzynlykda bolýar.</a:t>
            </a: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31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DD132E-32F4-40AC-8AF9-DFF2893E5FAF}"/>
              </a:ext>
            </a:extLst>
          </p:cNvPr>
          <p:cNvSpPr>
            <a:spLocks noGrp="1"/>
          </p:cNvSpPr>
          <p:nvPr>
            <p:ph type="title"/>
          </p:nvPr>
        </p:nvSpPr>
        <p:spPr/>
        <p:txBody>
          <a:bodyPr>
            <a:normAutofit/>
          </a:bodyPr>
          <a:lstStyle/>
          <a:p>
            <a:r>
              <a:rPr lang="sq-AL" sz="2800" b="1" dirty="0" smtClean="0">
                <a:latin typeface="Times New Roman" panose="02020603050405020304" pitchFamily="18" charset="0"/>
                <a:cs typeface="Times New Roman" panose="02020603050405020304" pitchFamily="18" charset="0"/>
              </a:rPr>
              <a:t>3.Ýoluň </a:t>
            </a:r>
            <a:r>
              <a:rPr lang="sq-AL" sz="2800" b="1" dirty="0">
                <a:latin typeface="Times New Roman" panose="02020603050405020304" pitchFamily="18" charset="0"/>
                <a:cs typeface="Times New Roman" panose="02020603050405020304" pitchFamily="18" charset="0"/>
              </a:rPr>
              <a:t>peýdaly uzynlyklarynyň kesgitlenilişi.</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559D1FBD-4C9F-44DF-B141-5A19FB411DC5}"/>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Demir ýol stansiýalarynyň ýollary doly we peýdaly uzynlyklary bilen tapawtlanýarlar. Stansiýalarda ýoluň doly uzynlygy diýip göni geçýän ýollaryň şol ýolladaky strelkaly geçiriji arkaly geçirilýän geçirijiniň ostrýaklarynyň aralygyna aýdylýar. Stansiýanyň tupik ýollarynda, tupige geçirilýän strelkaly geçirijiniň ostrýagy bilen tupigiň ahyryna çenli aralygyna aýdylýar. Stansiýanyň ýollarynyň peýdaly uzynlygy diýip otly geçirijiliginde goňşy ýoldan geçýän otly düzüminiň hereketinde howpsuzlygyny bozmazlygyny kanagatlandyrýan aralygyna aýdylýar. Ýoluň peýdaly uzynlygy araçäklendirýän (peredelnyý stolbik) stolbikler, çykyjy we manýowr signallar, strelkaly geçirijiler we </a:t>
            </a:r>
            <a:r>
              <a:rPr lang="sq-AL" sz="2400" dirty="0" smtClean="0">
                <a:latin typeface="Times New Roman" panose="02020603050405020304" pitchFamily="18" charset="0"/>
                <a:cs typeface="Times New Roman" panose="02020603050405020304" pitchFamily="18" charset="0"/>
              </a:rPr>
              <a:t>dire</a:t>
            </a:r>
            <a:r>
              <a:rPr lang="tk-TM" sz="2400" dirty="0" smtClean="0">
                <a:latin typeface="Times New Roman" panose="02020603050405020304" pitchFamily="18" charset="0"/>
                <a:cs typeface="Times New Roman" panose="02020603050405020304" pitchFamily="18" charset="0"/>
              </a:rPr>
              <a:t>g</a:t>
            </a:r>
            <a:r>
              <a:rPr lang="sq-AL" sz="2400" dirty="0" smtClean="0">
                <a:latin typeface="Times New Roman" panose="02020603050405020304" pitchFamily="18" charset="0"/>
                <a:cs typeface="Times New Roman" panose="02020603050405020304" pitchFamily="18" charset="0"/>
              </a:rPr>
              <a:t> </a:t>
            </a:r>
            <a:r>
              <a:rPr lang="sq-AL" sz="2400" dirty="0">
                <a:latin typeface="Times New Roman" panose="02020603050405020304" pitchFamily="18" charset="0"/>
                <a:cs typeface="Times New Roman" panose="02020603050405020304" pitchFamily="18" charset="0"/>
              </a:rPr>
              <a:t>(upor) hem bolup bilýär. Şeýlede 1-nji, 2-nji we 3-nji ýollaryň peýdaly uzynlyklary araçäklendirýän (peredelnyý stolbik) stolbiklerden çykyjy signal aralygy hasaplanýar.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3633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D24BBD-24EA-4624-9C18-BD3F58CCFBEF}"/>
              </a:ext>
            </a:extLst>
          </p:cNvPr>
          <p:cNvSpPr>
            <a:spLocks noGrp="1"/>
          </p:cNvSpPr>
          <p:nvPr>
            <p:ph type="title"/>
          </p:nvPr>
        </p:nvSpPr>
        <p:spPr/>
        <p:txBody>
          <a:bodyPr>
            <a:normAutofit fontScale="90000"/>
          </a:bodyPr>
          <a:lstStyle/>
          <a:p>
            <a:r>
              <a:rPr lang="sq-AL" sz="3600" b="1" dirty="0">
                <a:latin typeface="Times New Roman" panose="02020603050405020304" pitchFamily="18" charset="0"/>
                <a:cs typeface="Times New Roman" panose="02020603050405020304" pitchFamily="18" charset="0"/>
              </a:rPr>
              <a:t>11-nji umumy </a:t>
            </a:r>
            <a:r>
              <a:rPr lang="sq-AL" sz="3600" b="1" dirty="0" smtClean="0">
                <a:latin typeface="Times New Roman" panose="02020603050405020304" pitchFamily="18" charset="0"/>
                <a:cs typeface="Times New Roman" panose="02020603050405020304" pitchFamily="18" charset="0"/>
              </a:rPr>
              <a:t>okuw</a:t>
            </a:r>
            <a:r>
              <a:rPr lang="tk-TM" sz="3600" b="1" dirty="0" smtClean="0">
                <a:latin typeface="Times New Roman" panose="02020603050405020304" pitchFamily="18" charset="0"/>
                <a:cs typeface="Times New Roman" panose="02020603050405020304" pitchFamily="18" charset="0"/>
              </a:rPr>
              <a:t>: </a:t>
            </a:r>
            <a:r>
              <a:rPr lang="sq-AL" sz="3600" b="1" dirty="0" smtClean="0">
                <a:latin typeface="Times New Roman" panose="02020603050405020304" pitchFamily="18" charset="0"/>
                <a:cs typeface="Times New Roman" panose="02020603050405020304" pitchFamily="18" charset="0"/>
              </a:rPr>
              <a:t>Parkyň </a:t>
            </a:r>
            <a:r>
              <a:rPr lang="sq-AL" sz="3600" b="1" dirty="0">
                <a:latin typeface="Times New Roman" panose="02020603050405020304" pitchFamily="18" charset="0"/>
                <a:cs typeface="Times New Roman" panose="02020603050405020304" pitchFamily="18" charset="0"/>
              </a:rPr>
              <a:t>ýollary we olaryň elementleri</a:t>
            </a:r>
            <a:r>
              <a:rPr lang="sq-AL" dirty="0"/>
              <a:t/>
            </a:r>
            <a:br>
              <a:rPr lang="sq-AL" dirty="0"/>
            </a:br>
            <a:endParaRPr lang="ru-RU" dirty="0"/>
          </a:p>
        </p:txBody>
      </p:sp>
      <p:sp>
        <p:nvSpPr>
          <p:cNvPr id="3" name="Объект 2">
            <a:extLst>
              <a:ext uri="{FF2B5EF4-FFF2-40B4-BE49-F238E27FC236}">
                <a16:creationId xmlns:a16="http://schemas.microsoft.com/office/drawing/2014/main" xmlns="" id="{D8FD8EEF-EA0B-4C11-AA9E-27D894DC5F65}"/>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p>
          <a:p>
            <a:pPr marL="0" indent="0">
              <a:buNone/>
            </a:pPr>
            <a:r>
              <a:rPr lang="sq-AL" sz="2800" b="1" dirty="0" smtClean="0">
                <a:latin typeface="Times New Roman" panose="02020603050405020304" pitchFamily="18" charset="0"/>
                <a:cs typeface="Times New Roman" panose="02020603050405020304" pitchFamily="18" charset="0"/>
              </a:rPr>
              <a:t>1</a:t>
            </a:r>
            <a:r>
              <a:rPr lang="sq-AL" sz="2800" b="1" dirty="0">
                <a:latin typeface="Times New Roman" panose="02020603050405020304" pitchFamily="18" charset="0"/>
                <a:cs typeface="Times New Roman" panose="02020603050405020304" pitchFamily="18" charset="0"/>
              </a:rPr>
              <a:t>.  Parkyň görnüşleri.</a:t>
            </a:r>
          </a:p>
          <a:p>
            <a:pPr marL="0" indent="0">
              <a:buNone/>
            </a:pPr>
            <a:r>
              <a:rPr lang="sq-AL" sz="2800" b="1" dirty="0">
                <a:latin typeface="Times New Roman" panose="02020603050405020304" pitchFamily="18" charset="0"/>
                <a:cs typeface="Times New Roman" panose="02020603050405020304" pitchFamily="18" charset="0"/>
              </a:rPr>
              <a:t>2. Stansiýalaryň parklarynyň shemalary.</a:t>
            </a:r>
          </a:p>
          <a:p>
            <a:pPr marL="0" indent="0">
              <a:buNone/>
            </a:pPr>
            <a:r>
              <a:rPr lang="sq-AL" sz="2800" b="1" dirty="0">
                <a:latin typeface="Times New Roman" panose="02020603050405020304" pitchFamily="18" charset="0"/>
                <a:cs typeface="Times New Roman" panose="02020603050405020304" pitchFamily="18" charset="0"/>
              </a:rPr>
              <a:t>3. Stansiýanyň bokurdagy hakynda düşünje.</a:t>
            </a:r>
          </a:p>
          <a:p>
            <a:pPr marL="0" indent="0">
              <a:buNone/>
            </a:pPr>
            <a:r>
              <a:rPr lang="sq-AL" sz="2800" b="1" dirty="0">
                <a:latin typeface="Times New Roman" panose="02020603050405020304" pitchFamily="18" charset="0"/>
                <a:cs typeface="Times New Roman" panose="02020603050405020304" pitchFamily="18" charset="0"/>
              </a:rPr>
              <a:t>4. Stansiýalarda iş düzgünleri.</a:t>
            </a:r>
          </a:p>
          <a:p>
            <a:endParaRPr lang="ru-RU" dirty="0"/>
          </a:p>
        </p:txBody>
      </p:sp>
    </p:spTree>
    <p:extLst>
      <p:ext uri="{BB962C8B-B14F-4D97-AF65-F5344CB8AC3E}">
        <p14:creationId xmlns:p14="http://schemas.microsoft.com/office/powerpoint/2010/main" val="22409373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B3A3BA-F1BA-4CB8-872A-E9CDC6C8CFDA}"/>
              </a:ext>
            </a:extLst>
          </p:cNvPr>
          <p:cNvSpPr>
            <a:spLocks noGrp="1"/>
          </p:cNvSpPr>
          <p:nvPr>
            <p:ph type="title"/>
          </p:nvPr>
        </p:nvSpPr>
        <p:spPr/>
        <p:txBody>
          <a:bodyPr>
            <a:normAutofit/>
          </a:bodyPr>
          <a:lstStyle/>
          <a:p>
            <a:r>
              <a:rPr lang="sq-AL" sz="2800" b="1" dirty="0">
                <a:latin typeface="Times New Roman" panose="02020603050405020304" pitchFamily="18" charset="0"/>
                <a:cs typeface="Times New Roman" panose="02020603050405020304" pitchFamily="18" charset="0"/>
              </a:rPr>
              <a:t>1.  Parkyň görnüşleri.</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1782D548-6356-40F7-8F42-74F73474BEEA}"/>
              </a:ext>
            </a:extLst>
          </p:cNvPr>
          <p:cNvSpPr>
            <a:spLocks noGrp="1"/>
          </p:cNvSpPr>
          <p:nvPr>
            <p:ph idx="1"/>
          </p:nvPr>
        </p:nvSpPr>
        <p:spPr/>
        <p:txBody>
          <a:bodyPr>
            <a:normAutofit lnSpcReduction="10000"/>
          </a:bodyPr>
          <a:lstStyle/>
          <a:p>
            <a:pPr marL="0" indent="0">
              <a:buNone/>
            </a:pPr>
            <a:r>
              <a:rPr lang="sq-AL" sz="2400" dirty="0">
                <a:latin typeface="Times New Roman" panose="02020603050405020304" pitchFamily="18" charset="0"/>
                <a:cs typeface="Times New Roman" panose="02020603050405020304" pitchFamily="18" charset="0"/>
              </a:rPr>
              <a:t>Park diýip birmeňzeş işleri ýerine ýetirmek üçin niýetlenen ýollaryň toplumyna aýdylýar. Ýollar belgilenende esasy ýollar rim sifrlar bilen belgilenýär. Olar jübüt we täklere bölünýärler. Parklaryň tapawtlylygy kabul ediji, ugradyjy, saýlaýjy, ýolagçy düzümi saklanýan we başgalar. Parkyň ýollarynyň peýdaly uzynlygy birmeňzeş bolmany bilýär. Egerde stansiýanyň ýollarynda otlylary kabul edip-ugratmaga gulluk edýän bolsa onda şol ýollaryň peýdaly uzynlygy bölümde gatnaýan otlylaryň peýdaly uzynlygyna laýyk gelmeli, beýleki ýollarynyň uzynlygy gurluşygyň kadalaryna gabat gelmelidir. Parkyň görnüşi oňa birleşýän esasy, birikdiriji, çykyjy ýollaryň bokurdaklaryna we strelkaly geçirijileriň meýdanyna bagly bolup durýar. </a:t>
            </a:r>
            <a:endParaRPr lang="tk-TM" sz="2400" dirty="0" smtClean="0">
              <a:latin typeface="Times New Roman" panose="02020603050405020304" pitchFamily="18" charset="0"/>
              <a:cs typeface="Times New Roman" panose="02020603050405020304" pitchFamily="18" charset="0"/>
            </a:endParaRPr>
          </a:p>
          <a:p>
            <a:pPr marL="0" indent="0">
              <a:buNone/>
            </a:pPr>
            <a:r>
              <a:rPr lang="sq-AL" sz="2400" dirty="0">
                <a:latin typeface="Times New Roman" panose="02020603050405020304" pitchFamily="18" charset="0"/>
                <a:cs typeface="Times New Roman" panose="02020603050405020304" pitchFamily="18" charset="0"/>
              </a:rPr>
              <a:t>Parka birleşýän ýollarynyň elementleri ýönekeýje geçirijileriniň meýdançasynyň bellenilişi; Parkyň ýollarynyň iki tarapy hem trapesiýa boýunça gurulyp olar dürli ýoluň peýdaly uzynlykda bolýar.</a:t>
            </a:r>
            <a:endParaRPr lang="ru-RU" sz="2400" dirty="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708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E25961-FCC8-453C-9408-8BA4C1F02975}"/>
              </a:ext>
            </a:extLst>
          </p:cNvPr>
          <p:cNvSpPr>
            <a:spLocks noGrp="1"/>
          </p:cNvSpPr>
          <p:nvPr>
            <p:ph type="title"/>
          </p:nvPr>
        </p:nvSpPr>
        <p:spPr/>
        <p:txBody>
          <a:bodyPr>
            <a:normAutofit fontScale="90000"/>
          </a:bodyPr>
          <a:lstStyle/>
          <a:p>
            <a:r>
              <a:rPr lang="tk-TM" sz="2800" b="1" dirty="0" smtClean="0">
                <a:latin typeface="Times New Roman" panose="02020603050405020304" pitchFamily="18" charset="0"/>
                <a:cs typeface="Times New Roman" panose="02020603050405020304" pitchFamily="18" charset="0"/>
              </a:rPr>
              <a:t/>
            </a:r>
            <a:br>
              <a:rPr lang="tk-TM" sz="2800" b="1" dirty="0" smtClean="0">
                <a:latin typeface="Times New Roman" panose="02020603050405020304" pitchFamily="18" charset="0"/>
                <a:cs typeface="Times New Roman" panose="02020603050405020304" pitchFamily="18" charset="0"/>
              </a:rPr>
            </a:br>
            <a:r>
              <a:rPr lang="sq-AL" sz="3100" b="1" dirty="0" smtClean="0">
                <a:latin typeface="Times New Roman" panose="02020603050405020304" pitchFamily="18" charset="0"/>
                <a:cs typeface="Times New Roman" panose="02020603050405020304" pitchFamily="18" charset="0"/>
              </a:rPr>
              <a:t>2</a:t>
            </a:r>
            <a:r>
              <a:rPr lang="sq-AL" sz="3100" b="1" dirty="0">
                <a:latin typeface="Times New Roman" panose="02020603050405020304" pitchFamily="18" charset="0"/>
                <a:cs typeface="Times New Roman" panose="02020603050405020304" pitchFamily="18" charset="0"/>
              </a:rPr>
              <a:t>. Stansiýalaryň parklarynyň shemalary.</a:t>
            </a:r>
            <a:br>
              <a:rPr lang="sq-AL" sz="3100" b="1" dirty="0">
                <a:latin typeface="Times New Roman" panose="02020603050405020304" pitchFamily="18" charset="0"/>
                <a:cs typeface="Times New Roman" panose="02020603050405020304" pitchFamily="18" charset="0"/>
              </a:rPr>
            </a:br>
            <a:endParaRPr lang="ru-RU" sz="31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FA7BDC7-2A64-4FD1-A316-3782163FBF35}"/>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trapesiýa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burç</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görnüşinde</a:t>
            </a:r>
            <a:r>
              <a:rPr lang="ru-RU" sz="2400" dirty="0">
                <a:latin typeface="Times New Roman" panose="02020603050405020304" pitchFamily="18" charset="0"/>
                <a:cs typeface="Times New Roman" panose="02020603050405020304" pitchFamily="18" charset="0"/>
              </a:rPr>
              <a:t> I </a:t>
            </a:r>
            <a:r>
              <a:rPr lang="ru-RU" sz="2400" dirty="0" err="1">
                <a:latin typeface="Times New Roman" panose="02020603050405020304" pitchFamily="18" charset="0"/>
                <a:cs typeface="Times New Roman" panose="02020603050405020304" pitchFamily="18" charset="0"/>
              </a:rPr>
              <a:t>ýoluň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krestowinasyna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birikdirilýär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dürli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ahyrky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peýdaly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gysga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bolmaýar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err="1">
                <a:latin typeface="Times New Roman" panose="02020603050405020304" pitchFamily="18" charset="0"/>
                <a:cs typeface="Times New Roman" panose="02020603050405020304" pitchFamily="18" charset="0"/>
              </a:rPr>
              <a:t>Balyk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taraplaýyn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trapesiýa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şekilinde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kombinirlenen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görnüşde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ýerleşdirilişine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ýerleşmeginde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çylşyrymly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7650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9345DA-B40A-4D64-ACC1-1140AF375635}"/>
              </a:ext>
            </a:extLst>
          </p:cNvPr>
          <p:cNvSpPr>
            <a:spLocks noGrp="1"/>
          </p:cNvSpPr>
          <p:nvPr>
            <p:ph type="title"/>
          </p:nvPr>
        </p:nvSpPr>
        <p:spPr/>
        <p:txBody>
          <a:bodyPr>
            <a:normAutofit fontScale="90000"/>
          </a:bodyPr>
          <a:lstStyle/>
          <a:p>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2-nji </a:t>
            </a:r>
            <a:r>
              <a:rPr lang="ru-RU" sz="3600" b="1" dirty="0" err="1">
                <a:latin typeface="Times New Roman" panose="02020603050405020304" pitchFamily="18" charset="0"/>
                <a:cs typeface="Times New Roman" panose="02020603050405020304" pitchFamily="18" charset="0"/>
              </a:rPr>
              <a:t>umumy</a:t>
            </a:r>
            <a:r>
              <a:rPr lang="ru-RU" sz="3600" b="1" dirty="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okuw</a:t>
            </a:r>
            <a:r>
              <a:rPr lang="ru-RU" sz="3600" dirty="0" smtClean="0">
                <a:latin typeface="Times New Roman" panose="02020603050405020304" pitchFamily="18" charset="0"/>
                <a:cs typeface="Times New Roman" panose="02020603050405020304" pitchFamily="18" charset="0"/>
              </a:rPr>
              <a:t>: </a:t>
            </a:r>
            <a:r>
              <a:rPr lang="ru-RU" sz="3600" b="1" dirty="0" err="1" smtClean="0">
                <a:latin typeface="Times New Roman" panose="02020603050405020304" pitchFamily="18" charset="0"/>
                <a:cs typeface="Times New Roman" panose="02020603050405020304" pitchFamily="18" charset="0"/>
              </a:rPr>
              <a:t>Demir</a:t>
            </a:r>
            <a:r>
              <a:rPr lang="ru-RU" sz="3600" b="1" dirty="0" smtClean="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ýol</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stansiýalary</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we</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çatryklarynyň</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niýetlenişi</a:t>
            </a:r>
            <a:r>
              <a:rPr lang="ru-RU" sz="36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a:extLst>
              <a:ext uri="{FF2B5EF4-FFF2-40B4-BE49-F238E27FC236}">
                <a16:creationId xmlns:a16="http://schemas.microsoft.com/office/drawing/2014/main" xmlns="" id="{348B7483-430C-4348-AD3E-672FB6100968}"/>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1</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Demir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ýoluň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taryhyny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öwrenmek</a:t>
            </a:r>
            <a:r>
              <a:rPr lang="ru-RU" sz="2800" b="1" dirty="0">
                <a:latin typeface="Times New Roman" panose="02020603050405020304" pitchFamily="18" charset="0"/>
                <a:cs typeface="Times New Roman" panose="02020603050405020304" pitchFamily="18" charset="0"/>
              </a:rPr>
              <a:t>. </a:t>
            </a:r>
          </a:p>
          <a:p>
            <a:pPr marL="0" indent="0">
              <a:buNone/>
            </a:pPr>
            <a:r>
              <a:rPr lang="ru-RU" sz="2800" b="1" dirty="0">
                <a:latin typeface="Times New Roman" panose="02020603050405020304" pitchFamily="18" charset="0"/>
                <a:cs typeface="Times New Roman" panose="02020603050405020304" pitchFamily="18" charset="0"/>
              </a:rPr>
              <a:t>2. </a:t>
            </a:r>
            <a:r>
              <a:rPr lang="ru-RU" sz="2800" b="1" dirty="0" err="1">
                <a:latin typeface="Times New Roman" panose="02020603050405020304" pitchFamily="18" charset="0"/>
                <a:cs typeface="Times New Roman" panose="02020603050405020304" pitchFamily="18" charset="0"/>
              </a:rPr>
              <a:t>Stansiýalary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öwrenmek</a:t>
            </a:r>
            <a:r>
              <a:rPr lang="ru-RU" sz="2800" b="1" dirty="0">
                <a:latin typeface="Times New Roman" panose="02020603050405020304" pitchFamily="18" charset="0"/>
                <a:cs typeface="Times New Roman" panose="02020603050405020304" pitchFamily="18" charset="0"/>
              </a:rPr>
              <a:t>.</a:t>
            </a:r>
          </a:p>
          <a:p>
            <a:pPr marL="0" indent="0">
              <a:buNone/>
            </a:pPr>
            <a:r>
              <a:rPr lang="ru-RU" sz="2800" b="1" dirty="0">
                <a:latin typeface="Times New Roman" panose="02020603050405020304" pitchFamily="18" charset="0"/>
                <a:cs typeface="Times New Roman" panose="02020603050405020304" pitchFamily="18" charset="0"/>
              </a:rPr>
              <a:t>3.Demir </a:t>
            </a:r>
            <a:r>
              <a:rPr lang="ru-RU" sz="2800" b="1" dirty="0" err="1">
                <a:latin typeface="Times New Roman" panose="02020603050405020304" pitchFamily="18" charset="0"/>
                <a:cs typeface="Times New Roman" panose="02020603050405020304" pitchFamily="18" charset="0"/>
              </a:rPr>
              <a:t>ýol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stansiýalarynyň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çatryklarda</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ýerleşdirilişiniň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maksady</a:t>
            </a:r>
            <a:r>
              <a:rPr lang="ru-RU" sz="2800" b="1"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886128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xmlns="" id="{2CCFBEB1-3741-4DCB-8C7E-BA0287BDE6A3}"/>
              </a:ext>
            </a:extLst>
          </p:cNvPr>
          <p:cNvPicPr>
            <a:picLocks noGrp="1" noChangeAspect="1"/>
          </p:cNvPicPr>
          <p:nvPr>
            <p:ph idx="1"/>
          </p:nvPr>
        </p:nvPicPr>
        <p:blipFill>
          <a:blip r:embed="rId2"/>
          <a:stretch>
            <a:fillRect/>
          </a:stretch>
        </p:blipFill>
        <p:spPr>
          <a:xfrm>
            <a:off x="2280356" y="373011"/>
            <a:ext cx="7326489" cy="5192412"/>
          </a:xfrm>
          <a:prstGeom prst="rect">
            <a:avLst/>
          </a:prstGeom>
        </p:spPr>
      </p:pic>
      <p:sp>
        <p:nvSpPr>
          <p:cNvPr id="5" name="TextBox 4">
            <a:extLst>
              <a:ext uri="{FF2B5EF4-FFF2-40B4-BE49-F238E27FC236}">
                <a16:creationId xmlns:a16="http://schemas.microsoft.com/office/drawing/2014/main" xmlns="" id="{FDFC8CF1-333C-4FA7-8CAE-7EA3DC28C972}"/>
              </a:ext>
            </a:extLst>
          </p:cNvPr>
          <p:cNvSpPr txBox="1"/>
          <p:nvPr/>
        </p:nvSpPr>
        <p:spPr>
          <a:xfrm>
            <a:off x="3000760" y="5854939"/>
            <a:ext cx="6400800" cy="461665"/>
          </a:xfrm>
          <a:prstGeom prst="rect">
            <a:avLst/>
          </a:prstGeom>
          <a:noFill/>
        </p:spPr>
        <p:txBody>
          <a:bodyPr wrap="square" rtlCol="0">
            <a:spAutoFit/>
          </a:bodyPr>
          <a:lstStyle/>
          <a:p>
            <a:r>
              <a:rPr lang="sq-AL" sz="2400" b="1" dirty="0">
                <a:latin typeface="Times New Roman" panose="02020603050405020304" pitchFamily="18" charset="0"/>
                <a:cs typeface="Times New Roman" panose="02020603050405020304" pitchFamily="18" charset="0"/>
              </a:rPr>
              <a:t>Stansiýalaryň parklarynyň shemalary</a:t>
            </a:r>
            <a:r>
              <a:rPr lang="sq-AL" dirty="0"/>
              <a:t>.</a:t>
            </a:r>
            <a:endParaRPr lang="ru-RU" dirty="0"/>
          </a:p>
        </p:txBody>
      </p:sp>
    </p:spTree>
    <p:extLst>
      <p:ext uri="{BB962C8B-B14F-4D97-AF65-F5344CB8AC3E}">
        <p14:creationId xmlns:p14="http://schemas.microsoft.com/office/powerpoint/2010/main" val="2256526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728AE2-46FF-4154-8C66-472E000FC345}"/>
              </a:ext>
            </a:extLst>
          </p:cNvPr>
          <p:cNvSpPr>
            <a:spLocks noGrp="1"/>
          </p:cNvSpPr>
          <p:nvPr>
            <p:ph type="title"/>
          </p:nvPr>
        </p:nvSpPr>
        <p:spPr/>
        <p:txBody>
          <a:bodyPr>
            <a:normAutofit/>
          </a:bodyPr>
          <a:lstStyle/>
          <a:p>
            <a:r>
              <a:rPr lang="sq-AL" sz="2800" b="1" dirty="0">
                <a:latin typeface="Times New Roman" panose="02020603050405020304" pitchFamily="18" charset="0"/>
                <a:cs typeface="Times New Roman" panose="02020603050405020304" pitchFamily="18" charset="0"/>
              </a:rPr>
              <a:t>3. Stansiýanyň bokurdagy hakynda düşünje.</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6E76899-3628-4BF6-88EA-3F792DCFFB39}"/>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düşünje</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diýip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birleşdirmek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lokomotiwleri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birleşdirmek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aýdylýar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brikdiriji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soýedinitelnyý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kärhananyň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podýeznoý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put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konstruksiýasy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mümkinçiligine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täsir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taslamasyny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düzende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geçmegiň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usulyny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zerurlygy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mümkin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boldygyndan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gurmaklyga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çalşylýar</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3011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A8E5293-23C7-4F0E-82D6-0AE1755FFE95}"/>
              </a:ext>
            </a:extLst>
          </p:cNvPr>
          <p:cNvSpPr>
            <a:spLocks noGrp="1"/>
          </p:cNvSpPr>
          <p:nvPr>
            <p:ph idx="1"/>
          </p:nvPr>
        </p:nvSpPr>
        <p:spPr>
          <a:xfrm>
            <a:off x="609600" y="337626"/>
            <a:ext cx="10972800" cy="1589648"/>
          </a:xfrm>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Ýöriteleşdirilen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bokurdaklarynyň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konstruksiýasy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ýallarynyň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çykyjy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baglaşygyny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hökmäni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bolup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durýar</a:t>
            </a:r>
            <a:r>
              <a:rPr lang="ru-RU" sz="2400" dirty="0">
                <a:latin typeface="Times New Roman" panose="02020603050405020304" pitchFamily="18" charset="0"/>
                <a:cs typeface="Times New Roman" panose="02020603050405020304" pitchFamily="18" charset="0"/>
              </a:rPr>
              <a:t>.</a:t>
            </a:r>
          </a:p>
          <a:p>
            <a:endParaRPr lang="ru-RU" dirty="0"/>
          </a:p>
        </p:txBody>
      </p:sp>
      <p:pic>
        <p:nvPicPr>
          <p:cNvPr id="5" name="Рисунок 4">
            <a:extLst>
              <a:ext uri="{FF2B5EF4-FFF2-40B4-BE49-F238E27FC236}">
                <a16:creationId xmlns:a16="http://schemas.microsoft.com/office/drawing/2014/main" xmlns="" id="{FBB21BE7-D02E-4B18-B600-5BB25CCAB0CB}"/>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3723" y="1927274"/>
            <a:ext cx="10644554" cy="3277772"/>
          </a:xfrm>
          <a:prstGeom prst="rect">
            <a:avLst/>
          </a:prstGeom>
        </p:spPr>
      </p:pic>
      <p:sp>
        <p:nvSpPr>
          <p:cNvPr id="6" name="TextBox 5">
            <a:extLst>
              <a:ext uri="{FF2B5EF4-FFF2-40B4-BE49-F238E27FC236}">
                <a16:creationId xmlns:a16="http://schemas.microsoft.com/office/drawing/2014/main" xmlns="" id="{75AD5B7A-D5CE-4E62-80DD-90BC80224030}"/>
              </a:ext>
            </a:extLst>
          </p:cNvPr>
          <p:cNvSpPr txBox="1"/>
          <p:nvPr/>
        </p:nvSpPr>
        <p:spPr>
          <a:xfrm>
            <a:off x="2199249" y="5691666"/>
            <a:ext cx="7793501" cy="461665"/>
          </a:xfrm>
          <a:prstGeom prst="rect">
            <a:avLst/>
          </a:prstGeom>
          <a:noFill/>
        </p:spPr>
        <p:txBody>
          <a:bodyPr wrap="square" rtlCol="0">
            <a:spAutoFit/>
          </a:bodyPr>
          <a:lstStyle/>
          <a:p>
            <a:r>
              <a:rPr lang="ru-RU" sz="2400" b="1">
                <a:latin typeface="Times New Roman" panose="02020603050405020304" pitchFamily="18" charset="0"/>
                <a:cs typeface="Times New Roman" panose="02020603050405020304" pitchFamily="18" charset="0"/>
              </a:rPr>
              <a:t>Stansiýanyň bokurdagynyň görnüşi</a:t>
            </a:r>
            <a:r>
              <a:rPr lang="ru-RU" sz="2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1926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4FDB3CC-AE4A-4D24-A6BD-B31BF42A6209}"/>
              </a:ext>
            </a:extLst>
          </p:cNvPr>
          <p:cNvSpPr>
            <a:spLocks noGrp="1"/>
          </p:cNvSpPr>
          <p:nvPr>
            <p:ph type="title"/>
          </p:nvPr>
        </p:nvSpPr>
        <p:spPr/>
        <p:txBody>
          <a:bodyPr>
            <a:normAutofit/>
          </a:bodyPr>
          <a:lstStyle/>
          <a:p>
            <a:r>
              <a:rPr lang="sq-AL" sz="2800" b="1" dirty="0">
                <a:latin typeface="Times New Roman" panose="02020603050405020304" pitchFamily="18" charset="0"/>
                <a:cs typeface="Times New Roman" panose="02020603050405020304" pitchFamily="18" charset="0"/>
              </a:rPr>
              <a:t>4. Stansiýalarda iş düzgünleri.</a:t>
            </a:r>
            <a:br>
              <a:rPr lang="sq-AL"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13B095F-BA14-4120-89A6-2836EB3D8029}"/>
              </a:ext>
            </a:extLst>
          </p:cNvPr>
          <p:cNvSpPr>
            <a:spLocks noGrp="1"/>
          </p:cNvSpPr>
          <p:nvPr>
            <p:ph idx="1"/>
          </p:nvPr>
        </p:nvSpPr>
        <p:spPr/>
        <p:txBody>
          <a:bodyPr>
            <a:normAutofit/>
          </a:bodyPr>
          <a:lstStyle/>
          <a:p>
            <a:pPr marL="0" indent="0">
              <a:buNone/>
            </a:pPr>
            <a:r>
              <a:rPr lang="sq-AL" sz="2400" dirty="0">
                <a:latin typeface="Times New Roman" panose="02020603050405020304" pitchFamily="18" charset="0"/>
                <a:cs typeface="Times New Roman" panose="02020603050405020304" pitchFamily="18" charset="0"/>
              </a:rPr>
              <a:t>Stansiýada dürli görnüşli abzallar ýollarynyň tapawtlyklaryna görä ýerleşdirilýär. Olar signallar, kontakt setiniň sütüni (opor kontaktnyý serti), ýagtylandyryş we aragatnaşyk stolblary (stolb swýazy i oswetitelnyh), ýük ammarlary, meýdançalary (platformy), gulluk jaýlary we tehniki gurluşyklar. Ondan başga hem ýoluň oslarynyň ara tapawtlyklaryna baglylykda gurluşygyň (</a:t>
            </a:r>
            <a:r>
              <a:rPr lang="ru-RU" sz="2400" dirty="0">
                <a:latin typeface="Times New Roman" panose="02020603050405020304" pitchFamily="18" charset="0"/>
                <a:cs typeface="Times New Roman" panose="02020603050405020304" pitchFamily="18" charset="0"/>
              </a:rPr>
              <a:t>строений) </a:t>
            </a:r>
            <a:r>
              <a:rPr lang="sq-AL" sz="2400" dirty="0">
                <a:latin typeface="Times New Roman" panose="02020603050405020304" pitchFamily="18" charset="0"/>
                <a:cs typeface="Times New Roman" panose="02020603050405020304" pitchFamily="18" charset="0"/>
              </a:rPr>
              <a:t>ýakynlaşma gabarasynyň (gowaritom priblijeniýe stroýenyýe) we 1520 mm. koleýaly otly düzüminiň gabarasy degişlidir. Bu gabara SSSR Döwlet gurluşygynyň döwlet standartynda tassyklanan (</a:t>
            </a:r>
            <a:r>
              <a:rPr lang="ru-RU" sz="2400" dirty="0">
                <a:latin typeface="Times New Roman" panose="02020603050405020304" pitchFamily="18" charset="0"/>
                <a:cs typeface="Times New Roman" panose="02020603050405020304" pitchFamily="18" charset="0"/>
              </a:rPr>
              <a:t>ГОСТ 9238-73) </a:t>
            </a:r>
            <a:r>
              <a:rPr lang="sq-AL" sz="2400" dirty="0">
                <a:latin typeface="Times New Roman" panose="02020603050405020304" pitchFamily="18" charset="0"/>
                <a:cs typeface="Times New Roman" panose="02020603050405020304" pitchFamily="18" charset="0"/>
              </a:rPr>
              <a:t>häzirki wagtda hereket edýär.</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743607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7A30B77-C06C-4A1E-BDCC-5FAE4A4FF84D}"/>
              </a:ext>
            </a:extLst>
          </p:cNvPr>
          <p:cNvSpPr>
            <a:spLocks noGrp="1"/>
          </p:cNvSpPr>
          <p:nvPr>
            <p:ph type="title"/>
          </p:nvPr>
        </p:nvSpPr>
        <p:spPr/>
        <p:txBody>
          <a:bodyPr>
            <a:noAutofit/>
          </a:bodyPr>
          <a:lstStyle/>
          <a:p>
            <a:r>
              <a:rPr lang="ru-RU" sz="3200" b="1" dirty="0" smtClean="0">
                <a:latin typeface="Times New Roman" panose="02020603050405020304" pitchFamily="18" charset="0"/>
                <a:cs typeface="Times New Roman" panose="02020603050405020304" pitchFamily="18" charset="0"/>
              </a:rPr>
              <a:t/>
            </a:r>
            <a:br>
              <a:rPr lang="ru-RU" sz="3200" b="1" dirty="0" smtClean="0">
                <a:latin typeface="Times New Roman" panose="02020603050405020304" pitchFamily="18" charset="0"/>
                <a:cs typeface="Times New Roman" panose="02020603050405020304" pitchFamily="18" charset="0"/>
              </a:rPr>
            </a:br>
            <a:r>
              <a:rPr lang="ru-RU" sz="3200" b="1" dirty="0" smtClean="0">
                <a:latin typeface="Times New Roman" panose="02020603050405020304" pitchFamily="18" charset="0"/>
                <a:cs typeface="Times New Roman" panose="02020603050405020304" pitchFamily="18" charset="0"/>
              </a:rPr>
              <a:t>12-nji </a:t>
            </a:r>
            <a:r>
              <a:rPr lang="ru-RU" sz="3200" b="1" dirty="0" err="1">
                <a:latin typeface="Times New Roman" panose="02020603050405020304" pitchFamily="18" charset="0"/>
                <a:cs typeface="Times New Roman" panose="02020603050405020304" pitchFamily="18" charset="0"/>
              </a:rPr>
              <a:t>umumy</a:t>
            </a:r>
            <a:r>
              <a:rPr lang="ru-RU" sz="3200" b="1" dirty="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okuw</a:t>
            </a:r>
            <a:r>
              <a:rPr lang="ru-RU" sz="3200" dirty="0" smtClean="0">
                <a:latin typeface="Times New Roman" panose="02020603050405020304" pitchFamily="18" charset="0"/>
                <a:cs typeface="Times New Roman" panose="02020603050405020304" pitchFamily="18" charset="0"/>
              </a:rPr>
              <a:t>: </a:t>
            </a:r>
            <a:r>
              <a:rPr lang="ru-RU" sz="3200" b="1" dirty="0" err="1" smtClean="0">
                <a:latin typeface="Times New Roman" panose="02020603050405020304" pitchFamily="18" charset="0"/>
                <a:cs typeface="Times New Roman" panose="02020603050405020304" pitchFamily="18" charset="0"/>
              </a:rPr>
              <a:t>Stansiýanyň</a:t>
            </a:r>
            <a:r>
              <a:rPr lang="ru-RU" sz="3200" b="1" dirty="0" smtClean="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ýollarynyň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we</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strelkaly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geçirijileriň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belenilişi</a:t>
            </a:r>
            <a:r>
              <a:rPr lang="ru-RU" sz="3200" b="1"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77101BB-A4C8-4EF8-B347-4DB671166221}"/>
              </a:ext>
            </a:extLst>
          </p:cNvPr>
          <p:cNvSpPr>
            <a:spLocks noGrp="1"/>
          </p:cNvSpPr>
          <p:nvPr>
            <p:ph idx="1"/>
          </p:nvPr>
        </p:nvSpPr>
        <p:spPr>
          <a:xfrm>
            <a:off x="609600" y="1727200"/>
            <a:ext cx="10972800" cy="4398964"/>
          </a:xfrm>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dirty="0" smtClean="0">
                <a:latin typeface="Times New Roman" panose="02020603050405020304" pitchFamily="18" charset="0"/>
                <a:cs typeface="Times New Roman" panose="02020603050405020304" pitchFamily="18" charset="0"/>
              </a:rPr>
              <a:t>1</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Ýollaryň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bellenilişi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2. </a:t>
            </a:r>
            <a:r>
              <a:rPr lang="ru-RU" sz="2800" b="1" dirty="0" err="1">
                <a:latin typeface="Times New Roman" panose="02020603050405020304" pitchFamily="18" charset="0"/>
                <a:cs typeface="Times New Roman" panose="02020603050405020304" pitchFamily="18" charset="0"/>
              </a:rPr>
              <a:t>Strelkaly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geçirijilerin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bellenilişi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0" indent="0">
              <a:buNone/>
            </a:pPr>
            <a:r>
              <a:rPr lang="ru-RU" sz="2800" b="1" dirty="0">
                <a:latin typeface="Times New Roman" panose="02020603050405020304" pitchFamily="18" charset="0"/>
                <a:cs typeface="Times New Roman" panose="02020603050405020304" pitchFamily="18" charset="0"/>
              </a:rPr>
              <a:t>3. </a:t>
            </a:r>
            <a:r>
              <a:rPr lang="ru-RU" sz="2800" dirty="0" err="1">
                <a:latin typeface="Times New Roman" panose="02020603050405020304" pitchFamily="18" charset="0"/>
                <a:cs typeface="Times New Roman" panose="02020603050405020304" pitchFamily="18" charset="0"/>
              </a:rPr>
              <a:t>Tehniki</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howpsyzlygyň</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talaplary</a:t>
            </a:r>
            <a:r>
              <a:rPr lang="ru-RU" sz="28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3659360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8B0381-C3D5-482A-A5A7-AE4172E3866E}"/>
              </a:ext>
            </a:extLst>
          </p:cNvPr>
          <p:cNvSpPr>
            <a:spLocks noGrp="1"/>
          </p:cNvSpPr>
          <p:nvPr>
            <p:ph type="title"/>
          </p:nvPr>
        </p:nvSpPr>
        <p:spPr/>
        <p:txBody>
          <a:bodyPr>
            <a:normAutofit fontScale="90000"/>
          </a:bodyPr>
          <a:lstStyle/>
          <a:p>
            <a:r>
              <a:rPr lang="ru-RU" sz="3100" b="1" dirty="0" smtClean="0">
                <a:latin typeface="Times New Roman" panose="02020603050405020304" pitchFamily="18" charset="0"/>
                <a:cs typeface="Times New Roman" panose="02020603050405020304" pitchFamily="18" charset="0"/>
              </a:rPr>
              <a:t/>
            </a:r>
            <a:br>
              <a:rPr lang="ru-RU" sz="3100" b="1"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1</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Ýollaryň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bellenilişi</a:t>
            </a:r>
            <a:r>
              <a:rPr lang="ru-RU" sz="3100"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a:extLst>
              <a:ext uri="{FF2B5EF4-FFF2-40B4-BE49-F238E27FC236}">
                <a16:creationId xmlns:a16="http://schemas.microsoft.com/office/drawing/2014/main" xmlns="" id="{C4FA52FA-6604-4A64-915D-CABB78C467F8}"/>
              </a:ext>
            </a:extLst>
          </p:cNvPr>
          <p:cNvSpPr>
            <a:spLocks noGrp="1"/>
          </p:cNvSpPr>
          <p:nvPr>
            <p:ph idx="1"/>
          </p:nvPr>
        </p:nvSpPr>
        <p:spPr>
          <a:xfrm>
            <a:off x="609600" y="1106311"/>
            <a:ext cx="10972800" cy="5339645"/>
          </a:xfrm>
        </p:spPr>
        <p:txBody>
          <a:bodyPr>
            <a:normAutofit lnSpcReduction="10000"/>
          </a:bodyPr>
          <a:lstStyle/>
          <a:p>
            <a:pPr marL="0" indent="0">
              <a:buNone/>
            </a:pP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rim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sifirlar</a:t>
            </a:r>
            <a:r>
              <a:rPr lang="ru-RU" sz="2400" dirty="0">
                <a:latin typeface="Times New Roman" panose="02020603050405020304" pitchFamily="18" charset="0"/>
                <a:cs typeface="Times New Roman" panose="02020603050405020304" pitchFamily="18" charset="0"/>
              </a:rPr>
              <a:t> (I, II, III, IV)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gatnaw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uruna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I, III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ugruna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II, IV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linýa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birleşýän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a:t>
            </a:r>
            <a:r>
              <a:rPr lang="ru-RU" sz="2400" dirty="0">
                <a:latin typeface="Times New Roman" panose="02020603050405020304" pitchFamily="18" charset="0"/>
                <a:cs typeface="Times New Roman" panose="02020603050405020304" pitchFamily="18" charset="0"/>
              </a:rPr>
              <a:t> III, IV </a:t>
            </a:r>
            <a:r>
              <a:rPr lang="ru-RU" sz="2400" dirty="0" err="1">
                <a:latin typeface="Times New Roman" panose="02020603050405020304" pitchFamily="18" charset="0"/>
                <a:cs typeface="Times New Roman" panose="02020603050405020304" pitchFamily="18" charset="0"/>
              </a:rPr>
              <a:t>belgiler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ediji-ugradyjy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sifrlary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Olar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ugratmaýan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uzuny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ýolagçy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jaýyndan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ýörite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atlar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dakylýar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a:t>
            </a:r>
            <a:r>
              <a:rPr lang="ru-RU" sz="2400" dirty="0">
                <a:latin typeface="Times New Roman" panose="02020603050405020304" pitchFamily="18" charset="0"/>
                <a:cs typeface="Times New Roman" panose="02020603050405020304" pitchFamily="18" charset="0"/>
              </a:rPr>
              <a:t> П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ugradyjy</a:t>
            </a:r>
            <a:r>
              <a:rPr lang="ru-RU" sz="2400" dirty="0">
                <a:latin typeface="Times New Roman" panose="02020603050405020304" pitchFamily="18" charset="0"/>
                <a:cs typeface="Times New Roman" panose="02020603050405020304" pitchFamily="18" charset="0"/>
              </a:rPr>
              <a:t> О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ediji-ugradyjy</a:t>
            </a:r>
            <a:r>
              <a:rPr lang="ru-RU" sz="2400" dirty="0">
                <a:latin typeface="Times New Roman" panose="02020603050405020304" pitchFamily="18" charset="0"/>
                <a:cs typeface="Times New Roman" panose="02020603050405020304" pitchFamily="18" charset="0"/>
              </a:rPr>
              <a:t> П - О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saýlajy</a:t>
            </a:r>
            <a:r>
              <a:rPr lang="ru-RU" sz="2400" dirty="0">
                <a:latin typeface="Times New Roman" panose="02020603050405020304" pitchFamily="18" charset="0"/>
                <a:cs typeface="Times New Roman" panose="02020603050405020304" pitchFamily="18" charset="0"/>
              </a:rPr>
              <a:t> С </a:t>
            </a:r>
            <a:r>
              <a:rPr lang="ru-RU" sz="2400" dirty="0" err="1">
                <a:latin typeface="Times New Roman" panose="02020603050405020304" pitchFamily="18" charset="0"/>
                <a:cs typeface="Times New Roman" panose="02020603050405020304" pitchFamily="18" charset="0"/>
              </a:rPr>
              <a:t>harpy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başgalar</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Birnäçe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meňzeş</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ýetirende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alfabit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harplar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goşulýar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görkezilip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Egerde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edýän-ugradýan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özbaşdak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ugurdan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belgilenýär</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8425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A1798A9-B750-408B-B8B7-61E8783AAE93}"/>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2. </a:t>
            </a:r>
            <a:r>
              <a:rPr lang="ru-RU" sz="2800" b="1" dirty="0" err="1">
                <a:latin typeface="Times New Roman" panose="02020603050405020304" pitchFamily="18" charset="0"/>
                <a:cs typeface="Times New Roman" panose="02020603050405020304" pitchFamily="18" charset="0"/>
              </a:rPr>
              <a:t>Strelkaly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geçirijilerin</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bellenilişi</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82C7A6B2-D29F-45BB-80FB-8378B1367C96}"/>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belgilenişiniň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kabul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osyna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göwrümli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boýunça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ýüzlik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merkezi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täk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araçägini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kesgitleýär</a:t>
            </a:r>
            <a:r>
              <a:rPr lang="ru-RU" sz="2400" dirty="0" smtClean="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Esasy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parkyň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hasabyna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girmeýänler</a:t>
            </a:r>
            <a:r>
              <a:rPr lang="ru-RU" sz="2400" dirty="0">
                <a:latin typeface="Times New Roman" panose="02020603050405020304" pitchFamily="18" charset="0"/>
                <a:cs typeface="Times New Roman" panose="02020603050405020304" pitchFamily="18" charset="0"/>
              </a:rPr>
              <a:t> 1-99 </a:t>
            </a:r>
            <a:r>
              <a:rPr lang="ru-RU" sz="2400" dirty="0" err="1">
                <a:latin typeface="Times New Roman" panose="02020603050405020304" pitchFamily="18" charset="0"/>
                <a:cs typeface="Times New Roman" panose="02020603050405020304" pitchFamily="18" charset="0"/>
              </a:rPr>
              <a:t>çenli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sanlar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jübütleýin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yzygider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Käbir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bölekleýin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bölümlerde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strelkaly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geçirijileriň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belgileri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saklanyp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galýar</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smtClean="0">
              <a:latin typeface="Times New Roman" panose="02020603050405020304" pitchFamily="18" charset="0"/>
              <a:cs typeface="Times New Roman" panose="02020603050405020304" pitchFamily="18" charset="0"/>
            </a:endParaRPr>
          </a:p>
          <a:p>
            <a:pPr marL="0" indent="0">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6286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7EC32A5-9EA0-4C4A-AFF3-E02398265DC8}"/>
              </a:ext>
            </a:extLst>
          </p:cNvPr>
          <p:cNvSpPr>
            <a:spLocks noGrp="1"/>
          </p:cNvSpPr>
          <p:nvPr>
            <p:ph type="title"/>
          </p:nvPr>
        </p:nvSpPr>
        <p:spPr/>
        <p:txBody>
          <a:bodyPr>
            <a:normAutofit/>
          </a:bodyPr>
          <a:lstStyle/>
          <a:p>
            <a:r>
              <a:rPr lang="ru-RU" sz="2800" b="1" dirty="0">
                <a:solidFill>
                  <a:srgbClr val="FF0000"/>
                </a:solidFill>
                <a:latin typeface="Times New Roman" panose="02020603050405020304" pitchFamily="18" charset="0"/>
                <a:cs typeface="Times New Roman" panose="02020603050405020304" pitchFamily="18" charset="0"/>
              </a:rPr>
              <a:t>3. </a:t>
            </a:r>
            <a:r>
              <a:rPr lang="ru-RU" sz="2800" b="1" dirty="0" err="1">
                <a:solidFill>
                  <a:srgbClr val="FF0000"/>
                </a:solidFill>
                <a:latin typeface="Times New Roman" panose="02020603050405020304" pitchFamily="18" charset="0"/>
                <a:cs typeface="Times New Roman" panose="02020603050405020304" pitchFamily="18" charset="0"/>
              </a:rPr>
              <a:t>Tehniki</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howpsyzlygyň</a:t>
            </a:r>
            <a:r>
              <a:rPr lang="ru-RU" sz="2800" b="1" dirty="0">
                <a:solidFill>
                  <a:srgbClr val="FF0000"/>
                </a:solidFill>
                <a:latin typeface="Times New Roman" panose="02020603050405020304" pitchFamily="18" charset="0"/>
                <a:cs typeface="Times New Roman" panose="02020603050405020304" pitchFamily="18" charset="0"/>
              </a:rPr>
              <a:t> </a:t>
            </a:r>
            <a:r>
              <a:rPr lang="ru-RU" sz="2800" b="1" dirty="0" err="1">
                <a:solidFill>
                  <a:srgbClr val="FF0000"/>
                </a:solidFill>
                <a:latin typeface="Times New Roman" panose="02020603050405020304" pitchFamily="18" charset="0"/>
                <a:cs typeface="Times New Roman" panose="02020603050405020304" pitchFamily="18" charset="0"/>
              </a:rPr>
              <a:t>talaplary</a:t>
            </a:r>
            <a:r>
              <a:rPr lang="ru-RU" sz="2800" b="1" dirty="0">
                <a:solidFill>
                  <a:srgbClr val="FF0000"/>
                </a:solidFill>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67DF4D55-93BD-436C-B60F-7A41D9751BA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4108256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F695AF-05C6-41D0-8281-6D9D74855B86}"/>
              </a:ext>
            </a:extLst>
          </p:cNvPr>
          <p:cNvSpPr>
            <a:spLocks noGrp="1"/>
          </p:cNvSpPr>
          <p:nvPr>
            <p:ph type="title"/>
          </p:nvPr>
        </p:nvSpPr>
        <p:spPr/>
        <p:txBody>
          <a:bodyPr>
            <a:normAutofit fontScale="90000"/>
          </a:bodyPr>
          <a:lstStyle/>
          <a:p>
            <a:r>
              <a:rPr lang="tk-TM" sz="3600" b="1" dirty="0" smtClean="0">
                <a:latin typeface="Times New Roman" panose="02020603050405020304" pitchFamily="18" charset="0"/>
                <a:cs typeface="Times New Roman" panose="02020603050405020304" pitchFamily="18" charset="0"/>
              </a:rPr>
              <a:t/>
            </a:r>
            <a:br>
              <a:rPr lang="tk-TM" sz="3600" b="1" dirty="0" smtClean="0">
                <a:latin typeface="Times New Roman" panose="02020603050405020304" pitchFamily="18" charset="0"/>
                <a:cs typeface="Times New Roman" panose="02020603050405020304" pitchFamily="18" charset="0"/>
              </a:rPr>
            </a:br>
            <a:r>
              <a:rPr lang="de-DE" sz="3600" b="1" dirty="0" smtClean="0">
                <a:latin typeface="Times New Roman" panose="02020603050405020304" pitchFamily="18" charset="0"/>
                <a:cs typeface="Times New Roman" panose="02020603050405020304" pitchFamily="18" charset="0"/>
              </a:rPr>
              <a:t>13-nji </a:t>
            </a:r>
            <a:r>
              <a:rPr lang="de-DE" sz="3600" b="1" dirty="0" err="1">
                <a:latin typeface="Times New Roman" panose="02020603050405020304" pitchFamily="18" charset="0"/>
                <a:cs typeface="Times New Roman" panose="02020603050405020304" pitchFamily="18" charset="0"/>
              </a:rPr>
              <a:t>umumy</a:t>
            </a:r>
            <a:r>
              <a:rPr lang="de-DE" sz="3600" b="1" dirty="0">
                <a:latin typeface="Times New Roman" panose="02020603050405020304" pitchFamily="18" charset="0"/>
                <a:cs typeface="Times New Roman" panose="02020603050405020304" pitchFamily="18" charset="0"/>
              </a:rPr>
              <a:t> </a:t>
            </a:r>
            <a:r>
              <a:rPr lang="de-DE" sz="3600" b="1" dirty="0" err="1" smtClean="0">
                <a:latin typeface="Times New Roman" panose="02020603050405020304" pitchFamily="18" charset="0"/>
                <a:cs typeface="Times New Roman" panose="02020603050405020304" pitchFamily="18" charset="0"/>
              </a:rPr>
              <a:t>okuw</a:t>
            </a:r>
            <a:r>
              <a:rPr lang="tk-TM" sz="3600" b="1" dirty="0" smtClean="0">
                <a:latin typeface="Times New Roman" panose="02020603050405020304" pitchFamily="18" charset="0"/>
                <a:cs typeface="Times New Roman" panose="02020603050405020304" pitchFamily="18" charset="0"/>
              </a:rPr>
              <a:t>: </a:t>
            </a:r>
            <a:r>
              <a:rPr lang="de-DE" sz="3600" b="1" dirty="0" err="1" smtClean="0">
                <a:latin typeface="Times New Roman" panose="02020603050405020304" pitchFamily="18" charset="0"/>
                <a:cs typeface="Times New Roman" panose="02020603050405020304" pitchFamily="18" charset="0"/>
              </a:rPr>
              <a:t>Stansiýa</a:t>
            </a:r>
            <a:r>
              <a:rPr lang="de-DE" sz="3600" b="1" dirty="0" smtClean="0">
                <a:latin typeface="Times New Roman" panose="02020603050405020304" pitchFamily="18" charset="0"/>
                <a:cs typeface="Times New Roman" panose="02020603050405020304" pitchFamily="18" charset="0"/>
              </a:rPr>
              <a:t> </a:t>
            </a:r>
            <a:r>
              <a:rPr lang="de-DE" sz="3600" b="1" dirty="0" err="1">
                <a:latin typeface="Times New Roman" panose="02020603050405020304" pitchFamily="18" charset="0"/>
                <a:cs typeface="Times New Roman" panose="02020603050405020304" pitchFamily="18" charset="0"/>
              </a:rPr>
              <a:t>ýollarynyň</a:t>
            </a:r>
            <a:r>
              <a:rPr lang="de-DE" sz="3600" b="1" dirty="0">
                <a:latin typeface="Times New Roman" panose="02020603050405020304" pitchFamily="18" charset="0"/>
                <a:cs typeface="Times New Roman" panose="02020603050405020304" pitchFamily="18" charset="0"/>
              </a:rPr>
              <a:t> </a:t>
            </a:r>
            <a:r>
              <a:rPr lang="de-DE" sz="3600" b="1" dirty="0" err="1">
                <a:latin typeface="Times New Roman" panose="02020603050405020304" pitchFamily="18" charset="0"/>
                <a:cs typeface="Times New Roman" panose="02020603050405020304" pitchFamily="18" charset="0"/>
              </a:rPr>
              <a:t>ýokarky</a:t>
            </a:r>
            <a:r>
              <a:rPr lang="de-DE" sz="3600" b="1" dirty="0">
                <a:latin typeface="Times New Roman" panose="02020603050405020304" pitchFamily="18" charset="0"/>
                <a:cs typeface="Times New Roman" panose="02020603050405020304" pitchFamily="18" charset="0"/>
              </a:rPr>
              <a:t> </a:t>
            </a:r>
            <a:r>
              <a:rPr lang="de-DE" sz="3600" b="1" dirty="0" err="1">
                <a:latin typeface="Times New Roman" panose="02020603050405020304" pitchFamily="18" charset="0"/>
                <a:cs typeface="Times New Roman" panose="02020603050405020304" pitchFamily="18" charset="0"/>
              </a:rPr>
              <a:t>gurluşy</a:t>
            </a:r>
            <a:r>
              <a:rPr lang="de-DE" dirty="0"/>
              <a:t/>
            </a:r>
            <a:br>
              <a:rPr lang="de-DE" dirty="0"/>
            </a:br>
            <a:endParaRPr lang="ru-RU" dirty="0"/>
          </a:p>
        </p:txBody>
      </p:sp>
      <p:sp>
        <p:nvSpPr>
          <p:cNvPr id="3" name="Объект 2">
            <a:extLst>
              <a:ext uri="{FF2B5EF4-FFF2-40B4-BE49-F238E27FC236}">
                <a16:creationId xmlns:a16="http://schemas.microsoft.com/office/drawing/2014/main" xmlns="" id="{536E9FC6-4462-4C97-B1F5-E5F2B69D7421}"/>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p>
          <a:p>
            <a:pPr marL="0" indent="0">
              <a:buNone/>
            </a:pPr>
            <a:r>
              <a:rPr lang="de-DE" sz="2800" b="1" dirty="0" smtClean="0">
                <a:latin typeface="Times New Roman" panose="02020603050405020304" pitchFamily="18" charset="0"/>
                <a:cs typeface="Times New Roman" panose="02020603050405020304" pitchFamily="18" charset="0"/>
              </a:rPr>
              <a:t>1</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Ýoluň</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ýokarky</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gurluşy</a:t>
            </a:r>
            <a:r>
              <a:rPr lang="de-DE" sz="2800" b="1" dirty="0">
                <a:latin typeface="Times New Roman" panose="02020603050405020304" pitchFamily="18" charset="0"/>
                <a:cs typeface="Times New Roman" panose="02020603050405020304" pitchFamily="18" charset="0"/>
              </a:rPr>
              <a:t>.</a:t>
            </a:r>
          </a:p>
          <a:p>
            <a:pPr marL="0" indent="0">
              <a:buNone/>
            </a:pPr>
            <a:r>
              <a:rPr lang="de-DE" sz="2800" b="1" dirty="0">
                <a:latin typeface="Times New Roman" panose="02020603050405020304" pitchFamily="18" charset="0"/>
                <a:cs typeface="Times New Roman" panose="02020603050405020304" pitchFamily="18" charset="0"/>
              </a:rPr>
              <a:t>2. </a:t>
            </a:r>
            <a:r>
              <a:rPr lang="de-DE" sz="2800" b="1" dirty="0" err="1">
                <a:latin typeface="Times New Roman" panose="02020603050405020304" pitchFamily="18" charset="0"/>
                <a:cs typeface="Times New Roman" panose="02020603050405020304" pitchFamily="18" charset="0"/>
              </a:rPr>
              <a:t>Suw</a:t>
            </a:r>
            <a:r>
              <a:rPr lang="de-DE" sz="2800" b="1" dirty="0">
                <a:latin typeface="Times New Roman" panose="02020603050405020304" pitchFamily="18" charset="0"/>
                <a:cs typeface="Times New Roman" panose="02020603050405020304" pitchFamily="18" charset="0"/>
              </a:rPr>
              <a:t> – </a:t>
            </a:r>
            <a:r>
              <a:rPr lang="de-DE" sz="2800" b="1" dirty="0" err="1">
                <a:latin typeface="Times New Roman" panose="02020603050405020304" pitchFamily="18" charset="0"/>
                <a:cs typeface="Times New Roman" panose="02020603050405020304" pitchFamily="18" charset="0"/>
              </a:rPr>
              <a:t>sil</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sowyjy</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desgalar</a:t>
            </a:r>
            <a:r>
              <a:rPr lang="de-DE" sz="2800" b="1" dirty="0">
                <a:latin typeface="Times New Roman" panose="02020603050405020304" pitchFamily="18" charset="0"/>
                <a:cs typeface="Times New Roman" panose="02020603050405020304" pitchFamily="18" charset="0"/>
              </a:rPr>
              <a:t>.  </a:t>
            </a:r>
          </a:p>
          <a:p>
            <a:pPr marL="0" indent="0">
              <a:buNone/>
            </a:pPr>
            <a:r>
              <a:rPr lang="de-DE" sz="2800" b="1" dirty="0">
                <a:latin typeface="Times New Roman" panose="02020603050405020304" pitchFamily="18" charset="0"/>
                <a:cs typeface="Times New Roman" panose="02020603050405020304" pitchFamily="18" charset="0"/>
              </a:rPr>
              <a:t>3. </a:t>
            </a:r>
            <a:r>
              <a:rPr lang="de-DE" sz="2800" b="1" dirty="0" err="1">
                <a:latin typeface="Times New Roman" panose="02020603050405020304" pitchFamily="18" charset="0"/>
                <a:cs typeface="Times New Roman" panose="02020603050405020304" pitchFamily="18" charset="0"/>
              </a:rPr>
              <a:t>Ýer</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düšegi</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ýoluň</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üstki</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gurlušy</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we</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emeli</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desgalar</a:t>
            </a:r>
            <a:r>
              <a:rPr lang="de-DE" sz="2800" b="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097651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21B186A-DAF5-4A40-96BD-85FC3460C2CF}"/>
              </a:ext>
            </a:extLst>
          </p:cNvPr>
          <p:cNvSpPr>
            <a:spLocks noGrp="1"/>
          </p:cNvSpPr>
          <p:nvPr>
            <p:ph type="title"/>
          </p:nvPr>
        </p:nvSpPr>
        <p:spPr/>
        <p:txBody>
          <a:bodyPr>
            <a:normAutofit/>
          </a:bodyPr>
          <a:lstStyle/>
          <a:p>
            <a:r>
              <a:rPr lang="de-DE" sz="3200" b="1" dirty="0">
                <a:latin typeface="Times New Roman" panose="02020603050405020304" pitchFamily="18" charset="0"/>
                <a:cs typeface="Times New Roman" panose="02020603050405020304" pitchFamily="18" charset="0"/>
              </a:rPr>
              <a:t>1. </a:t>
            </a:r>
            <a:r>
              <a:rPr lang="de-DE" sz="3200" b="1" dirty="0" err="1">
                <a:latin typeface="Times New Roman" panose="02020603050405020304" pitchFamily="18" charset="0"/>
                <a:cs typeface="Times New Roman" panose="02020603050405020304" pitchFamily="18" charset="0"/>
              </a:rPr>
              <a:t>Ýoluň</a:t>
            </a:r>
            <a:r>
              <a:rPr lang="de-DE" sz="3200" b="1" dirty="0">
                <a:latin typeface="Times New Roman" panose="02020603050405020304" pitchFamily="18" charset="0"/>
                <a:cs typeface="Times New Roman" panose="02020603050405020304" pitchFamily="18" charset="0"/>
              </a:rPr>
              <a:t> </a:t>
            </a:r>
            <a:r>
              <a:rPr lang="de-DE" sz="3200" b="1" dirty="0" err="1">
                <a:latin typeface="Times New Roman" panose="02020603050405020304" pitchFamily="18" charset="0"/>
                <a:cs typeface="Times New Roman" panose="02020603050405020304" pitchFamily="18" charset="0"/>
              </a:rPr>
              <a:t>ýokarky</a:t>
            </a:r>
            <a:r>
              <a:rPr lang="de-DE" sz="3200" b="1" dirty="0">
                <a:latin typeface="Times New Roman" panose="02020603050405020304" pitchFamily="18" charset="0"/>
                <a:cs typeface="Times New Roman" panose="02020603050405020304" pitchFamily="18" charset="0"/>
              </a:rPr>
              <a:t> </a:t>
            </a:r>
            <a:r>
              <a:rPr lang="de-DE" sz="3200" b="1" dirty="0" err="1">
                <a:latin typeface="Times New Roman" panose="02020603050405020304" pitchFamily="18" charset="0"/>
                <a:cs typeface="Times New Roman" panose="02020603050405020304" pitchFamily="18" charset="0"/>
              </a:rPr>
              <a:t>gurluşy</a:t>
            </a:r>
            <a:r>
              <a:rPr lang="de-DE" sz="3200" b="1" dirty="0">
                <a:latin typeface="Times New Roman" panose="02020603050405020304" pitchFamily="18" charset="0"/>
                <a:cs typeface="Times New Roman" panose="02020603050405020304" pitchFamily="18" charset="0"/>
              </a:rPr>
              <a:t>.</a:t>
            </a:r>
            <a:br>
              <a:rPr lang="de-DE" sz="3200" b="1" dirty="0">
                <a:latin typeface="Times New Roman" panose="02020603050405020304" pitchFamily="18" charset="0"/>
                <a:cs typeface="Times New Roman" panose="02020603050405020304" pitchFamily="18" charset="0"/>
              </a:rPr>
            </a:br>
            <a:endParaRPr lang="ru-RU"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319A0D7-D54B-4B07-82D1-72BD27F5F34A}"/>
              </a:ext>
            </a:extLst>
          </p:cNvPr>
          <p:cNvSpPr>
            <a:spLocks noGrp="1"/>
          </p:cNvSpPr>
          <p:nvPr>
            <p:ph idx="1"/>
          </p:nvPr>
        </p:nvSpPr>
        <p:spPr/>
        <p:txBody>
          <a:bodyPr>
            <a:normAutofit fontScale="92500"/>
          </a:bodyPr>
          <a:lstStyle/>
          <a:p>
            <a:pPr marL="0" indent="0">
              <a:buNone/>
            </a:pPr>
            <a:r>
              <a:rPr lang="de-DE" sz="2600" dirty="0">
                <a:latin typeface="Times New Roman" panose="02020603050405020304" pitchFamily="18" charset="0"/>
                <a:cs typeface="Times New Roman" panose="02020603050405020304" pitchFamily="18" charset="0"/>
              </a:rPr>
              <a:t>ÝOLUŇ ÝOKARKY GURLUŞY (ÝÝG)</a:t>
            </a:r>
          </a:p>
          <a:p>
            <a:pPr marL="0" indent="0">
              <a:buNone/>
            </a:pPr>
            <a:endParaRPr lang="de-DE" sz="2600" dirty="0">
              <a:latin typeface="Times New Roman" panose="02020603050405020304" pitchFamily="18" charset="0"/>
              <a:cs typeface="Times New Roman" panose="02020603050405020304" pitchFamily="18" charset="0"/>
            </a:endParaRPr>
          </a:p>
          <a:p>
            <a:pPr marL="0" indent="0">
              <a:buNone/>
            </a:pPr>
            <a:r>
              <a:rPr lang="de-DE" sz="2600" dirty="0">
                <a:latin typeface="Times New Roman" panose="02020603050405020304" pitchFamily="18" charset="0"/>
                <a:cs typeface="Times New Roman" panose="02020603050405020304" pitchFamily="18" charset="0"/>
              </a:rPr>
              <a:t>ÝÝG </a:t>
            </a:r>
            <a:r>
              <a:rPr lang="de-DE" sz="2600" dirty="0" err="1">
                <a:latin typeface="Times New Roman" panose="02020603050405020304" pitchFamily="18" charset="0"/>
                <a:cs typeface="Times New Roman" panose="02020603050405020304" pitchFamily="18" charset="0"/>
              </a:rPr>
              <a:t>relslerden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birleşdirijilerden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şpallardan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rels-şpal</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gözenekleriniň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süýşmekligine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garşy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ulanylýan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şaýlardan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düşek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gatlaklaryndan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ýoluň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birikmelerinden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kesişmelerinden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ybaratdyr</a:t>
            </a:r>
            <a:r>
              <a:rPr lang="de-DE" sz="2600" dirty="0">
                <a:latin typeface="Times New Roman" panose="02020603050405020304" pitchFamily="18" charset="0"/>
                <a:cs typeface="Times New Roman" panose="02020603050405020304" pitchFamily="18" charset="0"/>
              </a:rPr>
              <a:t> . ÝÝG-</a:t>
            </a:r>
            <a:r>
              <a:rPr lang="de-DE" sz="2600" dirty="0" err="1">
                <a:latin typeface="Times New Roman" panose="02020603050405020304" pitchFamily="18" charset="0"/>
                <a:cs typeface="Times New Roman" panose="02020603050405020304" pitchFamily="18" charset="0"/>
              </a:rPr>
              <a:t>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kämil</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görnüşi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hökmünde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soňky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wagtda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birnäçe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ýurtlarda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şpalyň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ýerine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demir</a:t>
            </a:r>
            <a:r>
              <a:rPr lang="de-DE" sz="2600" dirty="0">
                <a:latin typeface="Times New Roman" panose="02020603050405020304" pitchFamily="18" charset="0"/>
                <a:cs typeface="Times New Roman" panose="02020603050405020304" pitchFamily="18" charset="0"/>
              </a:rPr>
              <a:t>-beton </a:t>
            </a:r>
            <a:r>
              <a:rPr lang="de-DE" sz="2600" dirty="0" err="1">
                <a:latin typeface="Times New Roman" panose="02020603050405020304" pitchFamily="18" charset="0"/>
                <a:cs typeface="Times New Roman" panose="02020603050405020304" pitchFamily="18" charset="0"/>
              </a:rPr>
              <a:t>plitalarynyň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ýa</a:t>
            </a:r>
            <a:r>
              <a:rPr lang="de-DE" sz="2600" dirty="0">
                <a:latin typeface="Times New Roman" panose="02020603050405020304" pitchFamily="18" charset="0"/>
                <a:cs typeface="Times New Roman" panose="02020603050405020304" pitchFamily="18" charset="0"/>
              </a:rPr>
              <a:t>-da </a:t>
            </a:r>
            <a:r>
              <a:rPr lang="de-DE" sz="2600" dirty="0" err="1">
                <a:latin typeface="Times New Roman" panose="02020603050405020304" pitchFamily="18" charset="0"/>
                <a:cs typeface="Times New Roman" panose="02020603050405020304" pitchFamily="18" charset="0"/>
              </a:rPr>
              <a:t>çarçuwalarynyň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görnüşlerini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ulanmak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gerim</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alýar</a:t>
            </a:r>
            <a:r>
              <a:rPr lang="de-DE" sz="2600" dirty="0">
                <a:latin typeface="Times New Roman" panose="02020603050405020304" pitchFamily="18" charset="0"/>
                <a:cs typeface="Times New Roman" panose="02020603050405020304" pitchFamily="18" charset="0"/>
              </a:rPr>
              <a:t>. </a:t>
            </a:r>
            <a:endParaRPr lang="tk-TM" sz="2600" dirty="0" smtClean="0">
              <a:latin typeface="Times New Roman" panose="02020603050405020304" pitchFamily="18" charset="0"/>
              <a:cs typeface="Times New Roman" panose="02020603050405020304" pitchFamily="18" charset="0"/>
            </a:endParaRPr>
          </a:p>
          <a:p>
            <a:pPr marL="0" indent="0">
              <a:buNone/>
            </a:pPr>
            <a:r>
              <a:rPr lang="de-DE" sz="2600" dirty="0">
                <a:latin typeface="Times New Roman" panose="02020603050405020304" pitchFamily="18" charset="0"/>
                <a:cs typeface="Times New Roman" panose="02020603050405020304" pitchFamily="18" charset="0"/>
              </a:rPr>
              <a:t>ÝÝG </a:t>
            </a:r>
            <a:r>
              <a:rPr lang="de-DE" sz="2600" dirty="0" err="1">
                <a:latin typeface="Times New Roman" panose="02020603050405020304" pitchFamily="18" charset="0"/>
                <a:cs typeface="Times New Roman" panose="02020603050405020304" pitchFamily="18" charset="0"/>
              </a:rPr>
              <a:t>hereketi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ugrukdyrmak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hereket</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edýän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düzümiň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agramyny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ýoluň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aşaky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gurluşlaryna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deňagramlylygy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saklap</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paýlap</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geçirmek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üçin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niýetlenendir</a:t>
            </a:r>
            <a:r>
              <a:rPr lang="de-DE" sz="2600" dirty="0">
                <a:latin typeface="Times New Roman" panose="02020603050405020304" pitchFamily="18" charset="0"/>
                <a:cs typeface="Times New Roman" panose="02020603050405020304" pitchFamily="18" charset="0"/>
              </a:rPr>
              <a:t>. </a:t>
            </a:r>
          </a:p>
          <a:p>
            <a:pPr marL="0" indent="0">
              <a:buNone/>
            </a:pPr>
            <a:r>
              <a:rPr lang="de-DE" sz="2600" dirty="0">
                <a:latin typeface="Times New Roman" panose="02020603050405020304" pitchFamily="18" charset="0"/>
                <a:cs typeface="Times New Roman" panose="02020603050405020304" pitchFamily="18" charset="0"/>
              </a:rPr>
              <a:t>ÝÝG-</a:t>
            </a:r>
            <a:r>
              <a:rPr lang="de-DE" sz="2600" dirty="0" err="1">
                <a:latin typeface="Times New Roman" panose="02020603050405020304" pitchFamily="18" charset="0"/>
                <a:cs typeface="Times New Roman" panose="02020603050405020304" pitchFamily="18" charset="0"/>
              </a:rPr>
              <a:t>nyň</a:t>
            </a:r>
            <a:r>
              <a:rPr lang="de-DE" sz="2600" dirty="0">
                <a:latin typeface="Times New Roman" panose="02020603050405020304" pitchFamily="18" charset="0"/>
                <a:cs typeface="Times New Roman" panose="02020603050405020304" pitchFamily="18" charset="0"/>
              </a:rPr>
              <a:t> hemme </a:t>
            </a:r>
            <a:r>
              <a:rPr lang="de-DE" sz="2600" dirty="0" err="1">
                <a:latin typeface="Times New Roman" panose="02020603050405020304" pitchFamily="18" charset="0"/>
                <a:cs typeface="Times New Roman" panose="02020603050405020304" pitchFamily="18" charset="0"/>
              </a:rPr>
              <a:t>aýry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böleklerine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bolan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talap</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olaryň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ygtybarlylygynda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berkliginde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işleýiş</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möhletiniň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dowamlylygynda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gurmakda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ulanmakda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arzanlygyndadyr</a:t>
            </a:r>
            <a:r>
              <a:rPr lang="de-DE" sz="2600" dirty="0">
                <a:latin typeface="Times New Roman" panose="02020603050405020304" pitchFamily="18" charset="0"/>
                <a:cs typeface="Times New Roman" panose="02020603050405020304" pitchFamily="18" charset="0"/>
              </a:rPr>
              <a:t>.</a:t>
            </a:r>
          </a:p>
          <a:p>
            <a:endParaRPr lang="de-DE" dirty="0"/>
          </a:p>
          <a:p>
            <a:endParaRPr lang="ru-RU" dirty="0"/>
          </a:p>
        </p:txBody>
      </p:sp>
    </p:spTree>
    <p:extLst>
      <p:ext uri="{BB962C8B-B14F-4D97-AF65-F5344CB8AC3E}">
        <p14:creationId xmlns:p14="http://schemas.microsoft.com/office/powerpoint/2010/main" val="286994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E6AE849-A35C-4D4F-87C5-5C3F762B6AE1}"/>
              </a:ext>
            </a:extLst>
          </p:cNvPr>
          <p:cNvSpPr>
            <a:spLocks noGrp="1"/>
          </p:cNvSpPr>
          <p:nvPr>
            <p:ph type="title"/>
          </p:nvPr>
        </p:nvSpPr>
        <p:spPr/>
        <p:txBody>
          <a:bodyPr>
            <a:normAutofit/>
          </a:bodyPr>
          <a:lstStyle/>
          <a:p>
            <a:r>
              <a:rPr lang="ru-RU" sz="2800" b="1" dirty="0">
                <a:latin typeface="Times New Roman" panose="02020603050405020304" pitchFamily="18" charset="0"/>
                <a:cs typeface="Times New Roman" panose="02020603050405020304" pitchFamily="18" charset="0"/>
              </a:rPr>
              <a:t>1. </a:t>
            </a:r>
            <a:r>
              <a:rPr lang="ru-RU" sz="2800" b="1" dirty="0" err="1">
                <a:latin typeface="Times New Roman" panose="02020603050405020304" pitchFamily="18" charset="0"/>
                <a:cs typeface="Times New Roman" panose="02020603050405020304" pitchFamily="18" charset="0"/>
              </a:rPr>
              <a:t>Demir</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ýoluň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taryhyny</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öwrenmek</a:t>
            </a:r>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E2AEA48-ACAC-4153-98D2-0C4B909D42A7}"/>
              </a:ext>
            </a:extLst>
          </p:cNvPr>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örän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taryhy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bar.Ol</a:t>
            </a:r>
            <a:r>
              <a:rPr lang="ru-RU" sz="2400" dirty="0">
                <a:latin typeface="Times New Roman" panose="02020603050405020304" pitchFamily="18" charset="0"/>
                <a:cs typeface="Times New Roman" panose="02020603050405020304" pitchFamily="18" charset="0"/>
              </a:rPr>
              <a:t> 1764-nji </a:t>
            </a:r>
            <a:r>
              <a:rPr lang="ru-RU" sz="2400" dirty="0" err="1">
                <a:latin typeface="Times New Roman" panose="02020603050405020304" pitchFamily="18" charset="0"/>
                <a:cs typeface="Times New Roman" panose="02020603050405020304" pitchFamily="18" charset="0"/>
              </a:rPr>
              <a:t>ýylda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Kuzma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Frolow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döredilen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Altaýyň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zawotlarynda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mehaniki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çekijili,suwuň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akymyndan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alýan,relsden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ýöreýän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kiçijek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wagonlardan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başlanýar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1788-nji </a:t>
            </a:r>
            <a:r>
              <a:rPr lang="ru-RU" sz="2400" dirty="0" err="1">
                <a:latin typeface="Times New Roman" panose="02020603050405020304" pitchFamily="18" charset="0"/>
                <a:cs typeface="Times New Roman" panose="02020603050405020304" pitchFamily="18" charset="0"/>
              </a:rPr>
              <a:t>ýylda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Petrozawodskdaky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zawotlaryň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birinde</a:t>
            </a:r>
            <a:r>
              <a:rPr lang="ru-RU" sz="2400" dirty="0">
                <a:latin typeface="Times New Roman" panose="02020603050405020304" pitchFamily="18" charset="0"/>
                <a:cs typeface="Times New Roman" panose="02020603050405020304" pitchFamily="18" charset="0"/>
              </a:rPr>
              <a:t> A .</a:t>
            </a:r>
            <a:r>
              <a:rPr lang="ru-RU" sz="2400" dirty="0" err="1">
                <a:latin typeface="Times New Roman" panose="02020603050405020304" pitchFamily="18" charset="0"/>
                <a:cs typeface="Times New Roman" panose="02020603050405020304" pitchFamily="18" charset="0"/>
              </a:rPr>
              <a:t>S.Ýarsew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174 </a:t>
            </a:r>
            <a:r>
              <a:rPr lang="ru-RU" sz="2400" dirty="0" err="1">
                <a:latin typeface="Times New Roman" panose="02020603050405020304" pitchFamily="18" charset="0"/>
                <a:cs typeface="Times New Roman" panose="02020603050405020304" pitchFamily="18" charset="0"/>
              </a:rPr>
              <a:t>metr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çoýun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relsli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gurulýar.21 </a:t>
            </a:r>
            <a:r>
              <a:rPr lang="ru-RU" sz="2400" dirty="0" err="1">
                <a:latin typeface="Times New Roman" panose="02020603050405020304" pitchFamily="18" charset="0"/>
                <a:cs typeface="Times New Roman" panose="02020603050405020304" pitchFamily="18" charset="0"/>
              </a:rPr>
              <a:t>ýyldan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soň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Pýotr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Frolow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çoýun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relsli,atly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Porowoz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çekijili</a:t>
            </a:r>
            <a:r>
              <a:rPr lang="ru-RU" sz="2400" dirty="0">
                <a:latin typeface="Times New Roman" panose="02020603050405020304" pitchFamily="18" charset="0"/>
                <a:cs typeface="Times New Roman" panose="02020603050405020304" pitchFamily="18" charset="0"/>
              </a:rPr>
              <a:t> 1 </a:t>
            </a:r>
            <a:r>
              <a:rPr lang="ru-RU" sz="2400" dirty="0" err="1">
                <a:latin typeface="Times New Roman" panose="02020603050405020304" pitchFamily="18" charset="0"/>
                <a:cs typeface="Times New Roman" panose="02020603050405020304" pitchFamily="18" charset="0"/>
              </a:rPr>
              <a:t>kilometr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1834-nji </a:t>
            </a:r>
            <a:r>
              <a:rPr lang="ru-RU" sz="2400" dirty="0" err="1">
                <a:latin typeface="Times New Roman" panose="02020603050405020304" pitchFamily="18" charset="0"/>
                <a:cs typeface="Times New Roman" panose="02020603050405020304" pitchFamily="18" charset="0"/>
              </a:rPr>
              <a:t>ýylda</a:t>
            </a:r>
            <a:r>
              <a:rPr lang="ru-RU" sz="2400" dirty="0">
                <a:latin typeface="Times New Roman" panose="02020603050405020304" pitchFamily="18" charset="0"/>
                <a:cs typeface="Times New Roman" panose="02020603050405020304" pitchFamily="18" charset="0"/>
              </a:rPr>
              <a:t> E .A .</a:t>
            </a:r>
            <a:r>
              <a:rPr lang="ru-RU" sz="2400" dirty="0" err="1">
                <a:latin typeface="Times New Roman" panose="02020603050405020304" pitchFamily="18" charset="0"/>
                <a:cs typeface="Times New Roman" panose="02020603050405020304" pitchFamily="18" charset="0"/>
              </a:rPr>
              <a:t>Çerepanow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köpçülikleýin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1837-nji </a:t>
            </a:r>
            <a:r>
              <a:rPr lang="ru-RU" sz="2400" dirty="0" err="1">
                <a:latin typeface="Times New Roman" panose="02020603050405020304" pitchFamily="18" charset="0"/>
                <a:cs typeface="Times New Roman" panose="02020603050405020304" pitchFamily="18" charset="0"/>
              </a:rPr>
              <a:t>ýylda</a:t>
            </a:r>
            <a:r>
              <a:rPr lang="ru-RU" sz="2400" dirty="0">
                <a:latin typeface="Times New Roman" panose="02020603050405020304" pitchFamily="18" charset="0"/>
                <a:cs typeface="Times New Roman" panose="02020603050405020304" pitchFamily="18" charset="0"/>
              </a:rPr>
              <a:t>  27 </a:t>
            </a:r>
            <a:r>
              <a:rPr lang="ru-RU" sz="2400" dirty="0" err="1">
                <a:latin typeface="Times New Roman" panose="02020603050405020304" pitchFamily="18" charset="0"/>
                <a:cs typeface="Times New Roman" panose="02020603050405020304" pitchFamily="18" charset="0"/>
              </a:rPr>
              <a:t>kilometr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Peterburg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Sarskoýe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Selo</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obasynyň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arasynda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gurulýar</a:t>
            </a:r>
            <a:r>
              <a:rPr lang="ru-RU"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90879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974363" y="579042"/>
            <a:ext cx="6639059" cy="3304335"/>
          </a:xfrm>
          <a:prstGeom prst="rect">
            <a:avLst/>
          </a:prstGeom>
        </p:spPr>
      </p:pic>
      <p:sp>
        <p:nvSpPr>
          <p:cNvPr id="5" name="TextBox 4"/>
          <p:cNvSpPr txBox="1"/>
          <p:nvPr/>
        </p:nvSpPr>
        <p:spPr>
          <a:xfrm>
            <a:off x="2810934" y="4447822"/>
            <a:ext cx="5610578" cy="83099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ÝÝG -</a:t>
            </a:r>
            <a:r>
              <a:rPr lang="de-DE" sz="2400" dirty="0" err="1">
                <a:latin typeface="Times New Roman" panose="02020603050405020304" pitchFamily="18" charset="0"/>
                <a:cs typeface="Times New Roman" panose="02020603050405020304" pitchFamily="18" charset="0"/>
              </a:rPr>
              <a:t>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kese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kesiginiň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görnüşi</a:t>
            </a:r>
            <a:r>
              <a:rPr lang="de-DE" sz="2400" dirty="0">
                <a:latin typeface="Times New Roman" panose="02020603050405020304" pitchFamily="18" charset="0"/>
                <a:cs typeface="Times New Roman" panose="02020603050405020304" pitchFamily="18" charset="0"/>
              </a:rPr>
              <a:t>: 1-rels; 2-şpallar; 3-düşek </a:t>
            </a:r>
            <a:r>
              <a:rPr lang="de-DE" sz="2400" dirty="0" err="1">
                <a:latin typeface="Times New Roman" panose="02020603050405020304" pitchFamily="18" charset="0"/>
                <a:cs typeface="Times New Roman" panose="02020603050405020304" pitchFamily="18" charset="0"/>
              </a:rPr>
              <a:t>gatlagy</a:t>
            </a:r>
            <a:r>
              <a:rPr lang="de-DE" sz="2400" dirty="0">
                <a:latin typeface="Times New Roman" panose="02020603050405020304" pitchFamily="18" charset="0"/>
                <a:cs typeface="Times New Roman" panose="02020603050405020304" pitchFamily="18" charset="0"/>
              </a:rPr>
              <a:t>;   4-gumýassyk.</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4695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291407-9F9F-4CCE-BD2A-1ABD920CACD8}"/>
              </a:ext>
            </a:extLst>
          </p:cNvPr>
          <p:cNvSpPr>
            <a:spLocks noGrp="1"/>
          </p:cNvSpPr>
          <p:nvPr>
            <p:ph type="title"/>
          </p:nvPr>
        </p:nvSpPr>
        <p:spPr/>
        <p:txBody>
          <a:bodyPr>
            <a:normAutofit/>
          </a:bodyPr>
          <a:lstStyle/>
          <a:p>
            <a:r>
              <a:rPr lang="de-DE" sz="2800" b="1" dirty="0">
                <a:latin typeface="Times New Roman" panose="02020603050405020304" pitchFamily="18" charset="0"/>
                <a:cs typeface="Times New Roman" panose="02020603050405020304" pitchFamily="18" charset="0"/>
              </a:rPr>
              <a:t>2. </a:t>
            </a:r>
            <a:r>
              <a:rPr lang="de-DE" sz="2800" b="1" dirty="0" err="1">
                <a:latin typeface="Times New Roman" panose="02020603050405020304" pitchFamily="18" charset="0"/>
                <a:cs typeface="Times New Roman" panose="02020603050405020304" pitchFamily="18" charset="0"/>
              </a:rPr>
              <a:t>Suw</a:t>
            </a:r>
            <a:r>
              <a:rPr lang="de-DE" sz="2800" b="1" dirty="0">
                <a:latin typeface="Times New Roman" panose="02020603050405020304" pitchFamily="18" charset="0"/>
                <a:cs typeface="Times New Roman" panose="02020603050405020304" pitchFamily="18" charset="0"/>
              </a:rPr>
              <a:t> – </a:t>
            </a:r>
            <a:r>
              <a:rPr lang="de-DE" sz="2800" b="1" dirty="0" err="1">
                <a:latin typeface="Times New Roman" panose="02020603050405020304" pitchFamily="18" charset="0"/>
                <a:cs typeface="Times New Roman" panose="02020603050405020304" pitchFamily="18" charset="0"/>
              </a:rPr>
              <a:t>sil</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sowyjy</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desgalar</a:t>
            </a:r>
            <a:r>
              <a:rPr lang="de-DE" sz="2800" b="1" dirty="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082FD755-863E-4FE7-A91B-07F87A84C696}"/>
              </a:ext>
            </a:extLst>
          </p:cNvPr>
          <p:cNvSpPr>
            <a:spLocks noGrp="1"/>
          </p:cNvSpPr>
          <p:nvPr>
            <p:ph idx="1"/>
          </p:nvPr>
        </p:nvSpPr>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Suwlaryň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guýulýan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ýerlerinde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düšeginiň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erňegi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güýçli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ýellerde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tolkun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dašgynyň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maksimal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beýikliginden</a:t>
            </a:r>
            <a:r>
              <a:rPr lang="de-DE" sz="2400" dirty="0">
                <a:latin typeface="Times New Roman" panose="02020603050405020304" pitchFamily="18" charset="0"/>
                <a:cs typeface="Times New Roman" panose="02020603050405020304" pitchFamily="18" charset="0"/>
              </a:rPr>
              <a:t> 0,5 m </a:t>
            </a:r>
            <a:r>
              <a:rPr lang="de-DE" sz="2400" dirty="0" err="1">
                <a:latin typeface="Times New Roman" panose="02020603050405020304" pitchFamily="18" charset="0"/>
                <a:cs typeface="Times New Roman" panose="02020603050405020304" pitchFamily="18" charset="0"/>
              </a:rPr>
              <a:t>ýokary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a:t>
            </a:r>
            <a:r>
              <a:rPr lang="de-DE" sz="2400" dirty="0">
                <a:latin typeface="Times New Roman" panose="02020603050405020304" pitchFamily="18" charset="0"/>
                <a:cs typeface="Times New Roman" panose="02020603050405020304" pitchFamily="18" charset="0"/>
              </a:rPr>
              <a:t>. </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uçastogynda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350 m hem-de </a:t>
            </a:r>
            <a:r>
              <a:rPr lang="de-DE" sz="2400" dirty="0" err="1">
                <a:latin typeface="Times New Roman" panose="02020603050405020304" pitchFamily="18" charset="0"/>
                <a:cs typeface="Times New Roman" panose="02020603050405020304" pitchFamily="18" charset="0"/>
              </a:rPr>
              <a:t>uly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kaleýanyň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relsleriň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bašjagazlarynyň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içki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gurallarynyň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arasynda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ini</a:t>
            </a:r>
            <a:r>
              <a:rPr lang="de-DE" sz="2400" dirty="0">
                <a:latin typeface="Times New Roman" panose="02020603050405020304" pitchFamily="18" charset="0"/>
                <a:cs typeface="Times New Roman" panose="02020603050405020304" pitchFamily="18" charset="0"/>
              </a:rPr>
              <a:t> 1520 mm </a:t>
            </a:r>
            <a:r>
              <a:rPr lang="de-DE" sz="2400" dirty="0" err="1">
                <a:latin typeface="Times New Roman" panose="02020603050405020304" pitchFamily="18" charset="0"/>
                <a:cs typeface="Times New Roman" panose="02020603050405020304" pitchFamily="18" charset="0"/>
              </a:rPr>
              <a:t>bolmaly</a:t>
            </a:r>
            <a:r>
              <a:rPr lang="de-DE" sz="2400" dirty="0">
                <a:latin typeface="Times New Roman" panose="02020603050405020304" pitchFamily="18" charset="0"/>
                <a:cs typeface="Times New Roman" panose="02020603050405020304" pitchFamily="18" charset="0"/>
              </a:rPr>
              <a:t>. </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650 m hem-de </a:t>
            </a:r>
            <a:r>
              <a:rPr lang="de-DE" sz="2400" dirty="0" err="1">
                <a:latin typeface="Times New Roman" panose="02020603050405020304" pitchFamily="18" charset="0"/>
                <a:cs typeface="Times New Roman" panose="02020603050405020304" pitchFamily="18" charset="0"/>
              </a:rPr>
              <a:t>uly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egrilerde</a:t>
            </a:r>
            <a:r>
              <a:rPr lang="de-DE" sz="2400" dirty="0">
                <a:latin typeface="Times New Roman" panose="02020603050405020304" pitchFamily="18" charset="0"/>
                <a:cs typeface="Times New Roman" panose="02020603050405020304" pitchFamily="18" charset="0"/>
              </a:rPr>
              <a:t> bar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liniýalarda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olaryň</a:t>
            </a:r>
            <a:r>
              <a:rPr lang="de-DE" sz="2400" dirty="0">
                <a:latin typeface="Times New Roman" panose="02020603050405020304" pitchFamily="18" charset="0"/>
                <a:cs typeface="Times New Roman" panose="02020603050405020304" pitchFamily="18" charset="0"/>
              </a:rPr>
              <a:t> 1520 m </a:t>
            </a:r>
            <a:r>
              <a:rPr lang="de-DE" sz="2400" dirty="0" err="1">
                <a:latin typeface="Times New Roman" panose="02020603050405020304" pitchFamily="18" charset="0"/>
                <a:cs typeface="Times New Roman" panose="02020603050405020304" pitchFamily="18" charset="0"/>
              </a:rPr>
              <a:t>kaleýa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geçmeginden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öňde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kaleýanyň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ini</a:t>
            </a:r>
            <a:r>
              <a:rPr lang="de-DE" sz="2400" dirty="0">
                <a:latin typeface="Times New Roman" panose="02020603050405020304" pitchFamily="18" charset="0"/>
                <a:cs typeface="Times New Roman" panose="02020603050405020304" pitchFamily="18" charset="0"/>
              </a:rPr>
              <a:t> –1524 m </a:t>
            </a:r>
            <a:r>
              <a:rPr lang="de-DE" sz="2400" dirty="0" err="1">
                <a:latin typeface="Times New Roman" panose="02020603050405020304" pitchFamily="18" charset="0"/>
                <a:cs typeface="Times New Roman" panose="02020603050405020304" pitchFamily="18" charset="0"/>
              </a:rPr>
              <a:t>bolmagyna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berilýär</a:t>
            </a:r>
            <a:r>
              <a:rPr lang="de-DE" sz="2400" dirty="0">
                <a:latin typeface="Times New Roman" panose="02020603050405020304" pitchFamily="18" charset="0"/>
                <a:cs typeface="Times New Roman" panose="02020603050405020304" pitchFamily="18" charset="0"/>
              </a:rPr>
              <a:t>. </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howply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kaleýanyň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gyšarylmaga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berilýän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ululyklar</a:t>
            </a:r>
            <a:r>
              <a:rPr lang="de-DE" sz="2400" dirty="0">
                <a:latin typeface="Times New Roman" panose="02020603050405020304" pitchFamily="18" charset="0"/>
                <a:cs typeface="Times New Roman" panose="02020603050405020304" pitchFamily="18" charset="0"/>
              </a:rPr>
              <a:t>  TD/Ỳ </a:t>
            </a:r>
            <a:r>
              <a:rPr lang="de-DE" sz="2400" dirty="0" err="1">
                <a:latin typeface="Times New Roman" panose="02020603050405020304" pitchFamily="18" charset="0"/>
                <a:cs typeface="Times New Roman" panose="02020603050405020304" pitchFamily="18" charset="0"/>
              </a:rPr>
              <a:t>ulaglary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ministrliginiň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instruksiýasy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bellenýär</a:t>
            </a:r>
            <a:r>
              <a:rPr lang="de-DE"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2542348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ýokarsynyň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ýokarky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gurluşynyň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talabyna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laýyk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bolmalydyr</a:t>
            </a:r>
            <a:r>
              <a:rPr lang="de-DE" sz="2400" dirty="0">
                <a:latin typeface="Times New Roman" panose="02020603050405020304" pitchFamily="18" charset="0"/>
                <a:cs typeface="Times New Roman" panose="02020603050405020304" pitchFamily="18" charset="0"/>
              </a:rPr>
              <a:t>. Bar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ulgamlarda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durky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täzelenýänçä</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azyndan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ýollarda</a:t>
            </a:r>
            <a:r>
              <a:rPr lang="de-DE" sz="2400" dirty="0">
                <a:latin typeface="Times New Roman" panose="02020603050405020304" pitchFamily="18" charset="0"/>
                <a:cs typeface="Times New Roman" panose="02020603050405020304" pitchFamily="18" charset="0"/>
              </a:rPr>
              <a:t> – 5,5 m,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ýollylarda</a:t>
            </a:r>
            <a:r>
              <a:rPr lang="de-DE" sz="2400" dirty="0">
                <a:latin typeface="Times New Roman" panose="02020603050405020304" pitchFamily="18" charset="0"/>
                <a:cs typeface="Times New Roman" panose="02020603050405020304" pitchFamily="18" charset="0"/>
              </a:rPr>
              <a:t> – 9,6 m, </a:t>
            </a:r>
            <a:r>
              <a:rPr lang="de-DE" sz="2400" dirty="0" err="1">
                <a:latin typeface="Times New Roman" panose="02020603050405020304" pitchFamily="18" charset="0"/>
                <a:cs typeface="Times New Roman" panose="02020603050405020304" pitchFamily="18" charset="0"/>
              </a:rPr>
              <a:t>gaýaly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suw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geçirijili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bolsa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azyndan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ulgamlarda</a:t>
            </a:r>
            <a:r>
              <a:rPr lang="de-DE" sz="2400" dirty="0">
                <a:latin typeface="Times New Roman" panose="02020603050405020304" pitchFamily="18" charset="0"/>
                <a:cs typeface="Times New Roman" panose="02020603050405020304" pitchFamily="18" charset="0"/>
              </a:rPr>
              <a:t> – 5,0 m,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ýollylarda</a:t>
            </a:r>
            <a:r>
              <a:rPr lang="de-DE" sz="2400" dirty="0">
                <a:latin typeface="Times New Roman" panose="02020603050405020304" pitchFamily="18" charset="0"/>
                <a:cs typeface="Times New Roman" panose="02020603050405020304" pitchFamily="18" charset="0"/>
              </a:rPr>
              <a:t> – 9,1 m </a:t>
            </a:r>
            <a:r>
              <a:rPr lang="de-DE" sz="2400" dirty="0" err="1">
                <a:latin typeface="Times New Roman" panose="02020603050405020304" pitchFamily="18" charset="0"/>
                <a:cs typeface="Times New Roman" panose="02020603050405020304" pitchFamily="18" charset="0"/>
              </a:rPr>
              <a:t>giňligine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berilýär</a:t>
            </a:r>
            <a:r>
              <a:rPr lang="de-DE" sz="2400" dirty="0">
                <a:latin typeface="Times New Roman" panose="02020603050405020304" pitchFamily="18" charset="0"/>
                <a:cs typeface="Times New Roman" panose="02020603050405020304" pitchFamily="18" charset="0"/>
              </a:rPr>
              <a:t>. Toprak </a:t>
            </a:r>
            <a:r>
              <a:rPr lang="de-DE" sz="2400" dirty="0" err="1">
                <a:latin typeface="Times New Roman" panose="02020603050405020304" pitchFamily="18" charset="0"/>
                <a:cs typeface="Times New Roman" panose="02020603050405020304" pitchFamily="18" charset="0"/>
              </a:rPr>
              <a:t>düşeginiň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gyrasynyň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ýokarsynda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kiçi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her </a:t>
            </a:r>
            <a:r>
              <a:rPr lang="de-DE" sz="2400" dirty="0" err="1">
                <a:latin typeface="Times New Roman" panose="02020603050405020304" pitchFamily="18" charset="0"/>
                <a:cs typeface="Times New Roman" panose="02020603050405020304" pitchFamily="18" charset="0"/>
              </a:rPr>
              <a:t>tarapyndan</a:t>
            </a:r>
            <a:r>
              <a:rPr lang="de-DE" sz="2400" dirty="0">
                <a:latin typeface="Times New Roman" panose="02020603050405020304" pitchFamily="18" charset="0"/>
                <a:cs typeface="Times New Roman" panose="02020603050405020304" pitchFamily="18" charset="0"/>
              </a:rPr>
              <a:t> 0,4 m </a:t>
            </a:r>
            <a:r>
              <a:rPr lang="de-DE" sz="2400" dirty="0" err="1">
                <a:latin typeface="Times New Roman" panose="02020603050405020304" pitchFamily="18" charset="0"/>
                <a:cs typeface="Times New Roman" panose="02020603050405020304" pitchFamily="18" charset="0"/>
              </a:rPr>
              <a:t>bolmalydyr</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Radiusy</a:t>
            </a:r>
            <a:r>
              <a:rPr lang="de-DE" sz="2400" dirty="0">
                <a:latin typeface="Times New Roman" panose="02020603050405020304" pitchFamily="18" charset="0"/>
                <a:cs typeface="Times New Roman" panose="02020603050405020304" pitchFamily="18" charset="0"/>
              </a:rPr>
              <a:t> 2000 m </a:t>
            </a:r>
            <a:r>
              <a:rPr lang="de-DE" sz="2400" dirty="0" err="1">
                <a:latin typeface="Times New Roman" panose="02020603050405020304" pitchFamily="18" charset="0"/>
                <a:cs typeface="Times New Roman" panose="02020603050405020304" pitchFamily="18" charset="0"/>
              </a:rPr>
              <a:t>az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bellenen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möçberler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giňeldilýär</a:t>
            </a:r>
            <a:r>
              <a:rPr lang="de-DE"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7356023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Aýratyn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jogapkärli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emeli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desgalaryň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sanawy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gözegçilik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etmegiň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tertibi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şeýle</a:t>
            </a:r>
            <a:r>
              <a:rPr lang="de-DE" sz="2400" dirty="0">
                <a:latin typeface="Times New Roman" panose="02020603050405020304" pitchFamily="18" charset="0"/>
                <a:cs typeface="Times New Roman" panose="02020603050405020304" pitchFamily="18" charset="0"/>
              </a:rPr>
              <a:t> hem </a:t>
            </a:r>
            <a:r>
              <a:rPr lang="de-DE" sz="2400" dirty="0" err="1">
                <a:latin typeface="Times New Roman" panose="02020603050405020304" pitchFamily="18" charset="0"/>
                <a:cs typeface="Times New Roman" panose="02020603050405020304" pitchFamily="18" charset="0"/>
              </a:rPr>
              <a:t>şekilini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üýtgedýän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çylşyrymly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inžener-geologiki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şertlerinde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gözegçilik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etmegiň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tertibi</a:t>
            </a:r>
            <a:r>
              <a:rPr lang="de-DE" sz="2400" dirty="0">
                <a:latin typeface="Times New Roman" panose="02020603050405020304" pitchFamily="18" charset="0"/>
                <a:cs typeface="Times New Roman" panose="02020603050405020304" pitchFamily="18" charset="0"/>
              </a:rPr>
              <a:t> Demir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ministri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bellenilýärler</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	Demir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ministri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tassyklanan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sanaw</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köprüler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ötükler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barlag-gabara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gurluşlary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germelýärler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habar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beriji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signallandyrma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böwetleýiş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swetoforlar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enjamlaşdyrylýarlar</a:t>
            </a:r>
            <a:r>
              <a:rPr lang="de-DE"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0117184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de-DE" sz="2400" dirty="0" err="1">
                <a:latin typeface="Times New Roman" panose="02020603050405020304" pitchFamily="18" charset="0"/>
                <a:cs typeface="Times New Roman" panose="02020603050405020304" pitchFamily="18" charset="0"/>
              </a:rPr>
              <a:t>Emeli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desgalar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Türkmenistanyň</a:t>
            </a:r>
            <a:r>
              <a:rPr lang="de-DE" sz="2400" dirty="0">
                <a:latin typeface="Times New Roman" panose="02020603050405020304" pitchFamily="18" charset="0"/>
                <a:cs typeface="Times New Roman" panose="02020603050405020304" pitchFamily="18" charset="0"/>
              </a:rPr>
              <a:t> Demir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ministrligi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bellenilen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möçberler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ýangyna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garşy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serişdeler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üpjün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edilmelidirler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zerur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ýagdaýlarda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gözden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senetleri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bolmalydyrlar</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Ähli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köprüler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hereket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hasaplaýyş</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möçberleriniň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Türkmenistanyň</a:t>
            </a:r>
            <a:r>
              <a:rPr lang="de-DE" sz="2400" dirty="0">
                <a:latin typeface="Times New Roman" panose="02020603050405020304" pitchFamily="18" charset="0"/>
                <a:cs typeface="Times New Roman" panose="02020603050405020304" pitchFamily="18" charset="0"/>
              </a:rPr>
              <a:t> Demir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ministrliginiň</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d</a:t>
            </a:r>
            <a:r>
              <a:rPr lang="tk-TM" sz="2400" dirty="0" smtClean="0">
                <a:latin typeface="Times New Roman" panose="02020603050405020304" pitchFamily="18" charset="0"/>
                <a:cs typeface="Times New Roman" panose="02020603050405020304" pitchFamily="18" charset="0"/>
              </a:rPr>
              <a:t>e</a:t>
            </a:r>
            <a:r>
              <a:rPr lang="de-DE" sz="2400" dirty="0" err="1" smtClean="0">
                <a:latin typeface="Times New Roman" panose="02020603050405020304" pitchFamily="18" charset="0"/>
                <a:cs typeface="Times New Roman" panose="02020603050405020304" pitchFamily="18" charset="0"/>
              </a:rPr>
              <a:t>gişli</a:t>
            </a:r>
            <a:r>
              <a:rPr lang="de-DE" sz="2400" dirty="0" smtClean="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gözükdirmeleriň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göterijiligi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bölünýärler</a:t>
            </a:r>
            <a:r>
              <a:rPr lang="de-DE"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252982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6889F4-5ED4-4B51-B98F-A641CBA9449B}"/>
              </a:ext>
            </a:extLst>
          </p:cNvPr>
          <p:cNvSpPr>
            <a:spLocks noGrp="1"/>
          </p:cNvSpPr>
          <p:nvPr>
            <p:ph type="title"/>
          </p:nvPr>
        </p:nvSpPr>
        <p:spPr/>
        <p:txBody>
          <a:bodyPr>
            <a:normAutofit/>
          </a:bodyPr>
          <a:lstStyle/>
          <a:p>
            <a:r>
              <a:rPr lang="de-DE" sz="2800" b="1" dirty="0">
                <a:latin typeface="Times New Roman" panose="02020603050405020304" pitchFamily="18" charset="0"/>
                <a:cs typeface="Times New Roman" panose="02020603050405020304" pitchFamily="18" charset="0"/>
              </a:rPr>
              <a:t>3. </a:t>
            </a:r>
            <a:r>
              <a:rPr lang="de-DE" sz="2800" b="1" dirty="0" err="1">
                <a:latin typeface="Times New Roman" panose="02020603050405020304" pitchFamily="18" charset="0"/>
                <a:cs typeface="Times New Roman" panose="02020603050405020304" pitchFamily="18" charset="0"/>
              </a:rPr>
              <a:t>Ýer</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düšegi</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ýoluň</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üstki</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gurlušy</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we</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emeli</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desgalar</a:t>
            </a:r>
            <a:r>
              <a:rPr lang="de-DE" sz="2800" b="1" dirty="0">
                <a:latin typeface="Times New Roman" panose="02020603050405020304" pitchFamily="18" charset="0"/>
                <a:cs typeface="Times New Roman" panose="02020603050405020304" pitchFamily="18" charset="0"/>
              </a:rPr>
              <a:t>.</a:t>
            </a:r>
            <a:br>
              <a:rPr lang="de-DE"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B07CD74-8171-468B-80CB-76FF42477E46}"/>
              </a:ext>
            </a:extLst>
          </p:cNvPr>
          <p:cNvSpPr>
            <a:spLocks noGrp="1"/>
          </p:cNvSpPr>
          <p:nvPr>
            <p:ph idx="1"/>
          </p:nvPr>
        </p:nvSpPr>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düšegi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üstki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gurlušy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emeli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desgalar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düšeginiň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üstki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üstki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gurlušyna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gabat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gelmeli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liniýalarda</a:t>
            </a:r>
            <a:r>
              <a:rPr lang="de-DE" sz="2400" dirty="0">
                <a:latin typeface="Times New Roman" panose="02020603050405020304" pitchFamily="18" charset="0"/>
                <a:cs typeface="Times New Roman" panose="02020603050405020304" pitchFamily="18" charset="0"/>
              </a:rPr>
              <a:t> – 5,5 m, </a:t>
            </a:r>
            <a:r>
              <a:rPr lang="de-DE" sz="2400" dirty="0" err="1">
                <a:latin typeface="Times New Roman" panose="02020603050405020304" pitchFamily="18" charset="0"/>
                <a:cs typeface="Times New Roman" panose="02020603050405020304" pitchFamily="18" charset="0"/>
              </a:rPr>
              <a:t>ikiýolly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liniýalarda</a:t>
            </a:r>
            <a:r>
              <a:rPr lang="de-DE" sz="2400" dirty="0">
                <a:latin typeface="Times New Roman" panose="02020603050405020304" pitchFamily="18" charset="0"/>
                <a:cs typeface="Times New Roman" panose="02020603050405020304" pitchFamily="18" charset="0"/>
              </a:rPr>
              <a:t> – 9,6m; </a:t>
            </a:r>
            <a:r>
              <a:rPr lang="de-DE" sz="2400" dirty="0" err="1">
                <a:latin typeface="Times New Roman" panose="02020603050405020304" pitchFamily="18" charset="0"/>
                <a:cs typeface="Times New Roman" panose="02020603050405020304" pitchFamily="18" charset="0"/>
              </a:rPr>
              <a:t>dašky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drenaž</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topraklarda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a:t>
            </a:r>
            <a:r>
              <a:rPr lang="de-DE" sz="2400" dirty="0">
                <a:latin typeface="Times New Roman" panose="02020603050405020304" pitchFamily="18" charset="0"/>
                <a:cs typeface="Times New Roman" panose="02020603050405020304" pitchFamily="18" charset="0"/>
              </a:rPr>
              <a:t> liniýalarda-5,0 m, </a:t>
            </a:r>
            <a:r>
              <a:rPr lang="de-DE" sz="2400" dirty="0" err="1">
                <a:latin typeface="Times New Roman" panose="02020603050405020304" pitchFamily="18" charset="0"/>
                <a:cs typeface="Times New Roman" panose="02020603050405020304" pitchFamily="18" charset="0"/>
              </a:rPr>
              <a:t>ikiýolly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liniýalarda</a:t>
            </a:r>
            <a:r>
              <a:rPr lang="de-DE" sz="2400" dirty="0">
                <a:latin typeface="Times New Roman" panose="02020603050405020304" pitchFamily="18" charset="0"/>
                <a:cs typeface="Times New Roman" panose="02020603050405020304" pitchFamily="18" charset="0"/>
              </a:rPr>
              <a:t> – 9,1 m </a:t>
            </a:r>
            <a:r>
              <a:rPr lang="de-DE" sz="2400" dirty="0" err="1">
                <a:latin typeface="Times New Roman" panose="02020603050405020304" pitchFamily="18" charset="0"/>
                <a:cs typeface="Times New Roman" panose="02020603050405020304" pitchFamily="18" charset="0"/>
              </a:rPr>
              <a:t>kiçi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däl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düšeginiň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üstki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gyrasynyň</a:t>
            </a:r>
            <a:r>
              <a:rPr lang="de-DE" sz="2400" dirty="0">
                <a:latin typeface="Times New Roman" panose="02020603050405020304" pitchFamily="18" charset="0"/>
                <a:cs typeface="Times New Roman" panose="02020603050405020304" pitchFamily="18" charset="0"/>
              </a:rPr>
              <a:t> minimal </a:t>
            </a:r>
            <a:r>
              <a:rPr lang="de-DE" sz="2400" dirty="0" err="1">
                <a:latin typeface="Times New Roman" panose="02020603050405020304" pitchFamily="18" charset="0"/>
                <a:cs typeface="Times New Roman" panose="02020603050405020304" pitchFamily="18" charset="0"/>
              </a:rPr>
              <a:t>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her </a:t>
            </a:r>
            <a:r>
              <a:rPr lang="de-DE" sz="2400" dirty="0" err="1">
                <a:latin typeface="Times New Roman" panose="02020603050405020304" pitchFamily="18" charset="0"/>
                <a:cs typeface="Times New Roman" panose="02020603050405020304" pitchFamily="18" charset="0"/>
              </a:rPr>
              <a:t>tarapynda</a:t>
            </a:r>
            <a:r>
              <a:rPr lang="de-DE" sz="2400" dirty="0">
                <a:latin typeface="Times New Roman" panose="02020603050405020304" pitchFamily="18" charset="0"/>
                <a:cs typeface="Times New Roman" panose="02020603050405020304" pitchFamily="18" charset="0"/>
              </a:rPr>
              <a:t> – 0,4 m </a:t>
            </a:r>
            <a:r>
              <a:rPr lang="de-DE" sz="2400" dirty="0" err="1">
                <a:latin typeface="Times New Roman" panose="02020603050405020304" pitchFamily="18" charset="0"/>
                <a:cs typeface="Times New Roman" panose="02020603050405020304" pitchFamily="18" charset="0"/>
              </a:rPr>
              <a:t>bolmaly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2000 m </a:t>
            </a:r>
            <a:r>
              <a:rPr lang="de-DE" sz="2400" dirty="0" err="1">
                <a:latin typeface="Times New Roman" panose="02020603050405020304" pitchFamily="18" charset="0"/>
                <a:cs typeface="Times New Roman" panose="02020603050405020304" pitchFamily="18" charset="0"/>
              </a:rPr>
              <a:t>kiçi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düšegi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bellenilen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kadalar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giňelýär</a:t>
            </a:r>
            <a:r>
              <a:rPr lang="de-DE" sz="2400" dirty="0">
                <a:latin typeface="Times New Roman" panose="02020603050405020304" pitchFamily="18" charset="0"/>
                <a:cs typeface="Times New Roman" panose="02020603050405020304" pitchFamily="18" charset="0"/>
              </a:rPr>
              <a:t>. </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Täzeden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demir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liniýalar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ikinji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düšeginiň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üstki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gurlušyk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kadalarynyň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düzgünleriniň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talaplaryna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laýyk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gelmeli</a:t>
            </a:r>
            <a:r>
              <a:rPr lang="de-DE"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1209563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17E6E96-1BC9-440B-ADF7-5E68BAAA0A57}"/>
              </a:ext>
            </a:extLst>
          </p:cNvPr>
          <p:cNvSpPr>
            <a:spLocks noGrp="1"/>
          </p:cNvSpPr>
          <p:nvPr>
            <p:ph idx="1"/>
          </p:nvPr>
        </p:nvSpPr>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Täze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demir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ulgamlary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ikinji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şeýle</a:t>
            </a:r>
            <a:r>
              <a:rPr lang="de-DE" sz="2400" dirty="0">
                <a:latin typeface="Times New Roman" panose="02020603050405020304" pitchFamily="18" charset="0"/>
                <a:cs typeface="Times New Roman" panose="02020603050405020304" pitchFamily="18" charset="0"/>
              </a:rPr>
              <a:t> hem </a:t>
            </a:r>
            <a:r>
              <a:rPr lang="de-DE" sz="2400" dirty="0" err="1">
                <a:latin typeface="Times New Roman" panose="02020603050405020304" pitchFamily="18" charset="0"/>
                <a:cs typeface="Times New Roman" panose="02020603050405020304" pitchFamily="18" charset="0"/>
              </a:rPr>
              <a:t>durky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täzelenýän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ulgamlar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toprak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ýokarsynda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ballast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prizmasynyň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görkezijileri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Türkmenistanyň</a:t>
            </a:r>
            <a:r>
              <a:rPr lang="de-DE" sz="2400" dirty="0">
                <a:latin typeface="Times New Roman" panose="02020603050405020304" pitchFamily="18" charset="0"/>
                <a:cs typeface="Times New Roman" panose="02020603050405020304" pitchFamily="18" charset="0"/>
              </a:rPr>
              <a:t> Demir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ulaglary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ministrligi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tarapyndan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tassyklanýan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gurluşyk</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rPr>
              <a:t>tehniki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möçberlere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laýyk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bolmalydyr</a:t>
            </a:r>
            <a:r>
              <a:rPr lang="de-DE" sz="2400" dirty="0">
                <a:latin typeface="Times New Roman" panose="02020603050405020304" pitchFamily="18" charset="0"/>
                <a:cs typeface="Times New Roman" panose="02020603050405020304" pitchFamily="18" charset="0"/>
              </a:rPr>
              <a:t>. </a:t>
            </a:r>
          </a:p>
          <a:p>
            <a:pPr marL="0" indent="0">
              <a:buNone/>
            </a:pPr>
            <a:r>
              <a:rPr lang="de-DE" sz="2400" dirty="0">
                <a:latin typeface="Times New Roman" panose="02020603050405020304" pitchFamily="18" charset="0"/>
                <a:cs typeface="Times New Roman" panose="02020603050405020304" pitchFamily="18" charset="0"/>
              </a:rPr>
              <a:t>	Toprak </a:t>
            </a:r>
            <a:r>
              <a:rPr lang="de-DE" sz="2400" dirty="0" err="1">
                <a:latin typeface="Times New Roman" panose="02020603050405020304" pitchFamily="18" charset="0"/>
                <a:cs typeface="Times New Roman" panose="02020603050405020304" pitchFamily="18" charset="0"/>
              </a:rPr>
              <a:t>düşeginiň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erňegi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ýygnanan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suwuň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güýçli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ýelde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emele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gelýän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tolkunyň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beýikliginden</a:t>
            </a:r>
            <a:r>
              <a:rPr lang="de-DE" sz="2400" dirty="0">
                <a:latin typeface="Times New Roman" panose="02020603050405020304" pitchFamily="18" charset="0"/>
                <a:cs typeface="Times New Roman" panose="02020603050405020304" pitchFamily="18" charset="0"/>
              </a:rPr>
              <a:t> 0,5 m </a:t>
            </a:r>
            <a:r>
              <a:rPr lang="de-DE" sz="2400" dirty="0" err="1">
                <a:latin typeface="Times New Roman" panose="02020603050405020304" pitchFamily="18" charset="0"/>
                <a:cs typeface="Times New Roman" panose="02020603050405020304" pitchFamily="18" charset="0"/>
              </a:rPr>
              <a:t>ýokary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bolmalydyr</a:t>
            </a:r>
            <a:r>
              <a:rPr lang="de-DE" sz="2400" dirty="0">
                <a:latin typeface="Times New Roman" panose="02020603050405020304" pitchFamily="18" charset="0"/>
                <a:cs typeface="Times New Roman" panose="02020603050405020304" pitchFamily="18" charset="0"/>
              </a:rPr>
              <a:t>. </a:t>
            </a:r>
          </a:p>
          <a:p>
            <a:pPr marL="0" indent="0">
              <a:buNone/>
            </a:pP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Relsleriň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depesiniň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gyraňlarynyň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arasyndaky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koleýanyň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ýoluň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göni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radiusy</a:t>
            </a:r>
            <a:r>
              <a:rPr lang="de-DE" sz="2400" dirty="0">
                <a:latin typeface="Times New Roman" panose="02020603050405020304" pitchFamily="18" charset="0"/>
                <a:cs typeface="Times New Roman" panose="02020603050405020304" pitchFamily="18" charset="0"/>
              </a:rPr>
              <a:t> 350 m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köp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uçastoklarynda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kadaly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ölçegi</a:t>
            </a:r>
            <a:r>
              <a:rPr lang="de-DE" sz="2400" dirty="0">
                <a:latin typeface="Times New Roman" panose="02020603050405020304" pitchFamily="18" charset="0"/>
                <a:cs typeface="Times New Roman" panose="02020603050405020304" pitchFamily="18" charset="0"/>
              </a:rPr>
              <a:t> – 1520 mm, </a:t>
            </a:r>
            <a:r>
              <a:rPr lang="de-DE" sz="2400" dirty="0" err="1">
                <a:latin typeface="Times New Roman" panose="02020603050405020304" pitchFamily="18" charset="0"/>
                <a:cs typeface="Times New Roman" panose="02020603050405020304" pitchFamily="18" charset="0"/>
              </a:rPr>
              <a:t>koleýanyň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giňligi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egrilerde</a:t>
            </a:r>
            <a:r>
              <a:rPr lang="de-DE" sz="2400" dirty="0">
                <a:latin typeface="Times New Roman" panose="02020603050405020304" pitchFamily="18" charset="0"/>
                <a:cs typeface="Times New Roman" panose="02020603050405020304" pitchFamily="18" charset="0"/>
              </a:rPr>
              <a:t>:</a:t>
            </a:r>
          </a:p>
          <a:p>
            <a:pPr marL="0" indent="0">
              <a:buNone/>
            </a:pPr>
            <a:r>
              <a:rPr lang="de-DE" sz="2400" dirty="0">
                <a:latin typeface="Times New Roman" panose="02020603050405020304" pitchFamily="18" charset="0"/>
                <a:cs typeface="Times New Roman" panose="02020603050405020304" pitchFamily="18" charset="0"/>
              </a:rPr>
              <a:t>	349-dan 300 m </a:t>
            </a:r>
            <a:r>
              <a:rPr lang="de-DE" sz="2400" dirty="0" err="1">
                <a:latin typeface="Times New Roman" panose="02020603050405020304" pitchFamily="18" charset="0"/>
                <a:cs typeface="Times New Roman" panose="02020603050405020304" pitchFamily="18" charset="0"/>
              </a:rPr>
              <a:t>çenli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radiusda</a:t>
            </a:r>
            <a:r>
              <a:rPr lang="de-DE" sz="2400" dirty="0">
                <a:latin typeface="Times New Roman" panose="02020603050405020304" pitchFamily="18" charset="0"/>
                <a:cs typeface="Times New Roman" panose="02020603050405020304" pitchFamily="18" charset="0"/>
              </a:rPr>
              <a:t>………….1530 mm</a:t>
            </a:r>
          </a:p>
          <a:p>
            <a:pPr marL="0" indent="0">
              <a:buNone/>
            </a:pPr>
            <a:r>
              <a:rPr lang="de-DE" sz="2400" dirty="0">
                <a:latin typeface="Times New Roman" panose="02020603050405020304" pitchFamily="18" charset="0"/>
                <a:cs typeface="Times New Roman" panose="02020603050405020304" pitchFamily="18" charset="0"/>
              </a:rPr>
              <a:t>	299-dan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az</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radiusda</a:t>
            </a:r>
            <a:r>
              <a:rPr lang="de-DE" sz="2400" dirty="0">
                <a:latin typeface="Times New Roman" panose="02020603050405020304" pitchFamily="18" charset="0"/>
                <a:cs typeface="Times New Roman" panose="02020603050405020304" pitchFamily="18" charset="0"/>
              </a:rPr>
              <a:t>…………1535 mm, </a:t>
            </a:r>
            <a:r>
              <a:rPr lang="de-DE" sz="2400" dirty="0" err="1">
                <a:latin typeface="Times New Roman" panose="02020603050405020304" pitchFamily="18" charset="0"/>
                <a:cs typeface="Times New Roman" panose="02020603050405020304" pitchFamily="18" charset="0"/>
              </a:rPr>
              <a:t>bolmalydyr</a:t>
            </a:r>
            <a:r>
              <a:rPr lang="de-DE"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856316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B4D0CFF-7D01-465E-8218-5F110AAAA921}"/>
              </a:ext>
            </a:extLst>
          </p:cNvPr>
          <p:cNvSpPr>
            <a:spLocks noGrp="1"/>
          </p:cNvSpPr>
          <p:nvPr>
            <p:ph idx="1"/>
          </p:nvPr>
        </p:nvSpPr>
        <p:spPr/>
        <p:txBody>
          <a:bodyPr>
            <a:normAutofit fontScale="92500" lnSpcReduction="10000"/>
          </a:bodyPr>
          <a:lstStyle/>
          <a:p>
            <a:pPr marL="0" indent="0">
              <a:buNone/>
            </a:pPr>
            <a:r>
              <a:rPr lang="de-DE" sz="2600" dirty="0" err="1">
                <a:latin typeface="Times New Roman" panose="02020603050405020304" pitchFamily="18" charset="0"/>
                <a:cs typeface="Times New Roman" panose="02020603050405020304" pitchFamily="18" charset="0"/>
              </a:rPr>
              <a:t>Relsşpal</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gözeneginiň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toplumlaýyn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çalşyrylmagy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geçirilmedik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demir</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ýol</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ulgamlarynyň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uçastoklarynda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ýollarda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göni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650 m </a:t>
            </a:r>
            <a:r>
              <a:rPr lang="de-DE" sz="2600" dirty="0" err="1">
                <a:latin typeface="Times New Roman" panose="02020603050405020304" pitchFamily="18" charset="0"/>
                <a:cs typeface="Times New Roman" panose="02020603050405020304" pitchFamily="18" charset="0"/>
              </a:rPr>
              <a:t>köp</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radiusly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ýollaryň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egri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uçastoklaryň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koleýanyň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giňliginiň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kadaly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ölçegi</a:t>
            </a:r>
            <a:r>
              <a:rPr lang="de-DE" sz="2600" dirty="0">
                <a:latin typeface="Times New Roman" panose="02020603050405020304" pitchFamily="18" charset="0"/>
                <a:cs typeface="Times New Roman" panose="02020603050405020304" pitchFamily="18" charset="0"/>
              </a:rPr>
              <a:t> – 1524 mm </a:t>
            </a:r>
            <a:r>
              <a:rPr lang="de-DE" sz="2600" dirty="0" err="1">
                <a:latin typeface="Times New Roman" panose="02020603050405020304" pitchFamily="18" charset="0"/>
                <a:cs typeface="Times New Roman" panose="02020603050405020304" pitchFamily="18" charset="0"/>
              </a:rPr>
              <a:t>ýol</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berilýär</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Şonda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has</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egrilerde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koleýanyň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giňligi</a:t>
            </a:r>
            <a:r>
              <a:rPr lang="de-DE" sz="2600" dirty="0">
                <a:latin typeface="Times New Roman" panose="02020603050405020304" pitchFamily="18" charset="0"/>
                <a:cs typeface="Times New Roman" panose="02020603050405020304" pitchFamily="18" charset="0"/>
              </a:rPr>
              <a:t>:</a:t>
            </a:r>
          </a:p>
          <a:p>
            <a:pPr marL="0" indent="0">
              <a:buNone/>
            </a:pPr>
            <a:r>
              <a:rPr lang="de-DE" sz="2600" dirty="0">
                <a:latin typeface="Times New Roman" panose="02020603050405020304" pitchFamily="18" charset="0"/>
                <a:cs typeface="Times New Roman" panose="02020603050405020304" pitchFamily="18" charset="0"/>
              </a:rPr>
              <a:t>	650-den 450 m </a:t>
            </a:r>
            <a:r>
              <a:rPr lang="de-DE" sz="2600" dirty="0" err="1">
                <a:latin typeface="Times New Roman" panose="02020603050405020304" pitchFamily="18" charset="0"/>
                <a:cs typeface="Times New Roman" panose="02020603050405020304" pitchFamily="18" charset="0"/>
              </a:rPr>
              <a:t>çenli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radiusda</a:t>
            </a:r>
            <a:r>
              <a:rPr lang="de-DE" sz="2600" dirty="0">
                <a:latin typeface="Times New Roman" panose="02020603050405020304" pitchFamily="18" charset="0"/>
                <a:cs typeface="Times New Roman" panose="02020603050405020304" pitchFamily="18" charset="0"/>
              </a:rPr>
              <a:t>……..1530 mm</a:t>
            </a:r>
          </a:p>
          <a:p>
            <a:pPr marL="0" indent="0">
              <a:buNone/>
            </a:pPr>
            <a:r>
              <a:rPr lang="de-DE" sz="2600" dirty="0">
                <a:latin typeface="Times New Roman" panose="02020603050405020304" pitchFamily="18" charset="0"/>
                <a:cs typeface="Times New Roman" panose="02020603050405020304" pitchFamily="18" charset="0"/>
              </a:rPr>
              <a:t>	449-dan 350 m </a:t>
            </a:r>
            <a:r>
              <a:rPr lang="de-DE" sz="2600" dirty="0" err="1">
                <a:latin typeface="Times New Roman" panose="02020603050405020304" pitchFamily="18" charset="0"/>
                <a:cs typeface="Times New Roman" panose="02020603050405020304" pitchFamily="18" charset="0"/>
              </a:rPr>
              <a:t>çenli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radiusda</a:t>
            </a:r>
            <a:r>
              <a:rPr lang="de-DE" sz="2600" dirty="0">
                <a:latin typeface="Times New Roman" panose="02020603050405020304" pitchFamily="18" charset="0"/>
                <a:cs typeface="Times New Roman" panose="02020603050405020304" pitchFamily="18" charset="0"/>
              </a:rPr>
              <a:t>……….1535 mm </a:t>
            </a:r>
          </a:p>
          <a:p>
            <a:pPr marL="0" indent="0">
              <a:buNone/>
            </a:pPr>
            <a:r>
              <a:rPr lang="de-DE" sz="2600" dirty="0">
                <a:latin typeface="Times New Roman" panose="02020603050405020304" pitchFamily="18" charset="0"/>
                <a:cs typeface="Times New Roman" panose="02020603050405020304" pitchFamily="18" charset="0"/>
              </a:rPr>
              <a:t>	349-dan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ondan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az</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radiusda</a:t>
            </a:r>
            <a:r>
              <a:rPr lang="de-DE" sz="2600" dirty="0">
                <a:latin typeface="Times New Roman" panose="02020603050405020304" pitchFamily="18" charset="0"/>
                <a:cs typeface="Times New Roman" panose="02020603050405020304" pitchFamily="18" charset="0"/>
              </a:rPr>
              <a:t>………1540 mm, </a:t>
            </a:r>
            <a:r>
              <a:rPr lang="de-DE" sz="2600" dirty="0" err="1">
                <a:latin typeface="Times New Roman" panose="02020603050405020304" pitchFamily="18" charset="0"/>
                <a:cs typeface="Times New Roman" panose="02020603050405020304" pitchFamily="18" charset="0"/>
              </a:rPr>
              <a:t>kabul</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edilýär</a:t>
            </a:r>
            <a:r>
              <a:rPr lang="de-DE" sz="2600" dirty="0">
                <a:latin typeface="Times New Roman" panose="02020603050405020304" pitchFamily="18" charset="0"/>
                <a:cs typeface="Times New Roman" panose="02020603050405020304" pitchFamily="18" charset="0"/>
              </a:rPr>
              <a:t>.</a:t>
            </a:r>
          </a:p>
          <a:p>
            <a:pPr marL="0" indent="0">
              <a:buNone/>
            </a:pP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Düzetmegi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talap</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etmeýän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koleýanyň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giňliginiň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kadaly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ölçeglerinden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gyşarmalaryň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ululyklary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ýoluň</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göni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egri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uçastoklarynda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daralmak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boýunça</a:t>
            </a:r>
            <a:r>
              <a:rPr lang="de-DE" sz="2600" dirty="0">
                <a:latin typeface="Times New Roman" panose="02020603050405020304" pitchFamily="18" charset="0"/>
                <a:cs typeface="Times New Roman" panose="02020603050405020304" pitchFamily="18" charset="0"/>
              </a:rPr>
              <a:t> – 4 mm, </a:t>
            </a:r>
            <a:r>
              <a:rPr lang="de-DE" sz="2600" dirty="0" err="1">
                <a:latin typeface="Times New Roman" panose="02020603050405020304" pitchFamily="18" charset="0"/>
                <a:cs typeface="Times New Roman" panose="02020603050405020304" pitchFamily="18" charset="0"/>
              </a:rPr>
              <a:t>giňelmek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boýunça</a:t>
            </a:r>
            <a:r>
              <a:rPr lang="de-DE" sz="2600" dirty="0">
                <a:latin typeface="Times New Roman" panose="02020603050405020304" pitchFamily="18" charset="0"/>
                <a:cs typeface="Times New Roman" panose="02020603050405020304" pitchFamily="18" charset="0"/>
              </a:rPr>
              <a:t> + 8 mm, </a:t>
            </a:r>
            <a:r>
              <a:rPr lang="de-DE" sz="2600" dirty="0" err="1">
                <a:latin typeface="Times New Roman" panose="02020603050405020304" pitchFamily="18" charset="0"/>
                <a:cs typeface="Times New Roman" panose="02020603050405020304" pitchFamily="18" charset="0"/>
              </a:rPr>
              <a:t>hereker</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tizligi</a:t>
            </a:r>
            <a:r>
              <a:rPr lang="de-DE" sz="2600" dirty="0">
                <a:latin typeface="Times New Roman" panose="02020603050405020304" pitchFamily="18" charset="0"/>
                <a:cs typeface="Times New Roman" panose="02020603050405020304" pitchFamily="18" charset="0"/>
              </a:rPr>
              <a:t> 50 km/sag </a:t>
            </a:r>
            <a:r>
              <a:rPr lang="de-DE" sz="2600" dirty="0" err="1">
                <a:latin typeface="Times New Roman" panose="02020603050405020304" pitchFamily="18" charset="0"/>
                <a:cs typeface="Times New Roman" panose="02020603050405020304" pitchFamily="18" charset="0"/>
              </a:rPr>
              <a:t>we</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ondan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az</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bellenen</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uçastoklarda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bolsa</a:t>
            </a:r>
            <a:r>
              <a:rPr lang="de-DE" sz="2600" dirty="0">
                <a:latin typeface="Times New Roman" panose="02020603050405020304" pitchFamily="18" charset="0"/>
                <a:cs typeface="Times New Roman" panose="02020603050405020304" pitchFamily="18" charset="0"/>
              </a:rPr>
              <a:t> – </a:t>
            </a:r>
            <a:r>
              <a:rPr lang="de-DE" sz="2600" dirty="0" err="1">
                <a:latin typeface="Times New Roman" panose="02020603050405020304" pitchFamily="18" charset="0"/>
                <a:cs typeface="Times New Roman" panose="02020603050405020304" pitchFamily="18" charset="0"/>
              </a:rPr>
              <a:t>daralmak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boýunça</a:t>
            </a:r>
            <a:r>
              <a:rPr lang="de-DE" sz="2600" dirty="0">
                <a:latin typeface="Times New Roman" panose="02020603050405020304" pitchFamily="18" charset="0"/>
                <a:cs typeface="Times New Roman" panose="02020603050405020304" pitchFamily="18" charset="0"/>
              </a:rPr>
              <a:t> 4 mm, </a:t>
            </a:r>
            <a:r>
              <a:rPr lang="de-DE" sz="2600" dirty="0" err="1">
                <a:latin typeface="Times New Roman" panose="02020603050405020304" pitchFamily="18" charset="0"/>
                <a:cs typeface="Times New Roman" panose="02020603050405020304" pitchFamily="18" charset="0"/>
              </a:rPr>
              <a:t>giňelmek</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boýunça</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bolsa</a:t>
            </a:r>
            <a:r>
              <a:rPr lang="de-DE" sz="2600" dirty="0">
                <a:latin typeface="Times New Roman" panose="02020603050405020304" pitchFamily="18" charset="0"/>
                <a:cs typeface="Times New Roman" panose="02020603050405020304" pitchFamily="18" charset="0"/>
              </a:rPr>
              <a:t> + 10 mm </a:t>
            </a:r>
            <a:r>
              <a:rPr lang="de-DE" sz="2600" dirty="0" err="1">
                <a:latin typeface="Times New Roman" panose="02020603050405020304" pitchFamily="18" charset="0"/>
                <a:cs typeface="Times New Roman" panose="02020603050405020304" pitchFamily="18" charset="0"/>
              </a:rPr>
              <a:t>ýokary</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geçmeli</a:t>
            </a:r>
            <a:r>
              <a:rPr lang="de-DE" sz="2600" dirty="0">
                <a:latin typeface="Times New Roman" panose="02020603050405020304" pitchFamily="18" charset="0"/>
                <a:cs typeface="Times New Roman" panose="02020603050405020304" pitchFamily="18" charset="0"/>
              </a:rPr>
              <a:t> </a:t>
            </a:r>
            <a:r>
              <a:rPr lang="de-DE" sz="2600" dirty="0" err="1">
                <a:latin typeface="Times New Roman" panose="02020603050405020304" pitchFamily="18" charset="0"/>
                <a:cs typeface="Times New Roman" panose="02020603050405020304" pitchFamily="18" charset="0"/>
              </a:rPr>
              <a:t>däldirler</a:t>
            </a:r>
            <a:r>
              <a:rPr lang="de-DE"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1673922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918D4E-388A-46B0-A656-CADFAC7B9719}"/>
              </a:ext>
            </a:extLst>
          </p:cNvPr>
          <p:cNvSpPr>
            <a:spLocks noGrp="1"/>
          </p:cNvSpPr>
          <p:nvPr>
            <p:ph type="title"/>
          </p:nvPr>
        </p:nvSpPr>
        <p:spPr/>
        <p:txBody>
          <a:bodyPr>
            <a:normAutofit fontScale="90000"/>
          </a:bodyPr>
          <a:lstStyle/>
          <a:p>
            <a:r>
              <a:rPr lang="tk-TM" sz="3600" b="1" dirty="0" smtClean="0">
                <a:latin typeface="Times New Roman" panose="02020603050405020304" pitchFamily="18" charset="0"/>
                <a:cs typeface="Times New Roman" panose="02020603050405020304" pitchFamily="18" charset="0"/>
              </a:rPr>
              <a:t/>
            </a:r>
            <a:br>
              <a:rPr lang="tk-TM" sz="3600" b="1" dirty="0" smtClean="0">
                <a:latin typeface="Times New Roman" panose="02020603050405020304" pitchFamily="18" charset="0"/>
                <a:cs typeface="Times New Roman" panose="02020603050405020304" pitchFamily="18" charset="0"/>
              </a:rPr>
            </a:br>
            <a:r>
              <a:rPr lang="de-DE" sz="3600" b="1" dirty="0" smtClean="0">
                <a:latin typeface="Times New Roman" panose="02020603050405020304" pitchFamily="18" charset="0"/>
                <a:cs typeface="Times New Roman" panose="02020603050405020304" pitchFamily="18" charset="0"/>
              </a:rPr>
              <a:t>14-nji </a:t>
            </a:r>
            <a:r>
              <a:rPr lang="de-DE" sz="3600" b="1" dirty="0" err="1">
                <a:latin typeface="Times New Roman" panose="02020603050405020304" pitchFamily="18" charset="0"/>
                <a:cs typeface="Times New Roman" panose="02020603050405020304" pitchFamily="18" charset="0"/>
              </a:rPr>
              <a:t>umumy</a:t>
            </a:r>
            <a:r>
              <a:rPr lang="de-DE" sz="3600" b="1" dirty="0">
                <a:latin typeface="Times New Roman" panose="02020603050405020304" pitchFamily="18" charset="0"/>
                <a:cs typeface="Times New Roman" panose="02020603050405020304" pitchFamily="18" charset="0"/>
              </a:rPr>
              <a:t> </a:t>
            </a:r>
            <a:r>
              <a:rPr lang="de-DE" sz="3600" b="1" dirty="0" err="1" smtClean="0">
                <a:latin typeface="Times New Roman" panose="02020603050405020304" pitchFamily="18" charset="0"/>
                <a:cs typeface="Times New Roman" panose="02020603050405020304" pitchFamily="18" charset="0"/>
              </a:rPr>
              <a:t>okuw</a:t>
            </a:r>
            <a:r>
              <a:rPr lang="tk-TM" sz="3600" b="1" dirty="0" smtClean="0">
                <a:latin typeface="Times New Roman" panose="02020603050405020304" pitchFamily="18" charset="0"/>
                <a:cs typeface="Times New Roman" panose="02020603050405020304" pitchFamily="18" charset="0"/>
              </a:rPr>
              <a:t>: </a:t>
            </a:r>
            <a:r>
              <a:rPr lang="de-DE" sz="3600" b="1" dirty="0" err="1" smtClean="0">
                <a:latin typeface="Times New Roman" panose="02020603050405020304" pitchFamily="18" charset="0"/>
                <a:cs typeface="Times New Roman" panose="02020603050405020304" pitchFamily="18" charset="0"/>
              </a:rPr>
              <a:t>Ýollaryň</a:t>
            </a:r>
            <a:r>
              <a:rPr lang="de-DE" sz="3600" b="1" dirty="0" smtClean="0">
                <a:latin typeface="Times New Roman" panose="02020603050405020304" pitchFamily="18" charset="0"/>
                <a:cs typeface="Times New Roman" panose="02020603050405020304" pitchFamily="18" charset="0"/>
              </a:rPr>
              <a:t> </a:t>
            </a:r>
            <a:r>
              <a:rPr lang="de-DE" sz="3600" b="1" dirty="0" err="1">
                <a:latin typeface="Times New Roman" panose="02020603050405020304" pitchFamily="18" charset="0"/>
                <a:cs typeface="Times New Roman" panose="02020603050405020304" pitchFamily="18" charset="0"/>
              </a:rPr>
              <a:t>kesişmegi</a:t>
            </a:r>
            <a:r>
              <a:rPr lang="de-DE" sz="3600" b="1" dirty="0">
                <a:latin typeface="Times New Roman" panose="02020603050405020304" pitchFamily="18" charset="0"/>
                <a:cs typeface="Times New Roman" panose="02020603050405020304" pitchFamily="18" charset="0"/>
              </a:rPr>
              <a:t>.</a:t>
            </a:r>
            <a:r>
              <a:rPr lang="de-DE" dirty="0"/>
              <a:t/>
            </a:r>
            <a:br>
              <a:rPr lang="de-DE" dirty="0"/>
            </a:br>
            <a:endParaRPr lang="ru-RU" dirty="0"/>
          </a:p>
        </p:txBody>
      </p:sp>
      <p:sp>
        <p:nvSpPr>
          <p:cNvPr id="3" name="Объект 2">
            <a:extLst>
              <a:ext uri="{FF2B5EF4-FFF2-40B4-BE49-F238E27FC236}">
                <a16:creationId xmlns:a16="http://schemas.microsoft.com/office/drawing/2014/main" xmlns="" id="{45A04E4C-01C1-4659-B017-0A9E5CD8F275}"/>
              </a:ext>
            </a:extLst>
          </p:cNvPr>
          <p:cNvSpPr>
            <a:spLocks noGrp="1"/>
          </p:cNvSpPr>
          <p:nvPr>
            <p:ph idx="1"/>
          </p:nvPr>
        </p:nvSpPr>
        <p:spPr/>
        <p:txBody>
          <a:bodyPr/>
          <a:lstStyle/>
          <a:p>
            <a:pPr marL="0" indent="0">
              <a:buNone/>
            </a:pPr>
            <a:r>
              <a:rPr lang="tk-TM" sz="2800" b="1" dirty="0" smtClean="0">
                <a:latin typeface="Times New Roman" panose="02020603050405020304" pitchFamily="18" charset="0"/>
                <a:cs typeface="Times New Roman" panose="02020603050405020304" pitchFamily="18" charset="0"/>
              </a:rPr>
              <a:t>Soraglar:</a:t>
            </a:r>
          </a:p>
          <a:p>
            <a:pPr marL="0" indent="0">
              <a:buNone/>
            </a:pPr>
            <a:r>
              <a:rPr lang="de-DE" sz="2800" b="1" dirty="0" smtClean="0">
                <a:latin typeface="Times New Roman" panose="02020603050405020304" pitchFamily="18" charset="0"/>
                <a:cs typeface="Times New Roman" panose="02020603050405020304" pitchFamily="18" charset="0"/>
              </a:rPr>
              <a:t>1</a:t>
            </a:r>
            <a:r>
              <a:rPr lang="de-DE" sz="2800" b="1" dirty="0">
                <a:latin typeface="Times New Roman" panose="02020603050405020304" pitchFamily="18" charset="0"/>
                <a:cs typeface="Times New Roman" panose="02020603050405020304" pitchFamily="18" charset="0"/>
              </a:rPr>
              <a:t>. Demir </a:t>
            </a:r>
            <a:r>
              <a:rPr lang="de-DE" sz="2800" b="1" dirty="0" err="1">
                <a:latin typeface="Times New Roman" panose="02020603050405020304" pitchFamily="18" charset="0"/>
                <a:cs typeface="Times New Roman" panose="02020603050405020304" pitchFamily="18" charset="0"/>
              </a:rPr>
              <a:t>ýoluň</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awtomobil</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ýollar</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bilen</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kesişmegi</a:t>
            </a:r>
            <a:r>
              <a:rPr lang="de-DE" sz="2800" b="1" dirty="0">
                <a:latin typeface="Times New Roman" panose="02020603050405020304" pitchFamily="18" charset="0"/>
                <a:cs typeface="Times New Roman" panose="02020603050405020304" pitchFamily="18" charset="0"/>
              </a:rPr>
              <a:t>. </a:t>
            </a:r>
          </a:p>
          <a:p>
            <a:pPr marL="0" indent="0">
              <a:buNone/>
            </a:pPr>
            <a:r>
              <a:rPr lang="de-DE" sz="2800" b="1" dirty="0">
                <a:latin typeface="Times New Roman" panose="02020603050405020304" pitchFamily="18" charset="0"/>
                <a:cs typeface="Times New Roman" panose="02020603050405020304" pitchFamily="18" charset="0"/>
              </a:rPr>
              <a:t>2. </a:t>
            </a:r>
            <a:r>
              <a:rPr lang="de-DE" sz="2800" b="1" dirty="0" err="1">
                <a:latin typeface="Times New Roman" panose="02020603050405020304" pitchFamily="18" charset="0"/>
                <a:cs typeface="Times New Roman" panose="02020603050405020304" pitchFamily="18" charset="0"/>
              </a:rPr>
              <a:t>Şlagbaumlar</a:t>
            </a:r>
            <a:r>
              <a:rPr lang="de-DE" sz="2800" b="1" dirty="0">
                <a:latin typeface="Times New Roman" panose="02020603050405020304" pitchFamily="18" charset="0"/>
                <a:cs typeface="Times New Roman" panose="02020603050405020304" pitchFamily="18" charset="0"/>
              </a:rPr>
              <a:t>.</a:t>
            </a:r>
          </a:p>
          <a:p>
            <a:pPr marL="0" indent="0">
              <a:buNone/>
            </a:pPr>
            <a:r>
              <a:rPr lang="de-DE" sz="2800" b="1" dirty="0">
                <a:latin typeface="Times New Roman" panose="02020603050405020304" pitchFamily="18" charset="0"/>
                <a:cs typeface="Times New Roman" panose="02020603050405020304" pitchFamily="18" charset="0"/>
              </a:rPr>
              <a:t>3. </a:t>
            </a:r>
            <a:r>
              <a:rPr lang="de-DE" sz="2800" b="1" dirty="0" err="1">
                <a:latin typeface="Times New Roman" panose="02020603050405020304" pitchFamily="18" charset="0"/>
                <a:cs typeface="Times New Roman" panose="02020603050405020304" pitchFamily="18" charset="0"/>
              </a:rPr>
              <a:t>Goraýjy</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petikler</a:t>
            </a:r>
            <a:r>
              <a:rPr lang="de-DE" sz="2800" b="1"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4191089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203DCB-9162-487A-BB47-BAD76CBDB3FA}"/>
              </a:ext>
            </a:extLst>
          </p:cNvPr>
          <p:cNvSpPr>
            <a:spLocks noGrp="1"/>
          </p:cNvSpPr>
          <p:nvPr>
            <p:ph type="title"/>
          </p:nvPr>
        </p:nvSpPr>
        <p:spPr/>
        <p:txBody>
          <a:bodyPr>
            <a:normAutofit/>
          </a:bodyPr>
          <a:lstStyle/>
          <a:p>
            <a:r>
              <a:rPr lang="de-DE" sz="2800" b="1" dirty="0">
                <a:latin typeface="Times New Roman" panose="02020603050405020304" pitchFamily="18" charset="0"/>
                <a:cs typeface="Times New Roman" panose="02020603050405020304" pitchFamily="18" charset="0"/>
              </a:rPr>
              <a:t>1. Demir </a:t>
            </a:r>
            <a:r>
              <a:rPr lang="de-DE" sz="2800" b="1" dirty="0" err="1">
                <a:latin typeface="Times New Roman" panose="02020603050405020304" pitchFamily="18" charset="0"/>
                <a:cs typeface="Times New Roman" panose="02020603050405020304" pitchFamily="18" charset="0"/>
              </a:rPr>
              <a:t>ýoluň</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awtomobil</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ýollar</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bilen</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kesişmegi</a:t>
            </a:r>
            <a:r>
              <a:rPr lang="de-DE" sz="2800" b="1" dirty="0">
                <a:latin typeface="Times New Roman" panose="02020603050405020304" pitchFamily="18" charset="0"/>
                <a:cs typeface="Times New Roman" panose="02020603050405020304" pitchFamily="18" charset="0"/>
              </a:rPr>
              <a:t>. </a:t>
            </a:r>
            <a:br>
              <a:rPr lang="de-DE"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DD81A26A-9E88-4572-A09B-F703A0F7C7E4}"/>
              </a:ext>
            </a:extLst>
          </p:cNvPr>
          <p:cNvSpPr>
            <a:spLocks noGrp="1"/>
          </p:cNvSpPr>
          <p:nvPr>
            <p:ph idx="1"/>
          </p:nvPr>
        </p:nvSpPr>
        <p:spPr/>
        <p:txBody>
          <a:bodyPr>
            <a:normAutofit/>
          </a:bodyPr>
          <a:lstStyle/>
          <a:p>
            <a:pPr marL="0" indent="0">
              <a:buNone/>
            </a:pPr>
            <a:r>
              <a:rPr lang="ru-RU" sz="2400" i="1" dirty="0" err="1">
                <a:latin typeface="Times New Roman" panose="02020603050405020304" pitchFamily="18" charset="0"/>
                <a:cs typeface="Times New Roman" panose="02020603050405020304" pitchFamily="18" charset="0"/>
              </a:rPr>
              <a:t>Kesişmeler</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demir</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ýol</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geçelgeleri</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we</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demir</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ýollaryň</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birikmegi</a:t>
            </a:r>
            <a:r>
              <a:rPr lang="ru-RU" sz="2400" i="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tramwaý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trolleýbus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awtomobil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şäher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köçeleri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kesişmeleri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gurluşyk</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tehniki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möçberleriň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gözükdirmesiniň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talaplaryna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laýyklykda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amala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aşyrylmalydyrlar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tramwaý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troleýbus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berilmeýär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geçelgelerinde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awtobus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açylmagyna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aýratyn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rugsady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berilýär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395618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E1F7811-477B-4BAB-BAF4-68509EFA5F18}"/>
              </a:ext>
            </a:extLst>
          </p:cNvPr>
          <p:cNvSpPr>
            <a:spLocks noGrp="1"/>
          </p:cNvSpPr>
          <p:nvPr>
            <p:ph idx="1"/>
          </p:nvPr>
        </p:nvSpPr>
        <p:spPr/>
        <p:txBody>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ýokary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ösüşleri</a:t>
            </a:r>
            <a:r>
              <a:rPr lang="ru-RU" sz="2400" dirty="0">
                <a:latin typeface="Times New Roman" panose="02020603050405020304" pitchFamily="18" charset="0"/>
                <a:cs typeface="Times New Roman" panose="02020603050405020304" pitchFamily="18" charset="0"/>
              </a:rPr>
              <a:t> 1851-nji </a:t>
            </a:r>
            <a:r>
              <a:rPr lang="ru-RU" sz="2400" dirty="0" err="1">
                <a:latin typeface="Times New Roman" panose="02020603050405020304" pitchFamily="18" charset="0"/>
                <a:cs typeface="Times New Roman" panose="02020603050405020304" pitchFamily="18" charset="0"/>
              </a:rPr>
              <a:t>ýylda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Peterburg</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Moskwa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aralygynda</a:t>
            </a:r>
            <a:r>
              <a:rPr lang="ru-RU" sz="2400" dirty="0">
                <a:latin typeface="Times New Roman" panose="02020603050405020304" pitchFamily="18" charset="0"/>
                <a:cs typeface="Times New Roman" panose="02020603050405020304" pitchFamily="18" charset="0"/>
              </a:rPr>
              <a:t> 550 </a:t>
            </a:r>
            <a:r>
              <a:rPr lang="ru-RU" sz="2400" dirty="0" err="1">
                <a:latin typeface="Times New Roman" panose="02020603050405020304" pitchFamily="18" charset="0"/>
                <a:cs typeface="Times New Roman" panose="02020603050405020304" pitchFamily="18" charset="0"/>
              </a:rPr>
              <a:t>kilometr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uzynlykda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gurulan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başlanýar.Bu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inžener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P.P.Melnikowyň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goşandy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bardyr.P.P.Melnikow</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barada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ilkinji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kitaby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döredýär.Şeýlelikde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şahalary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Orsýediň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ýaýrap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başlaýar</a:t>
            </a:r>
            <a:r>
              <a:rPr lang="ru-RU" sz="2400" dirty="0">
                <a:latin typeface="Times New Roman" panose="02020603050405020304" pitchFamily="18" charset="0"/>
                <a:cs typeface="Times New Roman" panose="02020603050405020304" pitchFamily="18" charset="0"/>
              </a:rPr>
              <a:t>.</a:t>
            </a:r>
          </a:p>
          <a:p>
            <a:pPr marL="0" indent="0">
              <a:buNone/>
            </a:pPr>
            <a:r>
              <a:rPr lang="ru-RU" sz="2400" dirty="0" err="1">
                <a:latin typeface="Times New Roman" panose="02020603050405020304" pitchFamily="18" charset="0"/>
                <a:cs typeface="Times New Roman" panose="02020603050405020304" pitchFamily="18" charset="0"/>
              </a:rPr>
              <a:t>Krasnowodsk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häzirki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Türkmenbaşy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Daşkent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aralygyndaky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1899-njy </a:t>
            </a:r>
            <a:r>
              <a:rPr lang="ru-RU" sz="2400" dirty="0" err="1">
                <a:latin typeface="Times New Roman" panose="02020603050405020304" pitchFamily="18" charset="0"/>
                <a:cs typeface="Times New Roman" panose="02020603050405020304" pitchFamily="18" charset="0"/>
              </a:rPr>
              <a:t>ýylda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ulanmaga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berilýär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157612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awtomobil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derejede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kesişýän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aşagyndan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orunbasary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bellenilýär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serişdeleriniň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özi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ýereýän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mäşynlaryň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mallaryň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üstünden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bellenilmedik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ýerlerde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geçirilmegine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berilmeýär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Şu</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talaplaryň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ýetirilişine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gözegçilik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edarasynyň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başga-da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stansiýalaryň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üstüne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ýüklenýär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awtomobil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ýygylygyna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baglylykda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dört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derejelere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7624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Derejeliligiň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bellenilmegi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abat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saklamagyň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etmegiň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tertibi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Türkmenistanyň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ministrliginiň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gözükdirmesi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kesgitlenýärler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I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II </a:t>
            </a:r>
            <a:r>
              <a:rPr lang="ru-RU" sz="2400" dirty="0" err="1">
                <a:latin typeface="Times New Roman" panose="02020603050405020304" pitchFamily="18" charset="0"/>
                <a:cs typeface="Times New Roman" panose="02020603050405020304" pitchFamily="18" charset="0"/>
              </a:rPr>
              <a:t>derejeli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ähli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şeýle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uzaboçun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ulgamlary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enjamlaşdyrylan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uçastoklarda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ýerleşen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golaýynda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üpjünçiliginiň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beýleki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hemişelik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çeşmeleri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bolan</a:t>
            </a:r>
            <a:r>
              <a:rPr lang="ru-RU" sz="2400" dirty="0">
                <a:latin typeface="Times New Roman" panose="02020603050405020304" pitchFamily="18" charset="0"/>
                <a:cs typeface="Times New Roman" panose="02020603050405020304" pitchFamily="18" charset="0"/>
              </a:rPr>
              <a:t> III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IV </a:t>
            </a:r>
            <a:r>
              <a:rPr lang="ru-RU" sz="2400" dirty="0" err="1">
                <a:latin typeface="Times New Roman" panose="02020603050405020304" pitchFamily="18" charset="0"/>
                <a:cs typeface="Times New Roman" panose="02020603050405020304" pitchFamily="18" charset="0"/>
              </a:rPr>
              <a:t>derejeli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yşygy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bolmalydyr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zerur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ýagdaýlarda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bolsa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otlulary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gözden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geçirmek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üçin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prožektor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desgalary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enjamlaşdyrylmalydyrlar</a:t>
            </a:r>
            <a:r>
              <a:rPr lang="ru-RU" sz="2400"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606925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buNone/>
            </a:pP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bökdençsiz</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daşky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yşyklandyrylyşy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elektrik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üpjünçilik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edaralary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üpjün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edilýärler</a:t>
            </a:r>
            <a:r>
              <a:rPr lang="ru-RU" sz="2400"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sazlanýanlara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sazlanmaýanalara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bölünýärler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Sazlanýanlara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ulag</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serişdeleriniň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sürüjilerini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geçelgä</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otlynyň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ýetip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gelýändigi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hakynda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habar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signallandyrmasynyň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enjamlaşdyrylan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ýa-da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degişlidirler</a:t>
            </a:r>
            <a:r>
              <a:rPr lang="ru-RU" sz="2400" dirty="0">
                <a:latin typeface="Times New Roman" panose="02020603050405020304" pitchFamily="18" charset="0"/>
                <a:cs typeface="Times New Roman" panose="02020603050405020304" pitchFamily="18" charset="0"/>
              </a:rPr>
              <a:t>. </a:t>
            </a:r>
          </a:p>
          <a:p>
            <a:pPr marL="0" indent="0">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signallandyrmasynyň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gurluşlary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bilen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enjamlaşdyrylmadyk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nobatçy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işgär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tarapyndan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hyzmat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edilmeýän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demir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ýol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geçelgeleri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sazlanmaýanlara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degişlidirler</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738604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565934B-7A49-42B4-B075-9892AAFCDB39}"/>
              </a:ext>
            </a:extLst>
          </p:cNvPr>
          <p:cNvSpPr>
            <a:spLocks noGrp="1"/>
          </p:cNvSpPr>
          <p:nvPr>
            <p:ph type="title"/>
          </p:nvPr>
        </p:nvSpPr>
        <p:spPr/>
        <p:txBody>
          <a:bodyPr>
            <a:normAutofit/>
          </a:bodyPr>
          <a:lstStyle/>
          <a:p>
            <a:r>
              <a:rPr lang="de-DE" sz="2800" b="1" dirty="0">
                <a:latin typeface="Times New Roman" panose="02020603050405020304" pitchFamily="18" charset="0"/>
                <a:cs typeface="Times New Roman" panose="02020603050405020304" pitchFamily="18" charset="0"/>
              </a:rPr>
              <a:t>2. </a:t>
            </a:r>
            <a:r>
              <a:rPr lang="de-DE" sz="2800" b="1" dirty="0" err="1">
                <a:latin typeface="Times New Roman" panose="02020603050405020304" pitchFamily="18" charset="0"/>
                <a:cs typeface="Times New Roman" panose="02020603050405020304" pitchFamily="18" charset="0"/>
              </a:rPr>
              <a:t>Şlagbaumlar</a:t>
            </a:r>
            <a:r>
              <a:rPr lang="de-DE" sz="2800" b="1" dirty="0">
                <a:latin typeface="Times New Roman" panose="02020603050405020304" pitchFamily="18" charset="0"/>
                <a:cs typeface="Times New Roman" panose="02020603050405020304" pitchFamily="18" charset="0"/>
              </a:rPr>
              <a:t>.</a:t>
            </a:r>
            <a:br>
              <a:rPr lang="de-DE"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A97B4E89-7782-4CF3-88DA-504132A23107}"/>
              </a:ext>
            </a:extLst>
          </p:cNvPr>
          <p:cNvSpPr>
            <a:spLocks noGrp="1"/>
          </p:cNvSpPr>
          <p:nvPr>
            <p:ph idx="1"/>
          </p:nvPr>
        </p:nvSpPr>
        <p:spPr/>
        <p:txBody>
          <a:bodyPr>
            <a:normAutofit fontScale="92500"/>
          </a:bodyPr>
          <a:lstStyle/>
          <a:p>
            <a:pPr marL="0" indent="0">
              <a:buNone/>
            </a:pPr>
            <a:r>
              <a:rPr lang="ru-RU" sz="2600" dirty="0">
                <a:latin typeface="Times New Roman" panose="02020603050405020304" pitchFamily="18" charset="0"/>
                <a:cs typeface="Times New Roman" panose="02020603050405020304" pitchFamily="18" charset="0"/>
              </a:rPr>
              <a:t>„</a:t>
            </a:r>
            <a:r>
              <a:rPr lang="ru-RU" sz="2600" dirty="0" err="1">
                <a:latin typeface="Times New Roman" panose="02020603050405020304" pitchFamily="18" charset="0"/>
                <a:cs typeface="Times New Roman" panose="02020603050405020304" pitchFamily="18" charset="0"/>
              </a:rPr>
              <a:t>Demir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geçelgelerinde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goraýjy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gurluşlar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Geçelgeleri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enjamlaşdyryş</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çäkde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demir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awtomobil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ýollaryň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çäkde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ýerleşýän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çatrygyna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demir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geçelgesi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diýilýär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Geçelgeler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poýezd</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wagtynda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transportlara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göni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geçmek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poýezd</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golaýlaşan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wagtynda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hereketi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ýapmak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awariýa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ýagdaýynda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poýezdlere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duýdurmagyna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mümkinçiligi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berjaý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edýär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Hereketiň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howpsuzlygy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we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awtomobil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transportyň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hereketini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dolandyrmak</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üçin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geçelgelerde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ýörüte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awtomatlaşdyrylan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signalizasiýasy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gurnalýar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Onuň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iki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sany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bölegi</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bolýar</a:t>
            </a:r>
            <a:r>
              <a:rPr lang="ru-RU" sz="2600" dirty="0">
                <a:latin typeface="Times New Roman" panose="02020603050405020304" pitchFamily="18" charset="0"/>
                <a:cs typeface="Times New Roman" panose="02020603050405020304" pitchFamily="18" charset="0"/>
              </a:rPr>
              <a:t>:</a:t>
            </a:r>
          </a:p>
          <a:p>
            <a:pPr marL="0" lvl="0" indent="0">
              <a:buNone/>
            </a:pPr>
            <a:r>
              <a:rPr lang="ru-RU" sz="2600" dirty="0" err="1">
                <a:latin typeface="Times New Roman" panose="02020603050405020304" pitchFamily="18" charset="0"/>
                <a:cs typeface="Times New Roman" panose="02020603050405020304" pitchFamily="18" charset="0"/>
              </a:rPr>
              <a:t>Geçelge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swetofor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signalizasiýasy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şlagbaum</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ýa-da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şlagbaumsyz</a:t>
            </a:r>
            <a:r>
              <a:rPr lang="ru-RU" sz="2600" dirty="0">
                <a:latin typeface="Times New Roman" panose="02020603050405020304" pitchFamily="18" charset="0"/>
                <a:cs typeface="Times New Roman" panose="02020603050405020304" pitchFamily="18" charset="0"/>
              </a:rPr>
              <a:t>).</a:t>
            </a:r>
          </a:p>
          <a:p>
            <a:pPr marL="0" lvl="0" indent="0">
              <a:buNone/>
            </a:pPr>
            <a:r>
              <a:rPr lang="ru-RU" sz="2600" dirty="0" err="1">
                <a:latin typeface="Times New Roman" panose="02020603050405020304" pitchFamily="18" charset="0"/>
                <a:cs typeface="Times New Roman" panose="02020603050405020304" pitchFamily="18" charset="0"/>
              </a:rPr>
              <a:t>Awtomatlaşdyrylan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habar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edýän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signalizasiýasy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poýezd</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golaýlaşanda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awtomobil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şol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gurallar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ýol</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tarapyna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duruzma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signalyny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geçelge</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tarapyna</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habar</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berýän</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signalyny</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ibermeli</a:t>
            </a:r>
            <a:r>
              <a:rPr lang="ru-RU" sz="26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5187290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sz="2400" dirty="0" err="1">
                <a:latin typeface="Times New Roman" panose="02020603050405020304" pitchFamily="18" charset="0"/>
                <a:cs typeface="Times New Roman" panose="02020603050405020304" pitchFamily="18" charset="0"/>
              </a:rPr>
              <a:t>Geçelgäni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transport</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serişdelerinden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boşatmaga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ýetjek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öň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bermeli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swetofor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signalizasiýasy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işläp</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başlansoň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belli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bir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wagtdan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awtomatlaşdyrylan</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şlagbaumly</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geçelgäni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ýapýar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Ýapmak</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hereketi</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geçelge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boşaýança</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dowam</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edilmeli</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652227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0878DE-B68D-4FB5-A819-9FE003C7B57B}"/>
              </a:ext>
            </a:extLst>
          </p:cNvPr>
          <p:cNvSpPr>
            <a:spLocks noGrp="1"/>
          </p:cNvSpPr>
          <p:nvPr>
            <p:ph type="title"/>
          </p:nvPr>
        </p:nvSpPr>
        <p:spPr/>
        <p:txBody>
          <a:bodyPr>
            <a:normAutofit fontScale="90000"/>
          </a:bodyPr>
          <a:lstStyle/>
          <a:p>
            <a:r>
              <a:rPr lang="de-DE" sz="3100" b="1" dirty="0">
                <a:latin typeface="Times New Roman" panose="02020603050405020304" pitchFamily="18" charset="0"/>
                <a:cs typeface="Times New Roman" panose="02020603050405020304" pitchFamily="18" charset="0"/>
              </a:rPr>
              <a:t>3. </a:t>
            </a:r>
            <a:r>
              <a:rPr lang="de-DE" sz="3100" b="1" dirty="0" err="1">
                <a:latin typeface="Times New Roman" panose="02020603050405020304" pitchFamily="18" charset="0"/>
                <a:cs typeface="Times New Roman" panose="02020603050405020304" pitchFamily="18" charset="0"/>
              </a:rPr>
              <a:t>Goraýjy</a:t>
            </a:r>
            <a:r>
              <a:rPr lang="de-DE" sz="3100" b="1" dirty="0">
                <a:latin typeface="Times New Roman" panose="02020603050405020304" pitchFamily="18" charset="0"/>
                <a:cs typeface="Times New Roman" panose="02020603050405020304" pitchFamily="18" charset="0"/>
              </a:rPr>
              <a:t> </a:t>
            </a:r>
            <a:r>
              <a:rPr lang="de-DE" sz="3100" b="1" dirty="0" err="1">
                <a:latin typeface="Times New Roman" panose="02020603050405020304" pitchFamily="18" charset="0"/>
                <a:cs typeface="Times New Roman" panose="02020603050405020304" pitchFamily="18" charset="0"/>
              </a:rPr>
              <a:t>petikler</a:t>
            </a:r>
            <a:r>
              <a:rPr lang="de-DE" sz="3100" b="1" dirty="0">
                <a:latin typeface="Times New Roman" panose="02020603050405020304" pitchFamily="18" charset="0"/>
                <a:cs typeface="Times New Roman" panose="02020603050405020304" pitchFamily="18" charset="0"/>
              </a:rPr>
              <a:t>.</a:t>
            </a:r>
            <a:r>
              <a:rPr lang="de-DE" dirty="0"/>
              <a:t/>
            </a:r>
            <a:br>
              <a:rPr lang="de-DE" dirty="0"/>
            </a:br>
            <a:endParaRPr lang="ru-RU" dirty="0"/>
          </a:p>
        </p:txBody>
      </p:sp>
      <p:sp>
        <p:nvSpPr>
          <p:cNvPr id="3" name="Объект 2">
            <a:extLst>
              <a:ext uri="{FF2B5EF4-FFF2-40B4-BE49-F238E27FC236}">
                <a16:creationId xmlns:a16="http://schemas.microsoft.com/office/drawing/2014/main" xmlns="" id="{C3BE5683-8BA0-4E32-B14B-A6C28B873DCA}"/>
              </a:ext>
            </a:extLst>
          </p:cNvPr>
          <p:cNvSpPr>
            <a:spLocks noGrp="1"/>
          </p:cNvSpPr>
          <p:nvPr>
            <p:ph idx="1"/>
          </p:nvPr>
        </p:nvSpPr>
        <p:spPr/>
        <p:txBody>
          <a:bodyPr>
            <a:normAutofit fontScale="85000" lnSpcReduction="20000"/>
          </a:bodyPr>
          <a:lstStyle/>
          <a:p>
            <a:pPr marL="0" indent="0">
              <a:buNone/>
            </a:pPr>
            <a:r>
              <a:rPr lang="de-DE" sz="3100" dirty="0">
                <a:latin typeface="Times New Roman" panose="02020603050405020304" pitchFamily="18" charset="0"/>
                <a:cs typeface="Times New Roman" panose="02020603050405020304" pitchFamily="18" charset="0"/>
              </a:rPr>
              <a:t>Demir </a:t>
            </a:r>
            <a:r>
              <a:rPr lang="de-DE" sz="3100" dirty="0" err="1">
                <a:latin typeface="Times New Roman" panose="02020603050405020304" pitchFamily="18" charset="0"/>
                <a:cs typeface="Times New Roman" panose="02020603050405020304" pitchFamily="18" charset="0"/>
              </a:rPr>
              <a:t>ýollaryň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bir</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derejede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kesişýän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şeýle</a:t>
            </a:r>
            <a:r>
              <a:rPr lang="de-DE" sz="3100" dirty="0">
                <a:latin typeface="Times New Roman" panose="02020603050405020304" pitchFamily="18" charset="0"/>
                <a:cs typeface="Times New Roman" panose="02020603050405020304" pitchFamily="18" charset="0"/>
              </a:rPr>
              <a:t> hem </a:t>
            </a:r>
            <a:r>
              <a:rPr lang="de-DE" sz="3100" dirty="0" err="1">
                <a:latin typeface="Times New Roman" panose="02020603050405020304" pitchFamily="18" charset="0"/>
                <a:cs typeface="Times New Roman" panose="02020603050405020304" pitchFamily="18" charset="0"/>
              </a:rPr>
              <a:t>ulgamlaryň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demir</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ýol</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baralga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we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birleşdiriji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ýollarynyň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aralyklarda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we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stansiýalarda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esasy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ýollara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birigýän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ýerlerinde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goraýjy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petikler</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we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gorag</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strelkalary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ýerleşdirilmelidirler</a:t>
            </a:r>
            <a:r>
              <a:rPr lang="de-DE" sz="3100" dirty="0">
                <a:latin typeface="Times New Roman" panose="02020603050405020304" pitchFamily="18" charset="0"/>
                <a:cs typeface="Times New Roman" panose="02020603050405020304" pitchFamily="18" charset="0"/>
              </a:rPr>
              <a:t>.</a:t>
            </a:r>
          </a:p>
          <a:p>
            <a:pPr marL="0" indent="0">
              <a:buNone/>
            </a:pPr>
            <a:r>
              <a:rPr lang="de-DE" sz="3100" dirty="0">
                <a:latin typeface="Times New Roman" panose="02020603050405020304" pitchFamily="18" charset="0"/>
                <a:cs typeface="Times New Roman" panose="02020603050405020304" pitchFamily="18" charset="0"/>
              </a:rPr>
              <a:t>	Demir </a:t>
            </a:r>
            <a:r>
              <a:rPr lang="de-DE" sz="3100" dirty="0" err="1">
                <a:latin typeface="Times New Roman" panose="02020603050405020304" pitchFamily="18" charset="0"/>
                <a:cs typeface="Times New Roman" panose="02020603050405020304" pitchFamily="18" charset="0"/>
              </a:rPr>
              <a:t>ýol</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baralga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we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birleşdiriji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ýollaryň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kabul</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ediş-ugradyş</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we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beýleki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stansiýa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ýollaryna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birigýän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ýerleriniň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hereketli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düzümiň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öz-özünden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stansiýa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ýa</a:t>
            </a:r>
            <a:r>
              <a:rPr lang="de-DE" sz="3100" dirty="0">
                <a:latin typeface="Times New Roman" panose="02020603050405020304" pitchFamily="18" charset="0"/>
                <a:cs typeface="Times New Roman" panose="02020603050405020304" pitchFamily="18" charset="0"/>
              </a:rPr>
              <a:t>-da </a:t>
            </a:r>
            <a:r>
              <a:rPr lang="de-DE" sz="3100" dirty="0" err="1">
                <a:latin typeface="Times New Roman" panose="02020603050405020304" pitchFamily="18" charset="0"/>
                <a:cs typeface="Times New Roman" panose="02020603050405020304" pitchFamily="18" charset="0"/>
              </a:rPr>
              <a:t>aralyga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çykmagynyň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öňüni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almak</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üçin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goraýjy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petikleri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gorag</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strelkalary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zyňýan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başmaklary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zyňýan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aýrylary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ýa</a:t>
            </a:r>
            <a:r>
              <a:rPr lang="de-DE" sz="3100" dirty="0">
                <a:latin typeface="Times New Roman" panose="02020603050405020304" pitchFamily="18" charset="0"/>
                <a:cs typeface="Times New Roman" panose="02020603050405020304" pitchFamily="18" charset="0"/>
              </a:rPr>
              <a:t>-da </a:t>
            </a:r>
            <a:r>
              <a:rPr lang="de-DE" sz="3100" dirty="0" err="1">
                <a:latin typeface="Times New Roman" panose="02020603050405020304" pitchFamily="18" charset="0"/>
                <a:cs typeface="Times New Roman" panose="02020603050405020304" pitchFamily="18" charset="0"/>
              </a:rPr>
              <a:t>zyňýan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strelkalary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bolmalydyrlar</a:t>
            </a:r>
            <a:r>
              <a:rPr lang="de-DE" sz="3100" dirty="0">
                <a:latin typeface="Times New Roman" panose="02020603050405020304" pitchFamily="18" charset="0"/>
                <a:cs typeface="Times New Roman" panose="02020603050405020304" pitchFamily="18" charset="0"/>
              </a:rPr>
              <a:t>. </a:t>
            </a:r>
          </a:p>
          <a:p>
            <a:pPr marL="0" indent="0">
              <a:buNone/>
            </a:pP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Goraýjy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petikleriň</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peýdaly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uzynlygy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azyndan</a:t>
            </a:r>
            <a:r>
              <a:rPr lang="de-DE" sz="3100" dirty="0">
                <a:latin typeface="Times New Roman" panose="02020603050405020304" pitchFamily="18" charset="0"/>
                <a:cs typeface="Times New Roman" panose="02020603050405020304" pitchFamily="18" charset="0"/>
              </a:rPr>
              <a:t> 50 m </a:t>
            </a:r>
            <a:r>
              <a:rPr lang="de-DE" sz="3100" dirty="0" err="1">
                <a:latin typeface="Times New Roman" panose="02020603050405020304" pitchFamily="18" charset="0"/>
                <a:cs typeface="Times New Roman" panose="02020603050405020304" pitchFamily="18" charset="0"/>
              </a:rPr>
              <a:t>bolmalydyr</a:t>
            </a:r>
            <a:r>
              <a:rPr lang="de-DE" sz="3100" dirty="0">
                <a:latin typeface="Times New Roman" panose="02020603050405020304" pitchFamily="18" charset="0"/>
                <a:cs typeface="Times New Roman" panose="02020603050405020304" pitchFamily="18" charset="0"/>
              </a:rPr>
              <a:t>. </a:t>
            </a:r>
          </a:p>
          <a:p>
            <a:pPr marL="0" indent="0">
              <a:buNone/>
            </a:pP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Uzaga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çekýän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inişleri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bolan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aralyklarda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şeýle</a:t>
            </a:r>
            <a:r>
              <a:rPr lang="de-DE" sz="3100" dirty="0">
                <a:latin typeface="Times New Roman" panose="02020603050405020304" pitchFamily="18" charset="0"/>
                <a:cs typeface="Times New Roman" panose="02020603050405020304" pitchFamily="18" charset="0"/>
              </a:rPr>
              <a:t> hem </a:t>
            </a:r>
            <a:r>
              <a:rPr lang="de-DE" sz="3100" dirty="0" err="1">
                <a:latin typeface="Times New Roman" panose="02020603050405020304" pitchFamily="18" charset="0"/>
                <a:cs typeface="Times New Roman" panose="02020603050405020304" pitchFamily="18" charset="0"/>
              </a:rPr>
              <a:t>şeýle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aralyklary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çäklendirýän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stansiýalarda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Türkmenistanyň</a:t>
            </a:r>
            <a:r>
              <a:rPr lang="de-DE" sz="3100" dirty="0">
                <a:latin typeface="Times New Roman" panose="02020603050405020304" pitchFamily="18" charset="0"/>
                <a:cs typeface="Times New Roman" panose="02020603050405020304" pitchFamily="18" charset="0"/>
              </a:rPr>
              <a:t> Demir </a:t>
            </a:r>
            <a:r>
              <a:rPr lang="de-DE" sz="3100" dirty="0" err="1">
                <a:latin typeface="Times New Roman" panose="02020603050405020304" pitchFamily="18" charset="0"/>
                <a:cs typeface="Times New Roman" panose="02020603050405020304" pitchFamily="18" charset="0"/>
              </a:rPr>
              <a:t>ýol</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ulaglary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ministrligi</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tarapyndan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tassyklanan</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tasslamalar</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boýunça</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tutujy</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petikler</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göz</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öňünde</a:t>
            </a:r>
            <a:r>
              <a:rPr lang="de-DE" sz="3100" dirty="0">
                <a:latin typeface="Times New Roman" panose="02020603050405020304" pitchFamily="18" charset="0"/>
                <a:cs typeface="Times New Roman" panose="02020603050405020304" pitchFamily="18" charset="0"/>
              </a:rPr>
              <a:t> </a:t>
            </a:r>
            <a:r>
              <a:rPr lang="de-DE" sz="3100" dirty="0" err="1">
                <a:latin typeface="Times New Roman" panose="02020603050405020304" pitchFamily="18" charset="0"/>
                <a:cs typeface="Times New Roman" panose="02020603050405020304" pitchFamily="18" charset="0"/>
              </a:rPr>
              <a:t>tutlmalydyrlar</a:t>
            </a:r>
            <a:r>
              <a:rPr lang="de-DE" sz="31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1112384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7A4176E-A2F0-4D05-9592-3DD2C8E2B6D4}"/>
              </a:ext>
            </a:extLst>
          </p:cNvPr>
          <p:cNvSpPr>
            <a:spLocks noGrp="1"/>
          </p:cNvSpPr>
          <p:nvPr>
            <p:ph type="title"/>
          </p:nvPr>
        </p:nvSpPr>
        <p:spPr/>
        <p:txBody>
          <a:bodyPr>
            <a:normAutofit fontScale="90000"/>
          </a:bodyPr>
          <a:lstStyle/>
          <a:p>
            <a:r>
              <a:rPr lang="tk-TM" sz="3600" b="1" dirty="0">
                <a:latin typeface="Times New Roman" panose="02020603050405020304" pitchFamily="18" charset="0"/>
                <a:cs typeface="Times New Roman" panose="02020603050405020304" pitchFamily="18" charset="0"/>
              </a:rPr>
              <a:t/>
            </a:r>
            <a:br>
              <a:rPr lang="tk-TM" sz="3600" b="1" dirty="0">
                <a:latin typeface="Times New Roman" panose="02020603050405020304" pitchFamily="18" charset="0"/>
                <a:cs typeface="Times New Roman" panose="02020603050405020304" pitchFamily="18" charset="0"/>
              </a:rPr>
            </a:br>
            <a:r>
              <a:rPr lang="tk-TM" sz="3100" b="1" dirty="0" smtClean="0">
                <a:latin typeface="Times New Roman" panose="02020603050405020304" pitchFamily="18" charset="0"/>
                <a:cs typeface="Times New Roman" panose="02020603050405020304" pitchFamily="18" charset="0"/>
              </a:rPr>
              <a:t>15</a:t>
            </a:r>
            <a:r>
              <a:rPr lang="sq-AL" sz="3100" b="1" dirty="0" smtClean="0">
                <a:latin typeface="Times New Roman" panose="02020603050405020304" pitchFamily="18" charset="0"/>
                <a:cs typeface="Times New Roman" panose="02020603050405020304" pitchFamily="18" charset="0"/>
              </a:rPr>
              <a:t>-nj</a:t>
            </a:r>
            <a:r>
              <a:rPr lang="tk-TM" sz="3100" b="1" dirty="0" smtClean="0">
                <a:latin typeface="Times New Roman" panose="02020603050405020304" pitchFamily="18" charset="0"/>
                <a:cs typeface="Times New Roman" panose="02020603050405020304" pitchFamily="18" charset="0"/>
              </a:rPr>
              <a:t>i</a:t>
            </a:r>
            <a:r>
              <a:rPr lang="sq-AL" sz="3100" b="1" dirty="0" smtClean="0">
                <a:latin typeface="Times New Roman" panose="02020603050405020304" pitchFamily="18" charset="0"/>
                <a:cs typeface="Times New Roman" panose="02020603050405020304" pitchFamily="18" charset="0"/>
              </a:rPr>
              <a:t> </a:t>
            </a:r>
            <a:r>
              <a:rPr lang="sq-AL" sz="3100" b="1" dirty="0">
                <a:latin typeface="Times New Roman" panose="02020603050405020304" pitchFamily="18" charset="0"/>
                <a:cs typeface="Times New Roman" panose="02020603050405020304" pitchFamily="18" charset="0"/>
              </a:rPr>
              <a:t>umumy okuw</a:t>
            </a:r>
            <a:r>
              <a:rPr lang="tk-TM" sz="3100" b="1" dirty="0">
                <a:latin typeface="Times New Roman" panose="02020603050405020304" pitchFamily="18" charset="0"/>
                <a:cs typeface="Times New Roman" panose="02020603050405020304" pitchFamily="18" charset="0"/>
              </a:rPr>
              <a:t>: </a:t>
            </a:r>
            <a:r>
              <a:rPr lang="sq-AL" sz="3100" b="1" dirty="0">
                <a:latin typeface="Times New Roman" panose="02020603050405020304" pitchFamily="18" charset="0"/>
                <a:cs typeface="Times New Roman" panose="02020603050405020304" pitchFamily="18" charset="0"/>
              </a:rPr>
              <a:t>Razýezdler</a:t>
            </a:r>
            <a:r>
              <a:rPr lang="sq-AL" dirty="0"/>
              <a:t/>
            </a:r>
            <a:br>
              <a:rPr lang="sq-AL" dirty="0"/>
            </a:br>
            <a:endParaRPr lang="ru-RU" dirty="0"/>
          </a:p>
        </p:txBody>
      </p:sp>
      <p:sp>
        <p:nvSpPr>
          <p:cNvPr id="3" name="Объект 2">
            <a:extLst>
              <a:ext uri="{FF2B5EF4-FFF2-40B4-BE49-F238E27FC236}">
                <a16:creationId xmlns:a16="http://schemas.microsoft.com/office/drawing/2014/main" xmlns="" id="{AB22611A-2768-4176-A1B3-9D81F68E637D}"/>
              </a:ext>
            </a:extLst>
          </p:cNvPr>
          <p:cNvSpPr>
            <a:spLocks noGrp="1"/>
          </p:cNvSpPr>
          <p:nvPr>
            <p:ph idx="1"/>
          </p:nvPr>
        </p:nvSpPr>
        <p:spPr>
          <a:xfrm>
            <a:off x="1981200" y="1916833"/>
            <a:ext cx="8229600" cy="4209331"/>
          </a:xfrm>
        </p:spPr>
        <p:txBody>
          <a:bodyPr/>
          <a:lstStyle/>
          <a:p>
            <a:pPr marL="0" indent="0">
              <a:buNone/>
            </a:pPr>
            <a:r>
              <a:rPr lang="tk-TM" sz="2400" b="1" dirty="0">
                <a:latin typeface="Times New Roman" panose="02020603050405020304" pitchFamily="18" charset="0"/>
                <a:cs typeface="Times New Roman" panose="02020603050405020304" pitchFamily="18" charset="0"/>
              </a:rPr>
              <a:t>Soraglar:</a:t>
            </a:r>
          </a:p>
          <a:p>
            <a:pPr marL="0" indent="0">
              <a:buNone/>
            </a:pPr>
            <a:r>
              <a:rPr lang="tk-TM" sz="2400" b="1" dirty="0">
                <a:latin typeface="Times New Roman" panose="02020603050405020304" pitchFamily="18" charset="0"/>
                <a:cs typeface="Times New Roman" panose="02020603050405020304" pitchFamily="18" charset="0"/>
              </a:rPr>
              <a:t>1.</a:t>
            </a:r>
            <a:r>
              <a:rPr lang="ru-RU" sz="2400" b="1" dirty="0" err="1">
                <a:latin typeface="Times New Roman" panose="02020603050405020304" pitchFamily="18" charset="0"/>
                <a:cs typeface="Times New Roman" panose="02020603050405020304" pitchFamily="18" charset="0"/>
              </a:rPr>
              <a:t>Razýezdleriň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klasifikasiýasy</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we</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shemalary</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marL="0" indent="0">
              <a:buNone/>
            </a:pPr>
            <a:r>
              <a:rPr lang="tk-TM" sz="2400" b="1" dirty="0">
                <a:latin typeface="Times New Roman" panose="02020603050405020304" pitchFamily="18" charset="0"/>
                <a:cs typeface="Times New Roman" panose="02020603050405020304" pitchFamily="18" charset="0"/>
              </a:rPr>
              <a:t>2.</a:t>
            </a:r>
            <a:r>
              <a:rPr lang="ru-RU" sz="2400" b="1" dirty="0" err="1">
                <a:latin typeface="Times New Roman" panose="02020603050405020304" pitchFamily="18" charset="0"/>
                <a:cs typeface="Times New Roman" panose="02020603050405020304" pitchFamily="18" charset="0"/>
              </a:rPr>
              <a:t>Razýezdler</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barada</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düşünje</a:t>
            </a:r>
            <a:endParaRPr lang="ru-RU" sz="2400" dirty="0">
              <a:latin typeface="Times New Roman" panose="02020603050405020304" pitchFamily="18" charset="0"/>
              <a:cs typeface="Times New Roman" panose="02020603050405020304" pitchFamily="18" charset="0"/>
            </a:endParaRPr>
          </a:p>
          <a:p>
            <a:pPr marL="0" indent="0">
              <a:buNone/>
            </a:pPr>
            <a:r>
              <a:rPr lang="tk-TM" sz="2400" b="1" dirty="0">
                <a:latin typeface="Times New Roman" panose="02020603050405020304" pitchFamily="18" charset="0"/>
                <a:cs typeface="Times New Roman" panose="02020603050405020304" pitchFamily="18" charset="0"/>
              </a:rPr>
              <a:t>3.</a:t>
            </a:r>
            <a:r>
              <a:rPr lang="ru-RU" sz="2400" b="1" dirty="0" err="1">
                <a:latin typeface="Times New Roman" panose="02020603050405020304" pitchFamily="18" charset="0"/>
                <a:cs typeface="Times New Roman" panose="02020603050405020304" pitchFamily="18" charset="0"/>
              </a:rPr>
              <a:t>Razýezdleriň</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görnüşleri</a:t>
            </a:r>
            <a:endParaRPr lang="ru-RU" sz="24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437745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3B2F46-84B4-4236-8723-A637F71EF611}"/>
              </a:ext>
            </a:extLst>
          </p:cNvPr>
          <p:cNvSpPr>
            <a:spLocks noGrp="1"/>
          </p:cNvSpPr>
          <p:nvPr>
            <p:ph type="title"/>
          </p:nvPr>
        </p:nvSpPr>
        <p:spPr/>
        <p:txBody>
          <a:bodyPr>
            <a:normAutofit fontScale="90000"/>
          </a:bodyPr>
          <a:lstStyle/>
          <a:p>
            <a:r>
              <a:rPr lang="tk-TM" sz="3100" b="1" dirty="0">
                <a:latin typeface="Times New Roman" panose="02020603050405020304" pitchFamily="18" charset="0"/>
                <a:cs typeface="Times New Roman" panose="02020603050405020304" pitchFamily="18" charset="0"/>
              </a:rPr>
              <a:t/>
            </a:r>
            <a:br>
              <a:rPr lang="tk-TM" sz="3100" b="1" dirty="0">
                <a:latin typeface="Times New Roman" panose="02020603050405020304" pitchFamily="18" charset="0"/>
                <a:cs typeface="Times New Roman" panose="02020603050405020304" pitchFamily="18" charset="0"/>
              </a:rPr>
            </a:br>
            <a:r>
              <a:rPr lang="tk-TM" sz="3100" b="1" dirty="0">
                <a:latin typeface="Times New Roman" panose="02020603050405020304" pitchFamily="18" charset="0"/>
                <a:cs typeface="Times New Roman" panose="02020603050405020304" pitchFamily="18" charset="0"/>
              </a:rPr>
              <a:t>1.</a:t>
            </a:r>
            <a:r>
              <a:rPr lang="ru-RU" sz="3100" b="1" dirty="0" err="1">
                <a:latin typeface="Times New Roman" panose="02020603050405020304" pitchFamily="18" charset="0"/>
                <a:cs typeface="Times New Roman" panose="02020603050405020304" pitchFamily="18" charset="0"/>
              </a:rPr>
              <a:t>Razýezdleriň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klasifikasiýasy</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we</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shemalary</a:t>
            </a:r>
            <a:r>
              <a:rPr lang="ru-RU" sz="3100" b="1"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xmlns="" id="{1B293040-FD0C-40C1-B807-1A09A54935AC}"/>
              </a:ext>
            </a:extLst>
          </p:cNvPr>
          <p:cNvSpPr>
            <a:spLocks noGrp="1"/>
          </p:cNvSpPr>
          <p:nvPr>
            <p:ph idx="1"/>
          </p:nvPr>
        </p:nvSpPr>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saklanyp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bolsa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a:t>
            </a:r>
            <a:r>
              <a:rPr lang="de-DE" sz="2400" dirty="0">
                <a:latin typeface="Times New Roman" panose="02020603050405020304" pitchFamily="18" charset="0"/>
                <a:cs typeface="Times New Roman" panose="02020603050405020304" pitchFamily="18" charset="0"/>
              </a:rPr>
              <a:t> 3-nji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geçirilýär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Sebäbi</a:t>
            </a:r>
            <a:r>
              <a:rPr lang="de-DE" sz="2400" dirty="0">
                <a:latin typeface="Times New Roman" panose="02020603050405020304" pitchFamily="18" charset="0"/>
                <a:cs typeface="Times New Roman" panose="02020603050405020304" pitchFamily="18" charset="0"/>
              </a:rPr>
              <a:t> 3-nji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münüp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meýdançalar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ýöriteleşdiriýär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Egerde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duşuşýan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bolsa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olaryň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saklanýan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beýlekisi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saklanmaýan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ýörite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düzülen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hereketiniň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tertibi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ikisi</a:t>
            </a:r>
            <a:r>
              <a:rPr lang="de-DE" sz="2400" dirty="0">
                <a:latin typeface="Times New Roman" panose="02020603050405020304" pitchFamily="18" charset="0"/>
                <a:cs typeface="Times New Roman" panose="02020603050405020304" pitchFamily="18" charset="0"/>
              </a:rPr>
              <a:t> hem </a:t>
            </a:r>
            <a:r>
              <a:rPr lang="de-DE" sz="2400" dirty="0" err="1">
                <a:latin typeface="Times New Roman" panose="02020603050405020304" pitchFamily="18" charset="0"/>
                <a:cs typeface="Times New Roman" panose="02020603050405020304" pitchFamily="18" charset="0"/>
              </a:rPr>
              <a:t>saklanmaly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bolsa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nobatçysynyň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deňinde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ýörite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münüp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düşülýän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meýdança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şol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düşmek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münmek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üçin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düzüminiň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saklananda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meýdança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gabat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gelýän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wagonlardan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berilýär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Islendik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saklanman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geçende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düzgün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boýunça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diňe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geçirilýär</a:t>
            </a:r>
            <a:r>
              <a:rPr lang="de-DE"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25267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06A1A6E7-0243-491A-ACE7-CACE0E4EC5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584" y="941276"/>
            <a:ext cx="7488832" cy="4975448"/>
          </a:xfrm>
        </p:spPr>
      </p:pic>
    </p:spTree>
    <p:extLst>
      <p:ext uri="{BB962C8B-B14F-4D97-AF65-F5344CB8AC3E}">
        <p14:creationId xmlns:p14="http://schemas.microsoft.com/office/powerpoint/2010/main" val="3819551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81200" y="1196753"/>
            <a:ext cx="8229600" cy="4929411"/>
          </a:xfrm>
        </p:spPr>
        <p:txBody>
          <a:bodyPr>
            <a:normAutofit/>
          </a:bodyPr>
          <a:lstStyle/>
          <a:p>
            <a:pPr marL="0" indent="0">
              <a:buNone/>
            </a:pP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başga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2-nji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3-nji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ediji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ugradyjyly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ýük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otlyny</a:t>
            </a:r>
            <a:r>
              <a:rPr lang="de-DE" sz="2400" dirty="0">
                <a:latin typeface="Times New Roman" panose="02020603050405020304" pitchFamily="18" charset="0"/>
                <a:cs typeface="Times New Roman" panose="02020603050405020304" pitchFamily="18" charset="0"/>
              </a:rPr>
              <a:t> 2-nji </a:t>
            </a:r>
            <a:r>
              <a:rPr lang="de-DE" sz="2400" dirty="0" err="1">
                <a:latin typeface="Times New Roman" panose="02020603050405020304" pitchFamily="18" charset="0"/>
                <a:cs typeface="Times New Roman" panose="02020603050405020304" pitchFamily="18" charset="0"/>
              </a:rPr>
              <a:t>we</a:t>
            </a:r>
            <a:r>
              <a:rPr lang="de-DE" sz="2400" dirty="0">
                <a:latin typeface="Times New Roman" panose="02020603050405020304" pitchFamily="18" charset="0"/>
                <a:cs typeface="Times New Roman" panose="02020603050405020304" pitchFamily="18" charset="0"/>
              </a:rPr>
              <a:t> 3-nji </a:t>
            </a:r>
            <a:r>
              <a:rPr lang="de-DE" sz="2400" dirty="0" err="1">
                <a:latin typeface="Times New Roman" panose="02020603050405020304" pitchFamily="18" charset="0"/>
                <a:cs typeface="Times New Roman" panose="02020603050405020304" pitchFamily="18" charset="0"/>
              </a:rPr>
              <a:t>ýola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kabul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edip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ýolagçy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ozup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geçmegine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ýa</a:t>
            </a:r>
            <a:r>
              <a:rPr lang="de-DE" sz="2400" dirty="0">
                <a:latin typeface="Times New Roman" panose="02020603050405020304" pitchFamily="18" charset="0"/>
                <a:cs typeface="Times New Roman" panose="02020603050405020304" pitchFamily="18" charset="0"/>
              </a:rPr>
              <a:t>-da </a:t>
            </a:r>
            <a:r>
              <a:rPr lang="de-DE" sz="2400" dirty="0" err="1">
                <a:latin typeface="Times New Roman" panose="02020603050405020304" pitchFamily="18" charset="0"/>
                <a:cs typeface="Times New Roman" panose="02020603050405020304" pitchFamily="18" charset="0"/>
              </a:rPr>
              <a:t>garşylykly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gelýän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dürli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görnüşli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amatly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hasaplanýar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Geçirijilik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mümkinçiligine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baglylykda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esasy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ýoldan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başga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bolanda</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gije-gündüziň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dowamynda</a:t>
            </a:r>
            <a:r>
              <a:rPr lang="de-DE" sz="2400" dirty="0">
                <a:latin typeface="Times New Roman" panose="02020603050405020304" pitchFamily="18" charset="0"/>
                <a:cs typeface="Times New Roman" panose="02020603050405020304" pitchFamily="18" charset="0"/>
              </a:rPr>
              <a:t> 12 </a:t>
            </a:r>
            <a:r>
              <a:rPr lang="de-DE" sz="2400" dirty="0" err="1">
                <a:latin typeface="Times New Roman" panose="02020603050405020304" pitchFamily="18" charset="0"/>
                <a:cs typeface="Times New Roman" panose="02020603050405020304" pitchFamily="18" charset="0"/>
              </a:rPr>
              <a:t>jübüt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geçirmeklik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bolanda</a:t>
            </a:r>
            <a:r>
              <a:rPr lang="de-DE" sz="2400" dirty="0">
                <a:latin typeface="Times New Roman" panose="02020603050405020304" pitchFamily="18" charset="0"/>
                <a:cs typeface="Times New Roman" panose="02020603050405020304" pitchFamily="18" charset="0"/>
              </a:rPr>
              <a:t> 13-den 24-e </a:t>
            </a:r>
            <a:r>
              <a:rPr lang="de-DE" sz="2400" dirty="0" err="1">
                <a:latin typeface="Times New Roman" panose="02020603050405020304" pitchFamily="18" charset="0"/>
                <a:cs typeface="Times New Roman" panose="02020603050405020304" pitchFamily="18" charset="0"/>
              </a:rPr>
              <a:t>çenli</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jübüt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geçirmeklik</a:t>
            </a:r>
            <a:r>
              <a:rPr lang="de-DE" sz="2400" dirty="0">
                <a:latin typeface="Times New Roman" panose="02020603050405020304" pitchFamily="18" charset="0"/>
                <a:cs typeface="Times New Roman" panose="02020603050405020304" pitchFamily="18" charset="0"/>
              </a:rPr>
              <a:t>, 24-den </a:t>
            </a:r>
            <a:r>
              <a:rPr lang="de-DE" sz="2400" dirty="0" err="1">
                <a:latin typeface="Times New Roman" panose="02020603050405020304" pitchFamily="18" charset="0"/>
                <a:cs typeface="Times New Roman" panose="02020603050405020304" pitchFamily="18" charset="0"/>
              </a:rPr>
              <a:t>artyk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geçirmek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ücin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ikiden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köp</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bolmalydyr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Çatryk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stansiýanyň</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golaýyndaky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razýezdlerde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bir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sany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ýol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artyk</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gurulýar</a:t>
            </a:r>
            <a:r>
              <a:rPr lang="de-DE"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016830"/>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15523</Words>
  <Application>Microsoft Office PowerPoint</Application>
  <PresentationFormat>Широкоэкранный</PresentationFormat>
  <Paragraphs>626</Paragraphs>
  <Slides>222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222</vt:i4>
      </vt:variant>
    </vt:vector>
  </HeadingPairs>
  <TitlesOfParts>
    <vt:vector size="227" baseType="lpstr">
      <vt:lpstr>Arial</vt:lpstr>
      <vt:lpstr>Calibri</vt:lpstr>
      <vt:lpstr>Cambria Math</vt:lpstr>
      <vt:lpstr>Times New Roman</vt:lpstr>
      <vt:lpstr>1_Тема Office</vt:lpstr>
      <vt:lpstr>Türkmenistanyň bilim ministrligi Türkmenistanyň inžener-tehniki we ulag kommunikasiýalary instituty</vt:lpstr>
      <vt:lpstr>1-nji umumy sapak: Giriş</vt:lpstr>
      <vt:lpstr>1.Demir ýolda ýetilen sepgitler. </vt:lpstr>
      <vt:lpstr> 2.Dersi öwrenmegiň meseleleri. </vt:lpstr>
      <vt:lpstr>Презентация PowerPoint</vt:lpstr>
      <vt:lpstr>3.Demir ýol stansiýalaryň we çatryklaryň niýetlenişi. </vt:lpstr>
      <vt:lpstr> 2-nji umumy okuw: Demir ýol stansiýalary we çatryklarynyň niýetlenişi. </vt:lpstr>
      <vt:lpstr>1. Demir ýoluň taryhyny öwrenmek.  </vt:lpstr>
      <vt:lpstr>Презентация PowerPoint</vt:lpstr>
      <vt:lpstr>2. Stansiýalary öwrenmek.</vt:lpstr>
      <vt:lpstr> </vt:lpstr>
      <vt:lpstr> 3.Demir ýol stansiýalarynyň çatryklarda ýerleşdirilişiniň maksady.  </vt:lpstr>
      <vt:lpstr> 3-nji umumy okuw: Bölüm punktlary we klassifikasiýasy . </vt:lpstr>
      <vt:lpstr> 1.Bölüm punktlaryň niýetlenişi.  </vt:lpstr>
      <vt:lpstr> 2.Bölüm punktlaryň klassifikasiýasy. </vt:lpstr>
      <vt:lpstr>3. Stansiýanyň işiniň häsiýeti we bellenişi. </vt:lpstr>
      <vt:lpstr>Презентация PowerPoint</vt:lpstr>
      <vt:lpstr>Презентация PowerPoint</vt:lpstr>
      <vt:lpstr>Презентация PowerPoint</vt:lpstr>
      <vt:lpstr> 4-nji umumy okuw: Stansiýa ýollarynyň klassifikasiýasy. </vt:lpstr>
      <vt:lpstr>1.Stansiýa ýollarynyň bölünişi.  </vt:lpstr>
      <vt:lpstr>Презентация PowerPoint</vt:lpstr>
      <vt:lpstr>2.Stansiýanyň esasy ýollary. </vt:lpstr>
      <vt:lpstr>Презентация PowerPoint</vt:lpstr>
      <vt:lpstr>Презентация PowerPoint</vt:lpstr>
      <vt:lpstr>3.Stansiýanyň ýöriteleşdirilen ýollary. </vt:lpstr>
      <vt:lpstr>Презентация PowerPoint</vt:lpstr>
      <vt:lpstr>Презентация PowerPoint</vt:lpstr>
      <vt:lpstr> 5-nji umumy okuw: Gabaralar we olara bildirilýän talaplar </vt:lpstr>
      <vt:lpstr>1.Gabaralaryň görnüşi.  </vt:lpstr>
      <vt:lpstr>2.Hereket edeýän düzümiň gabarasy. </vt:lpstr>
      <vt:lpstr>Презентация PowerPoint</vt:lpstr>
      <vt:lpstr>Презентация PowerPoint</vt:lpstr>
      <vt:lpstr>Презентация PowerPoint</vt:lpstr>
      <vt:lpstr>3.Belli bir bellenilen gabaralar. </vt:lpstr>
      <vt:lpstr> 6-njy umumy okuw: Ýoluň birikmesi. </vt:lpstr>
      <vt:lpstr>1.Strelkaly geçirijiler. </vt:lpstr>
      <vt:lpstr>2.Stansiýa ýollarynyň birikmesi. </vt:lpstr>
      <vt:lpstr> 3.Strelkaly geçirijiniň kömegi bilen beýleki ýola geçmeklik . </vt:lpstr>
      <vt:lpstr>Презентация PowerPoint</vt:lpstr>
      <vt:lpstr>Презентация PowerPoint</vt:lpstr>
      <vt:lpstr>7-nji umumy okuw: Iki ýoluň birikmesi. </vt:lpstr>
      <vt:lpstr> 1.Strelkaly geçirijileriň kömegi bilen ýollary üýtgetmek. </vt:lpstr>
      <vt:lpstr>2.Stansiýa ýollarynyň birikmesi. </vt:lpstr>
      <vt:lpstr> 3.Strelkaly geçirijiniň  kömegi bilen geçmeklik . </vt:lpstr>
      <vt:lpstr>Презентация PowerPoint</vt:lpstr>
      <vt:lpstr>8-nji umumy okuw: Strelkaly ýollar </vt:lpstr>
      <vt:lpstr>1.Strelkaly geçirijiler ýerleşdirilen ýollar. </vt:lpstr>
      <vt:lpstr>Презентация PowerPoint</vt:lpstr>
      <vt:lpstr>Презентация PowerPoint</vt:lpstr>
      <vt:lpstr>Презентация PowerPoint</vt:lpstr>
      <vt:lpstr>Презентация PowerPoint</vt:lpstr>
      <vt:lpstr>2.Ýollaryň  parallel ýerleşdirilişi. </vt:lpstr>
      <vt:lpstr>3.Gysgaldylan strelkaly ýollar. </vt:lpstr>
      <vt:lpstr>9-njy umumy okuw: Stansiýanyň esasy elementleri. </vt:lpstr>
      <vt:lpstr>1.Stansiýanyň ýollary. </vt:lpstr>
      <vt:lpstr>2.Stansiýanyň bokurdaklary.  </vt:lpstr>
      <vt:lpstr>Презентация PowerPoint</vt:lpstr>
      <vt:lpstr>Презентация PowerPoint</vt:lpstr>
      <vt:lpstr>3.Iki ýolly ulgamlaryň aralyklary. </vt:lpstr>
      <vt:lpstr>10-njy umumy okuw: Stansiýanyň ýollarynyň uzynlygy. </vt:lpstr>
      <vt:lpstr>1.Stansiýanyň ýollarynyň doly uzynlygy. </vt:lpstr>
      <vt:lpstr>2.Stansiýanyň ýollarynyň peýdaly uzynlyklary. </vt:lpstr>
      <vt:lpstr>Презентация PowerPoint</vt:lpstr>
      <vt:lpstr>Презентация PowerPoint</vt:lpstr>
      <vt:lpstr>3.Ýoluň peýdaly uzynlyklarynyň kesgitlenilişi. </vt:lpstr>
      <vt:lpstr>11-nji umumy okuw: Parkyň ýollary we olaryň elementleri </vt:lpstr>
      <vt:lpstr>1.  Parkyň görnüşleri. </vt:lpstr>
      <vt:lpstr> 2. Stansiýalaryň parklarynyň shemalary. </vt:lpstr>
      <vt:lpstr>Презентация PowerPoint</vt:lpstr>
      <vt:lpstr>3. Stansiýanyň bokurdagy hakynda düşünje. </vt:lpstr>
      <vt:lpstr>Презентация PowerPoint</vt:lpstr>
      <vt:lpstr>4. Stansiýalarda iş düzgünleri. </vt:lpstr>
      <vt:lpstr> 12-nji umumy okuw: Stansiýanyň ýollarynyň we strelkaly geçirijileriň belenilişi. </vt:lpstr>
      <vt:lpstr> 1. Ýollaryň bellenilişi. </vt:lpstr>
      <vt:lpstr>2. Strelkaly geçirijilerin bellenilişi. </vt:lpstr>
      <vt:lpstr>3. Tehniki howpsyzlygyň talaplary. </vt:lpstr>
      <vt:lpstr> 13-nji umumy okuw: Stansiýa ýollarynyň ýokarky gurluşy </vt:lpstr>
      <vt:lpstr>1. Ýoluň ýokarky gurluşy. </vt:lpstr>
      <vt:lpstr>Презентация PowerPoint</vt:lpstr>
      <vt:lpstr>2. Suw – sil sowyjy desgalar. </vt:lpstr>
      <vt:lpstr>Презентация PowerPoint</vt:lpstr>
      <vt:lpstr>Презентация PowerPoint</vt:lpstr>
      <vt:lpstr>Презентация PowerPoint</vt:lpstr>
      <vt:lpstr>3. Ýer düšegi, ýoluň üstki gurlušy we emeli desgalar. </vt:lpstr>
      <vt:lpstr>Презентация PowerPoint</vt:lpstr>
      <vt:lpstr>Презентация PowerPoint</vt:lpstr>
      <vt:lpstr> 14-nji umumy okuw: Ýollaryň kesişmegi. </vt:lpstr>
      <vt:lpstr>1. Demir ýoluň awtomobil ýollar bilen kesişmegi.  </vt:lpstr>
      <vt:lpstr>Презентация PowerPoint</vt:lpstr>
      <vt:lpstr>Презентация PowerPoint</vt:lpstr>
      <vt:lpstr>Презентация PowerPoint</vt:lpstr>
      <vt:lpstr>2. Şlagbaumlar. </vt:lpstr>
      <vt:lpstr>Презентация PowerPoint</vt:lpstr>
      <vt:lpstr>3. Goraýjy petikler. </vt:lpstr>
      <vt:lpstr> 15-nji umumy okuw: Razýezdler </vt:lpstr>
      <vt:lpstr> 1.Razýezdleriň klasifikasiýasy we shemalary. </vt:lpstr>
      <vt:lpstr>Презентация PowerPoint</vt:lpstr>
      <vt:lpstr>Презентация PowerPoint</vt:lpstr>
      <vt:lpstr>Презентация PowerPoint</vt:lpstr>
      <vt:lpstr>Презентация PowerPoint</vt:lpstr>
      <vt:lpstr>Презентация PowerPoint</vt:lpstr>
      <vt:lpstr>Otlylary saklamany duşuşdyryp geçirmegiň taslamasynda seredilýär:</vt:lpstr>
      <vt:lpstr>Презентация PowerPoint</vt:lpstr>
      <vt:lpstr> 2.Razýezdler barada düşünje </vt:lpstr>
      <vt:lpstr>Презентация PowerPoint</vt:lpstr>
      <vt:lpstr>Презентация PowerPoint</vt:lpstr>
      <vt:lpstr> 3.Razýezdleriň görnüşleri </vt:lpstr>
      <vt:lpstr>Презентация PowerPoint</vt:lpstr>
      <vt:lpstr>Презентация PowerPoint</vt:lpstr>
      <vt:lpstr>Презентация PowerPoint</vt:lpstr>
      <vt:lpstr>16-njy umumy okuw: Ozup geçiş punktlar</vt:lpstr>
      <vt:lpstr> 1.Ozup geçiş punktlaryň görnüşini saýlamak. </vt:lpstr>
      <vt:lpstr>Презентация PowerPoint</vt:lpstr>
      <vt:lpstr> 2.Ozup geçiş punktlaryň ýerleşdirilýän ýerleri. </vt:lpstr>
      <vt:lpstr>Презентация PowerPoint</vt:lpstr>
      <vt:lpstr>Презентация PowerPoint</vt:lpstr>
      <vt:lpstr>Презентация PowerPoint</vt:lpstr>
      <vt:lpstr>Презентация PowerPoint</vt:lpstr>
      <vt:lpstr> 3. Tehniki howpsyzlygyň talaplary </vt:lpstr>
      <vt:lpstr>Презентация PowerPoint</vt:lpstr>
      <vt:lpstr> 17-nji umumy okuw: Aralyk stansiýalary. </vt:lpstr>
      <vt:lpstr> 1.Aralyk stansiýalaryň şekili we görnüşleri </vt:lpstr>
      <vt:lpstr>Презентация PowerPoint</vt:lpstr>
      <vt:lpstr>Презентация PowerPoint</vt:lpstr>
      <vt:lpstr>Презентация PowerPoint</vt:lpstr>
      <vt:lpstr> 2. Aralyk stansiýalaryň şekili we görnüşlerini saýlamagyň şertleri </vt:lpstr>
      <vt:lpstr>Презентация PowerPoint</vt:lpstr>
      <vt:lpstr>Презентация PowerPoint</vt:lpstr>
      <vt:lpstr> 3. Keseligine ýerleşdirilen stansiýanyň görnüşi. </vt:lpstr>
      <vt:lpstr>Презентация PowerPoint</vt:lpstr>
      <vt:lpstr>Презентация PowerPoint</vt:lpstr>
      <vt:lpstr> 18-nji umumy okuw: Aralyk stansiýanyň desgalary we gurluşlary. </vt:lpstr>
      <vt:lpstr> 1. Aralyk stansiýanyň ýük howlulary.  </vt:lpstr>
      <vt:lpstr> 2. Aralyk stansiýanyň başgada desgalary we gurluşlary . </vt:lpstr>
      <vt:lpstr>  </vt:lpstr>
      <vt:lpstr> 3. Aralyk stansiýanyň uz boýuna görnüşi. </vt:lpstr>
      <vt:lpstr>Презентация PowerPoint</vt:lpstr>
      <vt:lpstr> 19-njy umumy okuw: Uçastok stansiýalary. </vt:lpstr>
      <vt:lpstr> 1.Uçastok stansiýalarynyň ýerine ýetirýän işleri </vt:lpstr>
      <vt:lpstr> 2.Uçastok stansiýalarynyň bir ýolly linýada ýerleşdirilişi. </vt:lpstr>
      <vt:lpstr>Презентация PowerPoint</vt:lpstr>
      <vt:lpstr>Презентация PowerPoint</vt:lpstr>
      <vt:lpstr> 3.Uçastok stansiýada ýükleriň ýüklenilişi. </vt:lpstr>
      <vt:lpstr>Презентация PowerPoint</vt:lpstr>
      <vt:lpstr>Презентация PowerPoint</vt:lpstr>
      <vt:lpstr> 20-nji umumy okuw: Uçastok stansiýanyň shemasy </vt:lpstr>
      <vt:lpstr> 1.Uçastok stansiýanyň görnüşleri we olaryň  ýerleşiş prinsipleri.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2.Uçastok stansiýanyň shemalarynyň görnüşlerini saýlamak. </vt:lpstr>
      <vt:lpstr> 3.Uçastok stansiýasyny ýerleşdirmek </vt:lpstr>
      <vt:lpstr> 21-nji umumy okuw: Uçastok stansiýanyň desgalary we gurluşlary </vt:lpstr>
      <vt:lpstr> 1.Uçastok stansiýanyň desgalary we gurluşlary </vt:lpstr>
      <vt:lpstr> 2.Uçastok stansiýasynyň beýleki stansiýadan tapawudy. </vt:lpstr>
      <vt:lpstr>Презентация PowerPoint</vt:lpstr>
      <vt:lpstr>Презентация PowerPoint</vt:lpstr>
      <vt:lpstr> 2.Ýolagçylara hyzmat edýan desgalar we gurluşlar </vt:lpstr>
      <vt:lpstr>Презентация PowerPoint</vt:lpstr>
      <vt:lpstr>Презентация PowerPoint</vt:lpstr>
      <vt:lpstr> 22-nji umumy okuw: Uçastok stansiýasynyň golaýynda ýerleşýän ýan ýollar. </vt:lpstr>
      <vt:lpstr> 1.Ýan ýollaryň ýerine ýetirýän işleri  </vt:lpstr>
      <vt:lpstr>Презентация PowerPoint</vt:lpstr>
      <vt:lpstr>Презентация PowerPoint</vt:lpstr>
      <vt:lpstr> 2.Ýan ýollaryň ammarlary. </vt:lpstr>
      <vt:lpstr>Презентация PowerPoint</vt:lpstr>
      <vt:lpstr>Презентация PowerPoint</vt:lpstr>
      <vt:lpstr> 3. Tehniki howpsyzlyk talaplary. </vt:lpstr>
      <vt:lpstr> 23-nji umumy okuw: Sortlaýjy stansiýalar </vt:lpstr>
      <vt:lpstr> 1.Sortlaýjy stansiýanyň görnüşleri </vt:lpstr>
      <vt:lpstr>Презентация PowerPoint</vt:lpstr>
      <vt:lpstr>Презентация PowerPoint</vt:lpstr>
      <vt:lpstr> 2.Sortlaýjy stansiýanyň kabul ediji ugradyjy parky. </vt:lpstr>
      <vt:lpstr>Презентация PowerPoint</vt:lpstr>
      <vt:lpstr> 3.Sortlaýjy stansiýanyň üstaşar parky. </vt:lpstr>
      <vt:lpstr>Презентация PowerPoint</vt:lpstr>
      <vt:lpstr>Презентация PowerPoint</vt:lpstr>
      <vt:lpstr>24-nji umumy okuw: Iki taraplaýyn sortlaýjy stansiýanyň shemasy. </vt:lpstr>
      <vt:lpstr> 1.Iki taraplaýyn sortlaýjy stansiýanyň shemasy. </vt:lpstr>
      <vt:lpstr> 2.Sortlaýjy stansiýanyň esasy ýollarynyň ýerleşişi. </vt:lpstr>
      <vt:lpstr>Презентация PowerPoint</vt:lpstr>
      <vt:lpstr>Презентация PowerPoint</vt:lpstr>
      <vt:lpstr>Презентация PowerPoint</vt:lpstr>
      <vt:lpstr> 3.Sortlaýjy stansiýanyň goşmaça ýollary. </vt:lpstr>
      <vt:lpstr> 25-nji umumy okuw: Sortlaýjy  belentlikden göýberilýän wagonlaryň tizlikleri we olary saklaýjy enjamlar. </vt:lpstr>
      <vt:lpstr>1.Sortlaýjy stansiýany proýektirlemek. </vt:lpstr>
      <vt:lpstr>Презентация PowerPoint</vt:lpstr>
      <vt:lpstr>Презентация PowerPoint</vt:lpstr>
      <vt:lpstr> 2.Sortlaýjy stansiýanyň eňňediniň beýikligini kesgitlemek. </vt:lpstr>
      <vt:lpstr> 3.Otly düzümini düzmegiň usullary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26-njy umumy okuw: Kärhana ýetirilen zyýanlar üçin işçiniň we gullukçynyň material jogapkärçiligi </vt:lpstr>
      <vt:lpstr>1.Ýetirilen zyýanlar üçin işçiniň material jogapkärçiligi</vt:lpstr>
      <vt:lpstr>Презентация PowerPoint</vt:lpstr>
      <vt:lpstr>Презентация PowerPoint</vt:lpstr>
      <vt:lpstr> 2.Iş ýerleriniň tebigy titremesi. </vt:lpstr>
      <vt:lpstr>Презентация PowerPoint</vt:lpstr>
      <vt:lpstr>27-nji umumy okuw: Zähmet düzgün nyzamy </vt:lpstr>
      <vt:lpstr> 1.Iş wagty, dynç alyş wagty, baýramçylyk güni. </vt:lpstr>
      <vt:lpstr>Презентация PowerPoint</vt:lpstr>
      <vt:lpstr>Презентация PowerPoint</vt:lpstr>
      <vt:lpstr> 2.Zähmet rugsady. Aýallaryň we ýetginjekleriň zähmeti. </vt:lpstr>
      <vt:lpstr>Презентация PowerPoint</vt:lpstr>
      <vt:lpstr>Презентация PowerPoint</vt:lpstr>
      <vt:lpstr>3.Işden çykarmaklyk we başga işe geçirmeklik.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Türkmenistanyň bilim ministrligi Türkmenistanyň inžener-tehniki we ulag kommunikasiýalary instituty</dc:title>
  <dc:creator>Admin</dc:creator>
  <cp:lastModifiedBy>user</cp:lastModifiedBy>
  <cp:revision>27</cp:revision>
  <dcterms:created xsi:type="dcterms:W3CDTF">2021-10-04T06:44:51Z</dcterms:created>
  <dcterms:modified xsi:type="dcterms:W3CDTF">2009-05-06T20:22:53Z</dcterms:modified>
</cp:coreProperties>
</file>