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99FF33"/>
    <a:srgbClr val="006600"/>
    <a:srgbClr val="00FF00"/>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2A54C80-263E-416B-A8E0-580EDEADCBDC}" type="datetimeFigureOut">
              <a:rPr lang="en-US" dirty="0"/>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11/9/2020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BCBDA928-0289-4CF7-B112-D8EB744DA0A6}"/>
              </a:ext>
            </a:extLst>
          </p:cNvPr>
          <p:cNvSpPr>
            <a:spLocks noGrp="1"/>
          </p:cNvSpPr>
          <p:nvPr>
            <p:ph type="subTitle" idx="1"/>
          </p:nvPr>
        </p:nvSpPr>
        <p:spPr>
          <a:xfrm>
            <a:off x="0" y="0"/>
            <a:ext cx="12192001" cy="6857999"/>
          </a:xfrm>
        </p:spPr>
        <p:txBody>
          <a:bodyPr>
            <a:normAutofit/>
          </a:bodyPr>
          <a:lstStyle/>
          <a:p>
            <a:pPr algn="l"/>
            <a:endParaRPr lang="tk-TM" sz="3200" u="sng" dirty="0">
              <a:solidFill>
                <a:schemeClr val="tx1">
                  <a:lumMod val="95000"/>
                  <a:lumOff val="5000"/>
                </a:schemeClr>
              </a:solidFill>
              <a:latin typeface="Arial Rounded MT Bold" panose="020F0704030504030204" pitchFamily="34" charset="0"/>
            </a:endParaRPr>
          </a:p>
          <a:p>
            <a:pPr algn="l"/>
            <a:r>
              <a:rPr lang="tk-TM" sz="3200" u="sng" dirty="0">
                <a:solidFill>
                  <a:schemeClr val="tx1">
                    <a:lumMod val="95000"/>
                    <a:lumOff val="5000"/>
                  </a:schemeClr>
                </a:solidFill>
                <a:latin typeface="Arial Rounded MT Bold" panose="020F0704030504030204" pitchFamily="34" charset="0"/>
              </a:rPr>
              <a:t>Tema</a:t>
            </a:r>
            <a:r>
              <a:rPr lang="tk-TM" sz="3200" u="sng" dirty="0">
                <a:solidFill>
                  <a:schemeClr val="tx1">
                    <a:lumMod val="95000"/>
                    <a:lumOff val="5000"/>
                  </a:schemeClr>
                </a:solidFill>
                <a:latin typeface="Arial Black" panose="020B0A04020102020204" pitchFamily="34" charset="0"/>
              </a:rPr>
              <a:t>: </a:t>
            </a:r>
            <a:r>
              <a:rPr lang="tk-TM" sz="3200" u="sng" dirty="0">
                <a:latin typeface="Arial Black" panose="020B0A04020102020204" pitchFamily="34" charset="0"/>
              </a:rPr>
              <a:t> </a:t>
            </a:r>
            <a:r>
              <a:rPr lang="tk-TM" sz="2800" u="sng" dirty="0">
                <a:solidFill>
                  <a:schemeClr val="tx1">
                    <a:lumMod val="95000"/>
                    <a:lumOff val="5000"/>
                  </a:schemeClr>
                </a:solidFill>
                <a:latin typeface="Arial Black" panose="020B0A04020102020204" pitchFamily="34" charset="0"/>
                <a:cs typeface="Arial" panose="020B0604020202020204" pitchFamily="34" charset="0"/>
              </a:rPr>
              <a:t>Biosfera hakynda düşünje.Biosferanyň gurluşy we düzümi</a:t>
            </a:r>
            <a:r>
              <a:rPr lang="tk-TM" sz="2800" u="sng" dirty="0">
                <a:solidFill>
                  <a:schemeClr val="tx1">
                    <a:lumMod val="95000"/>
                    <a:lumOff val="5000"/>
                  </a:schemeClr>
                </a:solidFill>
                <a:latin typeface="Arial Black" panose="020B0A04020102020204" pitchFamily="34" charset="0"/>
              </a:rPr>
              <a:t>.</a:t>
            </a:r>
          </a:p>
          <a:p>
            <a:pPr algn="l"/>
            <a:r>
              <a:rPr lang="tk-TM" sz="2800" u="sng" dirty="0">
                <a:latin typeface="Arial Rounded MT Bold" panose="020F0704030504030204" pitchFamily="34" charset="0"/>
              </a:rPr>
              <a:t>                              </a:t>
            </a:r>
          </a:p>
          <a:p>
            <a:pPr algn="l"/>
            <a:r>
              <a:rPr lang="tk-TM" sz="2800" u="sng" dirty="0">
                <a:latin typeface="Arial Rounded MT Bold" panose="020F0704030504030204" pitchFamily="34" charset="0"/>
              </a:rPr>
              <a:t>                                        </a:t>
            </a:r>
            <a:r>
              <a:rPr lang="tk-TM" sz="2800" u="sng" dirty="0">
                <a:solidFill>
                  <a:schemeClr val="tx1">
                    <a:lumMod val="95000"/>
                    <a:lumOff val="5000"/>
                  </a:schemeClr>
                </a:solidFill>
                <a:latin typeface="Arial Rounded MT Bold" panose="020F0704030504030204" pitchFamily="34" charset="0"/>
              </a:rPr>
              <a:t>Meýilnama:     </a:t>
            </a:r>
          </a:p>
          <a:p>
            <a:pPr algn="l"/>
            <a:r>
              <a:rPr lang="tk-TM" sz="2800" u="sng" dirty="0">
                <a:solidFill>
                  <a:schemeClr val="tx1">
                    <a:lumMod val="95000"/>
                    <a:lumOff val="5000"/>
                  </a:schemeClr>
                </a:solidFill>
                <a:latin typeface="Arial Rounded MT Bold" panose="020F0704030504030204" pitchFamily="34" charset="0"/>
              </a:rPr>
              <a:t>  </a:t>
            </a:r>
          </a:p>
          <a:p>
            <a:pPr algn="l"/>
            <a:r>
              <a:rPr lang="tk-TM" sz="2800" u="sng" dirty="0">
                <a:solidFill>
                  <a:schemeClr val="tx1">
                    <a:lumMod val="95000"/>
                    <a:lumOff val="5000"/>
                  </a:schemeClr>
                </a:solidFill>
                <a:latin typeface="Arial Rounded MT Bold" panose="020F0704030504030204" pitchFamily="34" charset="0"/>
              </a:rPr>
              <a:t> 1.Biosfera barada düşünje.</a:t>
            </a:r>
          </a:p>
          <a:p>
            <a:pPr algn="l"/>
            <a:r>
              <a:rPr lang="tk-TM" sz="2800" u="sng" dirty="0">
                <a:solidFill>
                  <a:schemeClr val="tx1">
                    <a:lumMod val="95000"/>
                    <a:lumOff val="5000"/>
                  </a:schemeClr>
                </a:solidFill>
                <a:latin typeface="Arial Rounded MT Bold" panose="020F0704030504030204" pitchFamily="34" charset="0"/>
              </a:rPr>
              <a:t>  </a:t>
            </a:r>
          </a:p>
          <a:p>
            <a:pPr algn="l"/>
            <a:r>
              <a:rPr lang="tk-TM" sz="2800" u="sng" dirty="0">
                <a:solidFill>
                  <a:schemeClr val="tx1">
                    <a:lumMod val="95000"/>
                    <a:lumOff val="5000"/>
                  </a:schemeClr>
                </a:solidFill>
                <a:latin typeface="Arial Rounded MT Bold" panose="020F0704030504030204" pitchFamily="34" charset="0"/>
              </a:rPr>
              <a:t> 2.Biosferany</a:t>
            </a:r>
            <a:r>
              <a:rPr lang="tk-TM" sz="2800" b="1" u="sng" dirty="0">
                <a:solidFill>
                  <a:schemeClr val="tx1">
                    <a:lumMod val="95000"/>
                    <a:lumOff val="5000"/>
                  </a:schemeClr>
                </a:solidFill>
                <a:latin typeface="Arial Rounded MT Bold" panose="020F0704030504030204" pitchFamily="34" charset="0"/>
              </a:rPr>
              <a:t>ň </a:t>
            </a:r>
            <a:r>
              <a:rPr lang="tk-TM" sz="2800" u="sng" dirty="0">
                <a:solidFill>
                  <a:schemeClr val="tx1">
                    <a:lumMod val="95000"/>
                    <a:lumOff val="5000"/>
                  </a:schemeClr>
                </a:solidFill>
                <a:latin typeface="Arial Rounded MT Bold" panose="020F0704030504030204" pitchFamily="34" charset="0"/>
              </a:rPr>
              <a:t>çäkleri</a:t>
            </a:r>
          </a:p>
          <a:p>
            <a:pPr algn="l"/>
            <a:r>
              <a:rPr lang="tk-TM" sz="2800" u="sng" dirty="0">
                <a:solidFill>
                  <a:schemeClr val="tx1">
                    <a:lumMod val="95000"/>
                    <a:lumOff val="5000"/>
                  </a:schemeClr>
                </a:solidFill>
                <a:latin typeface="Arial Rounded MT Bold" panose="020F0704030504030204" pitchFamily="34" charset="0"/>
              </a:rPr>
              <a:t> </a:t>
            </a:r>
          </a:p>
          <a:p>
            <a:pPr algn="l"/>
            <a:r>
              <a:rPr lang="tk-TM" sz="2800" u="sng" dirty="0">
                <a:solidFill>
                  <a:schemeClr val="tx1">
                    <a:lumMod val="95000"/>
                    <a:lumOff val="5000"/>
                  </a:schemeClr>
                </a:solidFill>
                <a:latin typeface="Arial Rounded MT Bold" panose="020F0704030504030204" pitchFamily="34" charset="0"/>
              </a:rPr>
              <a:t>  3.Ekologik faktorlar.</a:t>
            </a:r>
            <a:endParaRPr lang="ru-RU" sz="2800" u="sng" dirty="0">
              <a:solidFill>
                <a:schemeClr val="tx1">
                  <a:lumMod val="95000"/>
                  <a:lumOff val="5000"/>
                </a:schemeClr>
              </a:solidFill>
            </a:endParaRPr>
          </a:p>
        </p:txBody>
      </p:sp>
      <p:pic>
        <p:nvPicPr>
          <p:cNvPr id="4" name="Рисунок 3">
            <a:extLst>
              <a:ext uri="{FF2B5EF4-FFF2-40B4-BE49-F238E27FC236}">
                <a16:creationId xmlns:a16="http://schemas.microsoft.com/office/drawing/2014/main" id="{BD1225D1-F7D5-4F68-8F98-1B730E5DAD70}"/>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B2318E0-204F-4BBB-8BF6-4C4445F76774}"/>
              </a:ext>
            </a:extLst>
          </p:cNvPr>
          <p:cNvSpPr txBox="1"/>
          <p:nvPr/>
        </p:nvSpPr>
        <p:spPr>
          <a:xfrm>
            <a:off x="304799" y="609600"/>
            <a:ext cx="10800522" cy="5016758"/>
          </a:xfrm>
          <a:prstGeom prst="rect">
            <a:avLst/>
          </a:prstGeom>
          <a:noFill/>
        </p:spPr>
        <p:txBody>
          <a:bodyPr wrap="square" rtlCol="0">
            <a:spAutoFit/>
          </a:bodyPr>
          <a:lstStyle/>
          <a:p>
            <a:r>
              <a:rPr lang="tk-TM" sz="3200" b="1" u="sng" dirty="0">
                <a:latin typeface="Arial Rounded MT Bold" panose="020F0704030504030204" pitchFamily="34" charset="0"/>
              </a:rPr>
              <a:t>Tema</a:t>
            </a:r>
            <a:r>
              <a:rPr lang="tk-TM" sz="3200" b="1" u="sng" dirty="0">
                <a:latin typeface="Arial Black" panose="020B0A04020102020204" pitchFamily="34" charset="0"/>
              </a:rPr>
              <a:t>:  </a:t>
            </a:r>
            <a:r>
              <a:rPr lang="tk-TM" sz="3200" b="1" u="sng" dirty="0">
                <a:latin typeface="Arial Black" panose="020B0A04020102020204" pitchFamily="34" charset="0"/>
                <a:cs typeface="Arial" panose="020B0604020202020204" pitchFamily="34" charset="0"/>
              </a:rPr>
              <a:t>Biosfera hakynda düşünje.Biosferanyň gurluşy we düzümi</a:t>
            </a:r>
            <a:r>
              <a:rPr lang="tk-TM" sz="3200" b="1" u="sng" dirty="0">
                <a:latin typeface="Arial Black" panose="020B0A04020102020204" pitchFamily="34" charset="0"/>
              </a:rPr>
              <a:t>.</a:t>
            </a:r>
          </a:p>
          <a:p>
            <a:r>
              <a:rPr lang="tk-TM" sz="3200" b="1" u="sng" dirty="0">
                <a:latin typeface="Arial Rounded MT Bold" panose="020F0704030504030204" pitchFamily="34" charset="0"/>
              </a:rPr>
              <a:t>                              </a:t>
            </a:r>
          </a:p>
          <a:p>
            <a:r>
              <a:rPr lang="tk-TM" sz="3200" b="1" u="sng" dirty="0">
                <a:latin typeface="Arial Rounded MT Bold" panose="020F0704030504030204" pitchFamily="34" charset="0"/>
              </a:rPr>
              <a:t>                                        Meýilnama:     </a:t>
            </a:r>
          </a:p>
          <a:p>
            <a:r>
              <a:rPr lang="tk-TM" sz="3200" b="1" u="sng" dirty="0">
                <a:latin typeface="Arial Rounded MT Bold" panose="020F0704030504030204" pitchFamily="34" charset="0"/>
              </a:rPr>
              <a:t>  </a:t>
            </a:r>
          </a:p>
          <a:p>
            <a:r>
              <a:rPr lang="tk-TM" sz="3200" b="1" u="sng" dirty="0">
                <a:latin typeface="Arial Rounded MT Bold" panose="020F0704030504030204" pitchFamily="34" charset="0"/>
              </a:rPr>
              <a:t> 1.Biosfera barada düşünje.</a:t>
            </a:r>
          </a:p>
          <a:p>
            <a:r>
              <a:rPr lang="tk-TM" sz="3200" b="1" u="sng" dirty="0">
                <a:latin typeface="Arial Rounded MT Bold" panose="020F0704030504030204" pitchFamily="34" charset="0"/>
              </a:rPr>
              <a:t>  </a:t>
            </a:r>
          </a:p>
          <a:p>
            <a:r>
              <a:rPr lang="tk-TM" sz="3200" b="1" u="sng" dirty="0">
                <a:latin typeface="Arial Rounded MT Bold" panose="020F0704030504030204" pitchFamily="34" charset="0"/>
              </a:rPr>
              <a:t> 2.Biosferanyň çäkleri</a:t>
            </a:r>
          </a:p>
          <a:p>
            <a:r>
              <a:rPr lang="tk-TM" sz="3200" b="1" u="sng" dirty="0">
                <a:latin typeface="Arial Rounded MT Bold" panose="020F0704030504030204" pitchFamily="34" charset="0"/>
              </a:rPr>
              <a:t> </a:t>
            </a:r>
          </a:p>
          <a:p>
            <a:r>
              <a:rPr lang="tk-TM" sz="3200" b="1" u="sng" dirty="0">
                <a:latin typeface="Arial Rounded MT Bold" panose="020F0704030504030204" pitchFamily="34" charset="0"/>
              </a:rPr>
              <a:t>  3.Ekologik faktorlar.</a:t>
            </a:r>
            <a:endParaRPr lang="ru-RU" sz="3200" b="1" dirty="0"/>
          </a:p>
        </p:txBody>
      </p:sp>
    </p:spTree>
    <p:extLst>
      <p:ext uri="{BB962C8B-B14F-4D97-AF65-F5344CB8AC3E}">
        <p14:creationId xmlns:p14="http://schemas.microsoft.com/office/powerpoint/2010/main" val="349194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4AA3D31-9BF3-4837-AC33-86EEA6982CB2}"/>
              </a:ext>
            </a:extLst>
          </p:cNvPr>
          <p:cNvSpPr>
            <a:spLocks noGrp="1"/>
          </p:cNvSpPr>
          <p:nvPr>
            <p:ph idx="1"/>
          </p:nvPr>
        </p:nvSpPr>
        <p:spPr>
          <a:xfrm>
            <a:off x="344557" y="212035"/>
            <a:ext cx="11357113" cy="6506817"/>
          </a:xfrm>
        </p:spPr>
        <p:txBody>
          <a:bodyPr>
            <a:normAutofit/>
          </a:bodyPr>
          <a:lstStyle/>
          <a:p>
            <a:endParaRPr lang="tk-TM" sz="2800" dirty="0"/>
          </a:p>
          <a:p>
            <a:r>
              <a:rPr lang="en-US" sz="2800" dirty="0" err="1"/>
              <a:t>Geografik</a:t>
            </a:r>
            <a:r>
              <a:rPr lang="en-US" sz="2800" dirty="0"/>
              <a:t> </a:t>
            </a:r>
            <a:r>
              <a:rPr lang="en-US" sz="2800" dirty="0" err="1"/>
              <a:t>gabygyň</a:t>
            </a:r>
            <a:r>
              <a:rPr lang="en-US" sz="2800" dirty="0"/>
              <a:t> </a:t>
            </a:r>
            <a:r>
              <a:rPr lang="en-US" sz="2800" dirty="0" err="1"/>
              <a:t>bütewüligi</a:t>
            </a:r>
            <a:r>
              <a:rPr lang="en-US" sz="2800" dirty="0"/>
              <a:t>. S. W. </a:t>
            </a:r>
            <a:r>
              <a:rPr lang="en-US" sz="2800" dirty="0" err="1"/>
              <a:t>Kalesnik</a:t>
            </a:r>
            <a:r>
              <a:rPr lang="en-US" sz="2800" dirty="0"/>
              <a:t> </a:t>
            </a:r>
            <a:r>
              <a:rPr lang="en-US" sz="2800" dirty="0" err="1"/>
              <a:t>şeýle</a:t>
            </a:r>
            <a:r>
              <a:rPr lang="en-US" sz="2800" dirty="0"/>
              <a:t> </a:t>
            </a:r>
            <a:r>
              <a:rPr lang="en-US" sz="2800" dirty="0" err="1"/>
              <a:t>ýazýar</a:t>
            </a:r>
            <a:r>
              <a:rPr lang="en-US" sz="2800" dirty="0"/>
              <a:t>: ―</a:t>
            </a:r>
            <a:r>
              <a:rPr lang="en-US" sz="2800" dirty="0" err="1"/>
              <a:t>Geografik</a:t>
            </a:r>
            <a:r>
              <a:rPr lang="en-US" sz="2800" dirty="0"/>
              <a:t> </a:t>
            </a:r>
            <a:r>
              <a:rPr lang="en-US" sz="2800" dirty="0" err="1"/>
              <a:t>gabygyň</a:t>
            </a:r>
            <a:r>
              <a:rPr lang="en-US" sz="2800" dirty="0"/>
              <a:t> </a:t>
            </a:r>
            <a:r>
              <a:rPr lang="en-US" sz="2800" dirty="0" err="1"/>
              <a:t>bütewüligi</a:t>
            </a:r>
            <a:r>
              <a:rPr lang="en-US" sz="2800" dirty="0"/>
              <a:t> </a:t>
            </a:r>
            <a:r>
              <a:rPr lang="en-US" sz="2800" dirty="0" err="1"/>
              <a:t>şeýle</a:t>
            </a:r>
            <a:r>
              <a:rPr lang="en-US" sz="2800" dirty="0"/>
              <a:t> </a:t>
            </a:r>
            <a:r>
              <a:rPr lang="en-US" sz="2800" dirty="0" err="1"/>
              <a:t>bir</a:t>
            </a:r>
            <a:r>
              <a:rPr lang="en-US" sz="2800" dirty="0"/>
              <a:t> </a:t>
            </a:r>
            <a:r>
              <a:rPr lang="en-US" sz="2800" dirty="0" err="1"/>
              <a:t>uly</a:t>
            </a:r>
            <a:r>
              <a:rPr lang="en-US" sz="2800" dirty="0"/>
              <a:t> we </a:t>
            </a:r>
            <a:r>
              <a:rPr lang="en-US" sz="2800" dirty="0" err="1"/>
              <a:t>ähli</a:t>
            </a:r>
            <a:r>
              <a:rPr lang="en-US" sz="2800" dirty="0"/>
              <a:t> </a:t>
            </a:r>
            <a:r>
              <a:rPr lang="en-US" sz="2800" dirty="0" err="1"/>
              <a:t>umumy</a:t>
            </a:r>
            <a:r>
              <a:rPr lang="en-US" sz="2800" dirty="0"/>
              <a:t> </a:t>
            </a:r>
            <a:r>
              <a:rPr lang="en-US" sz="2800" dirty="0" err="1"/>
              <a:t>häsiýete</a:t>
            </a:r>
            <a:r>
              <a:rPr lang="en-US" sz="2800" dirty="0"/>
              <a:t> </a:t>
            </a:r>
            <a:r>
              <a:rPr lang="en-US" sz="2800" dirty="0" err="1"/>
              <a:t>eýedir</a:t>
            </a:r>
            <a:r>
              <a:rPr lang="en-US" sz="2800" dirty="0"/>
              <a:t>. </a:t>
            </a:r>
            <a:r>
              <a:rPr lang="en-US" sz="2800" dirty="0" err="1"/>
              <a:t>Egerde</a:t>
            </a:r>
            <a:r>
              <a:rPr lang="en-US" sz="2800" dirty="0"/>
              <a:t> </a:t>
            </a:r>
            <a:r>
              <a:rPr lang="en-US" sz="2800" dirty="0" err="1"/>
              <a:t>onuň</a:t>
            </a:r>
            <a:r>
              <a:rPr lang="en-US" sz="2800" dirty="0"/>
              <a:t> </a:t>
            </a:r>
            <a:r>
              <a:rPr lang="en-US" sz="2800" dirty="0" err="1"/>
              <a:t>bir</a:t>
            </a:r>
            <a:r>
              <a:rPr lang="en-US" sz="2800" dirty="0"/>
              <a:t> </a:t>
            </a:r>
            <a:r>
              <a:rPr lang="en-US" sz="2800" dirty="0" err="1"/>
              <a:t>komponenti</a:t>
            </a:r>
            <a:r>
              <a:rPr lang="en-US" sz="2800" dirty="0"/>
              <a:t> </a:t>
            </a:r>
            <a:r>
              <a:rPr lang="en-US" sz="2800" dirty="0" err="1"/>
              <a:t>üýtgese</a:t>
            </a:r>
            <a:r>
              <a:rPr lang="en-US" sz="2800" dirty="0"/>
              <a:t> </a:t>
            </a:r>
            <a:r>
              <a:rPr lang="en-US" sz="2800" dirty="0" err="1"/>
              <a:t>beýlekileri</a:t>
            </a:r>
            <a:r>
              <a:rPr lang="en-US" sz="2800" dirty="0"/>
              <a:t> hem </a:t>
            </a:r>
            <a:r>
              <a:rPr lang="en-US" sz="2800" dirty="0" err="1"/>
              <a:t>üýtgeýär</a:t>
            </a:r>
            <a:r>
              <a:rPr lang="en-US" sz="2800" dirty="0"/>
              <a:t>. Her </a:t>
            </a:r>
            <a:r>
              <a:rPr lang="en-US" sz="2800" dirty="0" err="1"/>
              <a:t>bir</a:t>
            </a:r>
            <a:r>
              <a:rPr lang="en-US" sz="2800" dirty="0"/>
              <a:t> </a:t>
            </a:r>
            <a:r>
              <a:rPr lang="en-US" sz="2800" dirty="0" err="1"/>
              <a:t>komponent</a:t>
            </a:r>
            <a:r>
              <a:rPr lang="en-US" sz="2800" dirty="0"/>
              <a:t> (</a:t>
            </a:r>
            <a:r>
              <a:rPr lang="en-US" sz="2800" dirty="0" err="1"/>
              <a:t>dag</a:t>
            </a:r>
            <a:r>
              <a:rPr lang="en-US" sz="2800" dirty="0"/>
              <a:t> </a:t>
            </a:r>
            <a:r>
              <a:rPr lang="en-US" sz="2800" dirty="0" err="1"/>
              <a:t>jynsy</a:t>
            </a:r>
            <a:r>
              <a:rPr lang="en-US" sz="2800" dirty="0"/>
              <a:t>, </a:t>
            </a:r>
            <a:r>
              <a:rPr lang="en-US" sz="2800" dirty="0" err="1"/>
              <a:t>relef</a:t>
            </a:r>
            <a:r>
              <a:rPr lang="en-US" sz="2800" dirty="0"/>
              <a:t>, </a:t>
            </a:r>
            <a:r>
              <a:rPr lang="en-US" sz="2800" dirty="0" err="1"/>
              <a:t>howa</a:t>
            </a:r>
            <a:r>
              <a:rPr lang="en-US" sz="2800" dirty="0"/>
              <a:t> </a:t>
            </a:r>
            <a:r>
              <a:rPr lang="en-US" sz="2800" dirty="0" err="1"/>
              <a:t>massalary</a:t>
            </a:r>
            <a:r>
              <a:rPr lang="en-US" sz="2800" dirty="0"/>
              <a:t>, </a:t>
            </a:r>
            <a:r>
              <a:rPr lang="en-US" sz="2800" dirty="0" err="1"/>
              <a:t>toprak</a:t>
            </a:r>
            <a:r>
              <a:rPr lang="en-US" sz="2800" dirty="0"/>
              <a:t>, </a:t>
            </a:r>
            <a:r>
              <a:rPr lang="en-US" sz="2800" dirty="0" err="1"/>
              <a:t>ösümlik</a:t>
            </a:r>
            <a:r>
              <a:rPr lang="en-US" sz="2800" dirty="0"/>
              <a:t>, </a:t>
            </a:r>
            <a:r>
              <a:rPr lang="en-US" sz="2800" dirty="0" err="1"/>
              <a:t>haýwan</a:t>
            </a:r>
            <a:r>
              <a:rPr lang="en-US" sz="2800" dirty="0"/>
              <a:t>) </a:t>
            </a:r>
            <a:r>
              <a:rPr lang="en-US" sz="2800" dirty="0" err="1"/>
              <a:t>özüniň</a:t>
            </a:r>
            <a:r>
              <a:rPr lang="en-US" sz="2800" dirty="0"/>
              <a:t> </a:t>
            </a:r>
            <a:r>
              <a:rPr lang="en-US" sz="2800" dirty="0" err="1"/>
              <a:t>hususy</a:t>
            </a:r>
            <a:r>
              <a:rPr lang="en-US" sz="2800" dirty="0"/>
              <a:t> </a:t>
            </a:r>
            <a:r>
              <a:rPr lang="en-US" sz="2800" dirty="0" err="1"/>
              <a:t>kanunlary</a:t>
            </a:r>
            <a:r>
              <a:rPr lang="en-US" sz="2800" dirty="0"/>
              <a:t> </a:t>
            </a:r>
            <a:r>
              <a:rPr lang="en-US" sz="2800" dirty="0" err="1"/>
              <a:t>boýunça</a:t>
            </a:r>
            <a:r>
              <a:rPr lang="en-US" sz="2800" dirty="0"/>
              <a:t> </a:t>
            </a:r>
            <a:r>
              <a:rPr lang="en-US" sz="2800" dirty="0" err="1"/>
              <a:t>ösýär</a:t>
            </a:r>
            <a:r>
              <a:rPr lang="en-US" sz="2800" dirty="0"/>
              <a:t>, </a:t>
            </a:r>
            <a:r>
              <a:rPr lang="en-US" sz="2800" dirty="0" err="1"/>
              <a:t>ýöne</a:t>
            </a:r>
            <a:r>
              <a:rPr lang="en-US" sz="2800" dirty="0"/>
              <a:t> </a:t>
            </a:r>
            <a:r>
              <a:rPr lang="en-US" sz="2800" dirty="0" err="1"/>
              <a:t>olaryň</a:t>
            </a:r>
            <a:r>
              <a:rPr lang="en-US" sz="2800" dirty="0"/>
              <a:t> </a:t>
            </a:r>
            <a:r>
              <a:rPr lang="en-US" sz="2800" dirty="0" err="1"/>
              <a:t>hiç</a:t>
            </a:r>
            <a:r>
              <a:rPr lang="en-US" sz="2800" dirty="0"/>
              <a:t> </a:t>
            </a:r>
            <a:r>
              <a:rPr lang="en-US" sz="2800" dirty="0" err="1"/>
              <a:t>biri</a:t>
            </a:r>
            <a:r>
              <a:rPr lang="en-US" sz="2800" dirty="0"/>
              <a:t> </a:t>
            </a:r>
            <a:r>
              <a:rPr lang="en-US" sz="2800" dirty="0" err="1"/>
              <a:t>biri-birinden</a:t>
            </a:r>
            <a:r>
              <a:rPr lang="en-US" sz="2800" dirty="0"/>
              <a:t> </a:t>
            </a:r>
            <a:r>
              <a:rPr lang="en-US" sz="2800" dirty="0" err="1"/>
              <a:t>üzňelikde</a:t>
            </a:r>
            <a:r>
              <a:rPr lang="en-US" sz="2800" dirty="0"/>
              <a:t> </a:t>
            </a:r>
            <a:r>
              <a:rPr lang="en-US" sz="2800" dirty="0" err="1"/>
              <a:t>ýaşap</a:t>
            </a:r>
            <a:r>
              <a:rPr lang="en-US" sz="2800" dirty="0"/>
              <a:t> </a:t>
            </a:r>
            <a:r>
              <a:rPr lang="en-US" sz="2800" dirty="0" err="1"/>
              <a:t>bilmeýärler</a:t>
            </a:r>
            <a:r>
              <a:rPr lang="en-US" sz="2800" dirty="0"/>
              <a:t>.   </a:t>
            </a:r>
            <a:r>
              <a:rPr lang="en-US" sz="2800" dirty="0" err="1"/>
              <a:t>Ýeriň</a:t>
            </a:r>
            <a:r>
              <a:rPr lang="en-US" sz="2800" dirty="0"/>
              <a:t> </a:t>
            </a:r>
            <a:r>
              <a:rPr lang="en-US" sz="2800" dirty="0" err="1"/>
              <a:t>geografik</a:t>
            </a:r>
            <a:r>
              <a:rPr lang="en-US" sz="2800" dirty="0"/>
              <a:t> </a:t>
            </a:r>
            <a:r>
              <a:rPr lang="en-US" sz="2800" dirty="0" err="1"/>
              <a:t>gabygynyň</a:t>
            </a:r>
            <a:r>
              <a:rPr lang="en-US" sz="2800" dirty="0"/>
              <a:t> </a:t>
            </a:r>
            <a:r>
              <a:rPr lang="en-US" sz="2800" dirty="0" err="1"/>
              <a:t>bütewüligi</a:t>
            </a:r>
            <a:r>
              <a:rPr lang="en-US" sz="2800" dirty="0"/>
              <a:t> we </a:t>
            </a:r>
            <a:r>
              <a:rPr lang="en-US" sz="2800" dirty="0" err="1"/>
              <a:t>onuň</a:t>
            </a:r>
            <a:r>
              <a:rPr lang="en-US" sz="2800" dirty="0"/>
              <a:t> </a:t>
            </a:r>
            <a:r>
              <a:rPr lang="en-US" sz="2800" dirty="0" err="1"/>
              <a:t>komponentleriniň</a:t>
            </a:r>
            <a:r>
              <a:rPr lang="en-US" sz="2800" dirty="0"/>
              <a:t> </a:t>
            </a:r>
            <a:r>
              <a:rPr lang="en-US" sz="2800" dirty="0" err="1"/>
              <a:t>arabaglanyşygy</a:t>
            </a:r>
            <a:r>
              <a:rPr lang="en-US" sz="2800" dirty="0"/>
              <a:t> </a:t>
            </a:r>
            <a:r>
              <a:rPr lang="en-US" sz="2800" dirty="0" err="1"/>
              <a:t>ýeke</a:t>
            </a:r>
            <a:r>
              <a:rPr lang="en-US" sz="2800" dirty="0"/>
              <a:t> </a:t>
            </a:r>
            <a:r>
              <a:rPr lang="en-US" sz="2800" dirty="0" err="1"/>
              <a:t>bir</a:t>
            </a:r>
            <a:r>
              <a:rPr lang="en-US" sz="2800" dirty="0"/>
              <a:t> </a:t>
            </a:r>
            <a:r>
              <a:rPr lang="en-US" sz="2800" dirty="0" err="1"/>
              <a:t>häzirki</a:t>
            </a:r>
            <a:r>
              <a:rPr lang="en-US" sz="2800" dirty="0"/>
              <a:t> </a:t>
            </a:r>
            <a:r>
              <a:rPr lang="en-US" sz="2800" dirty="0" err="1"/>
              <a:t>wagtda</a:t>
            </a:r>
            <a:r>
              <a:rPr lang="en-US" sz="2800" dirty="0"/>
              <a:t> </a:t>
            </a:r>
            <a:r>
              <a:rPr lang="en-US" sz="2800" dirty="0" err="1"/>
              <a:t>bolman</a:t>
            </a:r>
            <a:r>
              <a:rPr lang="en-US" sz="2800" dirty="0"/>
              <a:t>, </a:t>
            </a:r>
            <a:r>
              <a:rPr lang="en-US" sz="2800" dirty="0" err="1"/>
              <a:t>eýsem</a:t>
            </a:r>
            <a:r>
              <a:rPr lang="en-US" sz="2800" dirty="0"/>
              <a:t> </a:t>
            </a:r>
            <a:r>
              <a:rPr lang="en-US" sz="2800" dirty="0" err="1"/>
              <a:t>geologik</a:t>
            </a:r>
            <a:r>
              <a:rPr lang="en-US" sz="2800" dirty="0"/>
              <a:t> </a:t>
            </a:r>
            <a:r>
              <a:rPr lang="en-US" sz="2800" dirty="0" err="1"/>
              <a:t>geçmişde</a:t>
            </a:r>
            <a:r>
              <a:rPr lang="en-US" sz="2800" dirty="0"/>
              <a:t> hem </a:t>
            </a:r>
            <a:r>
              <a:rPr lang="en-US" sz="2800" dirty="0" err="1"/>
              <a:t>bolupdyr</a:t>
            </a:r>
            <a:r>
              <a:rPr lang="en-US" sz="2800" dirty="0"/>
              <a:t>. </a:t>
            </a:r>
            <a:r>
              <a:rPr lang="en-US" sz="2800" dirty="0" err="1"/>
              <a:t>Şeýle</a:t>
            </a:r>
            <a:r>
              <a:rPr lang="en-US" sz="2800" dirty="0"/>
              <a:t> </a:t>
            </a:r>
            <a:r>
              <a:rPr lang="en-US" sz="2800" dirty="0" err="1"/>
              <a:t>arabaglanyşyklaryň</a:t>
            </a:r>
            <a:r>
              <a:rPr lang="en-US" sz="2800" dirty="0"/>
              <a:t> </a:t>
            </a:r>
            <a:r>
              <a:rPr lang="en-US" sz="2800" dirty="0" err="1"/>
              <a:t>çetwertik</a:t>
            </a:r>
            <a:r>
              <a:rPr lang="en-US" sz="2800" dirty="0"/>
              <a:t> </a:t>
            </a:r>
            <a:r>
              <a:rPr lang="en-US" sz="2800" dirty="0" err="1"/>
              <a:t>dünde</a:t>
            </a:r>
            <a:r>
              <a:rPr lang="en-US" sz="2800" dirty="0"/>
              <a:t> (</a:t>
            </a:r>
            <a:r>
              <a:rPr lang="en-US" sz="2800" dirty="0" err="1"/>
              <a:t>hleýstosen</a:t>
            </a:r>
            <a:r>
              <a:rPr lang="en-US" sz="2800" dirty="0"/>
              <a:t>) </a:t>
            </a:r>
            <a:r>
              <a:rPr lang="en-US" sz="2800" dirty="0" err="1"/>
              <a:t>bolanlygy</a:t>
            </a:r>
            <a:r>
              <a:rPr lang="en-US" sz="2800" dirty="0"/>
              <a:t> </a:t>
            </a:r>
            <a:r>
              <a:rPr lang="en-US" sz="2800" dirty="0" err="1"/>
              <a:t>anyklanyldy</a:t>
            </a:r>
            <a:r>
              <a:rPr lang="en-US" sz="2800" dirty="0"/>
              <a:t>. </a:t>
            </a:r>
            <a:r>
              <a:rPr lang="en-US" sz="2800" dirty="0" err="1"/>
              <a:t>Çetwertik</a:t>
            </a:r>
            <a:r>
              <a:rPr lang="en-US" sz="2800" dirty="0"/>
              <a:t> </a:t>
            </a:r>
            <a:r>
              <a:rPr lang="en-US" sz="2800" dirty="0" err="1"/>
              <a:t>buzlanmalarynda</a:t>
            </a:r>
            <a:r>
              <a:rPr lang="en-US" sz="2800" dirty="0"/>
              <a:t> </a:t>
            </a:r>
            <a:r>
              <a:rPr lang="en-US" sz="2800" dirty="0" err="1"/>
              <a:t>Dünýä</a:t>
            </a:r>
            <a:r>
              <a:rPr lang="en-US" sz="2800" dirty="0"/>
              <a:t> </a:t>
            </a:r>
            <a:r>
              <a:rPr lang="en-US" sz="2800" dirty="0" err="1"/>
              <a:t>ummanynyň</a:t>
            </a:r>
            <a:r>
              <a:rPr lang="en-US" sz="2800" dirty="0"/>
              <a:t> </a:t>
            </a:r>
            <a:r>
              <a:rPr lang="en-US" sz="2800" dirty="0" err="1"/>
              <a:t>suwunyň</a:t>
            </a:r>
            <a:r>
              <a:rPr lang="en-US" sz="2800" dirty="0"/>
              <a:t> </a:t>
            </a:r>
            <a:r>
              <a:rPr lang="en-US" sz="2800" dirty="0" err="1"/>
              <a:t>derejesiniň</a:t>
            </a:r>
            <a:r>
              <a:rPr lang="en-US" sz="2800" dirty="0"/>
              <a:t> (700-110m) </a:t>
            </a:r>
            <a:r>
              <a:rPr lang="en-US" sz="2800" dirty="0" err="1"/>
              <a:t>aşak</a:t>
            </a:r>
            <a:r>
              <a:rPr lang="en-US" sz="2800" dirty="0"/>
              <a:t> </a:t>
            </a:r>
            <a:r>
              <a:rPr lang="en-US" sz="2800" dirty="0" err="1"/>
              <a:t>düşmegine</a:t>
            </a:r>
            <a:r>
              <a:rPr lang="en-US" sz="2800" dirty="0"/>
              <a:t> </a:t>
            </a:r>
            <a:r>
              <a:rPr lang="en-US" sz="2800" dirty="0" err="1"/>
              <a:t>getirmegi</a:t>
            </a:r>
            <a:r>
              <a:rPr lang="en-US" sz="2800" dirty="0"/>
              <a:t> </a:t>
            </a:r>
            <a:r>
              <a:rPr lang="en-US" sz="2800" dirty="0" err="1"/>
              <a:t>mysal</a:t>
            </a:r>
            <a:r>
              <a:rPr lang="en-US" sz="2800" dirty="0"/>
              <a:t> </a:t>
            </a:r>
            <a:r>
              <a:rPr lang="en-US" sz="2800" dirty="0" err="1"/>
              <a:t>bolup</a:t>
            </a:r>
            <a:r>
              <a:rPr lang="en-US" sz="2800" dirty="0"/>
              <a:t> </a:t>
            </a:r>
            <a:r>
              <a:rPr lang="en-US" sz="2800" dirty="0" err="1"/>
              <a:t>biler</a:t>
            </a:r>
            <a:r>
              <a:rPr lang="en-US" sz="2800" dirty="0"/>
              <a:t>. </a:t>
            </a:r>
            <a:endParaRPr lang="ru-RU" sz="2800" dirty="0"/>
          </a:p>
        </p:txBody>
      </p:sp>
      <p:pic>
        <p:nvPicPr>
          <p:cNvPr id="4" name="Рисунок 3">
            <a:extLst>
              <a:ext uri="{FF2B5EF4-FFF2-40B4-BE49-F238E27FC236}">
                <a16:creationId xmlns:a16="http://schemas.microsoft.com/office/drawing/2014/main" id="{E60ED541-B5FF-4DF8-8F76-4EFA0788A1B5}"/>
              </a:ext>
            </a:extLst>
          </p:cNvPr>
          <p:cNvPicPr>
            <a:picLocks noChangeAspect="1"/>
          </p:cNvPicPr>
          <p:nvPr/>
        </p:nvPicPr>
        <p:blipFill>
          <a:blip r:embed="rId2"/>
          <a:stretch>
            <a:fillRect/>
          </a:stretch>
        </p:blipFill>
        <p:spPr>
          <a:xfrm>
            <a:off x="0" y="-92765"/>
            <a:ext cx="12192000" cy="7063408"/>
          </a:xfrm>
          <a:prstGeom prst="rect">
            <a:avLst/>
          </a:prstGeom>
        </p:spPr>
      </p:pic>
      <p:sp>
        <p:nvSpPr>
          <p:cNvPr id="5" name="TextBox 4">
            <a:extLst>
              <a:ext uri="{FF2B5EF4-FFF2-40B4-BE49-F238E27FC236}">
                <a16:creationId xmlns:a16="http://schemas.microsoft.com/office/drawing/2014/main" id="{05F4680D-D745-4455-9852-2CEBD326D9CE}"/>
              </a:ext>
            </a:extLst>
          </p:cNvPr>
          <p:cNvSpPr txBox="1"/>
          <p:nvPr/>
        </p:nvSpPr>
        <p:spPr>
          <a:xfrm>
            <a:off x="609600" y="582067"/>
            <a:ext cx="10283687" cy="5693866"/>
          </a:xfrm>
          <a:prstGeom prst="rect">
            <a:avLst/>
          </a:prstGeom>
          <a:noFill/>
        </p:spPr>
        <p:txBody>
          <a:bodyPr wrap="square" rtlCol="0">
            <a:spAutoFit/>
          </a:bodyPr>
          <a:lstStyle/>
          <a:p>
            <a:r>
              <a:rPr lang="en-US" sz="2800" dirty="0" err="1"/>
              <a:t>Geografik</a:t>
            </a:r>
            <a:r>
              <a:rPr lang="en-US" sz="2800" dirty="0"/>
              <a:t> </a:t>
            </a:r>
            <a:r>
              <a:rPr lang="en-US" sz="2800" dirty="0" err="1"/>
              <a:t>gabygyň</a:t>
            </a:r>
            <a:r>
              <a:rPr lang="en-US" sz="2800" dirty="0"/>
              <a:t> </a:t>
            </a:r>
            <a:r>
              <a:rPr lang="en-US" sz="2800" dirty="0" err="1"/>
              <a:t>bütewüligi</a:t>
            </a:r>
            <a:r>
              <a:rPr lang="en-US" sz="2800" dirty="0"/>
              <a:t>. S. W. </a:t>
            </a:r>
            <a:r>
              <a:rPr lang="en-US" sz="2800" dirty="0" err="1"/>
              <a:t>Kalesnik</a:t>
            </a:r>
            <a:r>
              <a:rPr lang="en-US" sz="2800" dirty="0"/>
              <a:t> </a:t>
            </a:r>
            <a:r>
              <a:rPr lang="en-US" sz="2800" dirty="0" err="1"/>
              <a:t>şeýle</a:t>
            </a:r>
            <a:r>
              <a:rPr lang="en-US" sz="2800" dirty="0"/>
              <a:t> </a:t>
            </a:r>
            <a:r>
              <a:rPr lang="en-US" sz="2800" dirty="0" err="1"/>
              <a:t>ýazýar</a:t>
            </a:r>
            <a:r>
              <a:rPr lang="en-US" sz="2800" dirty="0"/>
              <a:t>: ―</a:t>
            </a:r>
            <a:r>
              <a:rPr lang="en-US" sz="2800" dirty="0" err="1"/>
              <a:t>Geografik</a:t>
            </a:r>
            <a:r>
              <a:rPr lang="en-US" sz="2800" dirty="0"/>
              <a:t> </a:t>
            </a:r>
            <a:r>
              <a:rPr lang="en-US" sz="2800" dirty="0" err="1"/>
              <a:t>gabygyň</a:t>
            </a:r>
            <a:r>
              <a:rPr lang="en-US" sz="2800" dirty="0"/>
              <a:t> </a:t>
            </a:r>
            <a:r>
              <a:rPr lang="en-US" sz="2800" dirty="0" err="1"/>
              <a:t>bütewüligi</a:t>
            </a:r>
            <a:r>
              <a:rPr lang="en-US" sz="2800" dirty="0"/>
              <a:t> </a:t>
            </a:r>
            <a:r>
              <a:rPr lang="en-US" sz="2800" dirty="0" err="1"/>
              <a:t>şeýle</a:t>
            </a:r>
            <a:r>
              <a:rPr lang="en-US" sz="2800" dirty="0"/>
              <a:t> </a:t>
            </a:r>
            <a:r>
              <a:rPr lang="en-US" sz="2800" dirty="0" err="1"/>
              <a:t>bir</a:t>
            </a:r>
            <a:r>
              <a:rPr lang="en-US" sz="2800" dirty="0"/>
              <a:t> </a:t>
            </a:r>
            <a:r>
              <a:rPr lang="en-US" sz="2800" dirty="0" err="1"/>
              <a:t>uly</a:t>
            </a:r>
            <a:r>
              <a:rPr lang="en-US" sz="2800" dirty="0"/>
              <a:t> we </a:t>
            </a:r>
            <a:r>
              <a:rPr lang="en-US" sz="2800" dirty="0" err="1"/>
              <a:t>ähli</a:t>
            </a:r>
            <a:r>
              <a:rPr lang="en-US" sz="2800" dirty="0"/>
              <a:t> </a:t>
            </a:r>
            <a:r>
              <a:rPr lang="en-US" sz="2800" dirty="0" err="1"/>
              <a:t>umumy</a:t>
            </a:r>
            <a:r>
              <a:rPr lang="en-US" sz="2800" dirty="0"/>
              <a:t> </a:t>
            </a:r>
            <a:r>
              <a:rPr lang="en-US" sz="2800" dirty="0" err="1"/>
              <a:t>häsiýete</a:t>
            </a:r>
            <a:r>
              <a:rPr lang="en-US" sz="2800" dirty="0"/>
              <a:t> </a:t>
            </a:r>
            <a:r>
              <a:rPr lang="en-US" sz="2800" dirty="0" err="1"/>
              <a:t>eýedir</a:t>
            </a:r>
            <a:r>
              <a:rPr lang="en-US" sz="2800" dirty="0"/>
              <a:t>. </a:t>
            </a:r>
            <a:r>
              <a:rPr lang="en-US" sz="2800" dirty="0" err="1"/>
              <a:t>Egerde</a:t>
            </a:r>
            <a:r>
              <a:rPr lang="en-US" sz="2800" dirty="0"/>
              <a:t> </a:t>
            </a:r>
            <a:r>
              <a:rPr lang="en-US" sz="2800" dirty="0" err="1"/>
              <a:t>onuň</a:t>
            </a:r>
            <a:r>
              <a:rPr lang="en-US" sz="2800" dirty="0"/>
              <a:t> </a:t>
            </a:r>
            <a:r>
              <a:rPr lang="en-US" sz="2800" dirty="0" err="1"/>
              <a:t>bir</a:t>
            </a:r>
            <a:r>
              <a:rPr lang="en-US" sz="2800" dirty="0"/>
              <a:t> </a:t>
            </a:r>
            <a:r>
              <a:rPr lang="en-US" sz="2800" dirty="0" err="1"/>
              <a:t>komponenti</a:t>
            </a:r>
            <a:r>
              <a:rPr lang="en-US" sz="2800" dirty="0"/>
              <a:t> </a:t>
            </a:r>
            <a:r>
              <a:rPr lang="en-US" sz="2800" dirty="0" err="1"/>
              <a:t>üýtgese</a:t>
            </a:r>
            <a:r>
              <a:rPr lang="en-US" sz="2800" dirty="0"/>
              <a:t> </a:t>
            </a:r>
            <a:r>
              <a:rPr lang="en-US" sz="2800" dirty="0" err="1"/>
              <a:t>beýlekileri</a:t>
            </a:r>
            <a:r>
              <a:rPr lang="en-US" sz="2800" dirty="0"/>
              <a:t> hem </a:t>
            </a:r>
            <a:r>
              <a:rPr lang="en-US" sz="2800" dirty="0" err="1"/>
              <a:t>üýtgeýär</a:t>
            </a:r>
            <a:r>
              <a:rPr lang="en-US" sz="2800" dirty="0"/>
              <a:t>. Her </a:t>
            </a:r>
            <a:r>
              <a:rPr lang="en-US" sz="2800" dirty="0" err="1"/>
              <a:t>bir</a:t>
            </a:r>
            <a:r>
              <a:rPr lang="en-US" sz="2800" dirty="0"/>
              <a:t> </a:t>
            </a:r>
            <a:r>
              <a:rPr lang="en-US" sz="2800" dirty="0" err="1"/>
              <a:t>komponent</a:t>
            </a:r>
            <a:r>
              <a:rPr lang="en-US" sz="2800" dirty="0"/>
              <a:t> (</a:t>
            </a:r>
            <a:r>
              <a:rPr lang="en-US" sz="2800" dirty="0" err="1"/>
              <a:t>dag</a:t>
            </a:r>
            <a:r>
              <a:rPr lang="en-US" sz="2800" dirty="0"/>
              <a:t> </a:t>
            </a:r>
            <a:r>
              <a:rPr lang="en-US" sz="2800" dirty="0" err="1"/>
              <a:t>jynsy</a:t>
            </a:r>
            <a:r>
              <a:rPr lang="en-US" sz="2800" dirty="0"/>
              <a:t>, </a:t>
            </a:r>
            <a:r>
              <a:rPr lang="en-US" sz="2800" dirty="0" err="1"/>
              <a:t>relef</a:t>
            </a:r>
            <a:r>
              <a:rPr lang="en-US" sz="2800" dirty="0"/>
              <a:t>, </a:t>
            </a:r>
            <a:r>
              <a:rPr lang="en-US" sz="2800" dirty="0" err="1"/>
              <a:t>howa</a:t>
            </a:r>
            <a:r>
              <a:rPr lang="en-US" sz="2800" dirty="0"/>
              <a:t> </a:t>
            </a:r>
            <a:r>
              <a:rPr lang="en-US" sz="2800" dirty="0" err="1"/>
              <a:t>massalary</a:t>
            </a:r>
            <a:r>
              <a:rPr lang="en-US" sz="2800" dirty="0"/>
              <a:t>, </a:t>
            </a:r>
            <a:r>
              <a:rPr lang="en-US" sz="2800" dirty="0" err="1"/>
              <a:t>toprak</a:t>
            </a:r>
            <a:r>
              <a:rPr lang="en-US" sz="2800" dirty="0"/>
              <a:t>, </a:t>
            </a:r>
            <a:r>
              <a:rPr lang="en-US" sz="2800" dirty="0" err="1"/>
              <a:t>ösümlik</a:t>
            </a:r>
            <a:r>
              <a:rPr lang="en-US" sz="2800" dirty="0"/>
              <a:t>, </a:t>
            </a:r>
            <a:r>
              <a:rPr lang="en-US" sz="2800" dirty="0" err="1"/>
              <a:t>haýwan</a:t>
            </a:r>
            <a:r>
              <a:rPr lang="en-US" sz="2800" dirty="0"/>
              <a:t>) </a:t>
            </a:r>
            <a:r>
              <a:rPr lang="en-US" sz="2800" dirty="0" err="1"/>
              <a:t>özüniň</a:t>
            </a:r>
            <a:r>
              <a:rPr lang="en-US" sz="2800" dirty="0"/>
              <a:t> </a:t>
            </a:r>
            <a:r>
              <a:rPr lang="en-US" sz="2800" dirty="0" err="1"/>
              <a:t>hususy</a:t>
            </a:r>
            <a:r>
              <a:rPr lang="en-US" sz="2800" dirty="0"/>
              <a:t> </a:t>
            </a:r>
            <a:r>
              <a:rPr lang="en-US" sz="2800" dirty="0" err="1"/>
              <a:t>kanunlary</a:t>
            </a:r>
            <a:r>
              <a:rPr lang="en-US" sz="2800" dirty="0"/>
              <a:t> </a:t>
            </a:r>
            <a:r>
              <a:rPr lang="en-US" sz="2800" dirty="0" err="1"/>
              <a:t>boýunça</a:t>
            </a:r>
            <a:r>
              <a:rPr lang="en-US" sz="2800" dirty="0"/>
              <a:t> </a:t>
            </a:r>
            <a:r>
              <a:rPr lang="en-US" sz="2800" dirty="0" err="1"/>
              <a:t>ösýär</a:t>
            </a:r>
            <a:r>
              <a:rPr lang="en-US" sz="2800" dirty="0"/>
              <a:t>, </a:t>
            </a:r>
            <a:r>
              <a:rPr lang="en-US" sz="2800" dirty="0" err="1"/>
              <a:t>ýöne</a:t>
            </a:r>
            <a:r>
              <a:rPr lang="en-US" sz="2800" dirty="0"/>
              <a:t> </a:t>
            </a:r>
            <a:r>
              <a:rPr lang="en-US" sz="2800" dirty="0" err="1"/>
              <a:t>olaryň</a:t>
            </a:r>
            <a:r>
              <a:rPr lang="en-US" sz="2800" dirty="0"/>
              <a:t> </a:t>
            </a:r>
            <a:r>
              <a:rPr lang="en-US" sz="2800" dirty="0" err="1"/>
              <a:t>hiç</a:t>
            </a:r>
            <a:r>
              <a:rPr lang="en-US" sz="2800" dirty="0"/>
              <a:t> </a:t>
            </a:r>
            <a:r>
              <a:rPr lang="en-US" sz="2800" dirty="0" err="1"/>
              <a:t>biri</a:t>
            </a:r>
            <a:r>
              <a:rPr lang="en-US" sz="2800" dirty="0"/>
              <a:t> </a:t>
            </a:r>
            <a:r>
              <a:rPr lang="en-US" sz="2800" dirty="0" err="1"/>
              <a:t>biri-birinden</a:t>
            </a:r>
            <a:r>
              <a:rPr lang="en-US" sz="2800" dirty="0"/>
              <a:t> </a:t>
            </a:r>
            <a:r>
              <a:rPr lang="en-US" sz="2800" dirty="0" err="1"/>
              <a:t>üzňelikde</a:t>
            </a:r>
            <a:r>
              <a:rPr lang="en-US" sz="2800" dirty="0"/>
              <a:t> </a:t>
            </a:r>
            <a:r>
              <a:rPr lang="en-US" sz="2800" dirty="0" err="1"/>
              <a:t>ýaşap</a:t>
            </a:r>
            <a:r>
              <a:rPr lang="en-US" sz="2800" dirty="0"/>
              <a:t> </a:t>
            </a:r>
            <a:r>
              <a:rPr lang="en-US" sz="2800" dirty="0" err="1"/>
              <a:t>bilmeýärler</a:t>
            </a:r>
            <a:r>
              <a:rPr lang="en-US" sz="2800" dirty="0"/>
              <a:t>.   </a:t>
            </a:r>
            <a:r>
              <a:rPr lang="en-US" sz="2800" dirty="0" err="1"/>
              <a:t>Ýeriň</a:t>
            </a:r>
            <a:r>
              <a:rPr lang="en-US" sz="2800" dirty="0"/>
              <a:t> </a:t>
            </a:r>
            <a:r>
              <a:rPr lang="en-US" sz="2800" dirty="0" err="1"/>
              <a:t>geografik</a:t>
            </a:r>
            <a:r>
              <a:rPr lang="en-US" sz="2800" dirty="0"/>
              <a:t> </a:t>
            </a:r>
            <a:r>
              <a:rPr lang="en-US" sz="2800" dirty="0" err="1"/>
              <a:t>gabygynyň</a:t>
            </a:r>
            <a:r>
              <a:rPr lang="en-US" sz="2800" dirty="0"/>
              <a:t> </a:t>
            </a:r>
            <a:r>
              <a:rPr lang="en-US" sz="2800" dirty="0" err="1"/>
              <a:t>bütewüligi</a:t>
            </a:r>
            <a:r>
              <a:rPr lang="en-US" sz="2800" dirty="0"/>
              <a:t> we </a:t>
            </a:r>
            <a:r>
              <a:rPr lang="en-US" sz="2800" dirty="0" err="1"/>
              <a:t>onuň</a:t>
            </a:r>
            <a:r>
              <a:rPr lang="en-US" sz="2800" dirty="0"/>
              <a:t> </a:t>
            </a:r>
            <a:r>
              <a:rPr lang="en-US" sz="2800" dirty="0" err="1"/>
              <a:t>komponentleriniň</a:t>
            </a:r>
            <a:r>
              <a:rPr lang="en-US" sz="2800" dirty="0"/>
              <a:t> </a:t>
            </a:r>
            <a:r>
              <a:rPr lang="en-US" sz="2800" dirty="0" err="1"/>
              <a:t>arabaglanyşygy</a:t>
            </a:r>
            <a:r>
              <a:rPr lang="en-US" sz="2800" dirty="0"/>
              <a:t> </a:t>
            </a:r>
            <a:r>
              <a:rPr lang="en-US" sz="2800" dirty="0" err="1"/>
              <a:t>ýeke</a:t>
            </a:r>
            <a:r>
              <a:rPr lang="en-US" sz="2800" dirty="0"/>
              <a:t> </a:t>
            </a:r>
            <a:r>
              <a:rPr lang="en-US" sz="2800" dirty="0" err="1"/>
              <a:t>bir</a:t>
            </a:r>
            <a:r>
              <a:rPr lang="en-US" sz="2800" dirty="0"/>
              <a:t> </a:t>
            </a:r>
            <a:r>
              <a:rPr lang="en-US" sz="2800" dirty="0" err="1"/>
              <a:t>häzirki</a:t>
            </a:r>
            <a:r>
              <a:rPr lang="en-US" sz="2800" dirty="0"/>
              <a:t> </a:t>
            </a:r>
            <a:r>
              <a:rPr lang="en-US" sz="2800" dirty="0" err="1"/>
              <a:t>wagtda</a:t>
            </a:r>
            <a:r>
              <a:rPr lang="en-US" sz="2800" dirty="0"/>
              <a:t> </a:t>
            </a:r>
            <a:r>
              <a:rPr lang="en-US" sz="2800" dirty="0" err="1"/>
              <a:t>bolman</a:t>
            </a:r>
            <a:r>
              <a:rPr lang="en-US" sz="2800" dirty="0"/>
              <a:t>, </a:t>
            </a:r>
            <a:r>
              <a:rPr lang="en-US" sz="2800" dirty="0" err="1"/>
              <a:t>eýsem</a:t>
            </a:r>
            <a:r>
              <a:rPr lang="en-US" sz="2800" dirty="0"/>
              <a:t> </a:t>
            </a:r>
            <a:r>
              <a:rPr lang="en-US" sz="2800" dirty="0" err="1"/>
              <a:t>geologik</a:t>
            </a:r>
            <a:r>
              <a:rPr lang="en-US" sz="2800" dirty="0"/>
              <a:t> </a:t>
            </a:r>
            <a:r>
              <a:rPr lang="en-US" sz="2800" dirty="0" err="1"/>
              <a:t>geçmişde</a:t>
            </a:r>
            <a:r>
              <a:rPr lang="en-US" sz="2800" dirty="0"/>
              <a:t> hem </a:t>
            </a:r>
            <a:r>
              <a:rPr lang="en-US" sz="2800" dirty="0" err="1"/>
              <a:t>bolupdyr</a:t>
            </a:r>
            <a:r>
              <a:rPr lang="en-US" sz="2800" dirty="0"/>
              <a:t>. </a:t>
            </a:r>
            <a:r>
              <a:rPr lang="en-US" sz="2800" dirty="0" err="1"/>
              <a:t>Şeýle</a:t>
            </a:r>
            <a:r>
              <a:rPr lang="en-US" sz="2800" dirty="0"/>
              <a:t> </a:t>
            </a:r>
            <a:r>
              <a:rPr lang="en-US" sz="2800" dirty="0" err="1"/>
              <a:t>arabaglanyşyklaryň</a:t>
            </a:r>
            <a:r>
              <a:rPr lang="en-US" sz="2800" dirty="0"/>
              <a:t> </a:t>
            </a:r>
            <a:r>
              <a:rPr lang="en-US" sz="2800" dirty="0" err="1"/>
              <a:t>çetwertik</a:t>
            </a:r>
            <a:r>
              <a:rPr lang="en-US" sz="2800" dirty="0"/>
              <a:t> </a:t>
            </a:r>
            <a:r>
              <a:rPr lang="en-US" sz="2800" dirty="0" err="1"/>
              <a:t>dünde</a:t>
            </a:r>
            <a:r>
              <a:rPr lang="en-US" sz="2800" dirty="0"/>
              <a:t> (</a:t>
            </a:r>
            <a:r>
              <a:rPr lang="en-US" sz="2800" dirty="0" err="1"/>
              <a:t>hleýstosen</a:t>
            </a:r>
            <a:r>
              <a:rPr lang="en-US" sz="2800" dirty="0"/>
              <a:t>) </a:t>
            </a:r>
            <a:r>
              <a:rPr lang="en-US" sz="2800" dirty="0" err="1"/>
              <a:t>bolanlygy</a:t>
            </a:r>
            <a:r>
              <a:rPr lang="en-US" sz="2800" dirty="0"/>
              <a:t> </a:t>
            </a:r>
            <a:r>
              <a:rPr lang="en-US" sz="2800" dirty="0" err="1"/>
              <a:t>anyklanyldy</a:t>
            </a:r>
            <a:r>
              <a:rPr lang="en-US" sz="2800" dirty="0"/>
              <a:t>. </a:t>
            </a:r>
            <a:r>
              <a:rPr lang="en-US" sz="2800" dirty="0" err="1"/>
              <a:t>Çetwertik</a:t>
            </a:r>
            <a:r>
              <a:rPr lang="en-US" sz="2800" dirty="0"/>
              <a:t> </a:t>
            </a:r>
            <a:r>
              <a:rPr lang="en-US" sz="2800" dirty="0" err="1"/>
              <a:t>buzlanmalarynda</a:t>
            </a:r>
            <a:r>
              <a:rPr lang="en-US" sz="2800" dirty="0"/>
              <a:t> </a:t>
            </a:r>
            <a:r>
              <a:rPr lang="en-US" sz="2800" dirty="0" err="1"/>
              <a:t>Dünýä</a:t>
            </a:r>
            <a:r>
              <a:rPr lang="en-US" sz="2800" dirty="0"/>
              <a:t> </a:t>
            </a:r>
            <a:r>
              <a:rPr lang="en-US" sz="2800" dirty="0" err="1"/>
              <a:t>ummanynyň</a:t>
            </a:r>
            <a:r>
              <a:rPr lang="en-US" sz="2800" dirty="0"/>
              <a:t> </a:t>
            </a:r>
            <a:r>
              <a:rPr lang="en-US" sz="2800" dirty="0" err="1"/>
              <a:t>suwunyň</a:t>
            </a:r>
            <a:r>
              <a:rPr lang="en-US" sz="2800" dirty="0"/>
              <a:t> </a:t>
            </a:r>
            <a:r>
              <a:rPr lang="en-US" sz="2800" dirty="0" err="1"/>
              <a:t>derejesiniň</a:t>
            </a:r>
            <a:r>
              <a:rPr lang="en-US" sz="2800" dirty="0"/>
              <a:t> (700-110m) </a:t>
            </a:r>
            <a:r>
              <a:rPr lang="en-US" sz="2800" dirty="0" err="1"/>
              <a:t>aşak</a:t>
            </a:r>
            <a:r>
              <a:rPr lang="en-US" sz="2800" dirty="0"/>
              <a:t> </a:t>
            </a:r>
            <a:r>
              <a:rPr lang="en-US" sz="2800" dirty="0" err="1"/>
              <a:t>düşmegine</a:t>
            </a:r>
            <a:r>
              <a:rPr lang="en-US" sz="2800" dirty="0"/>
              <a:t> </a:t>
            </a:r>
            <a:r>
              <a:rPr lang="en-US" sz="2800" dirty="0" err="1"/>
              <a:t>getirmegi</a:t>
            </a:r>
            <a:r>
              <a:rPr lang="en-US" sz="2800" dirty="0"/>
              <a:t> </a:t>
            </a:r>
            <a:r>
              <a:rPr lang="en-US" sz="2800" dirty="0" err="1"/>
              <a:t>mysal</a:t>
            </a:r>
            <a:r>
              <a:rPr lang="en-US" sz="2800" dirty="0"/>
              <a:t> </a:t>
            </a:r>
            <a:r>
              <a:rPr lang="en-US" sz="2800" dirty="0" err="1"/>
              <a:t>bolup</a:t>
            </a:r>
            <a:r>
              <a:rPr lang="en-US" sz="2800" dirty="0"/>
              <a:t> </a:t>
            </a:r>
            <a:r>
              <a:rPr lang="en-US" sz="2800" dirty="0" err="1"/>
              <a:t>biler</a:t>
            </a:r>
            <a:r>
              <a:rPr lang="en-US" sz="2800" dirty="0"/>
              <a:t>. </a:t>
            </a:r>
            <a:endParaRPr lang="ru-RU" sz="2800" dirty="0"/>
          </a:p>
        </p:txBody>
      </p:sp>
    </p:spTree>
    <p:extLst>
      <p:ext uri="{BB962C8B-B14F-4D97-AF65-F5344CB8AC3E}">
        <p14:creationId xmlns:p14="http://schemas.microsoft.com/office/powerpoint/2010/main" val="4236677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80BCA00-A01B-40A3-8918-6CB137ECD417}"/>
              </a:ext>
            </a:extLst>
          </p:cNvPr>
          <p:cNvSpPr>
            <a:spLocks noGrp="1"/>
          </p:cNvSpPr>
          <p:nvPr>
            <p:ph idx="1"/>
          </p:nvPr>
        </p:nvSpPr>
        <p:spPr>
          <a:xfrm>
            <a:off x="357809" y="398050"/>
            <a:ext cx="11078817" cy="6320802"/>
          </a:xfrm>
        </p:spPr>
        <p:txBody>
          <a:bodyPr>
            <a:normAutofit/>
          </a:bodyPr>
          <a:lstStyle/>
          <a:p>
            <a:r>
              <a:rPr lang="tk-TM" sz="3200" dirty="0"/>
              <a:t>Ekologik faktorlar janly bedenleriň ýaşaýşynda tutýan orny boýunça </a:t>
            </a:r>
          </a:p>
          <a:p>
            <a:r>
              <a:rPr lang="tk-TM" sz="3200" dirty="0"/>
              <a:t>1- Abiotik</a:t>
            </a:r>
          </a:p>
          <a:p>
            <a:r>
              <a:rPr lang="tk-TM" sz="3200" dirty="0"/>
              <a:t>2-Biotik</a:t>
            </a:r>
          </a:p>
          <a:p>
            <a:r>
              <a:rPr lang="tk-TM" sz="3200" dirty="0"/>
              <a:t>3-Antropogen</a:t>
            </a:r>
          </a:p>
          <a:p>
            <a:r>
              <a:rPr lang="tk-TM" sz="3200" dirty="0"/>
              <a:t>1. Abiotiki faktorlar tebigy klimatik şertleri bolup janly bedenleriň ýaşaýşynda uly orun tutýarlar. Ösümlikler ýagtylygyň kömegi bilen fotosintezi amala aşyrýarlar. Ýagtylyk we günüň energiýasy organiki däl dünýäniň maddalaryndan fotosinteziň täsiri bilen organiki maddalary döredýär.</a:t>
            </a:r>
            <a:endParaRPr lang="ru-RU" sz="3200" dirty="0"/>
          </a:p>
        </p:txBody>
      </p:sp>
      <p:pic>
        <p:nvPicPr>
          <p:cNvPr id="4" name="Рисунок 3">
            <a:extLst>
              <a:ext uri="{FF2B5EF4-FFF2-40B4-BE49-F238E27FC236}">
                <a16:creationId xmlns:a16="http://schemas.microsoft.com/office/drawing/2014/main" id="{C3E5BA21-DDF4-4308-828F-0B6A579EBC0F}"/>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1B78FD8-63EF-4117-88AD-8D27E8547145}"/>
              </a:ext>
            </a:extLst>
          </p:cNvPr>
          <p:cNvSpPr txBox="1"/>
          <p:nvPr/>
        </p:nvSpPr>
        <p:spPr>
          <a:xfrm>
            <a:off x="357809" y="188297"/>
            <a:ext cx="10204174" cy="6740307"/>
          </a:xfrm>
          <a:prstGeom prst="rect">
            <a:avLst/>
          </a:prstGeom>
          <a:noFill/>
        </p:spPr>
        <p:txBody>
          <a:bodyPr wrap="square" rtlCol="0">
            <a:spAutoFit/>
          </a:bodyPr>
          <a:lstStyle/>
          <a:p>
            <a:pPr algn="ctr"/>
            <a:r>
              <a:rPr lang="tk-TM" sz="3600" dirty="0"/>
              <a:t>Ekologik faktorlar janly bedenleriň ýaşaýşynda tutýan orny boýunça </a:t>
            </a:r>
          </a:p>
          <a:p>
            <a:pPr algn="ctr"/>
            <a:r>
              <a:rPr lang="tk-TM" sz="3600" dirty="0"/>
              <a:t>1- Abiotik</a:t>
            </a:r>
          </a:p>
          <a:p>
            <a:pPr algn="ctr"/>
            <a:r>
              <a:rPr lang="tk-TM" sz="3600" dirty="0"/>
              <a:t>2-Biotik</a:t>
            </a:r>
          </a:p>
          <a:p>
            <a:pPr algn="ctr"/>
            <a:r>
              <a:rPr lang="tk-TM" sz="3600" dirty="0"/>
              <a:t>3-Antropogen</a:t>
            </a:r>
          </a:p>
          <a:p>
            <a:pPr algn="ctr"/>
            <a:r>
              <a:rPr lang="tk-TM" sz="3600" dirty="0"/>
              <a:t>1. Abiotiki faktorlar tebigy klimatik şertleri bolup janly bedenleriň ýaşaýşynda uly orun tutýarlar. Ösümlikler ýagtylygyň kömegi bilen fotosintezi amala aşyrýarlar. Ýagtylyk we günüň energiýasy organiki däl dünýäniň maddalaryndan fotosinteziň täsiri bilen organiki maddalary döredýär.</a:t>
            </a:r>
            <a:endParaRPr lang="ru-RU" sz="3600" dirty="0"/>
          </a:p>
        </p:txBody>
      </p:sp>
    </p:spTree>
    <p:extLst>
      <p:ext uri="{BB962C8B-B14F-4D97-AF65-F5344CB8AC3E}">
        <p14:creationId xmlns:p14="http://schemas.microsoft.com/office/powerpoint/2010/main" val="1594813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FAB1911-11F1-44E8-A4D9-3799BC658670}"/>
              </a:ext>
            </a:extLst>
          </p:cNvPr>
          <p:cNvSpPr>
            <a:spLocks noGrp="1"/>
          </p:cNvSpPr>
          <p:nvPr>
            <p:ph idx="1"/>
          </p:nvPr>
        </p:nvSpPr>
        <p:spPr>
          <a:xfrm>
            <a:off x="417444" y="208722"/>
            <a:ext cx="11357112" cy="6440556"/>
          </a:xfrm>
        </p:spPr>
        <p:txBody>
          <a:bodyPr>
            <a:normAutofit lnSpcReduction="10000"/>
          </a:bodyPr>
          <a:lstStyle/>
          <a:p>
            <a:endParaRPr lang="tk-TM" sz="3200" dirty="0"/>
          </a:p>
          <a:p>
            <a:r>
              <a:rPr lang="tk-TM" sz="3200" dirty="0"/>
              <a:t>Howanyň we topragyň temperaturasy gyzgynlyk derejesi janly bedenleriň ýaşaýşynda esasy şert bolup hyzmat edýär. Ol has pes ýa-da has ýokary bolanda bedenler üçin amatly bolmaýar. Howanyň we topragyň gyzgynlyk derejesi pes bolanda ösümlikleriň ösüşi wagty bilen başlanmaýar, olaryň tohumlary gögermeýär. Eger ol has ýokary bolsa ösümlikler oňa çydamaýar, gülüni dökýär, hasylyny kemeldýär. Bedenlerinde suw ýetmezçiligi has anyk duýulyp başlanýar. Ösümlikleriň we haýwanlaryň ýaşamagy üçin mümkin aram temperatura gerek bolýar. Organiki dünýäniň gyzgynlyga we sowuklyga çydamlylygy hem dürli-dürlidir. </a:t>
            </a:r>
          </a:p>
        </p:txBody>
      </p:sp>
      <p:pic>
        <p:nvPicPr>
          <p:cNvPr id="4" name="Рисунок 3">
            <a:extLst>
              <a:ext uri="{FF2B5EF4-FFF2-40B4-BE49-F238E27FC236}">
                <a16:creationId xmlns:a16="http://schemas.microsoft.com/office/drawing/2014/main" id="{264801C1-B7AA-45B9-AACA-83E5614351AC}"/>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2BD3E401-E775-4D48-A675-1BC6B5118A73}"/>
              </a:ext>
            </a:extLst>
          </p:cNvPr>
          <p:cNvSpPr txBox="1"/>
          <p:nvPr/>
        </p:nvSpPr>
        <p:spPr>
          <a:xfrm>
            <a:off x="556591" y="259554"/>
            <a:ext cx="10323444" cy="6494085"/>
          </a:xfrm>
          <a:prstGeom prst="rect">
            <a:avLst/>
          </a:prstGeom>
          <a:noFill/>
        </p:spPr>
        <p:txBody>
          <a:bodyPr wrap="square" rtlCol="0">
            <a:spAutoFit/>
          </a:bodyPr>
          <a:lstStyle/>
          <a:p>
            <a:pPr algn="ctr"/>
            <a:r>
              <a:rPr lang="tk-TM" sz="3200" dirty="0"/>
              <a:t>Howanyň we topragyň temperaturasy gyzgynlyk derejesi janly bedenleriň ýaşaýşynda esasy şert bolup hyzmat edýär. Ol has pes ýa-da has ýokary bolanda bedenler üçin amatly bolmaýar. Howanyň we topragyň gyzgynlyk derejesi pes bolanda ösümlikleriň ösüşi wagty bilen başlanmaýar, olaryň tohumlary gögermeýär. Eger ol has ýokary bolsa ösümlikler oňa çydamaýar, gülüni dökýär, hasylyny kemeldýär. Bedenlerinde suw ýetmezçiligi has anyk duýulyp başlanýar. Ösümlikleriň we haýwanlaryň ýaşamagy üçin mümkin aram temperatura gerek bolýar. Organiki dünýäniň gyzgynlyga we sowuklyga çydamlylygy hem dürli-dürlidir.</a:t>
            </a:r>
            <a:r>
              <a:rPr lang="tk-TM" dirty="0"/>
              <a:t> </a:t>
            </a:r>
          </a:p>
        </p:txBody>
      </p:sp>
    </p:spTree>
    <p:extLst>
      <p:ext uri="{BB962C8B-B14F-4D97-AF65-F5344CB8AC3E}">
        <p14:creationId xmlns:p14="http://schemas.microsoft.com/office/powerpoint/2010/main" val="686605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8BBC8CC6-EF05-4193-8C90-58EF1B2D965C}"/>
              </a:ext>
            </a:extLst>
          </p:cNvPr>
          <p:cNvSpPr>
            <a:spLocks noGrp="1"/>
          </p:cNvSpPr>
          <p:nvPr>
            <p:ph idx="1"/>
          </p:nvPr>
        </p:nvSpPr>
        <p:spPr>
          <a:xfrm>
            <a:off x="252413" y="173038"/>
            <a:ext cx="11052175" cy="6545262"/>
          </a:xfrm>
        </p:spPr>
        <p:txBody>
          <a:bodyPr/>
          <a:lstStyle/>
          <a:p>
            <a:r>
              <a:rPr lang="tk-TM" sz="3200" dirty="0"/>
              <a:t>2. Biotiki faktorlar diýip janly bedenleriň ýaşaýşynyň bir-birine garaşlylygyna aýdylýar. Haýwanlaryň, ösümlikleriň we ownujak bedenleriň özara arabaglanyşygy çylşyrymly we köp dürlidir. Ösümlik dünýäsiniň ähli görnüşleri diýen ýaly haýwanat we adamzat dünýäsi üçin iýmit bolup hyzmat edýärler. Olar özleriniň möçberi we hili boýunça ýeterlik bolmagy bilen tapawutlanýarlar. Ösümlikler we haýwanlar hem iýmit meselesi boyunça talapkär bolýarlar. Her biri üçin ösmäge tebigy şert gerek. Haýwanlar hem iýmit meselesine örän talap edijilerdir. Olar gabat gelen ösümlikleri iýmeýärler. Haýwanlaryň içinde käbirleri diňe bir görnüşli ösümligi ýa-da haýwany iýýärler.</a:t>
            </a:r>
          </a:p>
          <a:p>
            <a:endParaRPr lang="ru-RU" dirty="0"/>
          </a:p>
        </p:txBody>
      </p:sp>
      <p:pic>
        <p:nvPicPr>
          <p:cNvPr id="3" name="Рисунок 2">
            <a:extLst>
              <a:ext uri="{FF2B5EF4-FFF2-40B4-BE49-F238E27FC236}">
                <a16:creationId xmlns:a16="http://schemas.microsoft.com/office/drawing/2014/main" id="{BB747DE9-96AD-4447-89BC-B735B31B87ED}"/>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0FA90AE-8CDF-4620-821B-11142236590F}"/>
              </a:ext>
            </a:extLst>
          </p:cNvPr>
          <p:cNvSpPr txBox="1"/>
          <p:nvPr/>
        </p:nvSpPr>
        <p:spPr>
          <a:xfrm>
            <a:off x="252413" y="181957"/>
            <a:ext cx="10801627" cy="6494085"/>
          </a:xfrm>
          <a:prstGeom prst="rect">
            <a:avLst/>
          </a:prstGeom>
          <a:noFill/>
        </p:spPr>
        <p:txBody>
          <a:bodyPr wrap="square" rtlCol="0">
            <a:spAutoFit/>
          </a:bodyPr>
          <a:lstStyle/>
          <a:p>
            <a:r>
              <a:rPr lang="tk-TM" sz="3200" dirty="0"/>
              <a:t>2. Biotiki faktorlar diýip janly bedenleriň ýaşaýşynyň bir-birine garaşlylygyna aýdylýar. Haýwanlaryň, ösümlikleriň we ownujak bedenleriň özara arabaglanyşygy çylşyrymly we köp dürlidir. Ösümlik dünýäsiniň ähli görnüşleri diýen ýaly haýwanat we adamzat dünýäsi üçin iýmit bolup hyzmat edýärler. Olar özleriniň möçberi we hili boýunça ýeterlik bolmagy bilen tapawutlanýarlar. Ösümlikler we haýwanlar hem iýmit meselesi boyunça talapkär bolýarlar. Her biri üçin ösmäge tebigy şert gerek. Haýwanlar hem iýmit meselesine örän talap edijilerdir. Olar gabat gelen ösümlikleri iýmeýärler. Haýwanlaryň içinde käbirleri diňe bir görnüşli ösümligi ýa-da haýwany iýýärler.</a:t>
            </a:r>
          </a:p>
        </p:txBody>
      </p:sp>
    </p:spTree>
    <p:extLst>
      <p:ext uri="{BB962C8B-B14F-4D97-AF65-F5344CB8AC3E}">
        <p14:creationId xmlns:p14="http://schemas.microsoft.com/office/powerpoint/2010/main" val="1579200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68330B65-D116-40AC-820B-CFA22025EC08}"/>
              </a:ext>
            </a:extLst>
          </p:cNvPr>
          <p:cNvSpPr>
            <a:spLocks noGrp="1"/>
          </p:cNvSpPr>
          <p:nvPr>
            <p:ph idx="1"/>
          </p:nvPr>
        </p:nvSpPr>
        <p:spPr>
          <a:xfrm>
            <a:off x="677863" y="304800"/>
            <a:ext cx="10825162" cy="6440488"/>
          </a:xfrm>
        </p:spPr>
        <p:txBody>
          <a:bodyPr>
            <a:normAutofit/>
          </a:bodyPr>
          <a:lstStyle/>
          <a:p>
            <a:r>
              <a:rPr lang="tk-TM" sz="3200" dirty="0"/>
              <a:t>3. Antropogen faktorlar göniden-göni adamyň hojalyk işi bilen bagly bolup, olar tebigata, tebigy gurşawa we janly bedenleriň ekologik şertlerine dürli hilli täsir edýärler. Antropogen faktorlar ykymyň, tehnikanyň we ykdysadyýetiň ösmegi bilen tebigaty güýçli özgertýär. Adamzat janly bedenleriň ekologiýasyna-tebigata zyňylýan dürli hapalar, oba hojalyk ekinleri üçin ulanylýan herhili himikatlar arkaly göniden-göni täsir edýär. Hojalyk işleriniň artmagy bilen, täze ekerançylyk ýerler özleşdirilip, gazma baýlyklar açylyp, obalaryň, şäherleriň döremegi bilen janly bedenleriň ýaşaýyş şertleri üýtgedilýär. Olaryň ýaşaýan we ýaýran ýerleri azalýar. </a:t>
            </a:r>
            <a:endParaRPr lang="ru-RU" sz="3200" dirty="0"/>
          </a:p>
        </p:txBody>
      </p:sp>
    </p:spTree>
    <p:extLst>
      <p:ext uri="{BB962C8B-B14F-4D97-AF65-F5344CB8AC3E}">
        <p14:creationId xmlns:p14="http://schemas.microsoft.com/office/powerpoint/2010/main" val="3113721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C9CEF58-2632-4790-BA4F-AFEC0BDF38D6}"/>
              </a:ext>
            </a:extLst>
          </p:cNvPr>
          <p:cNvSpPr>
            <a:spLocks noGrp="1"/>
          </p:cNvSpPr>
          <p:nvPr>
            <p:ph idx="1"/>
          </p:nvPr>
        </p:nvSpPr>
        <p:spPr>
          <a:xfrm>
            <a:off x="450575" y="225287"/>
            <a:ext cx="11039060" cy="6493565"/>
          </a:xfrm>
        </p:spPr>
        <p:txBody>
          <a:bodyPr>
            <a:normAutofit/>
          </a:bodyPr>
          <a:lstStyle/>
          <a:p>
            <a:r>
              <a:rPr lang="tk-TM" sz="3200" dirty="0"/>
              <a:t>Şeýle ýagdaýlar olaryň ekoulgamynyň kynlaşmagyna, çylşyrymlaşmagyna getirýär. Janly dünýä we umuman, biosfera üçin antropogen faktorlaryň täsiri tiz artýar we häzirki döwürde agdyklyk edýär. Antropogen güýjüň täsiri bilen tebigatyň özüni dikeldiş ukyplylyk derejesiniň gatnaşygyna töwerekdäki gurşawa salynýan agram diýilýär. Ol, esasan, aýry-aýry ekologik düzüm bölekleriniň üýtgeýşi bilen kesgitlenýär ( ösümlikleriň we haýwanlaryň görnüşiniň we düzüminiň üýtgemegi we ş.m). Eger antropogen täsir tebigatyň özüni dikeldiş mümkinçiliginden artsa, ekologik deňagramlylyk bozulýar. Bu bolsa öz gezeginde tebigy gurşawyň hapalanmagyna getirýär.</a:t>
            </a:r>
            <a:endParaRPr lang="ru-RU" sz="3200" dirty="0"/>
          </a:p>
        </p:txBody>
      </p:sp>
    </p:spTree>
    <p:extLst>
      <p:ext uri="{BB962C8B-B14F-4D97-AF65-F5344CB8AC3E}">
        <p14:creationId xmlns:p14="http://schemas.microsoft.com/office/powerpoint/2010/main" val="2830063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3E651B03-21A3-46FB-AF10-D86532A2309A}"/>
              </a:ext>
            </a:extLst>
          </p:cNvPr>
          <p:cNvSpPr>
            <a:spLocks noGrp="1"/>
          </p:cNvSpPr>
          <p:nvPr>
            <p:ph type="subTitle" idx="1"/>
          </p:nvPr>
        </p:nvSpPr>
        <p:spPr>
          <a:xfrm>
            <a:off x="238539" y="167946"/>
            <a:ext cx="11741426" cy="6484645"/>
          </a:xfrm>
        </p:spPr>
        <p:txBody>
          <a:bodyPr>
            <a:normAutofit lnSpcReduction="10000"/>
          </a:bodyPr>
          <a:lstStyle/>
          <a:p>
            <a:pPr algn="l"/>
            <a:r>
              <a:rPr lang="tk-TM" sz="3200" dirty="0">
                <a:latin typeface="Arial" panose="020B0604020202020204" pitchFamily="34" charset="0"/>
                <a:cs typeface="Arial" panose="020B0604020202020204" pitchFamily="34" charset="0"/>
              </a:rPr>
              <a:t>   </a:t>
            </a:r>
            <a:r>
              <a:rPr lang="tk-TM" sz="3200" dirty="0">
                <a:solidFill>
                  <a:schemeClr val="tx1">
                    <a:lumMod val="95000"/>
                    <a:lumOff val="5000"/>
                  </a:schemeClr>
                </a:solidFill>
                <a:latin typeface="Arial" panose="020B0604020202020204" pitchFamily="34" charset="0"/>
                <a:cs typeface="Arial" panose="020B0604020202020204" pitchFamily="34" charset="0"/>
              </a:rPr>
              <a:t>1. Biosfera (grekçe- </a:t>
            </a:r>
            <a:r>
              <a:rPr lang="tk-TM" sz="3200" i="1" dirty="0">
                <a:solidFill>
                  <a:schemeClr val="tx1">
                    <a:lumMod val="95000"/>
                    <a:lumOff val="5000"/>
                  </a:schemeClr>
                </a:solidFill>
                <a:latin typeface="Arial" panose="020B0604020202020204" pitchFamily="34" charset="0"/>
                <a:cs typeface="Arial" panose="020B0604020202020204" pitchFamily="34" charset="0"/>
              </a:rPr>
              <a:t>bios</a:t>
            </a:r>
            <a:r>
              <a:rPr lang="tk-TM" sz="3200" dirty="0">
                <a:solidFill>
                  <a:schemeClr val="tx1">
                    <a:lumMod val="95000"/>
                    <a:lumOff val="5000"/>
                  </a:schemeClr>
                </a:solidFill>
                <a:latin typeface="Arial" panose="020B0604020202020204" pitchFamily="34" charset="0"/>
                <a:cs typeface="Arial" panose="020B0604020202020204" pitchFamily="34" charset="0"/>
              </a:rPr>
              <a:t> –janly, ýaşaýyş,</a:t>
            </a:r>
            <a:r>
              <a:rPr lang="tk-TM" sz="3200" i="1" dirty="0">
                <a:solidFill>
                  <a:schemeClr val="tx1">
                    <a:lumMod val="95000"/>
                    <a:lumOff val="5000"/>
                  </a:schemeClr>
                </a:solidFill>
                <a:latin typeface="Arial" panose="020B0604020202020204" pitchFamily="34" charset="0"/>
                <a:cs typeface="Arial" panose="020B0604020202020204" pitchFamily="34" charset="0"/>
              </a:rPr>
              <a:t> sphaira</a:t>
            </a:r>
            <a:r>
              <a:rPr lang="tk-TM" sz="3200" dirty="0">
                <a:solidFill>
                  <a:schemeClr val="tx1">
                    <a:lumMod val="95000"/>
                    <a:lumOff val="5000"/>
                  </a:schemeClr>
                </a:solidFill>
                <a:latin typeface="Arial" panose="020B0604020202020204" pitchFamily="34" charset="0"/>
                <a:cs typeface="Arial" panose="020B0604020202020204" pitchFamily="34" charset="0"/>
              </a:rPr>
              <a:t> –gatlak) Ýer togalagynyň bir gabygy bolup, onuň düzümi, gurluşy we häsiýeti ol ýa-da beýleki derejede  janly bedenleriň häzirki ýa-da öňki işleri netijesinde  emele geldi. Biosferanyň düzümine diňe jenly bedenler degişli bolman, eýsem şolar bilen yzygiderli alyş-çalyş gatnaşykda bolýan organiki däl maddalar hem degişlidir.</a:t>
            </a:r>
          </a:p>
          <a:p>
            <a:pPr algn="l"/>
            <a:r>
              <a:rPr lang="tk-TM" sz="3200" dirty="0">
                <a:solidFill>
                  <a:schemeClr val="tx1">
                    <a:lumMod val="95000"/>
                    <a:lumOff val="5000"/>
                  </a:schemeClr>
                </a:solidFill>
                <a:latin typeface="Arial" panose="020B0604020202020204" pitchFamily="34" charset="0"/>
                <a:cs typeface="Arial" panose="020B0604020202020204" pitchFamily="34" charset="0"/>
              </a:rPr>
              <a:t>    Fransuz alymy Žan Batist Lamark 1809-nji ýylda ilkinji </a:t>
            </a:r>
            <a:r>
              <a:rPr lang="en-US" sz="3200" dirty="0" err="1">
                <a:solidFill>
                  <a:schemeClr val="tx1">
                    <a:lumMod val="95000"/>
                    <a:lumOff val="5000"/>
                  </a:schemeClr>
                </a:solidFill>
                <a:latin typeface="Arial" panose="020B0604020202020204" pitchFamily="34" charset="0"/>
                <a:cs typeface="Arial" panose="020B0604020202020204" pitchFamily="34" charset="0"/>
              </a:rPr>
              <a:t>ge</a:t>
            </a:r>
            <a:r>
              <a:rPr lang="tk-TM" sz="3200" dirty="0">
                <a:solidFill>
                  <a:schemeClr val="tx1">
                    <a:lumMod val="95000"/>
                    <a:lumOff val="5000"/>
                  </a:schemeClr>
                </a:solidFill>
                <a:latin typeface="Arial" panose="020B0604020202020204" pitchFamily="34" charset="0"/>
                <a:cs typeface="Arial" panose="020B0604020202020204" pitchFamily="34" charset="0"/>
              </a:rPr>
              <a:t>zek organiki we organiki däl dünýäniň kem-kemden ösüş ýörelgesini beýan edip, biologik ylma dialektik- materialistik  nukdaýnazar-</a:t>
            </a:r>
            <a:r>
              <a:rPr lang="ru-RU" sz="3200" dirty="0">
                <a:solidFill>
                  <a:schemeClr val="tx1">
                    <a:lumMod val="95000"/>
                    <a:lumOff val="5000"/>
                  </a:schemeClr>
                </a:solidFill>
                <a:latin typeface="Arial" panose="020B0604020202020204" pitchFamily="34" charset="0"/>
                <a:cs typeface="Arial" panose="020B0604020202020204" pitchFamily="34" charset="0"/>
              </a:rPr>
              <a:t> </a:t>
            </a:r>
            <a:r>
              <a:rPr lang="tk-TM" sz="3200" dirty="0">
                <a:solidFill>
                  <a:schemeClr val="tx1">
                    <a:lumMod val="95000"/>
                    <a:lumOff val="5000"/>
                  </a:schemeClr>
                </a:solidFill>
                <a:latin typeface="Arial" panose="020B0604020202020204" pitchFamily="34" charset="0"/>
                <a:cs typeface="Arial" panose="020B0604020202020204" pitchFamily="34" charset="0"/>
              </a:rPr>
              <a:t>dan düşündiriş girizdi. Awstriýaly geolog Eduard Zýuss 1875-n</a:t>
            </a:r>
            <a:r>
              <a:rPr lang="en-US" sz="3200" dirty="0">
                <a:solidFill>
                  <a:schemeClr val="tx1">
                    <a:lumMod val="95000"/>
                    <a:lumOff val="5000"/>
                  </a:schemeClr>
                </a:solidFill>
                <a:latin typeface="Arial" panose="020B0604020202020204" pitchFamily="34" charset="0"/>
                <a:cs typeface="Arial" panose="020B0604020202020204" pitchFamily="34" charset="0"/>
              </a:rPr>
              <a:t>ji </a:t>
            </a:r>
            <a:r>
              <a:rPr lang="tk-TM" sz="3200" dirty="0">
                <a:solidFill>
                  <a:schemeClr val="tx1">
                    <a:lumMod val="95000"/>
                    <a:lumOff val="5000"/>
                  </a:schemeClr>
                </a:solidFill>
                <a:latin typeface="Arial" panose="020B0604020202020204" pitchFamily="34" charset="0"/>
                <a:cs typeface="Arial" panose="020B0604020202020204" pitchFamily="34" charset="0"/>
              </a:rPr>
              <a:t>ýylda </a:t>
            </a:r>
            <a:r>
              <a:rPr lang="tk-TM" sz="3200" i="1" dirty="0">
                <a:solidFill>
                  <a:schemeClr val="tx1">
                    <a:lumMod val="95000"/>
                    <a:lumOff val="5000"/>
                  </a:schemeClr>
                </a:solidFill>
                <a:latin typeface="Arial" panose="020B0604020202020204" pitchFamily="34" charset="0"/>
                <a:cs typeface="Arial" panose="020B0604020202020204" pitchFamily="34" charset="0"/>
              </a:rPr>
              <a:t>&lt;&lt;biosfera&gt;&gt; </a:t>
            </a:r>
            <a:r>
              <a:rPr lang="tk-TM" sz="3200" dirty="0">
                <a:solidFill>
                  <a:schemeClr val="tx1">
                    <a:lumMod val="95000"/>
                    <a:lumOff val="5000"/>
                  </a:schemeClr>
                </a:solidFill>
                <a:latin typeface="Arial" panose="020B0604020202020204" pitchFamily="34" charset="0"/>
                <a:cs typeface="Arial" panose="020B0604020202020204" pitchFamily="34" charset="0"/>
              </a:rPr>
              <a:t>diýen täze düşünjäni ylma girizdi, soňra bolsa Çarlz Darwin we Ernst Gekkel janly tebigatyň emele gelşini öwrenip, biosfera kesgitleme berdiler.   </a:t>
            </a:r>
            <a:endParaRPr lang="ru-RU" sz="3200" dirty="0">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EFCCCC86-6237-4F7D-BD89-B723A68F7F65}"/>
              </a:ext>
            </a:extLst>
          </p:cNvPr>
          <p:cNvPicPr>
            <a:picLocks noChangeAspect="1"/>
          </p:cNvPicPr>
          <p:nvPr/>
        </p:nvPicPr>
        <p:blipFill>
          <a:blip r:embed="rId2"/>
          <a:stretch>
            <a:fillRect/>
          </a:stretch>
        </p:blipFill>
        <p:spPr>
          <a:xfrm>
            <a:off x="13252" y="0"/>
            <a:ext cx="12192000" cy="6858000"/>
          </a:xfrm>
          <a:prstGeom prst="rect">
            <a:avLst/>
          </a:prstGeom>
        </p:spPr>
      </p:pic>
      <p:sp>
        <p:nvSpPr>
          <p:cNvPr id="5" name="TextBox 4">
            <a:extLst>
              <a:ext uri="{FF2B5EF4-FFF2-40B4-BE49-F238E27FC236}">
                <a16:creationId xmlns:a16="http://schemas.microsoft.com/office/drawing/2014/main" id="{E2B51847-3101-4182-BBC1-CE0EEB7D7FA1}"/>
              </a:ext>
            </a:extLst>
          </p:cNvPr>
          <p:cNvSpPr txBox="1"/>
          <p:nvPr/>
        </p:nvSpPr>
        <p:spPr>
          <a:xfrm>
            <a:off x="477078" y="0"/>
            <a:ext cx="10827026" cy="5693866"/>
          </a:xfrm>
          <a:prstGeom prst="rect">
            <a:avLst/>
          </a:prstGeom>
          <a:noFill/>
        </p:spPr>
        <p:txBody>
          <a:bodyPr wrap="square" rtlCol="0">
            <a:spAutoFit/>
          </a:bodyPr>
          <a:lstStyle/>
          <a:p>
            <a:r>
              <a:rPr lang="tk-TM" dirty="0">
                <a:solidFill>
                  <a:schemeClr val="tx1">
                    <a:lumMod val="95000"/>
                    <a:lumOff val="5000"/>
                  </a:schemeClr>
                </a:solidFill>
                <a:latin typeface="Arial" panose="020B0604020202020204" pitchFamily="34" charset="0"/>
                <a:cs typeface="Arial" panose="020B0604020202020204" pitchFamily="34" charset="0"/>
              </a:rPr>
              <a:t> </a:t>
            </a:r>
            <a:r>
              <a:rPr lang="tk-TM" sz="2800" dirty="0">
                <a:solidFill>
                  <a:schemeClr val="tx1">
                    <a:lumMod val="95000"/>
                    <a:lumOff val="5000"/>
                  </a:schemeClr>
                </a:solidFill>
                <a:latin typeface="Arial" panose="020B0604020202020204" pitchFamily="34" charset="0"/>
                <a:cs typeface="Arial" panose="020B0604020202020204" pitchFamily="34" charset="0"/>
              </a:rPr>
              <a:t>1. Biosfera (grekçe- </a:t>
            </a:r>
            <a:r>
              <a:rPr lang="tk-TM" sz="2800" i="1" dirty="0">
                <a:solidFill>
                  <a:schemeClr val="tx1">
                    <a:lumMod val="95000"/>
                    <a:lumOff val="5000"/>
                  </a:schemeClr>
                </a:solidFill>
                <a:latin typeface="Arial" panose="020B0604020202020204" pitchFamily="34" charset="0"/>
                <a:cs typeface="Arial" panose="020B0604020202020204" pitchFamily="34" charset="0"/>
              </a:rPr>
              <a:t>bios</a:t>
            </a:r>
            <a:r>
              <a:rPr lang="tk-TM" sz="2800" dirty="0">
                <a:solidFill>
                  <a:schemeClr val="tx1">
                    <a:lumMod val="95000"/>
                    <a:lumOff val="5000"/>
                  </a:schemeClr>
                </a:solidFill>
                <a:latin typeface="Arial" panose="020B0604020202020204" pitchFamily="34" charset="0"/>
                <a:cs typeface="Arial" panose="020B0604020202020204" pitchFamily="34" charset="0"/>
              </a:rPr>
              <a:t> –janly, ýaşaýyş,</a:t>
            </a:r>
            <a:r>
              <a:rPr lang="tk-TM" sz="2800" i="1" dirty="0">
                <a:solidFill>
                  <a:schemeClr val="tx1">
                    <a:lumMod val="95000"/>
                    <a:lumOff val="5000"/>
                  </a:schemeClr>
                </a:solidFill>
                <a:latin typeface="Arial" panose="020B0604020202020204" pitchFamily="34" charset="0"/>
                <a:cs typeface="Arial" panose="020B0604020202020204" pitchFamily="34" charset="0"/>
              </a:rPr>
              <a:t> sphaira</a:t>
            </a:r>
            <a:r>
              <a:rPr lang="tk-TM" sz="2800" dirty="0">
                <a:solidFill>
                  <a:schemeClr val="tx1">
                    <a:lumMod val="95000"/>
                    <a:lumOff val="5000"/>
                  </a:schemeClr>
                </a:solidFill>
                <a:latin typeface="Arial" panose="020B0604020202020204" pitchFamily="34" charset="0"/>
                <a:cs typeface="Arial" panose="020B0604020202020204" pitchFamily="34" charset="0"/>
              </a:rPr>
              <a:t> –gatlak) Ýer togalagynyň bir gabygy bolup, onuň düzümi, gurluşy we häsiýeti ol ýa-da beýleki derejede  janly bedenleriň häzirki ýa-da öňki işleri netijesinde  emele geldi. Biosferanyň düzümine diňe jenly bedenler degişli bolman, eýsem şolar bilen yzygiderli alyş-çalyş gatnaşykda bolýan organiki däl maddalar hem degişlidir.</a:t>
            </a:r>
          </a:p>
          <a:p>
            <a:r>
              <a:rPr lang="tk-TM" sz="2800" dirty="0">
                <a:solidFill>
                  <a:schemeClr val="tx1">
                    <a:lumMod val="95000"/>
                    <a:lumOff val="5000"/>
                  </a:schemeClr>
                </a:solidFill>
                <a:latin typeface="Arial" panose="020B0604020202020204" pitchFamily="34" charset="0"/>
                <a:cs typeface="Arial" panose="020B0604020202020204" pitchFamily="34" charset="0"/>
              </a:rPr>
              <a:t>    Fransuz alymy Žan Batist Lamark 1809-nji ýylda ilkinji </a:t>
            </a:r>
            <a:r>
              <a:rPr lang="en-US" sz="2800" dirty="0" err="1">
                <a:solidFill>
                  <a:schemeClr val="tx1">
                    <a:lumMod val="95000"/>
                    <a:lumOff val="5000"/>
                  </a:schemeClr>
                </a:solidFill>
                <a:latin typeface="Arial" panose="020B0604020202020204" pitchFamily="34" charset="0"/>
                <a:cs typeface="Arial" panose="020B0604020202020204" pitchFamily="34" charset="0"/>
              </a:rPr>
              <a:t>ge</a:t>
            </a:r>
            <a:r>
              <a:rPr lang="tk-TM" sz="2800" dirty="0">
                <a:solidFill>
                  <a:schemeClr val="tx1">
                    <a:lumMod val="95000"/>
                    <a:lumOff val="5000"/>
                  </a:schemeClr>
                </a:solidFill>
                <a:latin typeface="Arial" panose="020B0604020202020204" pitchFamily="34" charset="0"/>
                <a:cs typeface="Arial" panose="020B0604020202020204" pitchFamily="34" charset="0"/>
              </a:rPr>
              <a:t>zek organiki we organiki däl dünýäniň kem-kemden ösüş ýörelgesini beýan edip, biologik ylma dialektik- materialistik  nukdaýnazar-</a:t>
            </a:r>
            <a:r>
              <a:rPr lang="ru-RU" sz="2800" dirty="0">
                <a:solidFill>
                  <a:schemeClr val="tx1">
                    <a:lumMod val="95000"/>
                    <a:lumOff val="5000"/>
                  </a:schemeClr>
                </a:solidFill>
                <a:latin typeface="Arial" panose="020B0604020202020204" pitchFamily="34" charset="0"/>
                <a:cs typeface="Arial" panose="020B0604020202020204" pitchFamily="34" charset="0"/>
              </a:rPr>
              <a:t> </a:t>
            </a:r>
            <a:r>
              <a:rPr lang="tk-TM" sz="2800" dirty="0">
                <a:solidFill>
                  <a:schemeClr val="tx1">
                    <a:lumMod val="95000"/>
                    <a:lumOff val="5000"/>
                  </a:schemeClr>
                </a:solidFill>
                <a:latin typeface="Arial" panose="020B0604020202020204" pitchFamily="34" charset="0"/>
                <a:cs typeface="Arial" panose="020B0604020202020204" pitchFamily="34" charset="0"/>
              </a:rPr>
              <a:t>dan düşündiriş girizdi. Awstriýaly geolog Eduard Zýuss 1875-n</a:t>
            </a:r>
            <a:r>
              <a:rPr lang="en-US" sz="2800" dirty="0">
                <a:solidFill>
                  <a:schemeClr val="tx1">
                    <a:lumMod val="95000"/>
                    <a:lumOff val="5000"/>
                  </a:schemeClr>
                </a:solidFill>
                <a:latin typeface="Arial" panose="020B0604020202020204" pitchFamily="34" charset="0"/>
                <a:cs typeface="Arial" panose="020B0604020202020204" pitchFamily="34" charset="0"/>
              </a:rPr>
              <a:t>ji </a:t>
            </a:r>
            <a:r>
              <a:rPr lang="tk-TM" sz="2800" dirty="0">
                <a:solidFill>
                  <a:schemeClr val="tx1">
                    <a:lumMod val="95000"/>
                    <a:lumOff val="5000"/>
                  </a:schemeClr>
                </a:solidFill>
                <a:latin typeface="Arial" panose="020B0604020202020204" pitchFamily="34" charset="0"/>
                <a:cs typeface="Arial" panose="020B0604020202020204" pitchFamily="34" charset="0"/>
              </a:rPr>
              <a:t>ýylda </a:t>
            </a:r>
            <a:r>
              <a:rPr lang="tk-TM" sz="2800" i="1" dirty="0">
                <a:solidFill>
                  <a:schemeClr val="tx1">
                    <a:lumMod val="95000"/>
                    <a:lumOff val="5000"/>
                  </a:schemeClr>
                </a:solidFill>
                <a:latin typeface="Arial" panose="020B0604020202020204" pitchFamily="34" charset="0"/>
                <a:cs typeface="Arial" panose="020B0604020202020204" pitchFamily="34" charset="0"/>
              </a:rPr>
              <a:t>&lt;&lt;biosfera&gt;&gt; </a:t>
            </a:r>
            <a:r>
              <a:rPr lang="tk-TM" sz="2800" dirty="0">
                <a:solidFill>
                  <a:schemeClr val="tx1">
                    <a:lumMod val="95000"/>
                    <a:lumOff val="5000"/>
                  </a:schemeClr>
                </a:solidFill>
                <a:latin typeface="Arial" panose="020B0604020202020204" pitchFamily="34" charset="0"/>
                <a:cs typeface="Arial" panose="020B0604020202020204" pitchFamily="34" charset="0"/>
              </a:rPr>
              <a:t>diýen täze düşünjäni ylma girizdi, soňra bolsa Çarlz Darwin we Ernst Gekkel janly tebigatyň emele gelşini öwrenip, biosfera kesgitleme berdiler.   </a:t>
            </a:r>
            <a:endParaRPr lang="ru-RU" sz="2800" dirty="0">
              <a:solidFill>
                <a:schemeClr val="tx1">
                  <a:lumMod val="95000"/>
                  <a:lumOff val="5000"/>
                </a:schemeClr>
              </a:solidFill>
            </a:endParaRPr>
          </a:p>
        </p:txBody>
      </p:sp>
    </p:spTree>
    <p:extLst>
      <p:ext uri="{BB962C8B-B14F-4D97-AF65-F5344CB8AC3E}">
        <p14:creationId xmlns:p14="http://schemas.microsoft.com/office/powerpoint/2010/main" val="1394597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FFEFA0FE-0786-45FD-9DD6-AC5C30A682AD}"/>
              </a:ext>
            </a:extLst>
          </p:cNvPr>
          <p:cNvSpPr>
            <a:spLocks noGrp="1"/>
          </p:cNvSpPr>
          <p:nvPr>
            <p:ph type="subTitle" idx="1"/>
          </p:nvPr>
        </p:nvSpPr>
        <p:spPr>
          <a:xfrm>
            <a:off x="172278" y="119271"/>
            <a:ext cx="11741426" cy="6626086"/>
          </a:xfrm>
        </p:spPr>
        <p:txBody>
          <a:bodyPr>
            <a:normAutofit/>
          </a:bodyPr>
          <a:lstStyle/>
          <a:p>
            <a:pPr algn="l"/>
            <a:r>
              <a:rPr lang="tk-TM" sz="3200" dirty="0"/>
              <a:t>  </a:t>
            </a:r>
            <a:r>
              <a:rPr lang="tk-TM" sz="3200" dirty="0">
                <a:solidFill>
                  <a:schemeClr val="tx1"/>
                </a:solidFill>
              </a:rPr>
              <a:t>1944-nji ýylda akademik W.I.Wernadskiý biosferanyň asaşgynda çökündi jynslardan ybaraat bolan gatlak 5-6 km çuňlukda ýatan. Ol gatlaga ―stratisfera‖ diýip Wernadskiý bellän. Onuň ýazmagyna görä ―stratisfera‖ biosfera tarapyndan emele getirilip, onuň emele gelmeginde organizmleriň roly ýokarydyr. Şu jynslar ýeriň suw gabygynda gidrosferada hem ýüze çykýar. </a:t>
            </a:r>
          </a:p>
          <a:p>
            <a:pPr algn="l"/>
            <a:r>
              <a:rPr lang="tk-TM" sz="3200" dirty="0">
                <a:solidFill>
                  <a:schemeClr val="tx1"/>
                </a:solidFill>
              </a:rPr>
              <a:t>       Şeýlelikde esasy emele getiriji organizmler suw, ýel, işläp çykarýan we garyşdyrýan çökündi jynslar) deňiz derejesinden ýokary galan wagtynda ol agentler stratisferany formulirleýär. Biosferanyň käbir böleginde aktiw ýaşaýyş mümkin däldir. </a:t>
            </a:r>
            <a:endParaRPr lang="ru-RU" sz="32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4" name="Рисунок 3">
            <a:extLst>
              <a:ext uri="{FF2B5EF4-FFF2-40B4-BE49-F238E27FC236}">
                <a16:creationId xmlns:a16="http://schemas.microsoft.com/office/drawing/2014/main" id="{5C829D20-8958-408D-BF9A-D14319BDA958}"/>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31DFC379-7B01-4A90-A528-BDD4C26E58F7}"/>
              </a:ext>
            </a:extLst>
          </p:cNvPr>
          <p:cNvSpPr txBox="1"/>
          <p:nvPr/>
        </p:nvSpPr>
        <p:spPr>
          <a:xfrm>
            <a:off x="278296" y="331304"/>
            <a:ext cx="10813774" cy="6001643"/>
          </a:xfrm>
          <a:prstGeom prst="rect">
            <a:avLst/>
          </a:prstGeom>
          <a:noFill/>
        </p:spPr>
        <p:txBody>
          <a:bodyPr wrap="square" rtlCol="0">
            <a:spAutoFit/>
          </a:bodyPr>
          <a:lstStyle/>
          <a:p>
            <a:r>
              <a:rPr lang="tk-TM" dirty="0"/>
              <a:t> </a:t>
            </a:r>
            <a:r>
              <a:rPr lang="tk-TM" sz="3200" dirty="0"/>
              <a:t>1944-nji ýylda akademik W.I.Wernadskiý biosferanyň asaşgynda çökündi jynslardan ybaraat bolan gatlak 5-6 km çuňlukda ýatan. Ol gatlaga ―stratisfera‖ diýip Wernadskiý bellän. Onuň ýazmagyna görä ―stratisfera‖ biosfera tarapyndan emele getirilip, onuň emele gelmeginde organizmleriň roly ýokarydyr. Şu jynslar ýeriň suw gabygynda gidrosferada hem ýüze çykýar. </a:t>
            </a:r>
          </a:p>
          <a:p>
            <a:r>
              <a:rPr lang="tk-TM" sz="3200" dirty="0"/>
              <a:t>       Şeýlelikde esasy emele getiriji organizmler suw, ýel, işläp çykarýan we garyşdyrýan çökündi jynslar) deňiz derejesinden ýokary galan wagtynda ol agentler stratisferany formulirleýär. Biosferanyň käbir böleginde aktiw ýaşaýyş mümkin däldir.</a:t>
            </a:r>
            <a:endParaRPr lang="ru-RU" sz="3200" dirty="0"/>
          </a:p>
        </p:txBody>
      </p:sp>
    </p:spTree>
    <p:extLst>
      <p:ext uri="{BB962C8B-B14F-4D97-AF65-F5344CB8AC3E}">
        <p14:creationId xmlns:p14="http://schemas.microsoft.com/office/powerpoint/2010/main" val="1156705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D78709E-9AEC-4F54-B944-9106861974BF}"/>
              </a:ext>
            </a:extLst>
          </p:cNvPr>
          <p:cNvSpPr>
            <a:spLocks noGrp="1"/>
          </p:cNvSpPr>
          <p:nvPr>
            <p:ph idx="1"/>
          </p:nvPr>
        </p:nvSpPr>
        <p:spPr>
          <a:xfrm>
            <a:off x="238539" y="106017"/>
            <a:ext cx="11794435" cy="6520070"/>
          </a:xfrm>
        </p:spPr>
        <p:txBody>
          <a:bodyPr>
            <a:noAutofit/>
          </a:bodyPr>
          <a:lstStyle/>
          <a:p>
            <a:r>
              <a:rPr lang="en-US" sz="3200" dirty="0"/>
              <a:t> </a:t>
            </a:r>
            <a:endParaRPr lang="tk-TM" sz="3200" dirty="0"/>
          </a:p>
          <a:p>
            <a:r>
              <a:rPr lang="en-US" sz="2800" dirty="0" err="1"/>
              <a:t>Biosferanyň</a:t>
            </a:r>
            <a:r>
              <a:rPr lang="en-US" sz="2800" dirty="0"/>
              <a:t> </a:t>
            </a:r>
            <a:r>
              <a:rPr lang="en-US" sz="2800" dirty="0" err="1"/>
              <a:t>şeýle</a:t>
            </a:r>
            <a:r>
              <a:rPr lang="en-US" sz="2800" dirty="0"/>
              <a:t> </a:t>
            </a:r>
            <a:r>
              <a:rPr lang="en-US" sz="2800" dirty="0" err="1"/>
              <a:t>utgaşýan</a:t>
            </a:r>
            <a:r>
              <a:rPr lang="en-US" sz="2800" dirty="0"/>
              <a:t> </a:t>
            </a:r>
            <a:r>
              <a:rPr lang="en-US" sz="2800" dirty="0" err="1"/>
              <a:t>oblastlaryna</a:t>
            </a:r>
            <a:r>
              <a:rPr lang="en-US" sz="2800" dirty="0"/>
              <a:t> </a:t>
            </a:r>
            <a:r>
              <a:rPr lang="en-US" sz="2800" dirty="0" err="1"/>
              <a:t>Parabiosfera</a:t>
            </a:r>
            <a:r>
              <a:rPr lang="en-US" sz="2800" dirty="0"/>
              <a:t> </a:t>
            </a:r>
            <a:r>
              <a:rPr lang="en-US" sz="2800" dirty="0" err="1"/>
              <a:t>diýilýär</a:t>
            </a:r>
            <a:r>
              <a:rPr lang="en-US" sz="2800" dirty="0"/>
              <a:t>. (</a:t>
            </a:r>
            <a:r>
              <a:rPr lang="en-US" sz="2800" dirty="0" err="1"/>
              <a:t>Hatçinson</a:t>
            </a:r>
            <a:r>
              <a:rPr lang="en-US" sz="2800" dirty="0"/>
              <a:t> 1977). </a:t>
            </a:r>
            <a:r>
              <a:rPr lang="en-US" sz="2800" dirty="0" err="1"/>
              <a:t>Biosfera</a:t>
            </a:r>
            <a:r>
              <a:rPr lang="en-US" sz="2800" dirty="0"/>
              <a:t> </a:t>
            </a:r>
            <a:r>
              <a:rPr lang="en-US" sz="2800" dirty="0" err="1"/>
              <a:t>barada</a:t>
            </a:r>
            <a:r>
              <a:rPr lang="en-US" sz="2800" dirty="0"/>
              <a:t> </a:t>
            </a:r>
            <a:r>
              <a:rPr lang="en-US" sz="2800" dirty="0" err="1"/>
              <a:t>alymlar</a:t>
            </a:r>
            <a:r>
              <a:rPr lang="en-US" sz="2800" dirty="0"/>
              <a:t> </a:t>
            </a:r>
            <a:r>
              <a:rPr lang="en-US" sz="2800" dirty="0" err="1"/>
              <a:t>söhbet</a:t>
            </a:r>
            <a:r>
              <a:rPr lang="en-US" sz="2800" dirty="0"/>
              <a:t> </a:t>
            </a:r>
            <a:r>
              <a:rPr lang="en-US" sz="2800" dirty="0" err="1"/>
              <a:t>açanda</a:t>
            </a:r>
            <a:r>
              <a:rPr lang="en-US" sz="2800" dirty="0"/>
              <a:t> </a:t>
            </a:r>
            <a:r>
              <a:rPr lang="en-US" sz="2800" dirty="0" err="1"/>
              <a:t>olaryň</a:t>
            </a:r>
            <a:r>
              <a:rPr lang="en-US" sz="2800" dirty="0"/>
              <a:t> </a:t>
            </a:r>
            <a:r>
              <a:rPr lang="en-US" sz="2800" dirty="0" err="1"/>
              <a:t>esasy</a:t>
            </a:r>
            <a:r>
              <a:rPr lang="en-US" sz="2800" dirty="0"/>
              <a:t> </a:t>
            </a:r>
            <a:r>
              <a:rPr lang="en-US" sz="2800" dirty="0" err="1"/>
              <a:t>gürrüňi</a:t>
            </a:r>
            <a:r>
              <a:rPr lang="en-US" sz="2800" dirty="0"/>
              <a:t> </a:t>
            </a:r>
            <a:r>
              <a:rPr lang="en-US" sz="2800" dirty="0" err="1"/>
              <a:t>janly</a:t>
            </a:r>
            <a:r>
              <a:rPr lang="en-US" sz="2800" dirty="0"/>
              <a:t> </a:t>
            </a:r>
            <a:r>
              <a:rPr lang="en-US" sz="2800" dirty="0" err="1"/>
              <a:t>maddalaryň</a:t>
            </a:r>
            <a:r>
              <a:rPr lang="en-US" sz="2800" dirty="0"/>
              <a:t> </a:t>
            </a:r>
            <a:r>
              <a:rPr lang="en-US" sz="2800" dirty="0" err="1"/>
              <a:t>mukdary</a:t>
            </a:r>
            <a:r>
              <a:rPr lang="en-US" sz="2800" dirty="0"/>
              <a:t> </a:t>
            </a:r>
            <a:r>
              <a:rPr lang="en-US" sz="2800" dirty="0" err="1"/>
              <a:t>barada</a:t>
            </a:r>
            <a:r>
              <a:rPr lang="en-US" sz="2800" dirty="0"/>
              <a:t> </a:t>
            </a:r>
            <a:r>
              <a:rPr lang="en-US" sz="2800" dirty="0" err="1"/>
              <a:t>olaryň</a:t>
            </a:r>
            <a:r>
              <a:rPr lang="en-US" sz="2800" dirty="0"/>
              <a:t> </a:t>
            </a:r>
            <a:r>
              <a:rPr lang="en-US" sz="2800" dirty="0" err="1"/>
              <a:t>massasy</a:t>
            </a:r>
            <a:r>
              <a:rPr lang="en-US" sz="2800" dirty="0"/>
              <a:t> </a:t>
            </a:r>
            <a:r>
              <a:rPr lang="en-US" sz="2800" dirty="0" err="1"/>
              <a:t>barada</a:t>
            </a:r>
            <a:r>
              <a:rPr lang="en-US" sz="2800" dirty="0"/>
              <a:t> </a:t>
            </a:r>
            <a:r>
              <a:rPr lang="en-US" sz="2800" dirty="0" err="1"/>
              <a:t>gidýär</a:t>
            </a:r>
            <a:r>
              <a:rPr lang="en-US" sz="2800" dirty="0"/>
              <a:t>.   </a:t>
            </a:r>
            <a:r>
              <a:rPr lang="en-US" sz="2800" dirty="0" err="1"/>
              <a:t>Biosferadaky</a:t>
            </a:r>
            <a:r>
              <a:rPr lang="en-US" sz="2800" dirty="0"/>
              <a:t> </a:t>
            </a:r>
            <a:r>
              <a:rPr lang="en-US" sz="2800" dirty="0" err="1"/>
              <a:t>biomassa</a:t>
            </a:r>
            <a:r>
              <a:rPr lang="en-US" sz="2800" dirty="0"/>
              <a:t> </a:t>
            </a:r>
            <a:r>
              <a:rPr lang="en-US" sz="2800" dirty="0" err="1"/>
              <a:t>ýer</a:t>
            </a:r>
            <a:r>
              <a:rPr lang="en-US" sz="2800" dirty="0"/>
              <a:t> </a:t>
            </a:r>
            <a:r>
              <a:rPr lang="en-US" sz="2800" dirty="0" err="1"/>
              <a:t>togalagy</a:t>
            </a:r>
            <a:r>
              <a:rPr lang="en-US" sz="2800" dirty="0"/>
              <a:t> </a:t>
            </a:r>
            <a:r>
              <a:rPr lang="en-US" sz="2800" dirty="0" err="1"/>
              <a:t>boýunça</a:t>
            </a:r>
            <a:r>
              <a:rPr lang="en-US" sz="2800" dirty="0"/>
              <a:t> </a:t>
            </a:r>
            <a:r>
              <a:rPr lang="en-US" sz="2800" dirty="0" err="1"/>
              <a:t>takyk</a:t>
            </a:r>
            <a:r>
              <a:rPr lang="en-US" sz="2800" dirty="0"/>
              <a:t> </a:t>
            </a:r>
            <a:r>
              <a:rPr lang="en-US" sz="2800" dirty="0" err="1"/>
              <a:t>bolmasa</a:t>
            </a:r>
            <a:r>
              <a:rPr lang="en-US" sz="2800" dirty="0"/>
              <a:t>-da </a:t>
            </a:r>
            <a:r>
              <a:rPr lang="en-US" sz="2800" dirty="0" err="1"/>
              <a:t>ol</a:t>
            </a:r>
            <a:r>
              <a:rPr lang="en-US" sz="2800" dirty="0"/>
              <a:t> </a:t>
            </a:r>
            <a:r>
              <a:rPr lang="en-US" sz="2800" dirty="0" err="1"/>
              <a:t>baradaky</a:t>
            </a:r>
            <a:r>
              <a:rPr lang="en-US" sz="2800" dirty="0"/>
              <a:t> </a:t>
            </a:r>
            <a:r>
              <a:rPr lang="en-US" sz="2800" dirty="0" err="1"/>
              <a:t>maglumat</a:t>
            </a:r>
            <a:r>
              <a:rPr lang="en-US" sz="2800" dirty="0"/>
              <a:t> belli. </a:t>
            </a:r>
            <a:r>
              <a:rPr lang="en-US" sz="2800" dirty="0" err="1"/>
              <a:t>Ösümlikleriň</a:t>
            </a:r>
            <a:r>
              <a:rPr lang="en-US" sz="2800" dirty="0"/>
              <a:t> </a:t>
            </a:r>
            <a:r>
              <a:rPr lang="en-US" sz="2800" dirty="0" err="1"/>
              <a:t>biomassasy</a:t>
            </a:r>
            <a:r>
              <a:rPr lang="en-US" sz="2800" dirty="0"/>
              <a:t> </a:t>
            </a:r>
            <a:r>
              <a:rPr lang="en-US" sz="2800" dirty="0" err="1"/>
              <a:t>haýwanlaryň</a:t>
            </a:r>
            <a:r>
              <a:rPr lang="en-US" sz="2800" dirty="0"/>
              <a:t> </a:t>
            </a:r>
            <a:r>
              <a:rPr lang="en-US" sz="2800" dirty="0" err="1"/>
              <a:t>biomassasyna</a:t>
            </a:r>
            <a:r>
              <a:rPr lang="en-US" sz="2800" dirty="0"/>
              <a:t> </a:t>
            </a:r>
            <a:r>
              <a:rPr lang="en-US" sz="2800" dirty="0" err="1"/>
              <a:t>seredende</a:t>
            </a:r>
            <a:r>
              <a:rPr lang="en-US" sz="2800" dirty="0"/>
              <a:t> </a:t>
            </a:r>
            <a:r>
              <a:rPr lang="en-US" sz="2800" dirty="0" err="1"/>
              <a:t>ýokarydyr</a:t>
            </a:r>
            <a:r>
              <a:rPr lang="en-US" sz="2800" dirty="0"/>
              <a:t>.   </a:t>
            </a:r>
            <a:r>
              <a:rPr lang="en-US" sz="2800" dirty="0" err="1"/>
              <a:t>Ösümlikleriň</a:t>
            </a:r>
            <a:r>
              <a:rPr lang="en-US" sz="2800" dirty="0"/>
              <a:t> </a:t>
            </a:r>
            <a:r>
              <a:rPr lang="en-US" sz="2800" dirty="0" err="1"/>
              <a:t>biomassasy</a:t>
            </a:r>
            <a:r>
              <a:rPr lang="en-US" sz="2800" dirty="0"/>
              <a:t> 1019 g, </a:t>
            </a:r>
            <a:r>
              <a:rPr lang="en-US" sz="2800" dirty="0" err="1"/>
              <a:t>beýleki</a:t>
            </a:r>
            <a:r>
              <a:rPr lang="en-US" sz="2800" dirty="0"/>
              <a:t> </a:t>
            </a:r>
            <a:r>
              <a:rPr lang="en-US" sz="2800" dirty="0" err="1"/>
              <a:t>maglumatlara</a:t>
            </a:r>
            <a:r>
              <a:rPr lang="en-US" sz="2800" dirty="0"/>
              <a:t> </a:t>
            </a:r>
            <a:r>
              <a:rPr lang="en-US" sz="2800" dirty="0" err="1"/>
              <a:t>görä</a:t>
            </a:r>
            <a:r>
              <a:rPr lang="en-US" sz="2800" dirty="0"/>
              <a:t> 1021 g. </a:t>
            </a:r>
            <a:r>
              <a:rPr lang="en-US" sz="2800" dirty="0" err="1"/>
              <a:t>Ýöne</a:t>
            </a:r>
            <a:r>
              <a:rPr lang="en-US" sz="2800" dirty="0"/>
              <a:t> </a:t>
            </a:r>
            <a:r>
              <a:rPr lang="en-US" sz="2800" dirty="0" err="1"/>
              <a:t>haýwanlaryň</a:t>
            </a:r>
            <a:r>
              <a:rPr lang="en-US" sz="2800" dirty="0"/>
              <a:t> </a:t>
            </a:r>
            <a:r>
              <a:rPr lang="en-US" sz="2800" dirty="0" err="1"/>
              <a:t>biomassasy</a:t>
            </a:r>
            <a:r>
              <a:rPr lang="en-US" sz="2800" dirty="0"/>
              <a:t> 1016 g </a:t>
            </a:r>
            <a:r>
              <a:rPr lang="en-US" sz="2800" dirty="0" err="1"/>
              <a:t>deň</a:t>
            </a:r>
            <a:r>
              <a:rPr lang="en-US" sz="2800" dirty="0"/>
              <a:t> </a:t>
            </a:r>
            <a:r>
              <a:rPr lang="en-US" sz="2800" dirty="0" err="1"/>
              <a:t>bolup</a:t>
            </a:r>
            <a:r>
              <a:rPr lang="en-US" sz="2800" dirty="0"/>
              <a:t>, </a:t>
            </a:r>
            <a:r>
              <a:rPr lang="en-US" sz="2800" dirty="0" err="1"/>
              <a:t>beýleki</a:t>
            </a:r>
            <a:r>
              <a:rPr lang="en-US" sz="2800" dirty="0"/>
              <a:t> </a:t>
            </a:r>
            <a:r>
              <a:rPr lang="en-US" sz="2800" dirty="0" err="1"/>
              <a:t>kitap</a:t>
            </a:r>
            <a:r>
              <a:rPr lang="en-US" sz="2800" dirty="0"/>
              <a:t> </a:t>
            </a:r>
            <a:r>
              <a:rPr lang="en-US" sz="2800" dirty="0" err="1"/>
              <a:t>maglumatyna</a:t>
            </a:r>
            <a:r>
              <a:rPr lang="en-US" sz="2800" dirty="0"/>
              <a:t> </a:t>
            </a:r>
            <a:r>
              <a:rPr lang="en-US" sz="2800" dirty="0" err="1"/>
              <a:t>görä</a:t>
            </a:r>
            <a:r>
              <a:rPr lang="en-US" sz="2800" dirty="0"/>
              <a:t> 4-5 </a:t>
            </a:r>
            <a:r>
              <a:rPr lang="en-US" sz="2800" dirty="0" err="1"/>
              <a:t>esse</a:t>
            </a:r>
            <a:r>
              <a:rPr lang="en-US" sz="2800" dirty="0"/>
              <a:t> </a:t>
            </a:r>
            <a:r>
              <a:rPr lang="en-US" sz="2800" dirty="0" err="1"/>
              <a:t>az</a:t>
            </a:r>
            <a:r>
              <a:rPr lang="en-US" sz="2800" dirty="0"/>
              <a:t> </a:t>
            </a:r>
            <a:r>
              <a:rPr lang="en-US" sz="2800" dirty="0" err="1"/>
              <a:t>diýip</a:t>
            </a:r>
            <a:r>
              <a:rPr lang="en-US" sz="2800" dirty="0"/>
              <a:t> </a:t>
            </a:r>
            <a:r>
              <a:rPr lang="en-US" sz="2800" dirty="0" err="1"/>
              <a:t>ýazýarlar</a:t>
            </a:r>
            <a:r>
              <a:rPr lang="en-US" sz="2800" dirty="0"/>
              <a:t>. (</a:t>
            </a:r>
            <a:r>
              <a:rPr lang="en-US" sz="2800" dirty="0" err="1"/>
              <a:t>Hilmi</a:t>
            </a:r>
            <a:r>
              <a:rPr lang="en-US" sz="2800" dirty="0"/>
              <a:t> 1966).   </a:t>
            </a:r>
            <a:r>
              <a:rPr lang="en-US" sz="2800" dirty="0" err="1"/>
              <a:t>Ýöne</a:t>
            </a:r>
            <a:r>
              <a:rPr lang="en-US" sz="2800" dirty="0"/>
              <a:t> </a:t>
            </a:r>
            <a:r>
              <a:rPr lang="en-US" sz="2800" dirty="0" err="1"/>
              <a:t>beýleki</a:t>
            </a:r>
            <a:r>
              <a:rPr lang="en-US" sz="2800" dirty="0"/>
              <a:t> </a:t>
            </a:r>
            <a:r>
              <a:rPr lang="en-US" sz="2800" dirty="0" err="1"/>
              <a:t>bir</a:t>
            </a:r>
            <a:r>
              <a:rPr lang="en-US" sz="2800" dirty="0"/>
              <a:t> belli </a:t>
            </a:r>
            <a:r>
              <a:rPr lang="en-US" sz="2800" dirty="0" err="1"/>
              <a:t>alym</a:t>
            </a:r>
            <a:r>
              <a:rPr lang="en-US" sz="2800" dirty="0"/>
              <a:t> </a:t>
            </a:r>
            <a:r>
              <a:rPr lang="en-US" sz="2800" dirty="0" err="1"/>
              <a:t>I.A.Suetowanyň</a:t>
            </a:r>
            <a:r>
              <a:rPr lang="en-US" sz="2800" dirty="0"/>
              <a:t> </a:t>
            </a:r>
            <a:r>
              <a:rPr lang="en-US" sz="2800" dirty="0" err="1"/>
              <a:t>ýäzmagyna</a:t>
            </a:r>
            <a:r>
              <a:rPr lang="en-US" sz="2800" dirty="0"/>
              <a:t> </a:t>
            </a:r>
            <a:r>
              <a:rPr lang="en-US" sz="2800" dirty="0" err="1"/>
              <a:t>görä</a:t>
            </a:r>
            <a:r>
              <a:rPr lang="en-US" sz="2800" dirty="0"/>
              <a:t> </a:t>
            </a:r>
            <a:r>
              <a:rPr lang="en-US" sz="2800" dirty="0" err="1"/>
              <a:t>ähli</a:t>
            </a:r>
            <a:r>
              <a:rPr lang="en-US" sz="2800" dirty="0"/>
              <a:t> </a:t>
            </a:r>
            <a:r>
              <a:rPr lang="en-US" sz="2800" dirty="0" err="1"/>
              <a:t>ýer</a:t>
            </a:r>
            <a:r>
              <a:rPr lang="en-US" sz="2800" dirty="0"/>
              <a:t> </a:t>
            </a:r>
            <a:r>
              <a:rPr lang="en-US" sz="2800" dirty="0" err="1"/>
              <a:t>togalagyndaky</a:t>
            </a:r>
            <a:r>
              <a:rPr lang="en-US" sz="2800" dirty="0"/>
              <a:t> </a:t>
            </a:r>
            <a:r>
              <a:rPr lang="en-US" sz="2800" dirty="0" err="1"/>
              <a:t>janly</a:t>
            </a:r>
            <a:r>
              <a:rPr lang="en-US" sz="2800" dirty="0"/>
              <a:t> </a:t>
            </a:r>
            <a:r>
              <a:rPr lang="en-US" sz="2800" dirty="0" err="1"/>
              <a:t>organizmler</a:t>
            </a:r>
            <a:r>
              <a:rPr lang="en-US" sz="2800" dirty="0"/>
              <a:t> 6, 4∙1018 g, </a:t>
            </a:r>
            <a:r>
              <a:rPr lang="en-US" sz="2800" dirty="0" err="1"/>
              <a:t>ummanlaryň</a:t>
            </a:r>
            <a:r>
              <a:rPr lang="en-US" sz="2800" dirty="0"/>
              <a:t> </a:t>
            </a:r>
            <a:r>
              <a:rPr lang="en-US" sz="2800" dirty="0" err="1"/>
              <a:t>janly</a:t>
            </a:r>
            <a:r>
              <a:rPr lang="en-US" sz="2800" dirty="0"/>
              <a:t> </a:t>
            </a:r>
            <a:r>
              <a:rPr lang="en-US" sz="2800" dirty="0" err="1"/>
              <a:t>maddalary</a:t>
            </a:r>
            <a:r>
              <a:rPr lang="en-US" sz="2800" dirty="0"/>
              <a:t> 29, 9∙1015 g. Gury </a:t>
            </a:r>
            <a:r>
              <a:rPr lang="en-US" sz="2800" dirty="0" err="1"/>
              <a:t>ýeriň</a:t>
            </a:r>
            <a:r>
              <a:rPr lang="en-US" sz="2800" dirty="0"/>
              <a:t> </a:t>
            </a:r>
            <a:r>
              <a:rPr lang="en-US" sz="2800" dirty="0" err="1"/>
              <a:t>biomassasyna</a:t>
            </a:r>
            <a:r>
              <a:rPr lang="en-US" sz="2800" dirty="0"/>
              <a:t> </a:t>
            </a:r>
            <a:r>
              <a:rPr lang="en-US" sz="2800" dirty="0" err="1"/>
              <a:t>seredende</a:t>
            </a:r>
            <a:r>
              <a:rPr lang="en-US" sz="2800" dirty="0"/>
              <a:t>, </a:t>
            </a:r>
            <a:r>
              <a:rPr lang="en-US" sz="2800" dirty="0" err="1"/>
              <a:t>ummanyň</a:t>
            </a:r>
            <a:r>
              <a:rPr lang="en-US" sz="2800" dirty="0"/>
              <a:t> </a:t>
            </a:r>
            <a:r>
              <a:rPr lang="en-US" sz="2800" dirty="0" err="1"/>
              <a:t>biomassasy</a:t>
            </a:r>
            <a:r>
              <a:rPr lang="en-US" sz="2800" dirty="0"/>
              <a:t> 3 </a:t>
            </a:r>
            <a:r>
              <a:rPr lang="en-US" sz="2800" dirty="0" err="1"/>
              <a:t>esse</a:t>
            </a:r>
            <a:r>
              <a:rPr lang="en-US" sz="2800" dirty="0"/>
              <a:t> </a:t>
            </a:r>
            <a:r>
              <a:rPr lang="en-US" sz="2800" dirty="0" err="1"/>
              <a:t>azdygy</a:t>
            </a:r>
            <a:r>
              <a:rPr lang="en-US" sz="2800" dirty="0"/>
              <a:t> </a:t>
            </a:r>
            <a:r>
              <a:rPr lang="en-US" sz="2800" dirty="0" err="1"/>
              <a:t>barada</a:t>
            </a:r>
            <a:r>
              <a:rPr lang="en-US" sz="2800" dirty="0"/>
              <a:t> </a:t>
            </a:r>
            <a:r>
              <a:rPr lang="en-US" sz="2800" dirty="0" err="1"/>
              <a:t>ýazýar</a:t>
            </a:r>
            <a:r>
              <a:rPr lang="en-US" sz="2800" dirty="0"/>
              <a:t>.</a:t>
            </a:r>
            <a:endParaRPr lang="ru-RU" sz="2800" dirty="0"/>
          </a:p>
        </p:txBody>
      </p:sp>
      <p:pic>
        <p:nvPicPr>
          <p:cNvPr id="4" name="Рисунок 3">
            <a:extLst>
              <a:ext uri="{FF2B5EF4-FFF2-40B4-BE49-F238E27FC236}">
                <a16:creationId xmlns:a16="http://schemas.microsoft.com/office/drawing/2014/main" id="{66F1749F-A15A-4216-BF2B-961C2C3EE5D3}"/>
              </a:ext>
            </a:extLst>
          </p:cNvPr>
          <p:cNvPicPr>
            <a:picLocks noChangeAspect="1"/>
          </p:cNvPicPr>
          <p:nvPr/>
        </p:nvPicPr>
        <p:blipFill>
          <a:blip r:embed="rId2"/>
          <a:stretch>
            <a:fillRect/>
          </a:stretch>
        </p:blipFill>
        <p:spPr>
          <a:xfrm>
            <a:off x="39756" y="0"/>
            <a:ext cx="12192000" cy="6858000"/>
          </a:xfrm>
          <a:prstGeom prst="rect">
            <a:avLst/>
          </a:prstGeom>
        </p:spPr>
      </p:pic>
      <p:sp>
        <p:nvSpPr>
          <p:cNvPr id="5" name="TextBox 4">
            <a:extLst>
              <a:ext uri="{FF2B5EF4-FFF2-40B4-BE49-F238E27FC236}">
                <a16:creationId xmlns:a16="http://schemas.microsoft.com/office/drawing/2014/main" id="{39A2C051-439D-4D0D-9BB7-D77B1527F1CC}"/>
              </a:ext>
            </a:extLst>
          </p:cNvPr>
          <p:cNvSpPr txBox="1"/>
          <p:nvPr/>
        </p:nvSpPr>
        <p:spPr>
          <a:xfrm>
            <a:off x="516836" y="6626"/>
            <a:ext cx="10151165" cy="6863417"/>
          </a:xfrm>
          <a:prstGeom prst="rect">
            <a:avLst/>
          </a:prstGeom>
          <a:noFill/>
        </p:spPr>
        <p:txBody>
          <a:bodyPr wrap="square" rtlCol="0">
            <a:spAutoFit/>
          </a:bodyPr>
          <a:lstStyle/>
          <a:p>
            <a:r>
              <a:rPr lang="en-US" sz="2000" dirty="0">
                <a:solidFill>
                  <a:schemeClr val="tx2">
                    <a:lumMod val="40000"/>
                    <a:lumOff val="60000"/>
                  </a:schemeClr>
                </a:solidFill>
              </a:rPr>
              <a:t> </a:t>
            </a:r>
            <a:endParaRPr lang="tk-TM" sz="2800" dirty="0">
              <a:solidFill>
                <a:schemeClr val="tx2">
                  <a:lumMod val="40000"/>
                  <a:lumOff val="60000"/>
                </a:schemeClr>
              </a:solidFill>
            </a:endParaRPr>
          </a:p>
          <a:p>
            <a:r>
              <a:rPr lang="en-US" sz="2800" dirty="0" err="1">
                <a:solidFill>
                  <a:schemeClr val="tx2">
                    <a:lumMod val="40000"/>
                    <a:lumOff val="60000"/>
                  </a:schemeClr>
                </a:solidFill>
              </a:rPr>
              <a:t>Biosferanyň</a:t>
            </a:r>
            <a:r>
              <a:rPr lang="en-US" sz="2800" dirty="0">
                <a:solidFill>
                  <a:schemeClr val="tx2">
                    <a:lumMod val="40000"/>
                    <a:lumOff val="60000"/>
                  </a:schemeClr>
                </a:solidFill>
              </a:rPr>
              <a:t> </a:t>
            </a:r>
            <a:r>
              <a:rPr lang="en-US" sz="2800" dirty="0" err="1">
                <a:solidFill>
                  <a:schemeClr val="tx2">
                    <a:lumMod val="40000"/>
                    <a:lumOff val="60000"/>
                  </a:schemeClr>
                </a:solidFill>
              </a:rPr>
              <a:t>şeýle</a:t>
            </a:r>
            <a:r>
              <a:rPr lang="en-US" sz="2800" dirty="0">
                <a:solidFill>
                  <a:schemeClr val="tx2">
                    <a:lumMod val="40000"/>
                    <a:lumOff val="60000"/>
                  </a:schemeClr>
                </a:solidFill>
              </a:rPr>
              <a:t> </a:t>
            </a:r>
            <a:r>
              <a:rPr lang="en-US" sz="2800" dirty="0" err="1">
                <a:solidFill>
                  <a:schemeClr val="tx2">
                    <a:lumMod val="40000"/>
                    <a:lumOff val="60000"/>
                  </a:schemeClr>
                </a:solidFill>
              </a:rPr>
              <a:t>utgaşýan</a:t>
            </a:r>
            <a:r>
              <a:rPr lang="en-US" sz="2800" dirty="0">
                <a:solidFill>
                  <a:schemeClr val="tx2">
                    <a:lumMod val="40000"/>
                    <a:lumOff val="60000"/>
                  </a:schemeClr>
                </a:solidFill>
              </a:rPr>
              <a:t> </a:t>
            </a:r>
            <a:r>
              <a:rPr lang="en-US" sz="2800" dirty="0" err="1">
                <a:solidFill>
                  <a:schemeClr val="tx2">
                    <a:lumMod val="40000"/>
                    <a:lumOff val="60000"/>
                  </a:schemeClr>
                </a:solidFill>
              </a:rPr>
              <a:t>oblastlaryna</a:t>
            </a:r>
            <a:r>
              <a:rPr lang="en-US" sz="2800" dirty="0">
                <a:solidFill>
                  <a:schemeClr val="tx2">
                    <a:lumMod val="40000"/>
                    <a:lumOff val="60000"/>
                  </a:schemeClr>
                </a:solidFill>
              </a:rPr>
              <a:t> </a:t>
            </a:r>
            <a:r>
              <a:rPr lang="en-US" sz="2800" dirty="0" err="1">
                <a:solidFill>
                  <a:schemeClr val="tx2">
                    <a:lumMod val="40000"/>
                    <a:lumOff val="60000"/>
                  </a:schemeClr>
                </a:solidFill>
              </a:rPr>
              <a:t>Parabiosfera</a:t>
            </a:r>
            <a:r>
              <a:rPr lang="en-US" sz="2800" dirty="0">
                <a:solidFill>
                  <a:schemeClr val="tx2">
                    <a:lumMod val="40000"/>
                    <a:lumOff val="60000"/>
                  </a:schemeClr>
                </a:solidFill>
              </a:rPr>
              <a:t> </a:t>
            </a:r>
            <a:r>
              <a:rPr lang="en-US" sz="2800" dirty="0" err="1">
                <a:solidFill>
                  <a:schemeClr val="tx2">
                    <a:lumMod val="40000"/>
                    <a:lumOff val="60000"/>
                  </a:schemeClr>
                </a:solidFill>
              </a:rPr>
              <a:t>diýilýär</a:t>
            </a:r>
            <a:r>
              <a:rPr lang="en-US" sz="2800" dirty="0">
                <a:solidFill>
                  <a:schemeClr val="tx2">
                    <a:lumMod val="40000"/>
                    <a:lumOff val="60000"/>
                  </a:schemeClr>
                </a:solidFill>
              </a:rPr>
              <a:t>. (</a:t>
            </a:r>
            <a:r>
              <a:rPr lang="en-US" sz="2800" dirty="0" err="1">
                <a:solidFill>
                  <a:schemeClr val="tx2">
                    <a:lumMod val="40000"/>
                    <a:lumOff val="60000"/>
                  </a:schemeClr>
                </a:solidFill>
              </a:rPr>
              <a:t>Hatçinson</a:t>
            </a:r>
            <a:r>
              <a:rPr lang="en-US" sz="2800" dirty="0">
                <a:solidFill>
                  <a:schemeClr val="tx2">
                    <a:lumMod val="40000"/>
                    <a:lumOff val="60000"/>
                  </a:schemeClr>
                </a:solidFill>
              </a:rPr>
              <a:t> 1977). </a:t>
            </a:r>
            <a:r>
              <a:rPr lang="en-US" sz="2800" dirty="0" err="1">
                <a:solidFill>
                  <a:schemeClr val="tx2">
                    <a:lumMod val="40000"/>
                    <a:lumOff val="60000"/>
                  </a:schemeClr>
                </a:solidFill>
              </a:rPr>
              <a:t>Biosfera</a:t>
            </a:r>
            <a:r>
              <a:rPr lang="en-US" sz="2800" dirty="0">
                <a:solidFill>
                  <a:schemeClr val="tx2">
                    <a:lumMod val="40000"/>
                    <a:lumOff val="60000"/>
                  </a:schemeClr>
                </a:solidFill>
              </a:rPr>
              <a:t> </a:t>
            </a:r>
            <a:r>
              <a:rPr lang="en-US" sz="2800" dirty="0" err="1">
                <a:solidFill>
                  <a:schemeClr val="tx2">
                    <a:lumMod val="40000"/>
                    <a:lumOff val="60000"/>
                  </a:schemeClr>
                </a:solidFill>
              </a:rPr>
              <a:t>barada</a:t>
            </a:r>
            <a:r>
              <a:rPr lang="en-US" sz="2800" dirty="0">
                <a:solidFill>
                  <a:schemeClr val="tx2">
                    <a:lumMod val="40000"/>
                    <a:lumOff val="60000"/>
                  </a:schemeClr>
                </a:solidFill>
              </a:rPr>
              <a:t> </a:t>
            </a:r>
            <a:r>
              <a:rPr lang="en-US" sz="2800" dirty="0" err="1">
                <a:solidFill>
                  <a:schemeClr val="tx2">
                    <a:lumMod val="40000"/>
                    <a:lumOff val="60000"/>
                  </a:schemeClr>
                </a:solidFill>
              </a:rPr>
              <a:t>alymlar</a:t>
            </a:r>
            <a:r>
              <a:rPr lang="en-US" sz="2800" dirty="0">
                <a:solidFill>
                  <a:schemeClr val="tx2">
                    <a:lumMod val="40000"/>
                    <a:lumOff val="60000"/>
                  </a:schemeClr>
                </a:solidFill>
              </a:rPr>
              <a:t> </a:t>
            </a:r>
            <a:r>
              <a:rPr lang="en-US" sz="2800" dirty="0" err="1">
                <a:solidFill>
                  <a:schemeClr val="tx2">
                    <a:lumMod val="40000"/>
                    <a:lumOff val="60000"/>
                  </a:schemeClr>
                </a:solidFill>
              </a:rPr>
              <a:t>söhbet</a:t>
            </a:r>
            <a:r>
              <a:rPr lang="en-US" sz="2800" dirty="0">
                <a:solidFill>
                  <a:schemeClr val="tx2">
                    <a:lumMod val="40000"/>
                    <a:lumOff val="60000"/>
                  </a:schemeClr>
                </a:solidFill>
              </a:rPr>
              <a:t> </a:t>
            </a:r>
            <a:r>
              <a:rPr lang="en-US" sz="2800" dirty="0" err="1">
                <a:solidFill>
                  <a:schemeClr val="tx2">
                    <a:lumMod val="40000"/>
                    <a:lumOff val="60000"/>
                  </a:schemeClr>
                </a:solidFill>
              </a:rPr>
              <a:t>açanda</a:t>
            </a:r>
            <a:r>
              <a:rPr lang="en-US" sz="2800" dirty="0">
                <a:solidFill>
                  <a:schemeClr val="tx2">
                    <a:lumMod val="40000"/>
                    <a:lumOff val="60000"/>
                  </a:schemeClr>
                </a:solidFill>
              </a:rPr>
              <a:t> </a:t>
            </a:r>
            <a:r>
              <a:rPr lang="en-US" sz="2800" dirty="0" err="1">
                <a:solidFill>
                  <a:schemeClr val="tx2">
                    <a:lumMod val="40000"/>
                    <a:lumOff val="60000"/>
                  </a:schemeClr>
                </a:solidFill>
              </a:rPr>
              <a:t>olaryň</a:t>
            </a:r>
            <a:r>
              <a:rPr lang="en-US" sz="2800" dirty="0">
                <a:solidFill>
                  <a:schemeClr val="tx2">
                    <a:lumMod val="40000"/>
                    <a:lumOff val="60000"/>
                  </a:schemeClr>
                </a:solidFill>
              </a:rPr>
              <a:t> </a:t>
            </a:r>
            <a:r>
              <a:rPr lang="en-US" sz="2800" dirty="0" err="1">
                <a:solidFill>
                  <a:schemeClr val="tx2">
                    <a:lumMod val="40000"/>
                    <a:lumOff val="60000"/>
                  </a:schemeClr>
                </a:solidFill>
              </a:rPr>
              <a:t>esasy</a:t>
            </a:r>
            <a:r>
              <a:rPr lang="en-US" sz="2800" dirty="0">
                <a:solidFill>
                  <a:schemeClr val="tx2">
                    <a:lumMod val="40000"/>
                    <a:lumOff val="60000"/>
                  </a:schemeClr>
                </a:solidFill>
              </a:rPr>
              <a:t> </a:t>
            </a:r>
            <a:r>
              <a:rPr lang="en-US" sz="2800" dirty="0" err="1">
                <a:solidFill>
                  <a:schemeClr val="tx2">
                    <a:lumMod val="40000"/>
                    <a:lumOff val="60000"/>
                  </a:schemeClr>
                </a:solidFill>
              </a:rPr>
              <a:t>gürrüňi</a:t>
            </a:r>
            <a:r>
              <a:rPr lang="en-US" sz="2800" dirty="0">
                <a:solidFill>
                  <a:schemeClr val="tx2">
                    <a:lumMod val="40000"/>
                    <a:lumOff val="60000"/>
                  </a:schemeClr>
                </a:solidFill>
              </a:rPr>
              <a:t> </a:t>
            </a:r>
            <a:r>
              <a:rPr lang="en-US" sz="2800" dirty="0" err="1">
                <a:solidFill>
                  <a:schemeClr val="tx2">
                    <a:lumMod val="40000"/>
                    <a:lumOff val="60000"/>
                  </a:schemeClr>
                </a:solidFill>
              </a:rPr>
              <a:t>janly</a:t>
            </a:r>
            <a:r>
              <a:rPr lang="en-US" sz="2800" dirty="0">
                <a:solidFill>
                  <a:schemeClr val="tx2">
                    <a:lumMod val="40000"/>
                    <a:lumOff val="60000"/>
                  </a:schemeClr>
                </a:solidFill>
              </a:rPr>
              <a:t> </a:t>
            </a:r>
            <a:r>
              <a:rPr lang="en-US" sz="2800" dirty="0" err="1">
                <a:solidFill>
                  <a:schemeClr val="tx2">
                    <a:lumMod val="40000"/>
                    <a:lumOff val="60000"/>
                  </a:schemeClr>
                </a:solidFill>
              </a:rPr>
              <a:t>maddalaryň</a:t>
            </a:r>
            <a:r>
              <a:rPr lang="en-US" sz="2800" dirty="0">
                <a:solidFill>
                  <a:schemeClr val="tx2">
                    <a:lumMod val="40000"/>
                    <a:lumOff val="60000"/>
                  </a:schemeClr>
                </a:solidFill>
              </a:rPr>
              <a:t> </a:t>
            </a:r>
            <a:r>
              <a:rPr lang="en-US" sz="2800" dirty="0" err="1">
                <a:solidFill>
                  <a:schemeClr val="tx2">
                    <a:lumMod val="40000"/>
                    <a:lumOff val="60000"/>
                  </a:schemeClr>
                </a:solidFill>
              </a:rPr>
              <a:t>mukdary</a:t>
            </a:r>
            <a:r>
              <a:rPr lang="en-US" sz="2800" dirty="0">
                <a:solidFill>
                  <a:schemeClr val="tx2">
                    <a:lumMod val="40000"/>
                    <a:lumOff val="60000"/>
                  </a:schemeClr>
                </a:solidFill>
              </a:rPr>
              <a:t> </a:t>
            </a:r>
            <a:r>
              <a:rPr lang="en-US" sz="2800" dirty="0" err="1">
                <a:solidFill>
                  <a:schemeClr val="tx2">
                    <a:lumMod val="40000"/>
                    <a:lumOff val="60000"/>
                  </a:schemeClr>
                </a:solidFill>
              </a:rPr>
              <a:t>barada</a:t>
            </a:r>
            <a:r>
              <a:rPr lang="en-US" sz="2800" dirty="0">
                <a:solidFill>
                  <a:schemeClr val="tx2">
                    <a:lumMod val="40000"/>
                    <a:lumOff val="60000"/>
                  </a:schemeClr>
                </a:solidFill>
              </a:rPr>
              <a:t> </a:t>
            </a:r>
            <a:r>
              <a:rPr lang="en-US" sz="2800" dirty="0" err="1">
                <a:solidFill>
                  <a:schemeClr val="tx2">
                    <a:lumMod val="40000"/>
                    <a:lumOff val="60000"/>
                  </a:schemeClr>
                </a:solidFill>
              </a:rPr>
              <a:t>olaryň</a:t>
            </a:r>
            <a:r>
              <a:rPr lang="en-US" sz="2800" dirty="0">
                <a:solidFill>
                  <a:schemeClr val="tx2">
                    <a:lumMod val="40000"/>
                    <a:lumOff val="60000"/>
                  </a:schemeClr>
                </a:solidFill>
              </a:rPr>
              <a:t> </a:t>
            </a:r>
            <a:r>
              <a:rPr lang="en-US" sz="2800" dirty="0" err="1">
                <a:solidFill>
                  <a:schemeClr val="tx2">
                    <a:lumMod val="40000"/>
                    <a:lumOff val="60000"/>
                  </a:schemeClr>
                </a:solidFill>
              </a:rPr>
              <a:t>massasy</a:t>
            </a:r>
            <a:r>
              <a:rPr lang="en-US" sz="2800" dirty="0">
                <a:solidFill>
                  <a:schemeClr val="tx2">
                    <a:lumMod val="40000"/>
                    <a:lumOff val="60000"/>
                  </a:schemeClr>
                </a:solidFill>
              </a:rPr>
              <a:t> </a:t>
            </a:r>
            <a:r>
              <a:rPr lang="en-US" sz="2800" dirty="0" err="1">
                <a:solidFill>
                  <a:schemeClr val="tx2">
                    <a:lumMod val="40000"/>
                    <a:lumOff val="60000"/>
                  </a:schemeClr>
                </a:solidFill>
              </a:rPr>
              <a:t>barada</a:t>
            </a:r>
            <a:r>
              <a:rPr lang="en-US" sz="2800" dirty="0">
                <a:solidFill>
                  <a:schemeClr val="tx2">
                    <a:lumMod val="40000"/>
                    <a:lumOff val="60000"/>
                  </a:schemeClr>
                </a:solidFill>
              </a:rPr>
              <a:t> </a:t>
            </a:r>
            <a:r>
              <a:rPr lang="en-US" sz="2800" dirty="0" err="1">
                <a:solidFill>
                  <a:schemeClr val="tx2">
                    <a:lumMod val="40000"/>
                    <a:lumOff val="60000"/>
                  </a:schemeClr>
                </a:solidFill>
              </a:rPr>
              <a:t>gidýär</a:t>
            </a:r>
            <a:r>
              <a:rPr lang="en-US" sz="2800" dirty="0">
                <a:solidFill>
                  <a:schemeClr val="tx2">
                    <a:lumMod val="40000"/>
                    <a:lumOff val="60000"/>
                  </a:schemeClr>
                </a:solidFill>
              </a:rPr>
              <a:t>.   </a:t>
            </a:r>
            <a:r>
              <a:rPr lang="en-US" sz="2800" dirty="0" err="1">
                <a:solidFill>
                  <a:schemeClr val="tx2">
                    <a:lumMod val="40000"/>
                    <a:lumOff val="60000"/>
                  </a:schemeClr>
                </a:solidFill>
              </a:rPr>
              <a:t>Biosferadaky</a:t>
            </a:r>
            <a:r>
              <a:rPr lang="en-US" sz="2800" dirty="0">
                <a:solidFill>
                  <a:schemeClr val="tx2">
                    <a:lumMod val="40000"/>
                    <a:lumOff val="60000"/>
                  </a:schemeClr>
                </a:solidFill>
              </a:rPr>
              <a:t> </a:t>
            </a:r>
            <a:r>
              <a:rPr lang="en-US" sz="2800" dirty="0" err="1">
                <a:solidFill>
                  <a:schemeClr val="tx2">
                    <a:lumMod val="40000"/>
                    <a:lumOff val="60000"/>
                  </a:schemeClr>
                </a:solidFill>
              </a:rPr>
              <a:t>biomassa</a:t>
            </a:r>
            <a:r>
              <a:rPr lang="en-US" sz="2800" dirty="0">
                <a:solidFill>
                  <a:schemeClr val="tx2">
                    <a:lumMod val="40000"/>
                    <a:lumOff val="60000"/>
                  </a:schemeClr>
                </a:solidFill>
              </a:rPr>
              <a:t> </a:t>
            </a:r>
            <a:r>
              <a:rPr lang="en-US" sz="2800" dirty="0" err="1">
                <a:solidFill>
                  <a:schemeClr val="tx2">
                    <a:lumMod val="40000"/>
                    <a:lumOff val="60000"/>
                  </a:schemeClr>
                </a:solidFill>
              </a:rPr>
              <a:t>ýer</a:t>
            </a:r>
            <a:r>
              <a:rPr lang="en-US" sz="2800" dirty="0">
                <a:solidFill>
                  <a:schemeClr val="tx2">
                    <a:lumMod val="40000"/>
                    <a:lumOff val="60000"/>
                  </a:schemeClr>
                </a:solidFill>
              </a:rPr>
              <a:t> </a:t>
            </a:r>
            <a:r>
              <a:rPr lang="en-US" sz="2800" dirty="0" err="1">
                <a:solidFill>
                  <a:schemeClr val="tx2">
                    <a:lumMod val="40000"/>
                    <a:lumOff val="60000"/>
                  </a:schemeClr>
                </a:solidFill>
              </a:rPr>
              <a:t>togalagy</a:t>
            </a:r>
            <a:r>
              <a:rPr lang="en-US" sz="2800" dirty="0">
                <a:solidFill>
                  <a:schemeClr val="tx2">
                    <a:lumMod val="40000"/>
                    <a:lumOff val="60000"/>
                  </a:schemeClr>
                </a:solidFill>
              </a:rPr>
              <a:t> </a:t>
            </a:r>
            <a:r>
              <a:rPr lang="en-US" sz="2800" dirty="0" err="1">
                <a:solidFill>
                  <a:schemeClr val="tx2">
                    <a:lumMod val="40000"/>
                    <a:lumOff val="60000"/>
                  </a:schemeClr>
                </a:solidFill>
              </a:rPr>
              <a:t>boýunça</a:t>
            </a:r>
            <a:r>
              <a:rPr lang="en-US" sz="2800" dirty="0">
                <a:solidFill>
                  <a:schemeClr val="tx2">
                    <a:lumMod val="40000"/>
                    <a:lumOff val="60000"/>
                  </a:schemeClr>
                </a:solidFill>
              </a:rPr>
              <a:t> </a:t>
            </a:r>
            <a:r>
              <a:rPr lang="en-US" sz="2800" dirty="0" err="1">
                <a:solidFill>
                  <a:schemeClr val="tx2">
                    <a:lumMod val="40000"/>
                    <a:lumOff val="60000"/>
                  </a:schemeClr>
                </a:solidFill>
              </a:rPr>
              <a:t>takyk</a:t>
            </a:r>
            <a:r>
              <a:rPr lang="en-US" sz="2800" dirty="0">
                <a:solidFill>
                  <a:schemeClr val="tx2">
                    <a:lumMod val="40000"/>
                    <a:lumOff val="60000"/>
                  </a:schemeClr>
                </a:solidFill>
              </a:rPr>
              <a:t> </a:t>
            </a:r>
            <a:r>
              <a:rPr lang="en-US" sz="2800" dirty="0" err="1">
                <a:solidFill>
                  <a:schemeClr val="tx2">
                    <a:lumMod val="40000"/>
                    <a:lumOff val="60000"/>
                  </a:schemeClr>
                </a:solidFill>
              </a:rPr>
              <a:t>bolmasa</a:t>
            </a:r>
            <a:r>
              <a:rPr lang="en-US" sz="2800" dirty="0">
                <a:solidFill>
                  <a:schemeClr val="tx2">
                    <a:lumMod val="40000"/>
                    <a:lumOff val="60000"/>
                  </a:schemeClr>
                </a:solidFill>
              </a:rPr>
              <a:t>-da </a:t>
            </a:r>
            <a:r>
              <a:rPr lang="en-US" sz="2800" dirty="0" err="1">
                <a:solidFill>
                  <a:schemeClr val="tx2">
                    <a:lumMod val="40000"/>
                    <a:lumOff val="60000"/>
                  </a:schemeClr>
                </a:solidFill>
              </a:rPr>
              <a:t>ol</a:t>
            </a:r>
            <a:r>
              <a:rPr lang="en-US" sz="2800" dirty="0">
                <a:solidFill>
                  <a:schemeClr val="tx2">
                    <a:lumMod val="40000"/>
                    <a:lumOff val="60000"/>
                  </a:schemeClr>
                </a:solidFill>
              </a:rPr>
              <a:t> </a:t>
            </a:r>
            <a:r>
              <a:rPr lang="en-US" sz="2800" dirty="0" err="1">
                <a:solidFill>
                  <a:schemeClr val="tx2">
                    <a:lumMod val="40000"/>
                    <a:lumOff val="60000"/>
                  </a:schemeClr>
                </a:solidFill>
              </a:rPr>
              <a:t>baradaky</a:t>
            </a:r>
            <a:r>
              <a:rPr lang="en-US" sz="2800" dirty="0">
                <a:solidFill>
                  <a:schemeClr val="tx2">
                    <a:lumMod val="40000"/>
                    <a:lumOff val="60000"/>
                  </a:schemeClr>
                </a:solidFill>
              </a:rPr>
              <a:t> </a:t>
            </a:r>
            <a:r>
              <a:rPr lang="en-US" sz="2800" dirty="0" err="1">
                <a:solidFill>
                  <a:schemeClr val="tx2">
                    <a:lumMod val="40000"/>
                    <a:lumOff val="60000"/>
                  </a:schemeClr>
                </a:solidFill>
              </a:rPr>
              <a:t>maglumat</a:t>
            </a:r>
            <a:r>
              <a:rPr lang="en-US" sz="2800" dirty="0">
                <a:solidFill>
                  <a:schemeClr val="tx2">
                    <a:lumMod val="40000"/>
                    <a:lumOff val="60000"/>
                  </a:schemeClr>
                </a:solidFill>
              </a:rPr>
              <a:t> belli. </a:t>
            </a:r>
            <a:r>
              <a:rPr lang="en-US" sz="2800" dirty="0" err="1">
                <a:solidFill>
                  <a:schemeClr val="tx2">
                    <a:lumMod val="40000"/>
                    <a:lumOff val="60000"/>
                  </a:schemeClr>
                </a:solidFill>
              </a:rPr>
              <a:t>Ösümlikleriň</a:t>
            </a:r>
            <a:r>
              <a:rPr lang="en-US" sz="2800" dirty="0">
                <a:solidFill>
                  <a:schemeClr val="tx2">
                    <a:lumMod val="40000"/>
                    <a:lumOff val="60000"/>
                  </a:schemeClr>
                </a:solidFill>
              </a:rPr>
              <a:t> </a:t>
            </a:r>
            <a:r>
              <a:rPr lang="en-US" sz="2800" dirty="0" err="1">
                <a:solidFill>
                  <a:schemeClr val="tx2">
                    <a:lumMod val="40000"/>
                    <a:lumOff val="60000"/>
                  </a:schemeClr>
                </a:solidFill>
              </a:rPr>
              <a:t>biomassasy</a:t>
            </a:r>
            <a:r>
              <a:rPr lang="en-US" sz="2800" dirty="0">
                <a:solidFill>
                  <a:schemeClr val="tx2">
                    <a:lumMod val="40000"/>
                    <a:lumOff val="60000"/>
                  </a:schemeClr>
                </a:solidFill>
              </a:rPr>
              <a:t> </a:t>
            </a:r>
            <a:r>
              <a:rPr lang="en-US" sz="2800" dirty="0" err="1">
                <a:solidFill>
                  <a:schemeClr val="tx2">
                    <a:lumMod val="40000"/>
                    <a:lumOff val="60000"/>
                  </a:schemeClr>
                </a:solidFill>
              </a:rPr>
              <a:t>haýwanlaryň</a:t>
            </a:r>
            <a:r>
              <a:rPr lang="en-US" sz="2800" dirty="0">
                <a:solidFill>
                  <a:schemeClr val="tx2">
                    <a:lumMod val="40000"/>
                    <a:lumOff val="60000"/>
                  </a:schemeClr>
                </a:solidFill>
              </a:rPr>
              <a:t> </a:t>
            </a:r>
            <a:r>
              <a:rPr lang="en-US" sz="2800" dirty="0" err="1">
                <a:solidFill>
                  <a:schemeClr val="tx2">
                    <a:lumMod val="40000"/>
                    <a:lumOff val="60000"/>
                  </a:schemeClr>
                </a:solidFill>
              </a:rPr>
              <a:t>biomassasyna</a:t>
            </a:r>
            <a:r>
              <a:rPr lang="en-US" sz="2800" dirty="0">
                <a:solidFill>
                  <a:schemeClr val="tx2">
                    <a:lumMod val="40000"/>
                    <a:lumOff val="60000"/>
                  </a:schemeClr>
                </a:solidFill>
              </a:rPr>
              <a:t> </a:t>
            </a:r>
            <a:r>
              <a:rPr lang="en-US" sz="2800" dirty="0" err="1">
                <a:solidFill>
                  <a:schemeClr val="tx2">
                    <a:lumMod val="40000"/>
                    <a:lumOff val="60000"/>
                  </a:schemeClr>
                </a:solidFill>
              </a:rPr>
              <a:t>seredende</a:t>
            </a:r>
            <a:r>
              <a:rPr lang="en-US" sz="2800" dirty="0">
                <a:solidFill>
                  <a:schemeClr val="tx2">
                    <a:lumMod val="40000"/>
                    <a:lumOff val="60000"/>
                  </a:schemeClr>
                </a:solidFill>
              </a:rPr>
              <a:t> </a:t>
            </a:r>
            <a:r>
              <a:rPr lang="en-US" sz="2800" dirty="0" err="1">
                <a:solidFill>
                  <a:schemeClr val="tx2">
                    <a:lumMod val="40000"/>
                    <a:lumOff val="60000"/>
                  </a:schemeClr>
                </a:solidFill>
              </a:rPr>
              <a:t>ýokarydyr</a:t>
            </a:r>
            <a:r>
              <a:rPr lang="en-US" sz="2800" dirty="0">
                <a:solidFill>
                  <a:schemeClr val="tx2">
                    <a:lumMod val="40000"/>
                    <a:lumOff val="60000"/>
                  </a:schemeClr>
                </a:solidFill>
              </a:rPr>
              <a:t>.   </a:t>
            </a:r>
            <a:r>
              <a:rPr lang="en-US" sz="2800" dirty="0" err="1">
                <a:solidFill>
                  <a:schemeClr val="tx2">
                    <a:lumMod val="40000"/>
                    <a:lumOff val="60000"/>
                  </a:schemeClr>
                </a:solidFill>
              </a:rPr>
              <a:t>Ösümlikleriň</a:t>
            </a:r>
            <a:r>
              <a:rPr lang="en-US" sz="2800" dirty="0">
                <a:solidFill>
                  <a:schemeClr val="tx2">
                    <a:lumMod val="40000"/>
                    <a:lumOff val="60000"/>
                  </a:schemeClr>
                </a:solidFill>
              </a:rPr>
              <a:t> </a:t>
            </a:r>
            <a:r>
              <a:rPr lang="en-US" sz="2800" dirty="0" err="1">
                <a:solidFill>
                  <a:schemeClr val="tx2">
                    <a:lumMod val="40000"/>
                    <a:lumOff val="60000"/>
                  </a:schemeClr>
                </a:solidFill>
              </a:rPr>
              <a:t>biomassasy</a:t>
            </a:r>
            <a:r>
              <a:rPr lang="en-US" sz="2800" dirty="0">
                <a:solidFill>
                  <a:schemeClr val="tx2">
                    <a:lumMod val="40000"/>
                    <a:lumOff val="60000"/>
                  </a:schemeClr>
                </a:solidFill>
              </a:rPr>
              <a:t> 1019 g, </a:t>
            </a:r>
            <a:r>
              <a:rPr lang="en-US" sz="2800" dirty="0" err="1">
                <a:solidFill>
                  <a:schemeClr val="tx2">
                    <a:lumMod val="40000"/>
                    <a:lumOff val="60000"/>
                  </a:schemeClr>
                </a:solidFill>
              </a:rPr>
              <a:t>beýleki</a:t>
            </a:r>
            <a:r>
              <a:rPr lang="en-US" sz="2800" dirty="0">
                <a:solidFill>
                  <a:schemeClr val="tx2">
                    <a:lumMod val="40000"/>
                    <a:lumOff val="60000"/>
                  </a:schemeClr>
                </a:solidFill>
              </a:rPr>
              <a:t> </a:t>
            </a:r>
            <a:r>
              <a:rPr lang="en-US" sz="2800" dirty="0" err="1">
                <a:solidFill>
                  <a:schemeClr val="tx2">
                    <a:lumMod val="40000"/>
                    <a:lumOff val="60000"/>
                  </a:schemeClr>
                </a:solidFill>
              </a:rPr>
              <a:t>maglumatlara</a:t>
            </a:r>
            <a:r>
              <a:rPr lang="en-US" sz="2800" dirty="0">
                <a:solidFill>
                  <a:schemeClr val="tx2">
                    <a:lumMod val="40000"/>
                    <a:lumOff val="60000"/>
                  </a:schemeClr>
                </a:solidFill>
              </a:rPr>
              <a:t> </a:t>
            </a:r>
            <a:r>
              <a:rPr lang="en-US" sz="2800" dirty="0" err="1">
                <a:solidFill>
                  <a:schemeClr val="tx2">
                    <a:lumMod val="40000"/>
                    <a:lumOff val="60000"/>
                  </a:schemeClr>
                </a:solidFill>
              </a:rPr>
              <a:t>görä</a:t>
            </a:r>
            <a:r>
              <a:rPr lang="en-US" sz="2800" dirty="0">
                <a:solidFill>
                  <a:schemeClr val="tx2">
                    <a:lumMod val="40000"/>
                    <a:lumOff val="60000"/>
                  </a:schemeClr>
                </a:solidFill>
              </a:rPr>
              <a:t> 1021 g. </a:t>
            </a:r>
            <a:r>
              <a:rPr lang="en-US" sz="2800" dirty="0" err="1">
                <a:solidFill>
                  <a:schemeClr val="tx2">
                    <a:lumMod val="40000"/>
                    <a:lumOff val="60000"/>
                  </a:schemeClr>
                </a:solidFill>
              </a:rPr>
              <a:t>Ýöne</a:t>
            </a:r>
            <a:r>
              <a:rPr lang="en-US" sz="2800" dirty="0">
                <a:solidFill>
                  <a:schemeClr val="tx2">
                    <a:lumMod val="40000"/>
                    <a:lumOff val="60000"/>
                  </a:schemeClr>
                </a:solidFill>
              </a:rPr>
              <a:t> </a:t>
            </a:r>
            <a:r>
              <a:rPr lang="en-US" sz="2800" dirty="0" err="1">
                <a:solidFill>
                  <a:schemeClr val="tx2">
                    <a:lumMod val="40000"/>
                    <a:lumOff val="60000"/>
                  </a:schemeClr>
                </a:solidFill>
              </a:rPr>
              <a:t>haýwanlaryň</a:t>
            </a:r>
            <a:r>
              <a:rPr lang="en-US" sz="2800" dirty="0">
                <a:solidFill>
                  <a:schemeClr val="tx2">
                    <a:lumMod val="40000"/>
                    <a:lumOff val="60000"/>
                  </a:schemeClr>
                </a:solidFill>
              </a:rPr>
              <a:t> </a:t>
            </a:r>
            <a:r>
              <a:rPr lang="en-US" sz="2800" dirty="0" err="1">
                <a:solidFill>
                  <a:schemeClr val="tx2">
                    <a:lumMod val="40000"/>
                    <a:lumOff val="60000"/>
                  </a:schemeClr>
                </a:solidFill>
              </a:rPr>
              <a:t>biomassasy</a:t>
            </a:r>
            <a:r>
              <a:rPr lang="en-US" sz="2800" dirty="0">
                <a:solidFill>
                  <a:schemeClr val="tx2">
                    <a:lumMod val="40000"/>
                    <a:lumOff val="60000"/>
                  </a:schemeClr>
                </a:solidFill>
              </a:rPr>
              <a:t> 1016 g </a:t>
            </a:r>
            <a:r>
              <a:rPr lang="en-US" sz="2800" dirty="0" err="1">
                <a:solidFill>
                  <a:schemeClr val="tx2">
                    <a:lumMod val="40000"/>
                    <a:lumOff val="60000"/>
                  </a:schemeClr>
                </a:solidFill>
              </a:rPr>
              <a:t>deň</a:t>
            </a:r>
            <a:r>
              <a:rPr lang="en-US" sz="2800" dirty="0">
                <a:solidFill>
                  <a:schemeClr val="tx2">
                    <a:lumMod val="40000"/>
                    <a:lumOff val="60000"/>
                  </a:schemeClr>
                </a:solidFill>
              </a:rPr>
              <a:t> </a:t>
            </a:r>
            <a:r>
              <a:rPr lang="en-US" sz="2800" dirty="0" err="1">
                <a:solidFill>
                  <a:schemeClr val="tx2">
                    <a:lumMod val="40000"/>
                    <a:lumOff val="60000"/>
                  </a:schemeClr>
                </a:solidFill>
              </a:rPr>
              <a:t>bolup</a:t>
            </a:r>
            <a:r>
              <a:rPr lang="en-US" sz="2800" dirty="0">
                <a:solidFill>
                  <a:schemeClr val="tx2">
                    <a:lumMod val="40000"/>
                    <a:lumOff val="60000"/>
                  </a:schemeClr>
                </a:solidFill>
              </a:rPr>
              <a:t>, </a:t>
            </a:r>
            <a:r>
              <a:rPr lang="en-US" sz="2800" dirty="0" err="1">
                <a:solidFill>
                  <a:schemeClr val="tx2">
                    <a:lumMod val="40000"/>
                    <a:lumOff val="60000"/>
                  </a:schemeClr>
                </a:solidFill>
              </a:rPr>
              <a:t>beýleki</a:t>
            </a:r>
            <a:r>
              <a:rPr lang="en-US" sz="2800" dirty="0">
                <a:solidFill>
                  <a:schemeClr val="tx2">
                    <a:lumMod val="40000"/>
                    <a:lumOff val="60000"/>
                  </a:schemeClr>
                </a:solidFill>
              </a:rPr>
              <a:t> </a:t>
            </a:r>
            <a:r>
              <a:rPr lang="en-US" sz="2800" dirty="0" err="1">
                <a:solidFill>
                  <a:schemeClr val="tx2">
                    <a:lumMod val="40000"/>
                    <a:lumOff val="60000"/>
                  </a:schemeClr>
                </a:solidFill>
              </a:rPr>
              <a:t>kitap</a:t>
            </a:r>
            <a:r>
              <a:rPr lang="en-US" sz="2800" dirty="0">
                <a:solidFill>
                  <a:schemeClr val="tx2">
                    <a:lumMod val="40000"/>
                    <a:lumOff val="60000"/>
                  </a:schemeClr>
                </a:solidFill>
              </a:rPr>
              <a:t> </a:t>
            </a:r>
            <a:r>
              <a:rPr lang="en-US" sz="2800" dirty="0" err="1">
                <a:solidFill>
                  <a:schemeClr val="tx2">
                    <a:lumMod val="40000"/>
                    <a:lumOff val="60000"/>
                  </a:schemeClr>
                </a:solidFill>
              </a:rPr>
              <a:t>maglumatyna</a:t>
            </a:r>
            <a:r>
              <a:rPr lang="en-US" sz="2800" dirty="0">
                <a:solidFill>
                  <a:schemeClr val="tx2">
                    <a:lumMod val="40000"/>
                    <a:lumOff val="60000"/>
                  </a:schemeClr>
                </a:solidFill>
              </a:rPr>
              <a:t> </a:t>
            </a:r>
            <a:r>
              <a:rPr lang="en-US" sz="2800" dirty="0" err="1">
                <a:solidFill>
                  <a:schemeClr val="tx2">
                    <a:lumMod val="40000"/>
                    <a:lumOff val="60000"/>
                  </a:schemeClr>
                </a:solidFill>
              </a:rPr>
              <a:t>görä</a:t>
            </a:r>
            <a:r>
              <a:rPr lang="en-US" sz="2800" dirty="0">
                <a:solidFill>
                  <a:schemeClr val="tx2">
                    <a:lumMod val="40000"/>
                    <a:lumOff val="60000"/>
                  </a:schemeClr>
                </a:solidFill>
              </a:rPr>
              <a:t> 4-5 </a:t>
            </a:r>
            <a:r>
              <a:rPr lang="en-US" sz="2800" dirty="0" err="1">
                <a:solidFill>
                  <a:schemeClr val="tx2">
                    <a:lumMod val="40000"/>
                    <a:lumOff val="60000"/>
                  </a:schemeClr>
                </a:solidFill>
              </a:rPr>
              <a:t>esse</a:t>
            </a:r>
            <a:r>
              <a:rPr lang="en-US" sz="2800" dirty="0">
                <a:solidFill>
                  <a:schemeClr val="tx2">
                    <a:lumMod val="40000"/>
                    <a:lumOff val="60000"/>
                  </a:schemeClr>
                </a:solidFill>
              </a:rPr>
              <a:t> </a:t>
            </a:r>
            <a:r>
              <a:rPr lang="en-US" sz="2800" dirty="0" err="1">
                <a:solidFill>
                  <a:schemeClr val="tx2">
                    <a:lumMod val="40000"/>
                    <a:lumOff val="60000"/>
                  </a:schemeClr>
                </a:solidFill>
              </a:rPr>
              <a:t>az</a:t>
            </a:r>
            <a:r>
              <a:rPr lang="en-US" sz="2800" dirty="0">
                <a:solidFill>
                  <a:schemeClr val="tx2">
                    <a:lumMod val="40000"/>
                    <a:lumOff val="60000"/>
                  </a:schemeClr>
                </a:solidFill>
              </a:rPr>
              <a:t> </a:t>
            </a:r>
            <a:r>
              <a:rPr lang="en-US" sz="2800" dirty="0" err="1">
                <a:solidFill>
                  <a:schemeClr val="tx2">
                    <a:lumMod val="40000"/>
                    <a:lumOff val="60000"/>
                  </a:schemeClr>
                </a:solidFill>
              </a:rPr>
              <a:t>diýip</a:t>
            </a:r>
            <a:r>
              <a:rPr lang="en-US" sz="2800" dirty="0">
                <a:solidFill>
                  <a:schemeClr val="tx2">
                    <a:lumMod val="40000"/>
                    <a:lumOff val="60000"/>
                  </a:schemeClr>
                </a:solidFill>
              </a:rPr>
              <a:t> </a:t>
            </a:r>
            <a:r>
              <a:rPr lang="en-US" sz="2800" dirty="0" err="1">
                <a:solidFill>
                  <a:schemeClr val="tx2">
                    <a:lumMod val="40000"/>
                    <a:lumOff val="60000"/>
                  </a:schemeClr>
                </a:solidFill>
              </a:rPr>
              <a:t>ýazýarlar</a:t>
            </a:r>
            <a:r>
              <a:rPr lang="en-US" sz="2800" dirty="0">
                <a:solidFill>
                  <a:schemeClr val="tx2">
                    <a:lumMod val="40000"/>
                    <a:lumOff val="60000"/>
                  </a:schemeClr>
                </a:solidFill>
              </a:rPr>
              <a:t>. (</a:t>
            </a:r>
            <a:r>
              <a:rPr lang="en-US" sz="2800" dirty="0" err="1">
                <a:solidFill>
                  <a:schemeClr val="tx2">
                    <a:lumMod val="40000"/>
                    <a:lumOff val="60000"/>
                  </a:schemeClr>
                </a:solidFill>
              </a:rPr>
              <a:t>Hilmi</a:t>
            </a:r>
            <a:r>
              <a:rPr lang="en-US" sz="2800" dirty="0">
                <a:solidFill>
                  <a:schemeClr val="tx2">
                    <a:lumMod val="40000"/>
                    <a:lumOff val="60000"/>
                  </a:schemeClr>
                </a:solidFill>
              </a:rPr>
              <a:t> 1966).   </a:t>
            </a:r>
            <a:r>
              <a:rPr lang="en-US" sz="2800" dirty="0" err="1">
                <a:solidFill>
                  <a:schemeClr val="tx2">
                    <a:lumMod val="40000"/>
                    <a:lumOff val="60000"/>
                  </a:schemeClr>
                </a:solidFill>
              </a:rPr>
              <a:t>Ýöne</a:t>
            </a:r>
            <a:r>
              <a:rPr lang="en-US" sz="2800" dirty="0">
                <a:solidFill>
                  <a:schemeClr val="tx2">
                    <a:lumMod val="40000"/>
                    <a:lumOff val="60000"/>
                  </a:schemeClr>
                </a:solidFill>
              </a:rPr>
              <a:t> </a:t>
            </a:r>
            <a:r>
              <a:rPr lang="en-US" sz="2800" dirty="0" err="1">
                <a:solidFill>
                  <a:schemeClr val="tx2">
                    <a:lumMod val="40000"/>
                    <a:lumOff val="60000"/>
                  </a:schemeClr>
                </a:solidFill>
              </a:rPr>
              <a:t>beýleki</a:t>
            </a:r>
            <a:r>
              <a:rPr lang="en-US" sz="2800" dirty="0">
                <a:solidFill>
                  <a:schemeClr val="tx2">
                    <a:lumMod val="40000"/>
                    <a:lumOff val="60000"/>
                  </a:schemeClr>
                </a:solidFill>
              </a:rPr>
              <a:t> </a:t>
            </a:r>
            <a:r>
              <a:rPr lang="en-US" sz="2800" dirty="0" err="1">
                <a:solidFill>
                  <a:schemeClr val="tx2">
                    <a:lumMod val="40000"/>
                    <a:lumOff val="60000"/>
                  </a:schemeClr>
                </a:solidFill>
              </a:rPr>
              <a:t>bir</a:t>
            </a:r>
            <a:r>
              <a:rPr lang="en-US" sz="2800" dirty="0">
                <a:solidFill>
                  <a:schemeClr val="tx2">
                    <a:lumMod val="40000"/>
                    <a:lumOff val="60000"/>
                  </a:schemeClr>
                </a:solidFill>
              </a:rPr>
              <a:t> belli </a:t>
            </a:r>
            <a:r>
              <a:rPr lang="en-US" sz="2800" dirty="0" err="1">
                <a:solidFill>
                  <a:schemeClr val="tx2">
                    <a:lumMod val="40000"/>
                    <a:lumOff val="60000"/>
                  </a:schemeClr>
                </a:solidFill>
              </a:rPr>
              <a:t>alym</a:t>
            </a:r>
            <a:r>
              <a:rPr lang="en-US" sz="2800" dirty="0">
                <a:solidFill>
                  <a:schemeClr val="tx2">
                    <a:lumMod val="40000"/>
                    <a:lumOff val="60000"/>
                  </a:schemeClr>
                </a:solidFill>
              </a:rPr>
              <a:t> </a:t>
            </a:r>
            <a:r>
              <a:rPr lang="en-US" sz="2800" dirty="0" err="1">
                <a:solidFill>
                  <a:schemeClr val="tx2">
                    <a:lumMod val="40000"/>
                    <a:lumOff val="60000"/>
                  </a:schemeClr>
                </a:solidFill>
              </a:rPr>
              <a:t>I.A.Suetowanyň</a:t>
            </a:r>
            <a:r>
              <a:rPr lang="en-US" sz="2800" dirty="0">
                <a:solidFill>
                  <a:schemeClr val="tx2">
                    <a:lumMod val="40000"/>
                    <a:lumOff val="60000"/>
                  </a:schemeClr>
                </a:solidFill>
              </a:rPr>
              <a:t> </a:t>
            </a:r>
            <a:r>
              <a:rPr lang="en-US" sz="2800" dirty="0" err="1">
                <a:solidFill>
                  <a:schemeClr val="tx2">
                    <a:lumMod val="40000"/>
                    <a:lumOff val="60000"/>
                  </a:schemeClr>
                </a:solidFill>
              </a:rPr>
              <a:t>ýäzmagyna</a:t>
            </a:r>
            <a:r>
              <a:rPr lang="en-US" sz="2800" dirty="0">
                <a:solidFill>
                  <a:schemeClr val="tx2">
                    <a:lumMod val="40000"/>
                    <a:lumOff val="60000"/>
                  </a:schemeClr>
                </a:solidFill>
              </a:rPr>
              <a:t> </a:t>
            </a:r>
            <a:r>
              <a:rPr lang="en-US" sz="2800" dirty="0" err="1">
                <a:solidFill>
                  <a:schemeClr val="tx2">
                    <a:lumMod val="40000"/>
                    <a:lumOff val="60000"/>
                  </a:schemeClr>
                </a:solidFill>
              </a:rPr>
              <a:t>görä</a:t>
            </a:r>
            <a:r>
              <a:rPr lang="en-US" sz="2800" dirty="0">
                <a:solidFill>
                  <a:schemeClr val="tx2">
                    <a:lumMod val="40000"/>
                    <a:lumOff val="60000"/>
                  </a:schemeClr>
                </a:solidFill>
              </a:rPr>
              <a:t> </a:t>
            </a:r>
            <a:r>
              <a:rPr lang="en-US" sz="2800" dirty="0" err="1">
                <a:solidFill>
                  <a:schemeClr val="tx2">
                    <a:lumMod val="40000"/>
                    <a:lumOff val="60000"/>
                  </a:schemeClr>
                </a:solidFill>
              </a:rPr>
              <a:t>ähli</a:t>
            </a:r>
            <a:r>
              <a:rPr lang="en-US" sz="2800" dirty="0">
                <a:solidFill>
                  <a:schemeClr val="tx2">
                    <a:lumMod val="40000"/>
                    <a:lumOff val="60000"/>
                  </a:schemeClr>
                </a:solidFill>
              </a:rPr>
              <a:t> </a:t>
            </a:r>
            <a:r>
              <a:rPr lang="en-US" sz="2800" dirty="0" err="1">
                <a:solidFill>
                  <a:schemeClr val="tx2">
                    <a:lumMod val="40000"/>
                    <a:lumOff val="60000"/>
                  </a:schemeClr>
                </a:solidFill>
              </a:rPr>
              <a:t>ýer</a:t>
            </a:r>
            <a:r>
              <a:rPr lang="en-US" sz="2800" dirty="0">
                <a:solidFill>
                  <a:schemeClr val="tx2">
                    <a:lumMod val="40000"/>
                    <a:lumOff val="60000"/>
                  </a:schemeClr>
                </a:solidFill>
              </a:rPr>
              <a:t> </a:t>
            </a:r>
            <a:r>
              <a:rPr lang="en-US" sz="2800" dirty="0" err="1">
                <a:solidFill>
                  <a:schemeClr val="tx2">
                    <a:lumMod val="40000"/>
                    <a:lumOff val="60000"/>
                  </a:schemeClr>
                </a:solidFill>
              </a:rPr>
              <a:t>togalagyndaky</a:t>
            </a:r>
            <a:r>
              <a:rPr lang="en-US" sz="2800" dirty="0">
                <a:solidFill>
                  <a:schemeClr val="tx2">
                    <a:lumMod val="40000"/>
                    <a:lumOff val="60000"/>
                  </a:schemeClr>
                </a:solidFill>
              </a:rPr>
              <a:t> </a:t>
            </a:r>
            <a:r>
              <a:rPr lang="en-US" sz="2800" dirty="0" err="1">
                <a:solidFill>
                  <a:schemeClr val="tx2">
                    <a:lumMod val="40000"/>
                    <a:lumOff val="60000"/>
                  </a:schemeClr>
                </a:solidFill>
              </a:rPr>
              <a:t>janly</a:t>
            </a:r>
            <a:r>
              <a:rPr lang="en-US" sz="2800" dirty="0">
                <a:solidFill>
                  <a:schemeClr val="tx2">
                    <a:lumMod val="40000"/>
                    <a:lumOff val="60000"/>
                  </a:schemeClr>
                </a:solidFill>
              </a:rPr>
              <a:t> </a:t>
            </a:r>
            <a:r>
              <a:rPr lang="en-US" sz="2800" dirty="0" err="1">
                <a:solidFill>
                  <a:schemeClr val="tx2">
                    <a:lumMod val="40000"/>
                    <a:lumOff val="60000"/>
                  </a:schemeClr>
                </a:solidFill>
              </a:rPr>
              <a:t>organizmler</a:t>
            </a:r>
            <a:r>
              <a:rPr lang="en-US" sz="2800" dirty="0">
                <a:solidFill>
                  <a:schemeClr val="tx2">
                    <a:lumMod val="40000"/>
                    <a:lumOff val="60000"/>
                  </a:schemeClr>
                </a:solidFill>
              </a:rPr>
              <a:t> 6, 4∙1018 g, </a:t>
            </a:r>
            <a:r>
              <a:rPr lang="en-US" sz="2800" dirty="0" err="1">
                <a:solidFill>
                  <a:schemeClr val="tx2">
                    <a:lumMod val="40000"/>
                    <a:lumOff val="60000"/>
                  </a:schemeClr>
                </a:solidFill>
              </a:rPr>
              <a:t>ummanlaryň</a:t>
            </a:r>
            <a:r>
              <a:rPr lang="en-US" sz="2800" dirty="0">
                <a:solidFill>
                  <a:schemeClr val="tx2">
                    <a:lumMod val="40000"/>
                    <a:lumOff val="60000"/>
                  </a:schemeClr>
                </a:solidFill>
              </a:rPr>
              <a:t> </a:t>
            </a:r>
            <a:r>
              <a:rPr lang="en-US" sz="2800" dirty="0" err="1">
                <a:solidFill>
                  <a:schemeClr val="tx2">
                    <a:lumMod val="40000"/>
                    <a:lumOff val="60000"/>
                  </a:schemeClr>
                </a:solidFill>
              </a:rPr>
              <a:t>janly</a:t>
            </a:r>
            <a:r>
              <a:rPr lang="en-US" sz="2800" dirty="0">
                <a:solidFill>
                  <a:schemeClr val="tx2">
                    <a:lumMod val="40000"/>
                    <a:lumOff val="60000"/>
                  </a:schemeClr>
                </a:solidFill>
              </a:rPr>
              <a:t> </a:t>
            </a:r>
            <a:r>
              <a:rPr lang="en-US" sz="2800" dirty="0" err="1">
                <a:solidFill>
                  <a:schemeClr val="tx2">
                    <a:lumMod val="40000"/>
                    <a:lumOff val="60000"/>
                  </a:schemeClr>
                </a:solidFill>
              </a:rPr>
              <a:t>maddalary</a:t>
            </a:r>
            <a:r>
              <a:rPr lang="en-US" sz="2800" dirty="0">
                <a:solidFill>
                  <a:schemeClr val="tx2">
                    <a:lumMod val="40000"/>
                    <a:lumOff val="60000"/>
                  </a:schemeClr>
                </a:solidFill>
              </a:rPr>
              <a:t> 29, 9∙1015 g. Gury </a:t>
            </a:r>
            <a:r>
              <a:rPr lang="en-US" sz="2800" dirty="0" err="1">
                <a:solidFill>
                  <a:schemeClr val="tx2">
                    <a:lumMod val="40000"/>
                    <a:lumOff val="60000"/>
                  </a:schemeClr>
                </a:solidFill>
              </a:rPr>
              <a:t>ýeriň</a:t>
            </a:r>
            <a:r>
              <a:rPr lang="en-US" sz="2800" dirty="0">
                <a:solidFill>
                  <a:schemeClr val="tx2">
                    <a:lumMod val="40000"/>
                    <a:lumOff val="60000"/>
                  </a:schemeClr>
                </a:solidFill>
              </a:rPr>
              <a:t> </a:t>
            </a:r>
            <a:r>
              <a:rPr lang="en-US" sz="2800" dirty="0" err="1">
                <a:solidFill>
                  <a:schemeClr val="tx2">
                    <a:lumMod val="40000"/>
                    <a:lumOff val="60000"/>
                  </a:schemeClr>
                </a:solidFill>
              </a:rPr>
              <a:t>biomassasyna</a:t>
            </a:r>
            <a:r>
              <a:rPr lang="en-US" sz="2800" dirty="0">
                <a:solidFill>
                  <a:schemeClr val="tx2">
                    <a:lumMod val="40000"/>
                    <a:lumOff val="60000"/>
                  </a:schemeClr>
                </a:solidFill>
              </a:rPr>
              <a:t> </a:t>
            </a:r>
            <a:r>
              <a:rPr lang="en-US" sz="2800" dirty="0" err="1">
                <a:solidFill>
                  <a:schemeClr val="tx2">
                    <a:lumMod val="40000"/>
                    <a:lumOff val="60000"/>
                  </a:schemeClr>
                </a:solidFill>
              </a:rPr>
              <a:t>seredende</a:t>
            </a:r>
            <a:r>
              <a:rPr lang="en-US" sz="2800" dirty="0">
                <a:solidFill>
                  <a:schemeClr val="tx2">
                    <a:lumMod val="40000"/>
                    <a:lumOff val="60000"/>
                  </a:schemeClr>
                </a:solidFill>
              </a:rPr>
              <a:t>, </a:t>
            </a:r>
            <a:r>
              <a:rPr lang="en-US" sz="2800" dirty="0" err="1">
                <a:solidFill>
                  <a:schemeClr val="tx2">
                    <a:lumMod val="40000"/>
                    <a:lumOff val="60000"/>
                  </a:schemeClr>
                </a:solidFill>
              </a:rPr>
              <a:t>ummanyň</a:t>
            </a:r>
            <a:r>
              <a:rPr lang="en-US" sz="2800" dirty="0">
                <a:solidFill>
                  <a:schemeClr val="tx2">
                    <a:lumMod val="40000"/>
                    <a:lumOff val="60000"/>
                  </a:schemeClr>
                </a:solidFill>
              </a:rPr>
              <a:t> </a:t>
            </a:r>
            <a:r>
              <a:rPr lang="en-US" sz="2800" dirty="0" err="1">
                <a:solidFill>
                  <a:schemeClr val="tx2">
                    <a:lumMod val="40000"/>
                    <a:lumOff val="60000"/>
                  </a:schemeClr>
                </a:solidFill>
              </a:rPr>
              <a:t>biomassasy</a:t>
            </a:r>
            <a:r>
              <a:rPr lang="en-US" sz="2800" dirty="0">
                <a:solidFill>
                  <a:schemeClr val="tx2">
                    <a:lumMod val="40000"/>
                    <a:lumOff val="60000"/>
                  </a:schemeClr>
                </a:solidFill>
              </a:rPr>
              <a:t> 3 </a:t>
            </a:r>
            <a:r>
              <a:rPr lang="en-US" sz="2800" dirty="0" err="1">
                <a:solidFill>
                  <a:schemeClr val="tx2">
                    <a:lumMod val="40000"/>
                    <a:lumOff val="60000"/>
                  </a:schemeClr>
                </a:solidFill>
              </a:rPr>
              <a:t>esse</a:t>
            </a:r>
            <a:r>
              <a:rPr lang="en-US" sz="2800" dirty="0">
                <a:solidFill>
                  <a:schemeClr val="tx2">
                    <a:lumMod val="40000"/>
                    <a:lumOff val="60000"/>
                  </a:schemeClr>
                </a:solidFill>
              </a:rPr>
              <a:t> </a:t>
            </a:r>
            <a:r>
              <a:rPr lang="en-US" sz="2800" dirty="0" err="1">
                <a:solidFill>
                  <a:schemeClr val="tx2">
                    <a:lumMod val="40000"/>
                    <a:lumOff val="60000"/>
                  </a:schemeClr>
                </a:solidFill>
              </a:rPr>
              <a:t>azdygy</a:t>
            </a:r>
            <a:r>
              <a:rPr lang="en-US" sz="2800" dirty="0">
                <a:solidFill>
                  <a:schemeClr val="tx2">
                    <a:lumMod val="40000"/>
                    <a:lumOff val="60000"/>
                  </a:schemeClr>
                </a:solidFill>
              </a:rPr>
              <a:t> </a:t>
            </a:r>
            <a:r>
              <a:rPr lang="en-US" sz="2800" dirty="0" err="1">
                <a:solidFill>
                  <a:schemeClr val="tx2">
                    <a:lumMod val="40000"/>
                    <a:lumOff val="60000"/>
                  </a:schemeClr>
                </a:solidFill>
              </a:rPr>
              <a:t>barada</a:t>
            </a:r>
            <a:r>
              <a:rPr lang="en-US" sz="2800" dirty="0">
                <a:solidFill>
                  <a:schemeClr val="tx2">
                    <a:lumMod val="40000"/>
                    <a:lumOff val="60000"/>
                  </a:schemeClr>
                </a:solidFill>
              </a:rPr>
              <a:t> </a:t>
            </a:r>
            <a:r>
              <a:rPr lang="en-US" sz="2800" dirty="0" err="1">
                <a:solidFill>
                  <a:schemeClr val="tx2">
                    <a:lumMod val="40000"/>
                    <a:lumOff val="60000"/>
                  </a:schemeClr>
                </a:solidFill>
              </a:rPr>
              <a:t>ýazýar</a:t>
            </a:r>
            <a:r>
              <a:rPr lang="en-US" sz="2800" dirty="0">
                <a:solidFill>
                  <a:schemeClr val="tx2">
                    <a:lumMod val="40000"/>
                    <a:lumOff val="60000"/>
                  </a:schemeClr>
                </a:solidFill>
              </a:rPr>
              <a:t>.</a:t>
            </a:r>
            <a:endParaRPr lang="ru-RU" sz="2800" dirty="0">
              <a:solidFill>
                <a:schemeClr val="tx2">
                  <a:lumMod val="40000"/>
                  <a:lumOff val="60000"/>
                </a:schemeClr>
              </a:solidFill>
            </a:endParaRPr>
          </a:p>
        </p:txBody>
      </p:sp>
    </p:spTree>
    <p:extLst>
      <p:ext uri="{BB962C8B-B14F-4D97-AF65-F5344CB8AC3E}">
        <p14:creationId xmlns:p14="http://schemas.microsoft.com/office/powerpoint/2010/main" val="4116777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A79AF0B-70B1-4664-96D2-D0251B1F6B13}"/>
              </a:ext>
            </a:extLst>
          </p:cNvPr>
          <p:cNvSpPr>
            <a:spLocks noGrp="1"/>
          </p:cNvSpPr>
          <p:nvPr>
            <p:ph idx="1"/>
          </p:nvPr>
        </p:nvSpPr>
        <p:spPr>
          <a:xfrm>
            <a:off x="238539" y="119270"/>
            <a:ext cx="11476383" cy="6586329"/>
          </a:xfrm>
        </p:spPr>
        <p:txBody>
          <a:bodyPr>
            <a:noAutofit/>
          </a:bodyPr>
          <a:lstStyle/>
          <a:p>
            <a:endParaRPr lang="ru-RU" sz="3200" dirty="0"/>
          </a:p>
        </p:txBody>
      </p:sp>
      <p:pic>
        <p:nvPicPr>
          <p:cNvPr id="4" name="Рисунок 3">
            <a:extLst>
              <a:ext uri="{FF2B5EF4-FFF2-40B4-BE49-F238E27FC236}">
                <a16:creationId xmlns:a16="http://schemas.microsoft.com/office/drawing/2014/main" id="{E48D6095-189F-4F54-9BB0-434D739B99D9}"/>
              </a:ext>
            </a:extLst>
          </p:cNvPr>
          <p:cNvPicPr>
            <a:picLocks noChangeAspect="1"/>
          </p:cNvPicPr>
          <p:nvPr/>
        </p:nvPicPr>
        <p:blipFill>
          <a:blip r:embed="rId2"/>
          <a:stretch>
            <a:fillRect/>
          </a:stretch>
        </p:blipFill>
        <p:spPr>
          <a:xfrm>
            <a:off x="0" y="0"/>
            <a:ext cx="12191999" cy="6858000"/>
          </a:xfrm>
          <a:prstGeom prst="rect">
            <a:avLst/>
          </a:prstGeom>
        </p:spPr>
      </p:pic>
      <p:sp>
        <p:nvSpPr>
          <p:cNvPr id="5" name="TextBox 4">
            <a:extLst>
              <a:ext uri="{FF2B5EF4-FFF2-40B4-BE49-F238E27FC236}">
                <a16:creationId xmlns:a16="http://schemas.microsoft.com/office/drawing/2014/main" id="{1120B31F-91A8-45F0-8C9D-3732E804BA19}"/>
              </a:ext>
            </a:extLst>
          </p:cNvPr>
          <p:cNvSpPr txBox="1"/>
          <p:nvPr/>
        </p:nvSpPr>
        <p:spPr>
          <a:xfrm>
            <a:off x="477078" y="565501"/>
            <a:ext cx="10310192" cy="5693866"/>
          </a:xfrm>
          <a:prstGeom prst="rect">
            <a:avLst/>
          </a:prstGeom>
          <a:noFill/>
        </p:spPr>
        <p:txBody>
          <a:bodyPr wrap="square" rtlCol="0">
            <a:spAutoFit/>
          </a:bodyPr>
          <a:lstStyle/>
          <a:p>
            <a:r>
              <a:rPr lang="en-US" sz="2800" dirty="0" err="1">
                <a:solidFill>
                  <a:srgbClr val="FFC000"/>
                </a:solidFill>
              </a:rPr>
              <a:t>Ylym</a:t>
            </a:r>
            <a:r>
              <a:rPr lang="en-US" sz="2800" dirty="0">
                <a:solidFill>
                  <a:srgbClr val="FFC000"/>
                </a:solidFill>
              </a:rPr>
              <a:t> </a:t>
            </a:r>
            <a:r>
              <a:rPr lang="en-US" sz="2800" dirty="0" err="1">
                <a:solidFill>
                  <a:srgbClr val="FFC000"/>
                </a:solidFill>
              </a:rPr>
              <a:t>biosfera</a:t>
            </a:r>
            <a:r>
              <a:rPr lang="en-US" sz="2800" dirty="0">
                <a:solidFill>
                  <a:srgbClr val="FFC000"/>
                </a:solidFill>
              </a:rPr>
              <a:t> </a:t>
            </a:r>
            <a:r>
              <a:rPr lang="en-US" sz="2800" dirty="0" err="1">
                <a:solidFill>
                  <a:srgbClr val="FFC000"/>
                </a:solidFill>
              </a:rPr>
              <a:t>barada</a:t>
            </a:r>
            <a:r>
              <a:rPr lang="en-US" sz="2800" dirty="0">
                <a:solidFill>
                  <a:srgbClr val="FFC000"/>
                </a:solidFill>
              </a:rPr>
              <a:t> </a:t>
            </a:r>
            <a:r>
              <a:rPr lang="en-US" sz="2800" dirty="0" err="1">
                <a:solidFill>
                  <a:srgbClr val="FFC000"/>
                </a:solidFill>
              </a:rPr>
              <a:t>örän</a:t>
            </a:r>
            <a:r>
              <a:rPr lang="en-US" sz="2800" dirty="0">
                <a:solidFill>
                  <a:srgbClr val="FFC000"/>
                </a:solidFill>
              </a:rPr>
              <a:t> </a:t>
            </a:r>
            <a:r>
              <a:rPr lang="en-US" sz="2800" dirty="0" err="1">
                <a:solidFill>
                  <a:srgbClr val="FFC000"/>
                </a:solidFill>
              </a:rPr>
              <a:t>gyzykly</a:t>
            </a:r>
            <a:r>
              <a:rPr lang="en-US" sz="2800" dirty="0">
                <a:solidFill>
                  <a:srgbClr val="FFC000"/>
                </a:solidFill>
              </a:rPr>
              <a:t> </a:t>
            </a:r>
            <a:r>
              <a:rPr lang="en-US" sz="2800" dirty="0" err="1">
                <a:solidFill>
                  <a:srgbClr val="FFC000"/>
                </a:solidFill>
              </a:rPr>
              <a:t>maglumatlary</a:t>
            </a:r>
            <a:r>
              <a:rPr lang="en-US" sz="2800" dirty="0">
                <a:solidFill>
                  <a:srgbClr val="FFC000"/>
                </a:solidFill>
              </a:rPr>
              <a:t> </a:t>
            </a:r>
            <a:r>
              <a:rPr lang="en-US" sz="2800" dirty="0" err="1">
                <a:solidFill>
                  <a:srgbClr val="FFC000"/>
                </a:solidFill>
              </a:rPr>
              <a:t>hödürleýär</a:t>
            </a:r>
            <a:r>
              <a:rPr lang="en-US" sz="2800" dirty="0">
                <a:solidFill>
                  <a:srgbClr val="FFC000"/>
                </a:solidFill>
              </a:rPr>
              <a:t>. </a:t>
            </a:r>
            <a:r>
              <a:rPr lang="en-US" sz="2800" dirty="0" err="1">
                <a:solidFill>
                  <a:srgbClr val="FFC000"/>
                </a:solidFill>
              </a:rPr>
              <a:t>Olaryň</a:t>
            </a:r>
            <a:r>
              <a:rPr lang="en-US" sz="2800" dirty="0">
                <a:solidFill>
                  <a:srgbClr val="FFC000"/>
                </a:solidFill>
              </a:rPr>
              <a:t> </a:t>
            </a:r>
            <a:r>
              <a:rPr lang="en-US" sz="2800" dirty="0" err="1">
                <a:solidFill>
                  <a:srgbClr val="FFC000"/>
                </a:solidFill>
              </a:rPr>
              <a:t>biri</a:t>
            </a:r>
            <a:r>
              <a:rPr lang="en-US" sz="2800" dirty="0">
                <a:solidFill>
                  <a:srgbClr val="FFC000"/>
                </a:solidFill>
              </a:rPr>
              <a:t> hem </a:t>
            </a:r>
            <a:r>
              <a:rPr lang="en-US" sz="2800" dirty="0" err="1">
                <a:solidFill>
                  <a:srgbClr val="FFC000"/>
                </a:solidFill>
              </a:rPr>
              <a:t>nebitiň</a:t>
            </a:r>
            <a:r>
              <a:rPr lang="en-US" sz="2800" dirty="0">
                <a:solidFill>
                  <a:srgbClr val="FFC000"/>
                </a:solidFill>
              </a:rPr>
              <a:t> </a:t>
            </a:r>
            <a:r>
              <a:rPr lang="en-US" sz="2800" dirty="0" err="1">
                <a:solidFill>
                  <a:srgbClr val="FFC000"/>
                </a:solidFill>
              </a:rPr>
              <a:t>ýätýan</a:t>
            </a:r>
            <a:r>
              <a:rPr lang="en-US" sz="2800" dirty="0">
                <a:solidFill>
                  <a:srgbClr val="FFC000"/>
                </a:solidFill>
              </a:rPr>
              <a:t> </a:t>
            </a:r>
            <a:r>
              <a:rPr lang="en-US" sz="2800" dirty="0" err="1">
                <a:solidFill>
                  <a:srgbClr val="FFC000"/>
                </a:solidFill>
              </a:rPr>
              <a:t>gatlaklaryndaky</a:t>
            </a:r>
            <a:r>
              <a:rPr lang="en-US" sz="2800" dirty="0">
                <a:solidFill>
                  <a:srgbClr val="FFC000"/>
                </a:solidFill>
              </a:rPr>
              <a:t> </a:t>
            </a:r>
            <a:r>
              <a:rPr lang="en-US" sz="2800" dirty="0" err="1">
                <a:solidFill>
                  <a:srgbClr val="FFC000"/>
                </a:solidFill>
              </a:rPr>
              <a:t>suwlarda</a:t>
            </a:r>
            <a:r>
              <a:rPr lang="en-US" sz="2800" dirty="0">
                <a:solidFill>
                  <a:srgbClr val="FFC000"/>
                </a:solidFill>
              </a:rPr>
              <a:t> 4500 m </a:t>
            </a:r>
            <a:r>
              <a:rPr lang="en-US" sz="2800" dirty="0" err="1">
                <a:solidFill>
                  <a:srgbClr val="FFC000"/>
                </a:solidFill>
              </a:rPr>
              <a:t>çuňluklardaky</a:t>
            </a:r>
            <a:r>
              <a:rPr lang="en-US" sz="2800" dirty="0">
                <a:solidFill>
                  <a:srgbClr val="FFC000"/>
                </a:solidFill>
              </a:rPr>
              <a:t> </a:t>
            </a:r>
            <a:r>
              <a:rPr lang="en-US" sz="2800" dirty="0" err="1">
                <a:solidFill>
                  <a:srgbClr val="FFC000"/>
                </a:solidFill>
              </a:rPr>
              <a:t>suwda</a:t>
            </a:r>
            <a:r>
              <a:rPr lang="en-US" sz="2800" dirty="0">
                <a:solidFill>
                  <a:srgbClr val="FFC000"/>
                </a:solidFill>
              </a:rPr>
              <a:t> </a:t>
            </a:r>
            <a:r>
              <a:rPr lang="en-US" sz="2800" dirty="0" err="1">
                <a:solidFill>
                  <a:srgbClr val="FFC000"/>
                </a:solidFill>
              </a:rPr>
              <a:t>mikroorganizmleriň</a:t>
            </a:r>
            <a:r>
              <a:rPr lang="en-US" sz="2800" dirty="0">
                <a:solidFill>
                  <a:srgbClr val="FFC000"/>
                </a:solidFill>
              </a:rPr>
              <a:t> </a:t>
            </a:r>
            <a:r>
              <a:rPr lang="en-US" sz="2800" dirty="0" err="1">
                <a:solidFill>
                  <a:srgbClr val="FFC000"/>
                </a:solidFill>
              </a:rPr>
              <a:t>duşýandygy</a:t>
            </a:r>
            <a:r>
              <a:rPr lang="en-US" sz="2800" dirty="0">
                <a:solidFill>
                  <a:srgbClr val="FFC000"/>
                </a:solidFill>
              </a:rPr>
              <a:t> </a:t>
            </a:r>
            <a:r>
              <a:rPr lang="en-US" sz="2800" dirty="0" err="1">
                <a:solidFill>
                  <a:srgbClr val="FFC000"/>
                </a:solidFill>
              </a:rPr>
              <a:t>anyklandy</a:t>
            </a:r>
            <a:r>
              <a:rPr lang="en-US" sz="2800" dirty="0">
                <a:solidFill>
                  <a:srgbClr val="FFC000"/>
                </a:solidFill>
              </a:rPr>
              <a:t>.   </a:t>
            </a:r>
            <a:r>
              <a:rPr lang="en-US" sz="2800" dirty="0" err="1">
                <a:solidFill>
                  <a:srgbClr val="FFC000"/>
                </a:solidFill>
              </a:rPr>
              <a:t>Şu</a:t>
            </a:r>
            <a:r>
              <a:rPr lang="en-US" sz="2800" dirty="0">
                <a:solidFill>
                  <a:srgbClr val="FFC000"/>
                </a:solidFill>
              </a:rPr>
              <a:t> </a:t>
            </a:r>
            <a:r>
              <a:rPr lang="en-US" sz="2800" dirty="0" err="1">
                <a:solidFill>
                  <a:srgbClr val="FFC000"/>
                </a:solidFill>
              </a:rPr>
              <a:t>maglumatlary</a:t>
            </a:r>
            <a:r>
              <a:rPr lang="en-US" sz="2800" dirty="0">
                <a:solidFill>
                  <a:srgbClr val="FFC000"/>
                </a:solidFill>
              </a:rPr>
              <a:t> </a:t>
            </a:r>
            <a:r>
              <a:rPr lang="en-US" sz="2800" dirty="0" err="1">
                <a:solidFill>
                  <a:srgbClr val="FFC000"/>
                </a:solidFill>
              </a:rPr>
              <a:t>jemlesek</a:t>
            </a:r>
            <a:r>
              <a:rPr lang="en-US" sz="2800" dirty="0">
                <a:solidFill>
                  <a:srgbClr val="FFC000"/>
                </a:solidFill>
              </a:rPr>
              <a:t>, </a:t>
            </a:r>
            <a:r>
              <a:rPr lang="en-US" sz="2800" dirty="0" err="1">
                <a:solidFill>
                  <a:srgbClr val="FFC000"/>
                </a:solidFill>
              </a:rPr>
              <a:t>atmosferany</a:t>
            </a:r>
            <a:r>
              <a:rPr lang="en-US" sz="2800" dirty="0">
                <a:solidFill>
                  <a:srgbClr val="FFC000"/>
                </a:solidFill>
              </a:rPr>
              <a:t> hem </a:t>
            </a:r>
            <a:r>
              <a:rPr lang="en-US" sz="2800" dirty="0" err="1">
                <a:solidFill>
                  <a:srgbClr val="FFC000"/>
                </a:solidFill>
              </a:rPr>
              <a:t>goşan</a:t>
            </a:r>
            <a:r>
              <a:rPr lang="en-US" sz="2800" dirty="0">
                <a:solidFill>
                  <a:srgbClr val="FFC000"/>
                </a:solidFill>
              </a:rPr>
              <a:t> </a:t>
            </a:r>
            <a:r>
              <a:rPr lang="en-US" sz="2800" dirty="0" err="1">
                <a:solidFill>
                  <a:srgbClr val="FFC000"/>
                </a:solidFill>
              </a:rPr>
              <a:t>ýagdaýymyzda</a:t>
            </a:r>
            <a:r>
              <a:rPr lang="en-US" sz="2800" dirty="0">
                <a:solidFill>
                  <a:srgbClr val="FFC000"/>
                </a:solidFill>
              </a:rPr>
              <a:t> </a:t>
            </a:r>
            <a:r>
              <a:rPr lang="en-US" sz="2800" dirty="0" err="1">
                <a:solidFill>
                  <a:srgbClr val="FFC000"/>
                </a:solidFill>
              </a:rPr>
              <a:t>biosferadaky</a:t>
            </a:r>
            <a:r>
              <a:rPr lang="en-US" sz="2800" dirty="0">
                <a:solidFill>
                  <a:srgbClr val="FFC000"/>
                </a:solidFill>
              </a:rPr>
              <a:t> </a:t>
            </a:r>
            <a:r>
              <a:rPr lang="en-US" sz="2800" dirty="0" err="1">
                <a:solidFill>
                  <a:srgbClr val="FFC000"/>
                </a:solidFill>
              </a:rPr>
              <a:t>organizmleriň</a:t>
            </a:r>
            <a:r>
              <a:rPr lang="en-US" sz="2800" dirty="0">
                <a:solidFill>
                  <a:srgbClr val="FFC000"/>
                </a:solidFill>
              </a:rPr>
              <a:t> </a:t>
            </a:r>
            <a:r>
              <a:rPr lang="en-US" sz="2800" dirty="0" err="1">
                <a:solidFill>
                  <a:srgbClr val="FFC000"/>
                </a:solidFill>
              </a:rPr>
              <a:t>üýtgeýjiligi</a:t>
            </a:r>
            <a:r>
              <a:rPr lang="en-US" sz="2800" dirty="0">
                <a:solidFill>
                  <a:srgbClr val="FFC000"/>
                </a:solidFill>
              </a:rPr>
              <a:t> 25-40 km </a:t>
            </a:r>
            <a:r>
              <a:rPr lang="en-US" sz="2800" dirty="0" err="1">
                <a:solidFill>
                  <a:srgbClr val="FFC000"/>
                </a:solidFill>
              </a:rPr>
              <a:t>aralygynda</a:t>
            </a:r>
            <a:r>
              <a:rPr lang="en-US" sz="2800" dirty="0">
                <a:solidFill>
                  <a:srgbClr val="FFC000"/>
                </a:solidFill>
              </a:rPr>
              <a:t> </a:t>
            </a:r>
            <a:r>
              <a:rPr lang="en-US" sz="2800" dirty="0" err="1">
                <a:solidFill>
                  <a:srgbClr val="FFC000"/>
                </a:solidFill>
              </a:rPr>
              <a:t>sütünleýin</a:t>
            </a:r>
            <a:r>
              <a:rPr lang="en-US" sz="2800" dirty="0">
                <a:solidFill>
                  <a:srgbClr val="FFC000"/>
                </a:solidFill>
              </a:rPr>
              <a:t> </a:t>
            </a:r>
            <a:r>
              <a:rPr lang="en-US" sz="2800" dirty="0" err="1">
                <a:solidFill>
                  <a:srgbClr val="FFC000"/>
                </a:solidFill>
              </a:rPr>
              <a:t>üýtgeýär</a:t>
            </a:r>
            <a:r>
              <a:rPr lang="en-US" sz="2800" dirty="0">
                <a:solidFill>
                  <a:srgbClr val="FFC000"/>
                </a:solidFill>
              </a:rPr>
              <a:t>. </a:t>
            </a:r>
            <a:r>
              <a:rPr lang="en-US" sz="2800" dirty="0" err="1">
                <a:solidFill>
                  <a:srgbClr val="FFC000"/>
                </a:solidFill>
              </a:rPr>
              <a:t>Oňa</a:t>
            </a:r>
            <a:r>
              <a:rPr lang="en-US" sz="2800" dirty="0">
                <a:solidFill>
                  <a:srgbClr val="FFC000"/>
                </a:solidFill>
              </a:rPr>
              <a:t> </a:t>
            </a:r>
            <a:r>
              <a:rPr lang="en-US" sz="2800" dirty="0" err="1">
                <a:solidFill>
                  <a:srgbClr val="FFC000"/>
                </a:solidFill>
              </a:rPr>
              <a:t>mysal</a:t>
            </a:r>
            <a:r>
              <a:rPr lang="en-US" sz="2800" dirty="0">
                <a:solidFill>
                  <a:srgbClr val="FFC000"/>
                </a:solidFill>
              </a:rPr>
              <a:t> </a:t>
            </a:r>
            <a:r>
              <a:rPr lang="en-US" sz="2800" dirty="0" err="1">
                <a:solidFill>
                  <a:srgbClr val="FFC000"/>
                </a:solidFill>
              </a:rPr>
              <a:t>surat</a:t>
            </a:r>
            <a:r>
              <a:rPr lang="en-US" sz="2800" dirty="0">
                <a:solidFill>
                  <a:srgbClr val="FFC000"/>
                </a:solidFill>
              </a:rPr>
              <a:t> 12-ni </a:t>
            </a:r>
            <a:r>
              <a:rPr lang="en-US" sz="2800" dirty="0" err="1">
                <a:solidFill>
                  <a:srgbClr val="FFC000"/>
                </a:solidFill>
              </a:rPr>
              <a:t>görkezmek</a:t>
            </a:r>
            <a:r>
              <a:rPr lang="en-US" sz="2800" dirty="0">
                <a:solidFill>
                  <a:srgbClr val="FFC000"/>
                </a:solidFill>
              </a:rPr>
              <a:t> </a:t>
            </a:r>
            <a:r>
              <a:rPr lang="en-US" sz="2800" dirty="0" err="1">
                <a:solidFill>
                  <a:srgbClr val="FFC000"/>
                </a:solidFill>
              </a:rPr>
              <a:t>bolar</a:t>
            </a:r>
            <a:r>
              <a:rPr lang="en-US" sz="2800" dirty="0">
                <a:solidFill>
                  <a:srgbClr val="FFC000"/>
                </a:solidFill>
              </a:rPr>
              <a:t>.   1944-nji </a:t>
            </a:r>
            <a:r>
              <a:rPr lang="en-US" sz="2800" dirty="0" err="1">
                <a:solidFill>
                  <a:srgbClr val="FFC000"/>
                </a:solidFill>
              </a:rPr>
              <a:t>ýylda</a:t>
            </a:r>
            <a:r>
              <a:rPr lang="en-US" sz="2800" dirty="0">
                <a:solidFill>
                  <a:srgbClr val="FFC000"/>
                </a:solidFill>
              </a:rPr>
              <a:t> </a:t>
            </a:r>
            <a:r>
              <a:rPr lang="en-US" sz="2800" dirty="0" err="1">
                <a:solidFill>
                  <a:srgbClr val="FFC000"/>
                </a:solidFill>
              </a:rPr>
              <a:t>akademik</a:t>
            </a:r>
            <a:r>
              <a:rPr lang="en-US" sz="2800" dirty="0">
                <a:solidFill>
                  <a:srgbClr val="FFC000"/>
                </a:solidFill>
              </a:rPr>
              <a:t> </a:t>
            </a:r>
            <a:r>
              <a:rPr lang="en-US" sz="2800" dirty="0" err="1">
                <a:solidFill>
                  <a:srgbClr val="FFC000"/>
                </a:solidFill>
              </a:rPr>
              <a:t>W.I.Wernadskiý</a:t>
            </a:r>
            <a:r>
              <a:rPr lang="en-US" sz="2800" dirty="0">
                <a:solidFill>
                  <a:srgbClr val="FFC000"/>
                </a:solidFill>
              </a:rPr>
              <a:t> </a:t>
            </a:r>
            <a:r>
              <a:rPr lang="en-US" sz="2800" dirty="0" err="1">
                <a:solidFill>
                  <a:srgbClr val="FFC000"/>
                </a:solidFill>
              </a:rPr>
              <a:t>biosferanyň</a:t>
            </a:r>
            <a:r>
              <a:rPr lang="en-US" sz="2800" dirty="0">
                <a:solidFill>
                  <a:srgbClr val="FFC000"/>
                </a:solidFill>
              </a:rPr>
              <a:t> </a:t>
            </a:r>
            <a:r>
              <a:rPr lang="en-US" sz="2800" dirty="0" err="1">
                <a:solidFill>
                  <a:srgbClr val="FFC000"/>
                </a:solidFill>
              </a:rPr>
              <a:t>asaşgynda</a:t>
            </a:r>
            <a:r>
              <a:rPr lang="en-US" sz="2800" dirty="0">
                <a:solidFill>
                  <a:srgbClr val="FFC000"/>
                </a:solidFill>
              </a:rPr>
              <a:t> </a:t>
            </a:r>
            <a:r>
              <a:rPr lang="en-US" sz="2800" dirty="0" err="1">
                <a:solidFill>
                  <a:srgbClr val="FFC000"/>
                </a:solidFill>
              </a:rPr>
              <a:t>çökündi</a:t>
            </a:r>
            <a:r>
              <a:rPr lang="en-US" sz="2800" dirty="0">
                <a:solidFill>
                  <a:srgbClr val="FFC000"/>
                </a:solidFill>
              </a:rPr>
              <a:t> </a:t>
            </a:r>
            <a:r>
              <a:rPr lang="en-US" sz="2800" dirty="0" err="1">
                <a:solidFill>
                  <a:srgbClr val="FFC000"/>
                </a:solidFill>
              </a:rPr>
              <a:t>jynslardan</a:t>
            </a:r>
            <a:r>
              <a:rPr lang="en-US" sz="2800" dirty="0">
                <a:solidFill>
                  <a:srgbClr val="FFC000"/>
                </a:solidFill>
              </a:rPr>
              <a:t> </a:t>
            </a:r>
            <a:r>
              <a:rPr lang="en-US" sz="2800" dirty="0" err="1">
                <a:solidFill>
                  <a:srgbClr val="FFC000"/>
                </a:solidFill>
              </a:rPr>
              <a:t>ybaraat</a:t>
            </a:r>
            <a:r>
              <a:rPr lang="en-US" sz="2800" dirty="0">
                <a:solidFill>
                  <a:srgbClr val="FFC000"/>
                </a:solidFill>
              </a:rPr>
              <a:t> </a:t>
            </a:r>
            <a:r>
              <a:rPr lang="en-US" sz="2800" dirty="0" err="1">
                <a:solidFill>
                  <a:srgbClr val="FFC000"/>
                </a:solidFill>
              </a:rPr>
              <a:t>bolan</a:t>
            </a:r>
            <a:r>
              <a:rPr lang="en-US" sz="2800" dirty="0">
                <a:solidFill>
                  <a:srgbClr val="FFC000"/>
                </a:solidFill>
              </a:rPr>
              <a:t> </a:t>
            </a:r>
            <a:r>
              <a:rPr lang="en-US" sz="2800" dirty="0" err="1">
                <a:solidFill>
                  <a:srgbClr val="FFC000"/>
                </a:solidFill>
              </a:rPr>
              <a:t>gatlak</a:t>
            </a:r>
            <a:r>
              <a:rPr lang="en-US" sz="2800" dirty="0">
                <a:solidFill>
                  <a:srgbClr val="FFC000"/>
                </a:solidFill>
              </a:rPr>
              <a:t> 5-6 km </a:t>
            </a:r>
            <a:r>
              <a:rPr lang="en-US" sz="2800" dirty="0" err="1">
                <a:solidFill>
                  <a:srgbClr val="FFC000"/>
                </a:solidFill>
              </a:rPr>
              <a:t>çuňlukda</a:t>
            </a:r>
            <a:r>
              <a:rPr lang="en-US" sz="2800" dirty="0">
                <a:solidFill>
                  <a:srgbClr val="FFC000"/>
                </a:solidFill>
              </a:rPr>
              <a:t> </a:t>
            </a:r>
            <a:r>
              <a:rPr lang="en-US" sz="2800" dirty="0" err="1">
                <a:solidFill>
                  <a:srgbClr val="FFC000"/>
                </a:solidFill>
              </a:rPr>
              <a:t>ýatan</a:t>
            </a:r>
            <a:r>
              <a:rPr lang="en-US" sz="2800" dirty="0">
                <a:solidFill>
                  <a:srgbClr val="FFC000"/>
                </a:solidFill>
              </a:rPr>
              <a:t>. </a:t>
            </a:r>
            <a:r>
              <a:rPr lang="en-US" sz="2800" dirty="0" err="1">
                <a:solidFill>
                  <a:srgbClr val="FFC000"/>
                </a:solidFill>
              </a:rPr>
              <a:t>Ol</a:t>
            </a:r>
            <a:r>
              <a:rPr lang="en-US" sz="2800" dirty="0">
                <a:solidFill>
                  <a:srgbClr val="FFC000"/>
                </a:solidFill>
              </a:rPr>
              <a:t> </a:t>
            </a:r>
            <a:r>
              <a:rPr lang="en-US" sz="2800" dirty="0" err="1">
                <a:solidFill>
                  <a:srgbClr val="FFC000"/>
                </a:solidFill>
              </a:rPr>
              <a:t>gatlaga</a:t>
            </a:r>
            <a:r>
              <a:rPr lang="en-US" sz="2800" dirty="0">
                <a:solidFill>
                  <a:srgbClr val="FFC000"/>
                </a:solidFill>
              </a:rPr>
              <a:t> ―</a:t>
            </a:r>
            <a:r>
              <a:rPr lang="en-US" sz="2800" dirty="0" err="1">
                <a:solidFill>
                  <a:srgbClr val="FFC000"/>
                </a:solidFill>
              </a:rPr>
              <a:t>stratisfera</a:t>
            </a:r>
            <a:r>
              <a:rPr lang="en-US" sz="2800" dirty="0">
                <a:solidFill>
                  <a:srgbClr val="FFC000"/>
                </a:solidFill>
              </a:rPr>
              <a:t>‖ </a:t>
            </a:r>
            <a:r>
              <a:rPr lang="en-US" sz="2800" dirty="0" err="1">
                <a:solidFill>
                  <a:srgbClr val="FFC000"/>
                </a:solidFill>
              </a:rPr>
              <a:t>diýip</a:t>
            </a:r>
            <a:r>
              <a:rPr lang="en-US" sz="2800" dirty="0">
                <a:solidFill>
                  <a:srgbClr val="FFC000"/>
                </a:solidFill>
              </a:rPr>
              <a:t> </a:t>
            </a:r>
            <a:r>
              <a:rPr lang="en-US" sz="2800" dirty="0" err="1">
                <a:solidFill>
                  <a:srgbClr val="FFC000"/>
                </a:solidFill>
              </a:rPr>
              <a:t>Wernadskiý</a:t>
            </a:r>
            <a:r>
              <a:rPr lang="en-US" sz="2800" dirty="0">
                <a:solidFill>
                  <a:srgbClr val="FFC000"/>
                </a:solidFill>
              </a:rPr>
              <a:t> </a:t>
            </a:r>
            <a:r>
              <a:rPr lang="en-US" sz="2800" dirty="0" err="1">
                <a:solidFill>
                  <a:srgbClr val="FFC000"/>
                </a:solidFill>
              </a:rPr>
              <a:t>bellän</a:t>
            </a:r>
            <a:r>
              <a:rPr lang="en-US" sz="2800" dirty="0">
                <a:solidFill>
                  <a:srgbClr val="FFC000"/>
                </a:solidFill>
              </a:rPr>
              <a:t>. </a:t>
            </a:r>
            <a:r>
              <a:rPr lang="en-US" sz="2800" dirty="0" err="1">
                <a:solidFill>
                  <a:srgbClr val="FFC000"/>
                </a:solidFill>
              </a:rPr>
              <a:t>Onuň</a:t>
            </a:r>
            <a:r>
              <a:rPr lang="en-US" sz="2800" dirty="0">
                <a:solidFill>
                  <a:srgbClr val="FFC000"/>
                </a:solidFill>
              </a:rPr>
              <a:t> </a:t>
            </a:r>
            <a:r>
              <a:rPr lang="en-US" sz="2800" dirty="0" err="1">
                <a:solidFill>
                  <a:srgbClr val="FFC000"/>
                </a:solidFill>
              </a:rPr>
              <a:t>ýazmagyna</a:t>
            </a:r>
            <a:r>
              <a:rPr lang="en-US" sz="2800" dirty="0">
                <a:solidFill>
                  <a:srgbClr val="FFC000"/>
                </a:solidFill>
              </a:rPr>
              <a:t> </a:t>
            </a:r>
            <a:r>
              <a:rPr lang="en-US" sz="2800" dirty="0" err="1">
                <a:solidFill>
                  <a:srgbClr val="FFC000"/>
                </a:solidFill>
              </a:rPr>
              <a:t>görä</a:t>
            </a:r>
            <a:r>
              <a:rPr lang="en-US" sz="2800" dirty="0">
                <a:solidFill>
                  <a:srgbClr val="FFC000"/>
                </a:solidFill>
              </a:rPr>
              <a:t> ―</a:t>
            </a:r>
            <a:r>
              <a:rPr lang="en-US" sz="2800" dirty="0" err="1">
                <a:solidFill>
                  <a:srgbClr val="FFC000"/>
                </a:solidFill>
              </a:rPr>
              <a:t>stratisfera</a:t>
            </a:r>
            <a:r>
              <a:rPr lang="en-US" sz="2800" dirty="0">
                <a:solidFill>
                  <a:srgbClr val="FFC000"/>
                </a:solidFill>
              </a:rPr>
              <a:t>‖ </a:t>
            </a:r>
            <a:r>
              <a:rPr lang="en-US" sz="2800" dirty="0" err="1">
                <a:solidFill>
                  <a:srgbClr val="FFC000"/>
                </a:solidFill>
              </a:rPr>
              <a:t>biosfera</a:t>
            </a:r>
            <a:r>
              <a:rPr lang="en-US" sz="2800" dirty="0">
                <a:solidFill>
                  <a:srgbClr val="FFC000"/>
                </a:solidFill>
              </a:rPr>
              <a:t> </a:t>
            </a:r>
            <a:r>
              <a:rPr lang="en-US" sz="2800" dirty="0" err="1">
                <a:solidFill>
                  <a:srgbClr val="FFC000"/>
                </a:solidFill>
              </a:rPr>
              <a:t>tarapyndan</a:t>
            </a:r>
            <a:r>
              <a:rPr lang="en-US" sz="2800" dirty="0">
                <a:solidFill>
                  <a:srgbClr val="FFC000"/>
                </a:solidFill>
              </a:rPr>
              <a:t> </a:t>
            </a:r>
            <a:r>
              <a:rPr lang="en-US" sz="2800" dirty="0" err="1">
                <a:solidFill>
                  <a:srgbClr val="FFC000"/>
                </a:solidFill>
              </a:rPr>
              <a:t>emele</a:t>
            </a:r>
            <a:r>
              <a:rPr lang="en-US" sz="2800" dirty="0">
                <a:solidFill>
                  <a:srgbClr val="FFC000"/>
                </a:solidFill>
              </a:rPr>
              <a:t> </a:t>
            </a:r>
            <a:r>
              <a:rPr lang="en-US" sz="2800" dirty="0" err="1">
                <a:solidFill>
                  <a:srgbClr val="FFC000"/>
                </a:solidFill>
              </a:rPr>
              <a:t>getirilip</a:t>
            </a:r>
            <a:r>
              <a:rPr lang="en-US" sz="2800" dirty="0">
                <a:solidFill>
                  <a:srgbClr val="FFC000"/>
                </a:solidFill>
              </a:rPr>
              <a:t>, </a:t>
            </a:r>
            <a:r>
              <a:rPr lang="en-US" sz="2800" dirty="0" err="1">
                <a:solidFill>
                  <a:srgbClr val="FFC000"/>
                </a:solidFill>
              </a:rPr>
              <a:t>onuň</a:t>
            </a:r>
            <a:r>
              <a:rPr lang="en-US" sz="2800" dirty="0">
                <a:solidFill>
                  <a:srgbClr val="FFC000"/>
                </a:solidFill>
              </a:rPr>
              <a:t> </a:t>
            </a:r>
            <a:r>
              <a:rPr lang="en-US" sz="2800" dirty="0" err="1">
                <a:solidFill>
                  <a:srgbClr val="FFC000"/>
                </a:solidFill>
              </a:rPr>
              <a:t>emele</a:t>
            </a:r>
            <a:r>
              <a:rPr lang="en-US" sz="2800" dirty="0">
                <a:solidFill>
                  <a:srgbClr val="FFC000"/>
                </a:solidFill>
              </a:rPr>
              <a:t> </a:t>
            </a:r>
            <a:r>
              <a:rPr lang="en-US" sz="2800" dirty="0" err="1">
                <a:solidFill>
                  <a:srgbClr val="FFC000"/>
                </a:solidFill>
              </a:rPr>
              <a:t>gelmeginde</a:t>
            </a:r>
            <a:r>
              <a:rPr lang="en-US" sz="2800" dirty="0">
                <a:solidFill>
                  <a:srgbClr val="FFC000"/>
                </a:solidFill>
              </a:rPr>
              <a:t> </a:t>
            </a:r>
            <a:r>
              <a:rPr lang="en-US" sz="2800" dirty="0" err="1">
                <a:solidFill>
                  <a:srgbClr val="FFC000"/>
                </a:solidFill>
              </a:rPr>
              <a:t>organizmleriň</a:t>
            </a:r>
            <a:r>
              <a:rPr lang="en-US" sz="2800" dirty="0">
                <a:solidFill>
                  <a:srgbClr val="FFC000"/>
                </a:solidFill>
              </a:rPr>
              <a:t> </a:t>
            </a:r>
            <a:r>
              <a:rPr lang="en-US" sz="2800" dirty="0" err="1">
                <a:solidFill>
                  <a:srgbClr val="FFC000"/>
                </a:solidFill>
              </a:rPr>
              <a:t>roly</a:t>
            </a:r>
            <a:r>
              <a:rPr lang="en-US" sz="2800" dirty="0">
                <a:solidFill>
                  <a:srgbClr val="FFC000"/>
                </a:solidFill>
              </a:rPr>
              <a:t> </a:t>
            </a:r>
            <a:r>
              <a:rPr lang="en-US" sz="2800" dirty="0" err="1">
                <a:solidFill>
                  <a:srgbClr val="FFC000"/>
                </a:solidFill>
              </a:rPr>
              <a:t>ýokarydyr</a:t>
            </a:r>
            <a:r>
              <a:rPr lang="en-US" sz="2800" dirty="0">
                <a:solidFill>
                  <a:srgbClr val="FFC000"/>
                </a:solidFill>
              </a:rPr>
              <a:t>. </a:t>
            </a:r>
            <a:r>
              <a:rPr lang="en-US" sz="2800" dirty="0" err="1">
                <a:solidFill>
                  <a:srgbClr val="FFC000"/>
                </a:solidFill>
              </a:rPr>
              <a:t>Şu</a:t>
            </a:r>
            <a:r>
              <a:rPr lang="en-US" sz="2800" dirty="0">
                <a:solidFill>
                  <a:srgbClr val="FFC000"/>
                </a:solidFill>
              </a:rPr>
              <a:t> </a:t>
            </a:r>
            <a:r>
              <a:rPr lang="en-US" sz="2800" dirty="0" err="1">
                <a:solidFill>
                  <a:srgbClr val="FFC000"/>
                </a:solidFill>
              </a:rPr>
              <a:t>jynslar</a:t>
            </a:r>
            <a:r>
              <a:rPr lang="en-US" sz="2800" dirty="0">
                <a:solidFill>
                  <a:srgbClr val="FFC000"/>
                </a:solidFill>
              </a:rPr>
              <a:t> </a:t>
            </a:r>
            <a:r>
              <a:rPr lang="en-US" sz="2800" dirty="0" err="1">
                <a:solidFill>
                  <a:srgbClr val="FFC000"/>
                </a:solidFill>
              </a:rPr>
              <a:t>ýeriň</a:t>
            </a:r>
            <a:r>
              <a:rPr lang="en-US" sz="2800" dirty="0">
                <a:solidFill>
                  <a:srgbClr val="FFC000"/>
                </a:solidFill>
              </a:rPr>
              <a:t> </a:t>
            </a:r>
            <a:r>
              <a:rPr lang="en-US" sz="2800" dirty="0" err="1">
                <a:solidFill>
                  <a:srgbClr val="FFC000"/>
                </a:solidFill>
              </a:rPr>
              <a:t>suw</a:t>
            </a:r>
            <a:r>
              <a:rPr lang="en-US" sz="2800" dirty="0">
                <a:solidFill>
                  <a:srgbClr val="FFC000"/>
                </a:solidFill>
              </a:rPr>
              <a:t> </a:t>
            </a:r>
            <a:r>
              <a:rPr lang="en-US" sz="2800" dirty="0" err="1">
                <a:solidFill>
                  <a:srgbClr val="FFC000"/>
                </a:solidFill>
              </a:rPr>
              <a:t>gabygynda</a:t>
            </a:r>
            <a:r>
              <a:rPr lang="en-US" sz="2800" dirty="0">
                <a:solidFill>
                  <a:srgbClr val="FFC000"/>
                </a:solidFill>
              </a:rPr>
              <a:t> </a:t>
            </a:r>
            <a:r>
              <a:rPr lang="en-US" sz="2800" dirty="0" err="1">
                <a:solidFill>
                  <a:srgbClr val="FFC000"/>
                </a:solidFill>
              </a:rPr>
              <a:t>gidrosferada</a:t>
            </a:r>
            <a:r>
              <a:rPr lang="en-US" sz="2800" dirty="0">
                <a:solidFill>
                  <a:srgbClr val="FFC000"/>
                </a:solidFill>
              </a:rPr>
              <a:t> hem </a:t>
            </a:r>
            <a:r>
              <a:rPr lang="en-US" sz="2800" dirty="0" err="1">
                <a:solidFill>
                  <a:srgbClr val="FFC000"/>
                </a:solidFill>
              </a:rPr>
              <a:t>ýüze</a:t>
            </a:r>
            <a:r>
              <a:rPr lang="en-US" sz="2800" dirty="0">
                <a:solidFill>
                  <a:srgbClr val="FFC000"/>
                </a:solidFill>
              </a:rPr>
              <a:t> </a:t>
            </a:r>
            <a:r>
              <a:rPr lang="en-US" sz="2800" dirty="0" err="1">
                <a:solidFill>
                  <a:srgbClr val="FFC000"/>
                </a:solidFill>
              </a:rPr>
              <a:t>çykýar</a:t>
            </a:r>
            <a:r>
              <a:rPr lang="en-US" dirty="0">
                <a:solidFill>
                  <a:srgbClr val="FFC000"/>
                </a:solidFill>
              </a:rPr>
              <a:t>.</a:t>
            </a:r>
            <a:endParaRPr lang="ru-RU" dirty="0">
              <a:solidFill>
                <a:srgbClr val="FFC000"/>
              </a:solidFill>
            </a:endParaRPr>
          </a:p>
        </p:txBody>
      </p:sp>
    </p:spTree>
    <p:extLst>
      <p:ext uri="{BB962C8B-B14F-4D97-AF65-F5344CB8AC3E}">
        <p14:creationId xmlns:p14="http://schemas.microsoft.com/office/powerpoint/2010/main" val="3035630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A39B421-474C-4720-A60A-C0E93052EF2C}"/>
              </a:ext>
            </a:extLst>
          </p:cNvPr>
          <p:cNvSpPr>
            <a:spLocks noGrp="1"/>
          </p:cNvSpPr>
          <p:nvPr>
            <p:ph idx="1"/>
          </p:nvPr>
        </p:nvSpPr>
        <p:spPr>
          <a:xfrm>
            <a:off x="677334" y="185530"/>
            <a:ext cx="10772544" cy="6374295"/>
          </a:xfrm>
        </p:spPr>
        <p:txBody>
          <a:bodyPr>
            <a:normAutofit/>
          </a:bodyPr>
          <a:lstStyle/>
          <a:p>
            <a:endParaRPr lang="tk-TM" sz="2800" dirty="0"/>
          </a:p>
          <a:p>
            <a:r>
              <a:rPr lang="en-US" sz="2400" dirty="0" err="1"/>
              <a:t>Şeýlelikde</a:t>
            </a:r>
            <a:r>
              <a:rPr lang="en-US" sz="2400" dirty="0"/>
              <a:t> </a:t>
            </a:r>
            <a:r>
              <a:rPr lang="en-US" sz="2400" dirty="0" err="1"/>
              <a:t>esasy</a:t>
            </a:r>
            <a:r>
              <a:rPr lang="en-US" sz="2400" dirty="0"/>
              <a:t> </a:t>
            </a:r>
            <a:r>
              <a:rPr lang="en-US" sz="2400" dirty="0" err="1"/>
              <a:t>emele</a:t>
            </a:r>
            <a:r>
              <a:rPr lang="en-US" sz="2400" dirty="0"/>
              <a:t> </a:t>
            </a:r>
            <a:r>
              <a:rPr lang="en-US" sz="2400" dirty="0" err="1"/>
              <a:t>getiriji</a:t>
            </a:r>
            <a:r>
              <a:rPr lang="en-US" sz="2400" dirty="0"/>
              <a:t> </a:t>
            </a:r>
            <a:r>
              <a:rPr lang="en-US" sz="2400" dirty="0" err="1"/>
              <a:t>organizmler</a:t>
            </a:r>
            <a:r>
              <a:rPr lang="en-US" sz="2400" dirty="0"/>
              <a:t> </a:t>
            </a:r>
            <a:r>
              <a:rPr lang="en-US" sz="2400" dirty="0" err="1"/>
              <a:t>suw</a:t>
            </a:r>
            <a:r>
              <a:rPr lang="en-US" sz="2400" dirty="0"/>
              <a:t>, </a:t>
            </a:r>
            <a:r>
              <a:rPr lang="en-US" sz="2400" dirty="0" err="1"/>
              <a:t>ýel</a:t>
            </a:r>
            <a:r>
              <a:rPr lang="en-US" sz="2400" dirty="0"/>
              <a:t>, </a:t>
            </a:r>
            <a:r>
              <a:rPr lang="en-US" sz="2400" dirty="0" err="1"/>
              <a:t>işläp</a:t>
            </a:r>
            <a:r>
              <a:rPr lang="en-US" sz="2400" dirty="0"/>
              <a:t> </a:t>
            </a:r>
            <a:r>
              <a:rPr lang="en-US" sz="2400" dirty="0" err="1"/>
              <a:t>çykarýan</a:t>
            </a:r>
            <a:r>
              <a:rPr lang="en-US" sz="2400" dirty="0"/>
              <a:t> we </a:t>
            </a:r>
            <a:r>
              <a:rPr lang="en-US" sz="2400" dirty="0" err="1"/>
              <a:t>garyşdyrýan</a:t>
            </a:r>
            <a:r>
              <a:rPr lang="en-US" sz="2400" dirty="0"/>
              <a:t> </a:t>
            </a:r>
            <a:r>
              <a:rPr lang="en-US" sz="2400" dirty="0" err="1"/>
              <a:t>çökündi</a:t>
            </a:r>
            <a:r>
              <a:rPr lang="en-US" sz="2400" dirty="0"/>
              <a:t> </a:t>
            </a:r>
            <a:r>
              <a:rPr lang="en-US" sz="2400" dirty="0" err="1"/>
              <a:t>jynslar</a:t>
            </a:r>
            <a:r>
              <a:rPr lang="en-US" sz="2400" dirty="0"/>
              <a:t>) </a:t>
            </a:r>
            <a:r>
              <a:rPr lang="en-US" sz="2400" dirty="0" err="1"/>
              <a:t>deňiz</a:t>
            </a:r>
            <a:r>
              <a:rPr lang="en-US" sz="2400" dirty="0"/>
              <a:t> </a:t>
            </a:r>
            <a:r>
              <a:rPr lang="en-US" sz="2400" dirty="0" err="1"/>
              <a:t>derejesinden</a:t>
            </a:r>
            <a:r>
              <a:rPr lang="en-US" sz="2400" dirty="0"/>
              <a:t> </a:t>
            </a:r>
            <a:r>
              <a:rPr lang="en-US" sz="2400" dirty="0" err="1"/>
              <a:t>ýokary</a:t>
            </a:r>
            <a:r>
              <a:rPr lang="en-US" sz="2400" dirty="0"/>
              <a:t> </a:t>
            </a:r>
            <a:r>
              <a:rPr lang="en-US" sz="2400" dirty="0" err="1"/>
              <a:t>galan</a:t>
            </a:r>
            <a:r>
              <a:rPr lang="en-US" sz="2400" dirty="0"/>
              <a:t> </a:t>
            </a:r>
            <a:r>
              <a:rPr lang="en-US" sz="2400" dirty="0" err="1"/>
              <a:t>wagtynda</a:t>
            </a:r>
            <a:r>
              <a:rPr lang="en-US" sz="2400" dirty="0"/>
              <a:t> </a:t>
            </a:r>
            <a:r>
              <a:rPr lang="en-US" sz="2400" dirty="0" err="1"/>
              <a:t>ol</a:t>
            </a:r>
            <a:r>
              <a:rPr lang="en-US" sz="2400" dirty="0"/>
              <a:t> </a:t>
            </a:r>
            <a:r>
              <a:rPr lang="en-US" sz="2400" dirty="0" err="1"/>
              <a:t>agentler</a:t>
            </a:r>
            <a:r>
              <a:rPr lang="en-US" sz="2400" dirty="0"/>
              <a:t> </a:t>
            </a:r>
            <a:r>
              <a:rPr lang="en-US" sz="2400" dirty="0" err="1"/>
              <a:t>stratisferany</a:t>
            </a:r>
            <a:r>
              <a:rPr lang="en-US" sz="2400" dirty="0"/>
              <a:t> </a:t>
            </a:r>
            <a:r>
              <a:rPr lang="en-US" sz="2400" dirty="0" err="1"/>
              <a:t>formulirleýär</a:t>
            </a:r>
            <a:r>
              <a:rPr lang="en-US" sz="2400" dirty="0"/>
              <a:t>. </a:t>
            </a:r>
            <a:r>
              <a:rPr lang="en-US" sz="2400" dirty="0" err="1"/>
              <a:t>Biosferanyň</a:t>
            </a:r>
            <a:r>
              <a:rPr lang="en-US" sz="2400" dirty="0"/>
              <a:t> </a:t>
            </a:r>
            <a:r>
              <a:rPr lang="en-US" sz="2400" dirty="0" err="1"/>
              <a:t>käbir</a:t>
            </a:r>
            <a:r>
              <a:rPr lang="en-US" sz="2400" dirty="0"/>
              <a:t> </a:t>
            </a:r>
            <a:r>
              <a:rPr lang="en-US" sz="2400" dirty="0" err="1"/>
              <a:t>böleginde</a:t>
            </a:r>
            <a:r>
              <a:rPr lang="en-US" sz="2400" dirty="0"/>
              <a:t> </a:t>
            </a:r>
            <a:r>
              <a:rPr lang="en-US" sz="2400" dirty="0" err="1"/>
              <a:t>aktiw</a:t>
            </a:r>
            <a:r>
              <a:rPr lang="en-US" sz="2400" dirty="0"/>
              <a:t> </a:t>
            </a:r>
            <a:r>
              <a:rPr lang="en-US" sz="2400" dirty="0" err="1"/>
              <a:t>ýaşaýyş</a:t>
            </a:r>
            <a:r>
              <a:rPr lang="en-US" sz="2400" dirty="0"/>
              <a:t> </a:t>
            </a:r>
            <a:r>
              <a:rPr lang="en-US" sz="2400" dirty="0" err="1"/>
              <a:t>mümkin</a:t>
            </a:r>
            <a:r>
              <a:rPr lang="en-US" sz="2400" dirty="0"/>
              <a:t> </a:t>
            </a:r>
            <a:r>
              <a:rPr lang="en-US" sz="2400" dirty="0" err="1"/>
              <a:t>däldir</a:t>
            </a:r>
            <a:r>
              <a:rPr lang="en-US" sz="2400" dirty="0"/>
              <a:t>. </a:t>
            </a:r>
            <a:r>
              <a:rPr lang="en-US" sz="2400" dirty="0" err="1"/>
              <a:t>Oňa</a:t>
            </a:r>
            <a:r>
              <a:rPr lang="en-US" sz="2400" dirty="0"/>
              <a:t> </a:t>
            </a:r>
            <a:r>
              <a:rPr lang="en-US" sz="2400" dirty="0" err="1"/>
              <a:t>mysal</a:t>
            </a:r>
            <a:r>
              <a:rPr lang="en-US" sz="2400" dirty="0"/>
              <a:t> </a:t>
            </a:r>
            <a:r>
              <a:rPr lang="en-US" sz="2400" dirty="0" err="1"/>
              <a:t>troposferanyň</a:t>
            </a:r>
            <a:r>
              <a:rPr lang="en-US" sz="2400" dirty="0"/>
              <a:t> </a:t>
            </a:r>
            <a:r>
              <a:rPr lang="en-US" sz="2400" dirty="0" err="1"/>
              <a:t>ýokarky</a:t>
            </a:r>
            <a:r>
              <a:rPr lang="en-US" sz="2400" dirty="0"/>
              <a:t> </a:t>
            </a:r>
            <a:r>
              <a:rPr lang="en-US" sz="2400" dirty="0" err="1"/>
              <a:t>gatlaklary</a:t>
            </a:r>
            <a:r>
              <a:rPr lang="en-US" sz="2400" dirty="0"/>
              <a:t>, </a:t>
            </a:r>
            <a:r>
              <a:rPr lang="en-US" sz="2400" dirty="0" err="1"/>
              <a:t>seýle</a:t>
            </a:r>
            <a:r>
              <a:rPr lang="en-US" sz="2400" dirty="0"/>
              <a:t>-de </a:t>
            </a:r>
            <a:r>
              <a:rPr lang="en-US" sz="2400" dirty="0" err="1"/>
              <a:t>iň</a:t>
            </a:r>
            <a:r>
              <a:rPr lang="en-US" sz="2400" dirty="0"/>
              <a:t> </a:t>
            </a:r>
            <a:r>
              <a:rPr lang="en-US" sz="2400" dirty="0" err="1"/>
              <a:t>soňky</a:t>
            </a:r>
            <a:r>
              <a:rPr lang="en-US" sz="2400" dirty="0"/>
              <a:t> we </a:t>
            </a:r>
            <a:r>
              <a:rPr lang="en-US" sz="2400" dirty="0" err="1"/>
              <a:t>yssy</a:t>
            </a:r>
            <a:r>
              <a:rPr lang="en-US" sz="2400" dirty="0"/>
              <a:t> </a:t>
            </a:r>
            <a:r>
              <a:rPr lang="en-US" sz="2400" dirty="0" err="1"/>
              <a:t>ýer</a:t>
            </a:r>
            <a:r>
              <a:rPr lang="en-US" sz="2400" dirty="0"/>
              <a:t> </a:t>
            </a:r>
            <a:r>
              <a:rPr lang="en-US" sz="2400" dirty="0" err="1"/>
              <a:t>toglagynyň</a:t>
            </a:r>
            <a:r>
              <a:rPr lang="en-US" sz="2400" dirty="0"/>
              <a:t> </a:t>
            </a:r>
            <a:r>
              <a:rPr lang="en-US" sz="2400" dirty="0" err="1"/>
              <a:t>raýon</a:t>
            </a:r>
            <a:r>
              <a:rPr lang="en-US" sz="2400" dirty="0"/>
              <a:t> </a:t>
            </a:r>
            <a:r>
              <a:rPr lang="en-US" sz="2400" dirty="0" err="1"/>
              <a:t>ýagdaýda</a:t>
            </a:r>
            <a:r>
              <a:rPr lang="en-US" sz="2400" dirty="0"/>
              <a:t> </a:t>
            </a:r>
            <a:r>
              <a:rPr lang="en-US" sz="2400" dirty="0" err="1"/>
              <a:t>bolup</a:t>
            </a:r>
            <a:r>
              <a:rPr lang="en-US" sz="2400" dirty="0"/>
              <a:t> </a:t>
            </a:r>
            <a:r>
              <a:rPr lang="en-US" sz="2400" dirty="0" err="1"/>
              <a:t>bilýär</a:t>
            </a:r>
            <a:r>
              <a:rPr lang="en-US" sz="2400" dirty="0"/>
              <a:t>. </a:t>
            </a:r>
            <a:r>
              <a:rPr lang="en-US" sz="2400" dirty="0" err="1"/>
              <a:t>Biosferada</a:t>
            </a:r>
            <a:r>
              <a:rPr lang="en-US" sz="2400" dirty="0"/>
              <a:t> </a:t>
            </a:r>
            <a:r>
              <a:rPr lang="en-US" sz="2400" dirty="0" err="1"/>
              <a:t>dürli</a:t>
            </a:r>
            <a:r>
              <a:rPr lang="en-US" sz="2400" dirty="0"/>
              <a:t> </a:t>
            </a:r>
            <a:r>
              <a:rPr lang="en-US" sz="2400" dirty="0" err="1"/>
              <a:t>organizmleriň</a:t>
            </a:r>
            <a:r>
              <a:rPr lang="en-US" sz="2400" dirty="0"/>
              <a:t> </a:t>
            </a:r>
            <a:r>
              <a:rPr lang="en-US" sz="2400" dirty="0" err="1"/>
              <a:t>önümleri</a:t>
            </a:r>
            <a:r>
              <a:rPr lang="en-US" sz="2400" dirty="0"/>
              <a:t> </a:t>
            </a:r>
            <a:r>
              <a:rPr lang="en-US" sz="2400" dirty="0" err="1"/>
              <a:t>öndürişi</a:t>
            </a:r>
            <a:r>
              <a:rPr lang="en-US" sz="2400" dirty="0"/>
              <a:t> we </a:t>
            </a:r>
            <a:r>
              <a:rPr lang="en-US" sz="2400" dirty="0" err="1"/>
              <a:t>işläp</a:t>
            </a:r>
            <a:r>
              <a:rPr lang="en-US" sz="2400" dirty="0"/>
              <a:t> </a:t>
            </a:r>
            <a:r>
              <a:rPr lang="en-US" sz="2400" dirty="0" err="1"/>
              <a:t>bejerişi</a:t>
            </a:r>
            <a:r>
              <a:rPr lang="en-US" sz="2400" dirty="0"/>
              <a:t> </a:t>
            </a:r>
            <a:r>
              <a:rPr lang="en-US" sz="2400" dirty="0" err="1"/>
              <a:t>dürlüdir</a:t>
            </a:r>
            <a:r>
              <a:rPr lang="en-US" sz="2400" dirty="0"/>
              <a:t>. </a:t>
            </a:r>
            <a:r>
              <a:rPr lang="en-US" sz="2400" dirty="0" err="1"/>
              <a:t>Organizmleriň</a:t>
            </a:r>
            <a:r>
              <a:rPr lang="en-US" sz="2400" dirty="0"/>
              <a:t> 3 </a:t>
            </a:r>
            <a:r>
              <a:rPr lang="en-US" sz="2400" dirty="0" err="1"/>
              <a:t>topary</a:t>
            </a:r>
            <a:r>
              <a:rPr lang="en-US" sz="2400" dirty="0"/>
              <a:t> </a:t>
            </a:r>
            <a:r>
              <a:rPr lang="en-US" sz="2400" dirty="0" err="1"/>
              <a:t>tapawutlanýar</a:t>
            </a:r>
            <a:r>
              <a:rPr lang="en-US" sz="2400" dirty="0"/>
              <a:t>; I. </a:t>
            </a:r>
            <a:r>
              <a:rPr lang="en-US" sz="2400" dirty="0" err="1"/>
              <a:t>Produsentler</a:t>
            </a:r>
            <a:r>
              <a:rPr lang="en-US" sz="2400" dirty="0"/>
              <a:t> - </a:t>
            </a:r>
            <a:r>
              <a:rPr lang="en-US" sz="2400" dirty="0" err="1"/>
              <a:t>gök</a:t>
            </a:r>
            <a:r>
              <a:rPr lang="en-US" sz="2400" dirty="0"/>
              <a:t> </a:t>
            </a:r>
            <a:r>
              <a:rPr lang="en-US" sz="2400" dirty="0" err="1"/>
              <a:t>ösümlikler</a:t>
            </a:r>
            <a:r>
              <a:rPr lang="en-US" sz="2400" dirty="0"/>
              <a:t> </a:t>
            </a:r>
            <a:r>
              <a:rPr lang="en-US" sz="2400" dirty="0" err="1"/>
              <a:t>bolup</a:t>
            </a:r>
            <a:r>
              <a:rPr lang="en-US" sz="2400" dirty="0"/>
              <a:t>, </a:t>
            </a:r>
            <a:r>
              <a:rPr lang="en-US" sz="2400" dirty="0" err="1"/>
              <a:t>olar</a:t>
            </a:r>
            <a:r>
              <a:rPr lang="en-US" sz="2400" dirty="0"/>
              <a:t> </a:t>
            </a:r>
            <a:r>
              <a:rPr lang="en-US" sz="2400" dirty="0" err="1"/>
              <a:t>fotosintezi</a:t>
            </a:r>
            <a:r>
              <a:rPr lang="en-US" sz="2400" dirty="0"/>
              <a:t> </a:t>
            </a:r>
            <a:r>
              <a:rPr lang="en-US" sz="2400" dirty="0" err="1"/>
              <a:t>amla</a:t>
            </a:r>
            <a:r>
              <a:rPr lang="en-US" sz="2400" dirty="0"/>
              <a:t> </a:t>
            </a:r>
            <a:r>
              <a:rPr lang="en-US" sz="2400" dirty="0" err="1"/>
              <a:t>aşyrýar</a:t>
            </a:r>
            <a:r>
              <a:rPr lang="en-US" sz="2400" dirty="0"/>
              <a:t>, </a:t>
            </a:r>
            <a:r>
              <a:rPr lang="en-US" sz="2400" dirty="0" err="1"/>
              <a:t>bakteriýalar</a:t>
            </a:r>
            <a:r>
              <a:rPr lang="en-US" sz="2400" dirty="0"/>
              <a:t> </a:t>
            </a:r>
            <a:r>
              <a:rPr lang="en-US" sz="2400" dirty="0" err="1"/>
              <a:t>hemosintezi</a:t>
            </a:r>
            <a:r>
              <a:rPr lang="en-US" sz="2400" dirty="0"/>
              <a:t> </a:t>
            </a:r>
            <a:r>
              <a:rPr lang="en-US" sz="2400" dirty="0" err="1"/>
              <a:t>ýerine</a:t>
            </a:r>
            <a:r>
              <a:rPr lang="en-US" sz="2400" dirty="0"/>
              <a:t> </a:t>
            </a:r>
            <a:r>
              <a:rPr lang="en-US" sz="2400" dirty="0" err="1"/>
              <a:t>ýetirýärler</a:t>
            </a:r>
            <a:r>
              <a:rPr lang="en-US" sz="2400" dirty="0"/>
              <a:t>, </a:t>
            </a:r>
            <a:r>
              <a:rPr lang="en-US" sz="2400" dirty="0" err="1"/>
              <a:t>bu</a:t>
            </a:r>
            <a:r>
              <a:rPr lang="en-US" sz="2400" dirty="0"/>
              <a:t> </a:t>
            </a:r>
            <a:r>
              <a:rPr lang="en-US" sz="2400" dirty="0" err="1"/>
              <a:t>organizmler</a:t>
            </a:r>
            <a:r>
              <a:rPr lang="en-US" sz="2400" dirty="0"/>
              <a:t> </a:t>
            </a:r>
            <a:r>
              <a:rPr lang="en-US" sz="2400" dirty="0" err="1"/>
              <a:t>ilknji</a:t>
            </a:r>
            <a:r>
              <a:rPr lang="en-US" sz="2400" dirty="0"/>
              <a:t> </a:t>
            </a:r>
            <a:r>
              <a:rPr lang="en-US" sz="2400" dirty="0" err="1"/>
              <a:t>önümi</a:t>
            </a:r>
            <a:r>
              <a:rPr lang="en-US" sz="2400" dirty="0"/>
              <a:t> </a:t>
            </a:r>
            <a:r>
              <a:rPr lang="en-US" sz="2400" dirty="0" err="1"/>
              <a:t>berýär</a:t>
            </a:r>
            <a:r>
              <a:rPr lang="en-US" sz="2400" dirty="0"/>
              <a:t>. II. </a:t>
            </a:r>
            <a:r>
              <a:rPr lang="en-US" sz="2400" dirty="0" err="1"/>
              <a:t>Konsumentler</a:t>
            </a:r>
            <a:r>
              <a:rPr lang="en-US" sz="2400" dirty="0"/>
              <a:t> - </a:t>
            </a:r>
            <a:r>
              <a:rPr lang="en-US" sz="2400" dirty="0" err="1"/>
              <a:t>bu</a:t>
            </a:r>
            <a:r>
              <a:rPr lang="en-US" sz="2400" dirty="0"/>
              <a:t> </a:t>
            </a:r>
            <a:r>
              <a:rPr lang="en-US" sz="2400" dirty="0" err="1"/>
              <a:t>organizmler</a:t>
            </a:r>
            <a:r>
              <a:rPr lang="en-US" sz="2400" dirty="0"/>
              <a:t> </a:t>
            </a:r>
            <a:r>
              <a:rPr lang="en-US" sz="2400" dirty="0" err="1"/>
              <a:t>ilknji</a:t>
            </a:r>
            <a:r>
              <a:rPr lang="en-US" sz="2400" dirty="0"/>
              <a:t> we </a:t>
            </a:r>
            <a:r>
              <a:rPr lang="en-US" sz="2400" dirty="0" err="1"/>
              <a:t>ikilenji</a:t>
            </a:r>
            <a:r>
              <a:rPr lang="en-US" sz="2400" dirty="0"/>
              <a:t> </a:t>
            </a:r>
            <a:r>
              <a:rPr lang="en-US" sz="2400" dirty="0" err="1"/>
              <a:t>önümleri</a:t>
            </a:r>
            <a:r>
              <a:rPr lang="en-US" sz="2400" dirty="0"/>
              <a:t> </a:t>
            </a:r>
            <a:r>
              <a:rPr lang="en-US" sz="2400" dirty="0" err="1"/>
              <a:t>sarp</a:t>
            </a:r>
            <a:r>
              <a:rPr lang="en-US" sz="2400" dirty="0"/>
              <a:t> </a:t>
            </a:r>
            <a:r>
              <a:rPr lang="en-US" sz="2400" dirty="0" err="1"/>
              <a:t>edijiler</a:t>
            </a:r>
            <a:r>
              <a:rPr lang="en-US" sz="2400" dirty="0"/>
              <a:t> </a:t>
            </a:r>
            <a:r>
              <a:rPr lang="en-US" sz="2400" dirty="0" err="1"/>
              <a:t>bolup</a:t>
            </a:r>
            <a:r>
              <a:rPr lang="en-US" sz="2400" dirty="0"/>
              <a:t> </a:t>
            </a:r>
            <a:r>
              <a:rPr lang="en-US" sz="2400" dirty="0" err="1"/>
              <a:t>durýar</a:t>
            </a:r>
            <a:r>
              <a:rPr lang="en-US" sz="2400" dirty="0"/>
              <a:t>- </a:t>
            </a:r>
            <a:r>
              <a:rPr lang="en-US" sz="2400" dirty="0" err="1"/>
              <a:t>bu</a:t>
            </a:r>
            <a:r>
              <a:rPr lang="en-US" sz="2400" dirty="0"/>
              <a:t> </a:t>
            </a:r>
            <a:r>
              <a:rPr lang="en-US" sz="2400" dirty="0" err="1"/>
              <a:t>organizmler</a:t>
            </a:r>
            <a:r>
              <a:rPr lang="en-US" sz="2400" dirty="0"/>
              <a:t> </a:t>
            </a:r>
            <a:r>
              <a:rPr lang="en-US" sz="2400" dirty="0" err="1"/>
              <a:t>organiki</a:t>
            </a:r>
            <a:r>
              <a:rPr lang="en-US" sz="2400" dirty="0"/>
              <a:t> </a:t>
            </a:r>
            <a:r>
              <a:rPr lang="en-US" sz="2400" dirty="0" err="1"/>
              <a:t>maddalary</a:t>
            </a:r>
            <a:r>
              <a:rPr lang="en-US" sz="2400" dirty="0"/>
              <a:t> </a:t>
            </a:r>
            <a:r>
              <a:rPr lang="en-US" sz="2400" dirty="0" err="1"/>
              <a:t>bir</a:t>
            </a:r>
            <a:r>
              <a:rPr lang="en-US" sz="2400" dirty="0"/>
              <a:t> </a:t>
            </a:r>
            <a:r>
              <a:rPr lang="en-US" sz="2400" dirty="0" err="1"/>
              <a:t>görnüşden</a:t>
            </a:r>
            <a:r>
              <a:rPr lang="en-US" sz="2400" dirty="0"/>
              <a:t> </a:t>
            </a:r>
            <a:r>
              <a:rPr lang="en-US" sz="2400" dirty="0" err="1"/>
              <a:t>beýleki</a:t>
            </a:r>
            <a:r>
              <a:rPr lang="en-US" sz="2400" dirty="0"/>
              <a:t> </a:t>
            </a:r>
            <a:r>
              <a:rPr lang="en-US" sz="2400" dirty="0" err="1"/>
              <a:t>görnüşe</a:t>
            </a:r>
            <a:r>
              <a:rPr lang="en-US" sz="2400" dirty="0"/>
              <a:t> </a:t>
            </a:r>
            <a:r>
              <a:rPr lang="en-US" sz="2400" dirty="0" err="1"/>
              <a:t>geçirýär</a:t>
            </a:r>
            <a:r>
              <a:rPr lang="en-US" sz="2400" dirty="0"/>
              <a:t> (</a:t>
            </a:r>
            <a:r>
              <a:rPr lang="en-US" sz="2400" dirty="0" err="1"/>
              <a:t>haýwanlar</a:t>
            </a:r>
            <a:r>
              <a:rPr lang="en-US" sz="2400" dirty="0"/>
              <a:t>, </a:t>
            </a:r>
            <a:r>
              <a:rPr lang="en-US" sz="2400" dirty="0" err="1"/>
              <a:t>parazit</a:t>
            </a:r>
            <a:r>
              <a:rPr lang="en-US" sz="2400" dirty="0"/>
              <a:t> </a:t>
            </a:r>
            <a:r>
              <a:rPr lang="en-US" sz="2400" dirty="0" err="1"/>
              <a:t>ösümlikler</a:t>
            </a:r>
            <a:r>
              <a:rPr lang="en-US" sz="2400" dirty="0"/>
              <a:t> we </a:t>
            </a:r>
            <a:r>
              <a:rPr lang="en-US" sz="2400" dirty="0" err="1"/>
              <a:t>başgalar</a:t>
            </a:r>
            <a:r>
              <a:rPr lang="en-US" sz="2400" dirty="0"/>
              <a:t>).   III. </a:t>
            </a:r>
            <a:r>
              <a:rPr lang="en-US" sz="2400" dirty="0" err="1"/>
              <a:t>Redusentler</a:t>
            </a:r>
            <a:r>
              <a:rPr lang="en-US" sz="2400" dirty="0"/>
              <a:t>-(</a:t>
            </a:r>
            <a:r>
              <a:rPr lang="en-US" sz="2400" dirty="0" err="1"/>
              <a:t>destruktor</a:t>
            </a:r>
            <a:r>
              <a:rPr lang="en-US" sz="2400" dirty="0"/>
              <a:t>)-</a:t>
            </a:r>
            <a:r>
              <a:rPr lang="en-US" sz="2400" dirty="0" err="1"/>
              <a:t>organizmler</a:t>
            </a:r>
            <a:r>
              <a:rPr lang="en-US" sz="2400" dirty="0"/>
              <a:t>, </a:t>
            </a:r>
            <a:r>
              <a:rPr lang="en-US" sz="2400" dirty="0" err="1"/>
              <a:t>bu</a:t>
            </a:r>
            <a:r>
              <a:rPr lang="en-US" sz="2400" dirty="0"/>
              <a:t> </a:t>
            </a:r>
            <a:r>
              <a:rPr lang="en-US" sz="2400" dirty="0" err="1"/>
              <a:t>organizmler</a:t>
            </a:r>
            <a:r>
              <a:rPr lang="en-US" sz="2400" dirty="0"/>
              <a:t> </a:t>
            </a:r>
            <a:r>
              <a:rPr lang="en-US" sz="2400" dirty="0" err="1"/>
              <a:t>öli</a:t>
            </a:r>
            <a:r>
              <a:rPr lang="en-US" sz="2400" dirty="0"/>
              <a:t> </a:t>
            </a:r>
            <a:r>
              <a:rPr lang="en-US" sz="2400" dirty="0" err="1"/>
              <a:t>organiki</a:t>
            </a:r>
            <a:r>
              <a:rPr lang="en-US" sz="2400" dirty="0"/>
              <a:t> </a:t>
            </a:r>
            <a:r>
              <a:rPr lang="en-US" sz="2400" dirty="0" err="1"/>
              <a:t>maddalryň</a:t>
            </a:r>
            <a:r>
              <a:rPr lang="en-US" sz="2400" dirty="0"/>
              <a:t> </a:t>
            </a:r>
            <a:r>
              <a:rPr lang="en-US" sz="2400" dirty="0" err="1"/>
              <a:t>hasabyna</a:t>
            </a:r>
            <a:r>
              <a:rPr lang="en-US" sz="2400" dirty="0"/>
              <a:t> </a:t>
            </a:r>
            <a:r>
              <a:rPr lang="en-US" sz="2400" dirty="0" err="1"/>
              <a:t>ýaşap</a:t>
            </a:r>
            <a:r>
              <a:rPr lang="en-US" sz="2400" dirty="0"/>
              <a:t>, </a:t>
            </a:r>
            <a:r>
              <a:rPr lang="en-US" sz="2400" dirty="0" err="1"/>
              <a:t>olary</a:t>
            </a:r>
            <a:r>
              <a:rPr lang="en-US" sz="2400" dirty="0"/>
              <a:t> mineral </a:t>
            </a:r>
            <a:r>
              <a:rPr lang="en-US" sz="2400" dirty="0" err="1"/>
              <a:t>maddalara</a:t>
            </a:r>
            <a:r>
              <a:rPr lang="en-US" sz="2400" dirty="0"/>
              <a:t> </a:t>
            </a:r>
            <a:r>
              <a:rPr lang="en-US" sz="2400" dirty="0" err="1"/>
              <a:t>çenli</a:t>
            </a:r>
            <a:r>
              <a:rPr lang="en-US" sz="2400" dirty="0"/>
              <a:t> </a:t>
            </a:r>
            <a:r>
              <a:rPr lang="en-US" sz="2400" dirty="0" err="1"/>
              <a:t>dargadýarlar</a:t>
            </a:r>
            <a:r>
              <a:rPr lang="en-US" sz="2400" dirty="0"/>
              <a:t> (</a:t>
            </a:r>
            <a:r>
              <a:rPr lang="en-US" sz="2400" dirty="0" err="1"/>
              <a:t>köp</a:t>
            </a:r>
            <a:r>
              <a:rPr lang="en-US" sz="2400" dirty="0"/>
              <a:t> </a:t>
            </a:r>
            <a:r>
              <a:rPr lang="en-US" sz="2400" dirty="0" err="1"/>
              <a:t>bakteriýalar</a:t>
            </a:r>
            <a:r>
              <a:rPr lang="en-US" sz="2400" dirty="0"/>
              <a:t>, </a:t>
            </a:r>
            <a:r>
              <a:rPr lang="en-US" sz="2400" dirty="0" err="1"/>
              <a:t>kömelekler</a:t>
            </a:r>
            <a:r>
              <a:rPr lang="en-US" sz="2400" dirty="0"/>
              <a:t>, </a:t>
            </a:r>
            <a:r>
              <a:rPr lang="en-US" sz="2400" dirty="0" err="1"/>
              <a:t>haýwanlar</a:t>
            </a:r>
            <a:r>
              <a:rPr lang="en-US" sz="2400" dirty="0"/>
              <a:t> </a:t>
            </a:r>
            <a:r>
              <a:rPr lang="en-US" sz="2400" dirty="0" err="1"/>
              <a:t>degişlidirler</a:t>
            </a:r>
            <a:r>
              <a:rPr lang="en-US" sz="2400" dirty="0"/>
              <a:t>).</a:t>
            </a:r>
            <a:endParaRPr lang="ru-RU" sz="2400" dirty="0"/>
          </a:p>
        </p:txBody>
      </p:sp>
      <p:pic>
        <p:nvPicPr>
          <p:cNvPr id="4" name="Рисунок 3">
            <a:extLst>
              <a:ext uri="{FF2B5EF4-FFF2-40B4-BE49-F238E27FC236}">
                <a16:creationId xmlns:a16="http://schemas.microsoft.com/office/drawing/2014/main" id="{C6D37BFB-DD24-4347-8289-2D238B88C36D}"/>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8756AAD-B58A-4849-82AF-4A39ECDDB527}"/>
              </a:ext>
            </a:extLst>
          </p:cNvPr>
          <p:cNvSpPr txBox="1"/>
          <p:nvPr/>
        </p:nvSpPr>
        <p:spPr>
          <a:xfrm>
            <a:off x="490331" y="556521"/>
            <a:ext cx="10614992" cy="5632311"/>
          </a:xfrm>
          <a:prstGeom prst="rect">
            <a:avLst/>
          </a:prstGeom>
          <a:noFill/>
        </p:spPr>
        <p:txBody>
          <a:bodyPr wrap="square" rtlCol="0">
            <a:spAutoFit/>
          </a:bodyPr>
          <a:lstStyle/>
          <a:p>
            <a:r>
              <a:rPr lang="en-US" sz="2400" dirty="0" err="1">
                <a:solidFill>
                  <a:srgbClr val="FFC000"/>
                </a:solidFill>
              </a:rPr>
              <a:t>Şeýlelikde</a:t>
            </a:r>
            <a:r>
              <a:rPr lang="en-US" sz="2400" dirty="0">
                <a:solidFill>
                  <a:srgbClr val="FFC000"/>
                </a:solidFill>
              </a:rPr>
              <a:t> </a:t>
            </a:r>
            <a:r>
              <a:rPr lang="en-US" sz="2400" dirty="0" err="1">
                <a:solidFill>
                  <a:srgbClr val="FFC000"/>
                </a:solidFill>
              </a:rPr>
              <a:t>esasy</a:t>
            </a:r>
            <a:r>
              <a:rPr lang="en-US" sz="2400" dirty="0">
                <a:solidFill>
                  <a:srgbClr val="FFC000"/>
                </a:solidFill>
              </a:rPr>
              <a:t> </a:t>
            </a:r>
            <a:r>
              <a:rPr lang="en-US" sz="2400" dirty="0" err="1">
                <a:solidFill>
                  <a:srgbClr val="FFC000"/>
                </a:solidFill>
              </a:rPr>
              <a:t>emele</a:t>
            </a:r>
            <a:r>
              <a:rPr lang="en-US" sz="2400" dirty="0">
                <a:solidFill>
                  <a:srgbClr val="FFC000"/>
                </a:solidFill>
              </a:rPr>
              <a:t> </a:t>
            </a:r>
            <a:r>
              <a:rPr lang="en-US" sz="2400" dirty="0" err="1">
                <a:solidFill>
                  <a:srgbClr val="FFC000"/>
                </a:solidFill>
              </a:rPr>
              <a:t>getiriji</a:t>
            </a:r>
            <a:r>
              <a:rPr lang="en-US" sz="2400" dirty="0">
                <a:solidFill>
                  <a:srgbClr val="FFC000"/>
                </a:solidFill>
              </a:rPr>
              <a:t> </a:t>
            </a:r>
            <a:r>
              <a:rPr lang="en-US" sz="2400" dirty="0" err="1">
                <a:solidFill>
                  <a:srgbClr val="FFC000"/>
                </a:solidFill>
              </a:rPr>
              <a:t>organizmler</a:t>
            </a:r>
            <a:r>
              <a:rPr lang="en-US" sz="2400" dirty="0">
                <a:solidFill>
                  <a:srgbClr val="FFC000"/>
                </a:solidFill>
              </a:rPr>
              <a:t> </a:t>
            </a:r>
            <a:r>
              <a:rPr lang="en-US" sz="2400" dirty="0" err="1">
                <a:solidFill>
                  <a:srgbClr val="FFC000"/>
                </a:solidFill>
              </a:rPr>
              <a:t>suw</a:t>
            </a:r>
            <a:r>
              <a:rPr lang="en-US" sz="2400" dirty="0">
                <a:solidFill>
                  <a:srgbClr val="FFC000"/>
                </a:solidFill>
              </a:rPr>
              <a:t>, </a:t>
            </a:r>
            <a:r>
              <a:rPr lang="en-US" sz="2400" dirty="0" err="1">
                <a:solidFill>
                  <a:srgbClr val="FFC000"/>
                </a:solidFill>
              </a:rPr>
              <a:t>ýel</a:t>
            </a:r>
            <a:r>
              <a:rPr lang="en-US" sz="2400" dirty="0">
                <a:solidFill>
                  <a:srgbClr val="FFC000"/>
                </a:solidFill>
              </a:rPr>
              <a:t>, </a:t>
            </a:r>
            <a:r>
              <a:rPr lang="en-US" sz="2400" dirty="0" err="1">
                <a:solidFill>
                  <a:srgbClr val="FFC000"/>
                </a:solidFill>
              </a:rPr>
              <a:t>işläp</a:t>
            </a:r>
            <a:r>
              <a:rPr lang="en-US" sz="2400" dirty="0">
                <a:solidFill>
                  <a:srgbClr val="FFC000"/>
                </a:solidFill>
              </a:rPr>
              <a:t> </a:t>
            </a:r>
            <a:r>
              <a:rPr lang="en-US" sz="2400" dirty="0" err="1">
                <a:solidFill>
                  <a:srgbClr val="FFC000"/>
                </a:solidFill>
              </a:rPr>
              <a:t>çykarýan</a:t>
            </a:r>
            <a:r>
              <a:rPr lang="en-US" sz="2400" dirty="0">
                <a:solidFill>
                  <a:srgbClr val="FFC000"/>
                </a:solidFill>
              </a:rPr>
              <a:t> we </a:t>
            </a:r>
            <a:r>
              <a:rPr lang="en-US" sz="2400" dirty="0" err="1">
                <a:solidFill>
                  <a:srgbClr val="FFC000"/>
                </a:solidFill>
              </a:rPr>
              <a:t>garyşdyrýan</a:t>
            </a:r>
            <a:r>
              <a:rPr lang="en-US" sz="2400" dirty="0">
                <a:solidFill>
                  <a:srgbClr val="FFC000"/>
                </a:solidFill>
              </a:rPr>
              <a:t> </a:t>
            </a:r>
            <a:r>
              <a:rPr lang="en-US" sz="2400" dirty="0" err="1">
                <a:solidFill>
                  <a:srgbClr val="FFC000"/>
                </a:solidFill>
              </a:rPr>
              <a:t>çökündi</a:t>
            </a:r>
            <a:r>
              <a:rPr lang="en-US" sz="2400" dirty="0">
                <a:solidFill>
                  <a:srgbClr val="FFC000"/>
                </a:solidFill>
              </a:rPr>
              <a:t> </a:t>
            </a:r>
            <a:r>
              <a:rPr lang="en-US" sz="2400" dirty="0" err="1">
                <a:solidFill>
                  <a:srgbClr val="FFC000"/>
                </a:solidFill>
              </a:rPr>
              <a:t>jynslar</a:t>
            </a:r>
            <a:r>
              <a:rPr lang="en-US" sz="2400" dirty="0">
                <a:solidFill>
                  <a:srgbClr val="FFC000"/>
                </a:solidFill>
              </a:rPr>
              <a:t>) </a:t>
            </a:r>
            <a:r>
              <a:rPr lang="en-US" sz="2400" dirty="0" err="1">
                <a:solidFill>
                  <a:srgbClr val="FFC000"/>
                </a:solidFill>
              </a:rPr>
              <a:t>deňiz</a:t>
            </a:r>
            <a:r>
              <a:rPr lang="en-US" sz="2400" dirty="0">
                <a:solidFill>
                  <a:srgbClr val="FFC000"/>
                </a:solidFill>
              </a:rPr>
              <a:t> </a:t>
            </a:r>
            <a:r>
              <a:rPr lang="en-US" sz="2400" dirty="0" err="1">
                <a:solidFill>
                  <a:srgbClr val="FFC000"/>
                </a:solidFill>
              </a:rPr>
              <a:t>derejesinden</a:t>
            </a:r>
            <a:r>
              <a:rPr lang="en-US" sz="2400" dirty="0">
                <a:solidFill>
                  <a:srgbClr val="FFC000"/>
                </a:solidFill>
              </a:rPr>
              <a:t> </a:t>
            </a:r>
            <a:r>
              <a:rPr lang="en-US" sz="2400" dirty="0" err="1">
                <a:solidFill>
                  <a:srgbClr val="FFC000"/>
                </a:solidFill>
              </a:rPr>
              <a:t>ýokary</a:t>
            </a:r>
            <a:r>
              <a:rPr lang="en-US" sz="2400" dirty="0">
                <a:solidFill>
                  <a:srgbClr val="FFC000"/>
                </a:solidFill>
              </a:rPr>
              <a:t> </a:t>
            </a:r>
            <a:r>
              <a:rPr lang="en-US" sz="2400" dirty="0" err="1">
                <a:solidFill>
                  <a:srgbClr val="FFC000"/>
                </a:solidFill>
              </a:rPr>
              <a:t>galan</a:t>
            </a:r>
            <a:r>
              <a:rPr lang="en-US" sz="2400" dirty="0">
                <a:solidFill>
                  <a:srgbClr val="FFC000"/>
                </a:solidFill>
              </a:rPr>
              <a:t> </a:t>
            </a:r>
            <a:r>
              <a:rPr lang="en-US" sz="2400" dirty="0" err="1">
                <a:solidFill>
                  <a:srgbClr val="FFC000"/>
                </a:solidFill>
              </a:rPr>
              <a:t>wagtynda</a:t>
            </a:r>
            <a:r>
              <a:rPr lang="en-US" sz="2400" dirty="0">
                <a:solidFill>
                  <a:srgbClr val="FFC000"/>
                </a:solidFill>
              </a:rPr>
              <a:t> </a:t>
            </a:r>
            <a:r>
              <a:rPr lang="en-US" sz="2400" dirty="0" err="1">
                <a:solidFill>
                  <a:srgbClr val="FFC000"/>
                </a:solidFill>
              </a:rPr>
              <a:t>ol</a:t>
            </a:r>
            <a:r>
              <a:rPr lang="en-US" sz="2400" dirty="0">
                <a:solidFill>
                  <a:srgbClr val="FFC000"/>
                </a:solidFill>
              </a:rPr>
              <a:t> </a:t>
            </a:r>
            <a:r>
              <a:rPr lang="en-US" sz="2400" dirty="0" err="1">
                <a:solidFill>
                  <a:srgbClr val="FFC000"/>
                </a:solidFill>
              </a:rPr>
              <a:t>agentler</a:t>
            </a:r>
            <a:r>
              <a:rPr lang="en-US" sz="2400" dirty="0">
                <a:solidFill>
                  <a:srgbClr val="FFC000"/>
                </a:solidFill>
              </a:rPr>
              <a:t> </a:t>
            </a:r>
            <a:r>
              <a:rPr lang="en-US" sz="2400" dirty="0" err="1">
                <a:solidFill>
                  <a:srgbClr val="FFC000"/>
                </a:solidFill>
              </a:rPr>
              <a:t>stratisferany</a:t>
            </a:r>
            <a:r>
              <a:rPr lang="en-US" sz="2400" dirty="0">
                <a:solidFill>
                  <a:srgbClr val="FFC000"/>
                </a:solidFill>
              </a:rPr>
              <a:t> </a:t>
            </a:r>
            <a:r>
              <a:rPr lang="en-US" sz="2400" dirty="0" err="1">
                <a:solidFill>
                  <a:srgbClr val="FFC000"/>
                </a:solidFill>
              </a:rPr>
              <a:t>formulirleýär</a:t>
            </a:r>
            <a:r>
              <a:rPr lang="en-US" sz="2400" dirty="0">
                <a:solidFill>
                  <a:srgbClr val="FFC000"/>
                </a:solidFill>
              </a:rPr>
              <a:t>. </a:t>
            </a:r>
            <a:r>
              <a:rPr lang="en-US" sz="2400" dirty="0" err="1">
                <a:solidFill>
                  <a:srgbClr val="FFC000"/>
                </a:solidFill>
              </a:rPr>
              <a:t>Biosferanyň</a:t>
            </a:r>
            <a:r>
              <a:rPr lang="en-US" sz="2400" dirty="0">
                <a:solidFill>
                  <a:srgbClr val="FFC000"/>
                </a:solidFill>
              </a:rPr>
              <a:t> </a:t>
            </a:r>
            <a:r>
              <a:rPr lang="en-US" sz="2400" dirty="0" err="1">
                <a:solidFill>
                  <a:srgbClr val="FFC000"/>
                </a:solidFill>
              </a:rPr>
              <a:t>käbir</a:t>
            </a:r>
            <a:r>
              <a:rPr lang="en-US" sz="2400" dirty="0">
                <a:solidFill>
                  <a:srgbClr val="FFC000"/>
                </a:solidFill>
              </a:rPr>
              <a:t> </a:t>
            </a:r>
            <a:r>
              <a:rPr lang="en-US" sz="2400" dirty="0" err="1">
                <a:solidFill>
                  <a:srgbClr val="FFC000"/>
                </a:solidFill>
              </a:rPr>
              <a:t>böleginde</a:t>
            </a:r>
            <a:r>
              <a:rPr lang="en-US" sz="2400" dirty="0">
                <a:solidFill>
                  <a:srgbClr val="FFC000"/>
                </a:solidFill>
              </a:rPr>
              <a:t> </a:t>
            </a:r>
            <a:r>
              <a:rPr lang="en-US" sz="2400" dirty="0" err="1">
                <a:solidFill>
                  <a:srgbClr val="FFC000"/>
                </a:solidFill>
              </a:rPr>
              <a:t>aktiw</a:t>
            </a:r>
            <a:r>
              <a:rPr lang="en-US" sz="2400" dirty="0">
                <a:solidFill>
                  <a:srgbClr val="FFC000"/>
                </a:solidFill>
              </a:rPr>
              <a:t> </a:t>
            </a:r>
            <a:r>
              <a:rPr lang="en-US" sz="2400" dirty="0" err="1">
                <a:solidFill>
                  <a:srgbClr val="FFC000"/>
                </a:solidFill>
              </a:rPr>
              <a:t>ýaşaýyş</a:t>
            </a:r>
            <a:r>
              <a:rPr lang="en-US" sz="2400" dirty="0">
                <a:solidFill>
                  <a:srgbClr val="FFC000"/>
                </a:solidFill>
              </a:rPr>
              <a:t> </a:t>
            </a:r>
            <a:r>
              <a:rPr lang="en-US" sz="2400" dirty="0" err="1">
                <a:solidFill>
                  <a:srgbClr val="FFC000"/>
                </a:solidFill>
              </a:rPr>
              <a:t>mümkin</a:t>
            </a:r>
            <a:r>
              <a:rPr lang="en-US" sz="2400" dirty="0">
                <a:solidFill>
                  <a:srgbClr val="FFC000"/>
                </a:solidFill>
              </a:rPr>
              <a:t> </a:t>
            </a:r>
            <a:r>
              <a:rPr lang="en-US" sz="2400" dirty="0" err="1">
                <a:solidFill>
                  <a:srgbClr val="FFC000"/>
                </a:solidFill>
              </a:rPr>
              <a:t>däldir</a:t>
            </a:r>
            <a:r>
              <a:rPr lang="en-US" sz="2400" dirty="0">
                <a:solidFill>
                  <a:srgbClr val="FFC000"/>
                </a:solidFill>
              </a:rPr>
              <a:t>. </a:t>
            </a:r>
            <a:r>
              <a:rPr lang="en-US" sz="2400" dirty="0" err="1">
                <a:solidFill>
                  <a:srgbClr val="FFC000"/>
                </a:solidFill>
              </a:rPr>
              <a:t>Oňa</a:t>
            </a:r>
            <a:r>
              <a:rPr lang="en-US" sz="2400" dirty="0">
                <a:solidFill>
                  <a:srgbClr val="FFC000"/>
                </a:solidFill>
              </a:rPr>
              <a:t> </a:t>
            </a:r>
            <a:r>
              <a:rPr lang="en-US" sz="2400" dirty="0" err="1">
                <a:solidFill>
                  <a:srgbClr val="FFC000"/>
                </a:solidFill>
              </a:rPr>
              <a:t>mysal</a:t>
            </a:r>
            <a:r>
              <a:rPr lang="en-US" sz="2400" dirty="0">
                <a:solidFill>
                  <a:srgbClr val="FFC000"/>
                </a:solidFill>
              </a:rPr>
              <a:t> </a:t>
            </a:r>
            <a:r>
              <a:rPr lang="en-US" sz="2400" dirty="0" err="1">
                <a:solidFill>
                  <a:srgbClr val="FFC000"/>
                </a:solidFill>
              </a:rPr>
              <a:t>troposferanyň</a:t>
            </a:r>
            <a:r>
              <a:rPr lang="en-US" sz="2400" dirty="0">
                <a:solidFill>
                  <a:srgbClr val="FFC000"/>
                </a:solidFill>
              </a:rPr>
              <a:t> </a:t>
            </a:r>
            <a:r>
              <a:rPr lang="en-US" sz="2400" dirty="0" err="1">
                <a:solidFill>
                  <a:srgbClr val="FFC000"/>
                </a:solidFill>
              </a:rPr>
              <a:t>ýokarky</a:t>
            </a:r>
            <a:r>
              <a:rPr lang="en-US" sz="2400" dirty="0">
                <a:solidFill>
                  <a:srgbClr val="FFC000"/>
                </a:solidFill>
              </a:rPr>
              <a:t> </a:t>
            </a:r>
            <a:r>
              <a:rPr lang="en-US" sz="2400" dirty="0" err="1">
                <a:solidFill>
                  <a:srgbClr val="FFC000"/>
                </a:solidFill>
              </a:rPr>
              <a:t>gatlaklary</a:t>
            </a:r>
            <a:r>
              <a:rPr lang="en-US" sz="2400" dirty="0">
                <a:solidFill>
                  <a:srgbClr val="FFC000"/>
                </a:solidFill>
              </a:rPr>
              <a:t>, </a:t>
            </a:r>
            <a:r>
              <a:rPr lang="en-US" sz="2400" dirty="0" err="1">
                <a:solidFill>
                  <a:srgbClr val="FFC000"/>
                </a:solidFill>
              </a:rPr>
              <a:t>seýle</a:t>
            </a:r>
            <a:r>
              <a:rPr lang="en-US" sz="2400" dirty="0">
                <a:solidFill>
                  <a:srgbClr val="FFC000"/>
                </a:solidFill>
              </a:rPr>
              <a:t>-de </a:t>
            </a:r>
            <a:r>
              <a:rPr lang="en-US" sz="2400" dirty="0" err="1">
                <a:solidFill>
                  <a:srgbClr val="FFC000"/>
                </a:solidFill>
              </a:rPr>
              <a:t>iň</a:t>
            </a:r>
            <a:r>
              <a:rPr lang="en-US" sz="2400" dirty="0">
                <a:solidFill>
                  <a:srgbClr val="FFC000"/>
                </a:solidFill>
              </a:rPr>
              <a:t> </a:t>
            </a:r>
            <a:r>
              <a:rPr lang="en-US" sz="2400" dirty="0" err="1">
                <a:solidFill>
                  <a:srgbClr val="FFC000"/>
                </a:solidFill>
              </a:rPr>
              <a:t>soňky</a:t>
            </a:r>
            <a:r>
              <a:rPr lang="en-US" sz="2400" dirty="0">
                <a:solidFill>
                  <a:srgbClr val="FFC000"/>
                </a:solidFill>
              </a:rPr>
              <a:t> we </a:t>
            </a:r>
            <a:r>
              <a:rPr lang="en-US" sz="2400" dirty="0" err="1">
                <a:solidFill>
                  <a:srgbClr val="FFC000"/>
                </a:solidFill>
              </a:rPr>
              <a:t>yssy</a:t>
            </a:r>
            <a:r>
              <a:rPr lang="en-US" sz="2400" dirty="0">
                <a:solidFill>
                  <a:srgbClr val="FFC000"/>
                </a:solidFill>
              </a:rPr>
              <a:t> </a:t>
            </a:r>
            <a:r>
              <a:rPr lang="en-US" sz="2400" dirty="0" err="1">
                <a:solidFill>
                  <a:srgbClr val="FFC000"/>
                </a:solidFill>
              </a:rPr>
              <a:t>ýer</a:t>
            </a:r>
            <a:r>
              <a:rPr lang="en-US" sz="2400" dirty="0">
                <a:solidFill>
                  <a:srgbClr val="FFC000"/>
                </a:solidFill>
              </a:rPr>
              <a:t> </a:t>
            </a:r>
            <a:r>
              <a:rPr lang="en-US" sz="2400" dirty="0" err="1">
                <a:solidFill>
                  <a:srgbClr val="FFC000"/>
                </a:solidFill>
              </a:rPr>
              <a:t>toglagynyň</a:t>
            </a:r>
            <a:r>
              <a:rPr lang="en-US" sz="2400" dirty="0">
                <a:solidFill>
                  <a:srgbClr val="FFC000"/>
                </a:solidFill>
              </a:rPr>
              <a:t> </a:t>
            </a:r>
            <a:r>
              <a:rPr lang="en-US" sz="2400" dirty="0" err="1">
                <a:solidFill>
                  <a:srgbClr val="FFC000"/>
                </a:solidFill>
              </a:rPr>
              <a:t>raýon</a:t>
            </a:r>
            <a:r>
              <a:rPr lang="en-US" sz="2400" dirty="0">
                <a:solidFill>
                  <a:srgbClr val="FFC000"/>
                </a:solidFill>
              </a:rPr>
              <a:t> </a:t>
            </a:r>
            <a:r>
              <a:rPr lang="en-US" sz="2400" dirty="0" err="1">
                <a:solidFill>
                  <a:srgbClr val="FFC000"/>
                </a:solidFill>
              </a:rPr>
              <a:t>ýagdaýda</a:t>
            </a:r>
            <a:r>
              <a:rPr lang="en-US" sz="2400" dirty="0">
                <a:solidFill>
                  <a:srgbClr val="FFC000"/>
                </a:solidFill>
              </a:rPr>
              <a:t> </a:t>
            </a:r>
            <a:r>
              <a:rPr lang="en-US" sz="2400" dirty="0" err="1">
                <a:solidFill>
                  <a:srgbClr val="FFC000"/>
                </a:solidFill>
              </a:rPr>
              <a:t>bolup</a:t>
            </a:r>
            <a:r>
              <a:rPr lang="en-US" sz="2400" dirty="0">
                <a:solidFill>
                  <a:srgbClr val="FFC000"/>
                </a:solidFill>
              </a:rPr>
              <a:t> </a:t>
            </a:r>
            <a:r>
              <a:rPr lang="en-US" sz="2400" dirty="0" err="1">
                <a:solidFill>
                  <a:srgbClr val="FFC000"/>
                </a:solidFill>
              </a:rPr>
              <a:t>bilýär</a:t>
            </a:r>
            <a:r>
              <a:rPr lang="en-US" sz="2400" dirty="0">
                <a:solidFill>
                  <a:srgbClr val="FFC000"/>
                </a:solidFill>
              </a:rPr>
              <a:t>. </a:t>
            </a:r>
            <a:r>
              <a:rPr lang="en-US" sz="2400" dirty="0" err="1">
                <a:solidFill>
                  <a:srgbClr val="FFC000"/>
                </a:solidFill>
              </a:rPr>
              <a:t>Biosferada</a:t>
            </a:r>
            <a:r>
              <a:rPr lang="en-US" sz="2400" dirty="0">
                <a:solidFill>
                  <a:srgbClr val="FFC000"/>
                </a:solidFill>
              </a:rPr>
              <a:t> </a:t>
            </a:r>
            <a:r>
              <a:rPr lang="en-US" sz="2400" dirty="0" err="1">
                <a:solidFill>
                  <a:srgbClr val="FFC000"/>
                </a:solidFill>
              </a:rPr>
              <a:t>dürli</a:t>
            </a:r>
            <a:r>
              <a:rPr lang="en-US" sz="2400" dirty="0">
                <a:solidFill>
                  <a:srgbClr val="FFC000"/>
                </a:solidFill>
              </a:rPr>
              <a:t> </a:t>
            </a:r>
            <a:r>
              <a:rPr lang="en-US" sz="2400" dirty="0" err="1">
                <a:solidFill>
                  <a:srgbClr val="FFC000"/>
                </a:solidFill>
              </a:rPr>
              <a:t>organizmleriň</a:t>
            </a:r>
            <a:r>
              <a:rPr lang="en-US" sz="2400" dirty="0">
                <a:solidFill>
                  <a:srgbClr val="FFC000"/>
                </a:solidFill>
              </a:rPr>
              <a:t> </a:t>
            </a:r>
            <a:r>
              <a:rPr lang="en-US" sz="2400" dirty="0" err="1">
                <a:solidFill>
                  <a:srgbClr val="FFC000"/>
                </a:solidFill>
              </a:rPr>
              <a:t>önümleri</a:t>
            </a:r>
            <a:r>
              <a:rPr lang="en-US" sz="2400" dirty="0">
                <a:solidFill>
                  <a:srgbClr val="FFC000"/>
                </a:solidFill>
              </a:rPr>
              <a:t> </a:t>
            </a:r>
            <a:r>
              <a:rPr lang="en-US" sz="2400" dirty="0" err="1">
                <a:solidFill>
                  <a:srgbClr val="FFC000"/>
                </a:solidFill>
              </a:rPr>
              <a:t>öndürişi</a:t>
            </a:r>
            <a:r>
              <a:rPr lang="en-US" sz="2400" dirty="0">
                <a:solidFill>
                  <a:srgbClr val="FFC000"/>
                </a:solidFill>
              </a:rPr>
              <a:t> we </a:t>
            </a:r>
            <a:r>
              <a:rPr lang="en-US" sz="2400" dirty="0" err="1">
                <a:solidFill>
                  <a:srgbClr val="FFC000"/>
                </a:solidFill>
              </a:rPr>
              <a:t>işläp</a:t>
            </a:r>
            <a:r>
              <a:rPr lang="en-US" sz="2400" dirty="0">
                <a:solidFill>
                  <a:srgbClr val="FFC000"/>
                </a:solidFill>
              </a:rPr>
              <a:t> </a:t>
            </a:r>
            <a:r>
              <a:rPr lang="en-US" sz="2400" dirty="0" err="1">
                <a:solidFill>
                  <a:srgbClr val="FFC000"/>
                </a:solidFill>
              </a:rPr>
              <a:t>bejerişi</a:t>
            </a:r>
            <a:r>
              <a:rPr lang="en-US" sz="2400" dirty="0">
                <a:solidFill>
                  <a:srgbClr val="FFC000"/>
                </a:solidFill>
              </a:rPr>
              <a:t> </a:t>
            </a:r>
            <a:r>
              <a:rPr lang="en-US" sz="2400" dirty="0" err="1">
                <a:solidFill>
                  <a:srgbClr val="FFC000"/>
                </a:solidFill>
              </a:rPr>
              <a:t>dürlüdir</a:t>
            </a:r>
            <a:r>
              <a:rPr lang="en-US" sz="2400" dirty="0">
                <a:solidFill>
                  <a:srgbClr val="FFC000"/>
                </a:solidFill>
              </a:rPr>
              <a:t>. </a:t>
            </a:r>
            <a:r>
              <a:rPr lang="en-US" sz="2400" dirty="0" err="1">
                <a:solidFill>
                  <a:srgbClr val="FFC000"/>
                </a:solidFill>
              </a:rPr>
              <a:t>Organizmleriň</a:t>
            </a:r>
            <a:r>
              <a:rPr lang="en-US" sz="2400" dirty="0">
                <a:solidFill>
                  <a:srgbClr val="FFC000"/>
                </a:solidFill>
              </a:rPr>
              <a:t> 3 </a:t>
            </a:r>
            <a:r>
              <a:rPr lang="en-US" sz="2400" dirty="0" err="1">
                <a:solidFill>
                  <a:srgbClr val="FFC000"/>
                </a:solidFill>
              </a:rPr>
              <a:t>topary</a:t>
            </a:r>
            <a:r>
              <a:rPr lang="en-US" sz="2400" dirty="0">
                <a:solidFill>
                  <a:srgbClr val="FFC000"/>
                </a:solidFill>
              </a:rPr>
              <a:t> </a:t>
            </a:r>
            <a:r>
              <a:rPr lang="en-US" sz="2400" dirty="0" err="1">
                <a:solidFill>
                  <a:srgbClr val="FFC000"/>
                </a:solidFill>
              </a:rPr>
              <a:t>tapawutlanýar</a:t>
            </a:r>
            <a:r>
              <a:rPr lang="en-US" sz="2400" dirty="0">
                <a:solidFill>
                  <a:srgbClr val="FFC000"/>
                </a:solidFill>
              </a:rPr>
              <a:t>; I. </a:t>
            </a:r>
            <a:r>
              <a:rPr lang="en-US" sz="2400" dirty="0" err="1">
                <a:solidFill>
                  <a:srgbClr val="FFC000"/>
                </a:solidFill>
              </a:rPr>
              <a:t>Produsentler</a:t>
            </a:r>
            <a:r>
              <a:rPr lang="en-US" sz="2400" dirty="0">
                <a:solidFill>
                  <a:srgbClr val="FFC000"/>
                </a:solidFill>
              </a:rPr>
              <a:t> - </a:t>
            </a:r>
            <a:r>
              <a:rPr lang="en-US" sz="2400" dirty="0" err="1">
                <a:solidFill>
                  <a:srgbClr val="FFC000"/>
                </a:solidFill>
              </a:rPr>
              <a:t>gök</a:t>
            </a:r>
            <a:r>
              <a:rPr lang="en-US" sz="2400" dirty="0">
                <a:solidFill>
                  <a:srgbClr val="FFC000"/>
                </a:solidFill>
              </a:rPr>
              <a:t> </a:t>
            </a:r>
            <a:r>
              <a:rPr lang="en-US" sz="2400" dirty="0" err="1">
                <a:solidFill>
                  <a:srgbClr val="FFC000"/>
                </a:solidFill>
              </a:rPr>
              <a:t>ösümlikler</a:t>
            </a:r>
            <a:r>
              <a:rPr lang="en-US" sz="2400" dirty="0">
                <a:solidFill>
                  <a:srgbClr val="FFC000"/>
                </a:solidFill>
              </a:rPr>
              <a:t> </a:t>
            </a:r>
            <a:r>
              <a:rPr lang="en-US" sz="2400" dirty="0" err="1">
                <a:solidFill>
                  <a:srgbClr val="FFC000"/>
                </a:solidFill>
              </a:rPr>
              <a:t>bolup</a:t>
            </a:r>
            <a:r>
              <a:rPr lang="en-US" sz="2400" dirty="0">
                <a:solidFill>
                  <a:srgbClr val="FFC000"/>
                </a:solidFill>
              </a:rPr>
              <a:t>, </a:t>
            </a:r>
            <a:r>
              <a:rPr lang="en-US" sz="2400" dirty="0" err="1">
                <a:solidFill>
                  <a:srgbClr val="FFC000"/>
                </a:solidFill>
              </a:rPr>
              <a:t>olar</a:t>
            </a:r>
            <a:r>
              <a:rPr lang="en-US" sz="2400" dirty="0">
                <a:solidFill>
                  <a:srgbClr val="FFC000"/>
                </a:solidFill>
              </a:rPr>
              <a:t> </a:t>
            </a:r>
            <a:r>
              <a:rPr lang="en-US" sz="2400" dirty="0" err="1">
                <a:solidFill>
                  <a:srgbClr val="FFC000"/>
                </a:solidFill>
              </a:rPr>
              <a:t>fotosintezi</a:t>
            </a:r>
            <a:r>
              <a:rPr lang="en-US" sz="2400" dirty="0">
                <a:solidFill>
                  <a:srgbClr val="FFC000"/>
                </a:solidFill>
              </a:rPr>
              <a:t> </a:t>
            </a:r>
            <a:r>
              <a:rPr lang="en-US" sz="2400" dirty="0" err="1">
                <a:solidFill>
                  <a:srgbClr val="FFC000"/>
                </a:solidFill>
              </a:rPr>
              <a:t>amla</a:t>
            </a:r>
            <a:r>
              <a:rPr lang="en-US" sz="2400" dirty="0">
                <a:solidFill>
                  <a:srgbClr val="FFC000"/>
                </a:solidFill>
              </a:rPr>
              <a:t> </a:t>
            </a:r>
            <a:r>
              <a:rPr lang="en-US" sz="2400" dirty="0" err="1">
                <a:solidFill>
                  <a:srgbClr val="FFC000"/>
                </a:solidFill>
              </a:rPr>
              <a:t>aşyrýar</a:t>
            </a:r>
            <a:r>
              <a:rPr lang="en-US" sz="2400" dirty="0">
                <a:solidFill>
                  <a:srgbClr val="FFC000"/>
                </a:solidFill>
              </a:rPr>
              <a:t>, </a:t>
            </a:r>
            <a:r>
              <a:rPr lang="en-US" sz="2400" dirty="0" err="1">
                <a:solidFill>
                  <a:srgbClr val="FFC000"/>
                </a:solidFill>
              </a:rPr>
              <a:t>bakteriýalar</a:t>
            </a:r>
            <a:r>
              <a:rPr lang="en-US" sz="2400" dirty="0">
                <a:solidFill>
                  <a:srgbClr val="FFC000"/>
                </a:solidFill>
              </a:rPr>
              <a:t> </a:t>
            </a:r>
            <a:r>
              <a:rPr lang="en-US" sz="2400" dirty="0" err="1">
                <a:solidFill>
                  <a:srgbClr val="FFC000"/>
                </a:solidFill>
              </a:rPr>
              <a:t>hemosintezi</a:t>
            </a:r>
            <a:r>
              <a:rPr lang="en-US" sz="2400" dirty="0">
                <a:solidFill>
                  <a:srgbClr val="FFC000"/>
                </a:solidFill>
              </a:rPr>
              <a:t> </a:t>
            </a:r>
            <a:r>
              <a:rPr lang="en-US" sz="2400" dirty="0" err="1">
                <a:solidFill>
                  <a:srgbClr val="FFC000"/>
                </a:solidFill>
              </a:rPr>
              <a:t>ýerine</a:t>
            </a:r>
            <a:r>
              <a:rPr lang="en-US" sz="2400" dirty="0">
                <a:solidFill>
                  <a:srgbClr val="FFC000"/>
                </a:solidFill>
              </a:rPr>
              <a:t> </a:t>
            </a:r>
            <a:r>
              <a:rPr lang="en-US" sz="2400" dirty="0" err="1">
                <a:solidFill>
                  <a:srgbClr val="FFC000"/>
                </a:solidFill>
              </a:rPr>
              <a:t>ýetirýärler</a:t>
            </a:r>
            <a:r>
              <a:rPr lang="en-US" sz="2400" dirty="0">
                <a:solidFill>
                  <a:srgbClr val="FFC000"/>
                </a:solidFill>
              </a:rPr>
              <a:t>, </a:t>
            </a:r>
            <a:r>
              <a:rPr lang="en-US" sz="2400" dirty="0" err="1">
                <a:solidFill>
                  <a:srgbClr val="FFC000"/>
                </a:solidFill>
              </a:rPr>
              <a:t>bu</a:t>
            </a:r>
            <a:r>
              <a:rPr lang="en-US" sz="2400" dirty="0">
                <a:solidFill>
                  <a:srgbClr val="FFC000"/>
                </a:solidFill>
              </a:rPr>
              <a:t> </a:t>
            </a:r>
            <a:r>
              <a:rPr lang="en-US" sz="2400" dirty="0" err="1">
                <a:solidFill>
                  <a:srgbClr val="FFC000"/>
                </a:solidFill>
              </a:rPr>
              <a:t>organizmler</a:t>
            </a:r>
            <a:r>
              <a:rPr lang="en-US" sz="2400" dirty="0">
                <a:solidFill>
                  <a:srgbClr val="FFC000"/>
                </a:solidFill>
              </a:rPr>
              <a:t> </a:t>
            </a:r>
            <a:r>
              <a:rPr lang="en-US" sz="2400" dirty="0" err="1">
                <a:solidFill>
                  <a:srgbClr val="FFC000"/>
                </a:solidFill>
              </a:rPr>
              <a:t>ilknji</a:t>
            </a:r>
            <a:r>
              <a:rPr lang="en-US" sz="2400" dirty="0">
                <a:solidFill>
                  <a:srgbClr val="FFC000"/>
                </a:solidFill>
              </a:rPr>
              <a:t> </a:t>
            </a:r>
            <a:r>
              <a:rPr lang="en-US" sz="2400" dirty="0" err="1">
                <a:solidFill>
                  <a:srgbClr val="FFC000"/>
                </a:solidFill>
              </a:rPr>
              <a:t>önümi</a:t>
            </a:r>
            <a:r>
              <a:rPr lang="en-US" sz="2400" dirty="0">
                <a:solidFill>
                  <a:srgbClr val="FFC000"/>
                </a:solidFill>
              </a:rPr>
              <a:t> </a:t>
            </a:r>
            <a:r>
              <a:rPr lang="en-US" sz="2400" dirty="0" err="1">
                <a:solidFill>
                  <a:srgbClr val="FFC000"/>
                </a:solidFill>
              </a:rPr>
              <a:t>berýär</a:t>
            </a:r>
            <a:r>
              <a:rPr lang="en-US" sz="2400" dirty="0">
                <a:solidFill>
                  <a:srgbClr val="FFC000"/>
                </a:solidFill>
              </a:rPr>
              <a:t>. II. </a:t>
            </a:r>
            <a:r>
              <a:rPr lang="en-US" sz="2400" dirty="0" err="1">
                <a:solidFill>
                  <a:srgbClr val="FFC000"/>
                </a:solidFill>
              </a:rPr>
              <a:t>Konsumentler</a:t>
            </a:r>
            <a:r>
              <a:rPr lang="en-US" sz="2400" dirty="0">
                <a:solidFill>
                  <a:srgbClr val="FFC000"/>
                </a:solidFill>
              </a:rPr>
              <a:t> - </a:t>
            </a:r>
            <a:r>
              <a:rPr lang="en-US" sz="2400" dirty="0" err="1">
                <a:solidFill>
                  <a:srgbClr val="FFC000"/>
                </a:solidFill>
              </a:rPr>
              <a:t>bu</a:t>
            </a:r>
            <a:r>
              <a:rPr lang="en-US" sz="2400" dirty="0">
                <a:solidFill>
                  <a:srgbClr val="FFC000"/>
                </a:solidFill>
              </a:rPr>
              <a:t> </a:t>
            </a:r>
            <a:r>
              <a:rPr lang="en-US" sz="2400" dirty="0" err="1">
                <a:solidFill>
                  <a:srgbClr val="FFC000"/>
                </a:solidFill>
              </a:rPr>
              <a:t>organizmler</a:t>
            </a:r>
            <a:r>
              <a:rPr lang="en-US" sz="2400" dirty="0">
                <a:solidFill>
                  <a:srgbClr val="FFC000"/>
                </a:solidFill>
              </a:rPr>
              <a:t> </a:t>
            </a:r>
            <a:r>
              <a:rPr lang="en-US" sz="2400" dirty="0" err="1">
                <a:solidFill>
                  <a:srgbClr val="FFC000"/>
                </a:solidFill>
              </a:rPr>
              <a:t>ilknji</a:t>
            </a:r>
            <a:r>
              <a:rPr lang="en-US" sz="2400" dirty="0">
                <a:solidFill>
                  <a:srgbClr val="FFC000"/>
                </a:solidFill>
              </a:rPr>
              <a:t> we </a:t>
            </a:r>
            <a:r>
              <a:rPr lang="en-US" sz="2400" dirty="0" err="1">
                <a:solidFill>
                  <a:srgbClr val="FFC000"/>
                </a:solidFill>
              </a:rPr>
              <a:t>ikilenji</a:t>
            </a:r>
            <a:r>
              <a:rPr lang="en-US" sz="2400" dirty="0">
                <a:solidFill>
                  <a:srgbClr val="FFC000"/>
                </a:solidFill>
              </a:rPr>
              <a:t> </a:t>
            </a:r>
            <a:r>
              <a:rPr lang="en-US" sz="2400" dirty="0" err="1">
                <a:solidFill>
                  <a:srgbClr val="FFC000"/>
                </a:solidFill>
              </a:rPr>
              <a:t>önümleri</a:t>
            </a:r>
            <a:r>
              <a:rPr lang="en-US" sz="2400" dirty="0">
                <a:solidFill>
                  <a:srgbClr val="FFC000"/>
                </a:solidFill>
              </a:rPr>
              <a:t> </a:t>
            </a:r>
            <a:r>
              <a:rPr lang="en-US" sz="2400" dirty="0" err="1">
                <a:solidFill>
                  <a:srgbClr val="FFC000"/>
                </a:solidFill>
              </a:rPr>
              <a:t>sarp</a:t>
            </a:r>
            <a:r>
              <a:rPr lang="en-US" sz="2400" dirty="0">
                <a:solidFill>
                  <a:srgbClr val="FFC000"/>
                </a:solidFill>
              </a:rPr>
              <a:t> </a:t>
            </a:r>
            <a:r>
              <a:rPr lang="en-US" sz="2400" dirty="0" err="1">
                <a:solidFill>
                  <a:srgbClr val="FFC000"/>
                </a:solidFill>
              </a:rPr>
              <a:t>edijiler</a:t>
            </a:r>
            <a:r>
              <a:rPr lang="en-US" sz="2400" dirty="0">
                <a:solidFill>
                  <a:srgbClr val="FFC000"/>
                </a:solidFill>
              </a:rPr>
              <a:t> </a:t>
            </a:r>
            <a:r>
              <a:rPr lang="en-US" sz="2400" dirty="0" err="1">
                <a:solidFill>
                  <a:srgbClr val="FFC000"/>
                </a:solidFill>
              </a:rPr>
              <a:t>bolup</a:t>
            </a:r>
            <a:r>
              <a:rPr lang="en-US" sz="2400" dirty="0">
                <a:solidFill>
                  <a:srgbClr val="FFC000"/>
                </a:solidFill>
              </a:rPr>
              <a:t> </a:t>
            </a:r>
            <a:r>
              <a:rPr lang="en-US" sz="2400" dirty="0" err="1">
                <a:solidFill>
                  <a:srgbClr val="FFC000"/>
                </a:solidFill>
              </a:rPr>
              <a:t>durýar</a:t>
            </a:r>
            <a:r>
              <a:rPr lang="en-US" sz="2400" dirty="0">
                <a:solidFill>
                  <a:srgbClr val="FFC000"/>
                </a:solidFill>
              </a:rPr>
              <a:t>- </a:t>
            </a:r>
            <a:r>
              <a:rPr lang="en-US" sz="2400" dirty="0" err="1">
                <a:solidFill>
                  <a:srgbClr val="FFC000"/>
                </a:solidFill>
              </a:rPr>
              <a:t>bu</a:t>
            </a:r>
            <a:r>
              <a:rPr lang="en-US" sz="2400" dirty="0">
                <a:solidFill>
                  <a:srgbClr val="FFC000"/>
                </a:solidFill>
              </a:rPr>
              <a:t> </a:t>
            </a:r>
            <a:r>
              <a:rPr lang="en-US" sz="2400" dirty="0" err="1">
                <a:solidFill>
                  <a:srgbClr val="FFC000"/>
                </a:solidFill>
              </a:rPr>
              <a:t>organizmler</a:t>
            </a:r>
            <a:r>
              <a:rPr lang="en-US" sz="2400" dirty="0">
                <a:solidFill>
                  <a:srgbClr val="FFC000"/>
                </a:solidFill>
              </a:rPr>
              <a:t> </a:t>
            </a:r>
            <a:r>
              <a:rPr lang="en-US" sz="2400" dirty="0" err="1">
                <a:solidFill>
                  <a:srgbClr val="FFC000"/>
                </a:solidFill>
              </a:rPr>
              <a:t>organiki</a:t>
            </a:r>
            <a:r>
              <a:rPr lang="en-US" sz="2400" dirty="0">
                <a:solidFill>
                  <a:srgbClr val="FFC000"/>
                </a:solidFill>
              </a:rPr>
              <a:t> </a:t>
            </a:r>
            <a:r>
              <a:rPr lang="en-US" sz="2400" dirty="0" err="1">
                <a:solidFill>
                  <a:srgbClr val="FFC000"/>
                </a:solidFill>
              </a:rPr>
              <a:t>maddalary</a:t>
            </a:r>
            <a:r>
              <a:rPr lang="en-US" sz="2400" dirty="0">
                <a:solidFill>
                  <a:srgbClr val="FFC000"/>
                </a:solidFill>
              </a:rPr>
              <a:t> </a:t>
            </a:r>
            <a:r>
              <a:rPr lang="en-US" sz="2400" dirty="0" err="1">
                <a:solidFill>
                  <a:srgbClr val="FFC000"/>
                </a:solidFill>
              </a:rPr>
              <a:t>bir</a:t>
            </a:r>
            <a:r>
              <a:rPr lang="en-US" sz="2400" dirty="0">
                <a:solidFill>
                  <a:srgbClr val="FFC000"/>
                </a:solidFill>
              </a:rPr>
              <a:t> </a:t>
            </a:r>
            <a:r>
              <a:rPr lang="en-US" sz="2400" dirty="0" err="1">
                <a:solidFill>
                  <a:srgbClr val="FFC000"/>
                </a:solidFill>
              </a:rPr>
              <a:t>görnüşden</a:t>
            </a:r>
            <a:r>
              <a:rPr lang="en-US" sz="2400" dirty="0">
                <a:solidFill>
                  <a:srgbClr val="FFC000"/>
                </a:solidFill>
              </a:rPr>
              <a:t> </a:t>
            </a:r>
            <a:r>
              <a:rPr lang="en-US" sz="2400" dirty="0" err="1">
                <a:solidFill>
                  <a:srgbClr val="FFC000"/>
                </a:solidFill>
              </a:rPr>
              <a:t>beýleki</a:t>
            </a:r>
            <a:r>
              <a:rPr lang="en-US" sz="2400" dirty="0">
                <a:solidFill>
                  <a:srgbClr val="FFC000"/>
                </a:solidFill>
              </a:rPr>
              <a:t> </a:t>
            </a:r>
            <a:r>
              <a:rPr lang="en-US" sz="2400" dirty="0" err="1">
                <a:solidFill>
                  <a:srgbClr val="FFC000"/>
                </a:solidFill>
              </a:rPr>
              <a:t>görnüşe</a:t>
            </a:r>
            <a:r>
              <a:rPr lang="en-US" sz="2400" dirty="0">
                <a:solidFill>
                  <a:srgbClr val="FFC000"/>
                </a:solidFill>
              </a:rPr>
              <a:t> </a:t>
            </a:r>
            <a:r>
              <a:rPr lang="en-US" sz="2400" dirty="0" err="1">
                <a:solidFill>
                  <a:srgbClr val="FFC000"/>
                </a:solidFill>
              </a:rPr>
              <a:t>geçirýär</a:t>
            </a:r>
            <a:r>
              <a:rPr lang="en-US" sz="2400" dirty="0">
                <a:solidFill>
                  <a:srgbClr val="FFC000"/>
                </a:solidFill>
              </a:rPr>
              <a:t> (</a:t>
            </a:r>
            <a:r>
              <a:rPr lang="en-US" sz="2400" dirty="0" err="1">
                <a:solidFill>
                  <a:srgbClr val="FFC000"/>
                </a:solidFill>
              </a:rPr>
              <a:t>haýwanlar</a:t>
            </a:r>
            <a:r>
              <a:rPr lang="en-US" sz="2400" dirty="0">
                <a:solidFill>
                  <a:srgbClr val="FFC000"/>
                </a:solidFill>
              </a:rPr>
              <a:t>, </a:t>
            </a:r>
            <a:r>
              <a:rPr lang="en-US" sz="2400" dirty="0" err="1">
                <a:solidFill>
                  <a:srgbClr val="FFC000"/>
                </a:solidFill>
              </a:rPr>
              <a:t>parazit</a:t>
            </a:r>
            <a:r>
              <a:rPr lang="en-US" sz="2400" dirty="0">
                <a:solidFill>
                  <a:srgbClr val="FFC000"/>
                </a:solidFill>
              </a:rPr>
              <a:t> </a:t>
            </a:r>
            <a:r>
              <a:rPr lang="en-US" sz="2400" dirty="0" err="1">
                <a:solidFill>
                  <a:srgbClr val="FFC000"/>
                </a:solidFill>
              </a:rPr>
              <a:t>ösümlikler</a:t>
            </a:r>
            <a:r>
              <a:rPr lang="en-US" sz="2400" dirty="0">
                <a:solidFill>
                  <a:srgbClr val="FFC000"/>
                </a:solidFill>
              </a:rPr>
              <a:t> we </a:t>
            </a:r>
            <a:r>
              <a:rPr lang="en-US" sz="2400" dirty="0" err="1">
                <a:solidFill>
                  <a:srgbClr val="FFC000"/>
                </a:solidFill>
              </a:rPr>
              <a:t>başgalar</a:t>
            </a:r>
            <a:r>
              <a:rPr lang="en-US" sz="2400" dirty="0">
                <a:solidFill>
                  <a:srgbClr val="FFC000"/>
                </a:solidFill>
              </a:rPr>
              <a:t>).   III. </a:t>
            </a:r>
            <a:r>
              <a:rPr lang="en-US" sz="2400" dirty="0" err="1">
                <a:solidFill>
                  <a:srgbClr val="FFC000"/>
                </a:solidFill>
              </a:rPr>
              <a:t>Redusentler</a:t>
            </a:r>
            <a:r>
              <a:rPr lang="en-US" sz="2400" dirty="0">
                <a:solidFill>
                  <a:srgbClr val="FFC000"/>
                </a:solidFill>
              </a:rPr>
              <a:t>-(</a:t>
            </a:r>
            <a:r>
              <a:rPr lang="en-US" sz="2400" dirty="0" err="1">
                <a:solidFill>
                  <a:srgbClr val="FFC000"/>
                </a:solidFill>
              </a:rPr>
              <a:t>destruktor</a:t>
            </a:r>
            <a:r>
              <a:rPr lang="en-US" sz="2400" dirty="0">
                <a:solidFill>
                  <a:srgbClr val="FFC000"/>
                </a:solidFill>
              </a:rPr>
              <a:t>)-</a:t>
            </a:r>
            <a:r>
              <a:rPr lang="en-US" sz="2400" dirty="0" err="1">
                <a:solidFill>
                  <a:srgbClr val="FFC000"/>
                </a:solidFill>
              </a:rPr>
              <a:t>organizmler</a:t>
            </a:r>
            <a:r>
              <a:rPr lang="en-US" sz="2400" dirty="0">
                <a:solidFill>
                  <a:srgbClr val="FFC000"/>
                </a:solidFill>
              </a:rPr>
              <a:t>, </a:t>
            </a:r>
            <a:r>
              <a:rPr lang="en-US" sz="2400" dirty="0" err="1">
                <a:solidFill>
                  <a:srgbClr val="FFC000"/>
                </a:solidFill>
              </a:rPr>
              <a:t>bu</a:t>
            </a:r>
            <a:r>
              <a:rPr lang="en-US" sz="2400" dirty="0">
                <a:solidFill>
                  <a:srgbClr val="FFC000"/>
                </a:solidFill>
              </a:rPr>
              <a:t> </a:t>
            </a:r>
            <a:r>
              <a:rPr lang="en-US" sz="2400" dirty="0" err="1">
                <a:solidFill>
                  <a:srgbClr val="FFC000"/>
                </a:solidFill>
              </a:rPr>
              <a:t>organizmler</a:t>
            </a:r>
            <a:r>
              <a:rPr lang="en-US" sz="2400" dirty="0">
                <a:solidFill>
                  <a:srgbClr val="FFC000"/>
                </a:solidFill>
              </a:rPr>
              <a:t> </a:t>
            </a:r>
            <a:r>
              <a:rPr lang="en-US" sz="2400" dirty="0" err="1">
                <a:solidFill>
                  <a:srgbClr val="FFC000"/>
                </a:solidFill>
              </a:rPr>
              <a:t>öli</a:t>
            </a:r>
            <a:r>
              <a:rPr lang="en-US" sz="2400" dirty="0">
                <a:solidFill>
                  <a:srgbClr val="FFC000"/>
                </a:solidFill>
              </a:rPr>
              <a:t> </a:t>
            </a:r>
            <a:r>
              <a:rPr lang="en-US" sz="2400" dirty="0" err="1">
                <a:solidFill>
                  <a:srgbClr val="FFC000"/>
                </a:solidFill>
              </a:rPr>
              <a:t>organiki</a:t>
            </a:r>
            <a:r>
              <a:rPr lang="en-US" sz="2400" dirty="0">
                <a:solidFill>
                  <a:srgbClr val="FFC000"/>
                </a:solidFill>
              </a:rPr>
              <a:t> </a:t>
            </a:r>
            <a:r>
              <a:rPr lang="en-US" sz="2400" dirty="0" err="1">
                <a:solidFill>
                  <a:srgbClr val="FFC000"/>
                </a:solidFill>
              </a:rPr>
              <a:t>maddalryň</a:t>
            </a:r>
            <a:r>
              <a:rPr lang="en-US" sz="2400" dirty="0">
                <a:solidFill>
                  <a:srgbClr val="FFC000"/>
                </a:solidFill>
              </a:rPr>
              <a:t> </a:t>
            </a:r>
            <a:r>
              <a:rPr lang="en-US" sz="2400" dirty="0" err="1">
                <a:solidFill>
                  <a:srgbClr val="FFC000"/>
                </a:solidFill>
              </a:rPr>
              <a:t>hasabyna</a:t>
            </a:r>
            <a:r>
              <a:rPr lang="en-US" sz="2400" dirty="0">
                <a:solidFill>
                  <a:srgbClr val="FFC000"/>
                </a:solidFill>
              </a:rPr>
              <a:t> </a:t>
            </a:r>
            <a:r>
              <a:rPr lang="en-US" sz="2400" dirty="0" err="1">
                <a:solidFill>
                  <a:srgbClr val="FFC000"/>
                </a:solidFill>
              </a:rPr>
              <a:t>ýaşap</a:t>
            </a:r>
            <a:r>
              <a:rPr lang="en-US" sz="2400" dirty="0">
                <a:solidFill>
                  <a:srgbClr val="FFC000"/>
                </a:solidFill>
              </a:rPr>
              <a:t>, </a:t>
            </a:r>
            <a:r>
              <a:rPr lang="en-US" sz="2400" dirty="0" err="1">
                <a:solidFill>
                  <a:srgbClr val="FFC000"/>
                </a:solidFill>
              </a:rPr>
              <a:t>olary</a:t>
            </a:r>
            <a:r>
              <a:rPr lang="en-US" sz="2400" dirty="0">
                <a:solidFill>
                  <a:srgbClr val="FFC000"/>
                </a:solidFill>
              </a:rPr>
              <a:t> mineral </a:t>
            </a:r>
            <a:r>
              <a:rPr lang="en-US" sz="2400" dirty="0" err="1">
                <a:solidFill>
                  <a:srgbClr val="FFC000"/>
                </a:solidFill>
              </a:rPr>
              <a:t>maddalara</a:t>
            </a:r>
            <a:r>
              <a:rPr lang="en-US" sz="2400" dirty="0">
                <a:solidFill>
                  <a:srgbClr val="FFC000"/>
                </a:solidFill>
              </a:rPr>
              <a:t> </a:t>
            </a:r>
            <a:r>
              <a:rPr lang="en-US" sz="2400" dirty="0" err="1">
                <a:solidFill>
                  <a:srgbClr val="FFC000"/>
                </a:solidFill>
              </a:rPr>
              <a:t>çenli</a:t>
            </a:r>
            <a:r>
              <a:rPr lang="en-US" sz="2400" dirty="0">
                <a:solidFill>
                  <a:srgbClr val="FFC000"/>
                </a:solidFill>
              </a:rPr>
              <a:t> </a:t>
            </a:r>
            <a:r>
              <a:rPr lang="en-US" sz="2400" dirty="0" err="1">
                <a:solidFill>
                  <a:srgbClr val="FFC000"/>
                </a:solidFill>
              </a:rPr>
              <a:t>dargadýarlar</a:t>
            </a:r>
            <a:r>
              <a:rPr lang="en-US" sz="2400" dirty="0">
                <a:solidFill>
                  <a:srgbClr val="FFC000"/>
                </a:solidFill>
              </a:rPr>
              <a:t> (</a:t>
            </a:r>
            <a:r>
              <a:rPr lang="en-US" sz="2400" dirty="0" err="1">
                <a:solidFill>
                  <a:srgbClr val="FFC000"/>
                </a:solidFill>
              </a:rPr>
              <a:t>köp</a:t>
            </a:r>
            <a:r>
              <a:rPr lang="en-US" sz="2400" dirty="0">
                <a:solidFill>
                  <a:srgbClr val="FFC000"/>
                </a:solidFill>
              </a:rPr>
              <a:t> </a:t>
            </a:r>
            <a:r>
              <a:rPr lang="en-US" sz="2400" dirty="0" err="1">
                <a:solidFill>
                  <a:srgbClr val="FFC000"/>
                </a:solidFill>
              </a:rPr>
              <a:t>bakteriýalar</a:t>
            </a:r>
            <a:r>
              <a:rPr lang="en-US" sz="2400" dirty="0">
                <a:solidFill>
                  <a:srgbClr val="FFC000"/>
                </a:solidFill>
              </a:rPr>
              <a:t>, </a:t>
            </a:r>
            <a:r>
              <a:rPr lang="en-US" sz="2400" dirty="0" err="1">
                <a:solidFill>
                  <a:srgbClr val="FFC000"/>
                </a:solidFill>
              </a:rPr>
              <a:t>kömelekler</a:t>
            </a:r>
            <a:r>
              <a:rPr lang="en-US" sz="2400" dirty="0">
                <a:solidFill>
                  <a:srgbClr val="FFC000"/>
                </a:solidFill>
              </a:rPr>
              <a:t>, </a:t>
            </a:r>
            <a:r>
              <a:rPr lang="en-US" sz="2400" dirty="0" err="1">
                <a:solidFill>
                  <a:srgbClr val="FFC000"/>
                </a:solidFill>
              </a:rPr>
              <a:t>haýwanlar</a:t>
            </a:r>
            <a:r>
              <a:rPr lang="en-US" sz="2400" dirty="0">
                <a:solidFill>
                  <a:srgbClr val="FFC000"/>
                </a:solidFill>
              </a:rPr>
              <a:t> </a:t>
            </a:r>
            <a:r>
              <a:rPr lang="en-US" sz="2400" dirty="0" err="1">
                <a:solidFill>
                  <a:srgbClr val="FFC000"/>
                </a:solidFill>
              </a:rPr>
              <a:t>degişlidirler</a:t>
            </a:r>
            <a:r>
              <a:rPr lang="en-US" sz="2400" dirty="0">
                <a:solidFill>
                  <a:srgbClr val="FFC000"/>
                </a:solidFill>
              </a:rPr>
              <a:t>).</a:t>
            </a:r>
            <a:endParaRPr lang="ru-RU" sz="2400" dirty="0">
              <a:solidFill>
                <a:srgbClr val="FFC000"/>
              </a:solidFill>
            </a:endParaRPr>
          </a:p>
        </p:txBody>
      </p:sp>
    </p:spTree>
    <p:extLst>
      <p:ext uri="{BB962C8B-B14F-4D97-AF65-F5344CB8AC3E}">
        <p14:creationId xmlns:p14="http://schemas.microsoft.com/office/powerpoint/2010/main" val="2310934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7CA774F-7FFF-48F1-B4C5-F0291983C175}"/>
              </a:ext>
            </a:extLst>
          </p:cNvPr>
          <p:cNvSpPr>
            <a:spLocks noGrp="1"/>
          </p:cNvSpPr>
          <p:nvPr>
            <p:ph idx="1"/>
          </p:nvPr>
        </p:nvSpPr>
        <p:spPr>
          <a:xfrm>
            <a:off x="384313" y="251791"/>
            <a:ext cx="11211339" cy="6414052"/>
          </a:xfrm>
        </p:spPr>
        <p:txBody>
          <a:bodyPr>
            <a:normAutofit/>
          </a:bodyPr>
          <a:lstStyle/>
          <a:p>
            <a:r>
              <a:rPr lang="en-US" sz="2800" dirty="0" err="1"/>
              <a:t>Öz</a:t>
            </a:r>
            <a:r>
              <a:rPr lang="en-US" sz="2800" dirty="0"/>
              <a:t> </a:t>
            </a:r>
            <a:r>
              <a:rPr lang="en-US" sz="2800" dirty="0" err="1"/>
              <a:t>gezeginde</a:t>
            </a:r>
            <a:r>
              <a:rPr lang="en-US" sz="2800" dirty="0"/>
              <a:t> </a:t>
            </a:r>
            <a:r>
              <a:rPr lang="en-US" sz="2800" dirty="0" err="1"/>
              <a:t>konsumentler</a:t>
            </a:r>
            <a:r>
              <a:rPr lang="en-US" sz="2800" dirty="0"/>
              <a:t> 3 </a:t>
            </a:r>
            <a:r>
              <a:rPr lang="en-US" sz="2800" dirty="0" err="1"/>
              <a:t>topara</a:t>
            </a:r>
            <a:r>
              <a:rPr lang="en-US" sz="2800" dirty="0"/>
              <a:t> </a:t>
            </a:r>
            <a:r>
              <a:rPr lang="en-US" sz="2800" dirty="0" err="1"/>
              <a:t>bölünýär</a:t>
            </a:r>
            <a:r>
              <a:rPr lang="en-US" sz="2800" dirty="0"/>
              <a:t>.   a) </a:t>
            </a:r>
            <a:r>
              <a:rPr lang="en-US" sz="2800" dirty="0" err="1"/>
              <a:t>Konsumentler</a:t>
            </a:r>
            <a:r>
              <a:rPr lang="en-US" sz="2800" dirty="0"/>
              <a:t> I </a:t>
            </a:r>
            <a:r>
              <a:rPr lang="en-US" sz="2800" dirty="0" err="1"/>
              <a:t>derejelileri-ösümlik</a:t>
            </a:r>
            <a:r>
              <a:rPr lang="en-US" sz="2800" dirty="0"/>
              <a:t> </a:t>
            </a:r>
            <a:r>
              <a:rPr lang="en-US" sz="2800" dirty="0" err="1"/>
              <a:t>organizmleri</a:t>
            </a:r>
            <a:r>
              <a:rPr lang="en-US" sz="2800" dirty="0"/>
              <a:t>, </a:t>
            </a:r>
            <a:r>
              <a:rPr lang="en-US" sz="2800" dirty="0" err="1"/>
              <a:t>fitofaglar</a:t>
            </a:r>
            <a:r>
              <a:rPr lang="en-US" sz="2800" dirty="0"/>
              <a:t>, </a:t>
            </a:r>
            <a:r>
              <a:rPr lang="en-US" sz="2800" dirty="0" err="1"/>
              <a:t>organiki</a:t>
            </a:r>
            <a:r>
              <a:rPr lang="en-US" sz="2800" dirty="0"/>
              <a:t> </a:t>
            </a:r>
            <a:r>
              <a:rPr lang="en-US" sz="2800" dirty="0" err="1"/>
              <a:t>maddalary</a:t>
            </a:r>
            <a:r>
              <a:rPr lang="en-US" sz="2800" dirty="0"/>
              <a:t> </a:t>
            </a:r>
            <a:r>
              <a:rPr lang="en-US" sz="2800" dirty="0" err="1"/>
              <a:t>peýdalanýanlar-ösümlikler</a:t>
            </a:r>
            <a:r>
              <a:rPr lang="en-US" sz="2800" dirty="0"/>
              <a:t> </a:t>
            </a:r>
            <a:r>
              <a:rPr lang="en-US" sz="2800" dirty="0" err="1"/>
              <a:t>tarapyndan</a:t>
            </a:r>
            <a:r>
              <a:rPr lang="en-US" sz="2800" dirty="0"/>
              <a:t>; b) </a:t>
            </a:r>
            <a:r>
              <a:rPr lang="en-US" sz="2800" dirty="0" err="1"/>
              <a:t>Ikinji</a:t>
            </a:r>
            <a:r>
              <a:rPr lang="en-US" sz="2800" dirty="0"/>
              <a:t> </a:t>
            </a:r>
            <a:r>
              <a:rPr lang="en-US" sz="2800" dirty="0" err="1"/>
              <a:t>drejeli</a:t>
            </a:r>
            <a:r>
              <a:rPr lang="en-US" sz="2800" dirty="0"/>
              <a:t> </a:t>
            </a:r>
            <a:r>
              <a:rPr lang="en-US" sz="2800" dirty="0" err="1"/>
              <a:t>konsumentler</a:t>
            </a:r>
            <a:r>
              <a:rPr lang="en-US" sz="2800" dirty="0"/>
              <a:t> </a:t>
            </a:r>
            <a:r>
              <a:rPr lang="en-US" sz="2800" dirty="0" err="1"/>
              <a:t>Ösümlikler</a:t>
            </a:r>
            <a:r>
              <a:rPr lang="en-US" sz="2800" dirty="0"/>
              <a:t> </a:t>
            </a:r>
            <a:r>
              <a:rPr lang="en-US" sz="2800" dirty="0" err="1"/>
              <a:t>bilen</a:t>
            </a:r>
            <a:r>
              <a:rPr lang="en-US" sz="2800" dirty="0"/>
              <a:t> </a:t>
            </a:r>
            <a:r>
              <a:rPr lang="en-US" sz="2800" dirty="0" err="1"/>
              <a:t>iýmitlenýänler-ýyrtyjylar</a:t>
            </a:r>
            <a:r>
              <a:rPr lang="en-US" sz="2800" dirty="0"/>
              <a:t>, </a:t>
            </a:r>
            <a:r>
              <a:rPr lang="en-US" sz="2800" dirty="0" err="1"/>
              <a:t>parazitler</a:t>
            </a:r>
            <a:r>
              <a:rPr lang="en-US" sz="2800" dirty="0"/>
              <a:t>.  ç) III </a:t>
            </a:r>
            <a:r>
              <a:rPr lang="en-US" sz="2800" dirty="0" err="1"/>
              <a:t>derejeli</a:t>
            </a:r>
            <a:r>
              <a:rPr lang="en-US" sz="2800" dirty="0"/>
              <a:t> </a:t>
            </a:r>
            <a:r>
              <a:rPr lang="en-US" sz="2800" dirty="0" err="1"/>
              <a:t>konsumentler</a:t>
            </a:r>
            <a:r>
              <a:rPr lang="en-US" sz="2800" dirty="0"/>
              <a:t>- Bu </a:t>
            </a:r>
            <a:r>
              <a:rPr lang="en-US" sz="2800" dirty="0" err="1"/>
              <a:t>iki</a:t>
            </a:r>
            <a:r>
              <a:rPr lang="en-US" sz="2800" dirty="0"/>
              <a:t> </a:t>
            </a:r>
            <a:r>
              <a:rPr lang="en-US" sz="2800" dirty="0" err="1"/>
              <a:t>toparyň</a:t>
            </a:r>
            <a:r>
              <a:rPr lang="en-US" sz="2800" dirty="0"/>
              <a:t> </a:t>
            </a:r>
            <a:r>
              <a:rPr lang="en-US" sz="2800" dirty="0" err="1"/>
              <a:t>wekillerine</a:t>
            </a:r>
            <a:r>
              <a:rPr lang="en-US" sz="2800" dirty="0"/>
              <a:t> </a:t>
            </a:r>
            <a:r>
              <a:rPr lang="en-US" sz="2800" dirty="0" err="1"/>
              <a:t>zoofaglar</a:t>
            </a:r>
            <a:r>
              <a:rPr lang="en-US" sz="2800" dirty="0"/>
              <a:t> </a:t>
            </a:r>
            <a:r>
              <a:rPr lang="en-US" sz="2800" dirty="0" err="1"/>
              <a:t>diýilýär</a:t>
            </a:r>
            <a:r>
              <a:rPr lang="en-US" sz="2800" dirty="0"/>
              <a:t>. Bu </a:t>
            </a:r>
            <a:r>
              <a:rPr lang="en-US" sz="2800" dirty="0" err="1"/>
              <a:t>üçünji</a:t>
            </a:r>
            <a:r>
              <a:rPr lang="en-US" sz="2800" dirty="0"/>
              <a:t> </a:t>
            </a:r>
            <a:r>
              <a:rPr lang="en-US" sz="2800" dirty="0" err="1"/>
              <a:t>drejeli</a:t>
            </a:r>
            <a:r>
              <a:rPr lang="en-US" sz="2800" dirty="0"/>
              <a:t> </a:t>
            </a:r>
            <a:r>
              <a:rPr lang="en-US" sz="2800" dirty="0" err="1"/>
              <a:t>konsumentlere</a:t>
            </a:r>
            <a:r>
              <a:rPr lang="en-US" sz="2800" dirty="0"/>
              <a:t>, </a:t>
            </a:r>
            <a:r>
              <a:rPr lang="en-US" sz="2800" dirty="0" err="1"/>
              <a:t>ýyrtyjylar</a:t>
            </a:r>
            <a:r>
              <a:rPr lang="en-US" sz="2800" dirty="0"/>
              <a:t> we </a:t>
            </a:r>
            <a:r>
              <a:rPr lang="en-US" sz="2800" dirty="0" err="1"/>
              <a:t>parazitler</a:t>
            </a:r>
            <a:r>
              <a:rPr lang="en-US" sz="2800" dirty="0"/>
              <a:t> </a:t>
            </a:r>
            <a:r>
              <a:rPr lang="en-US" sz="2800" dirty="0" err="1"/>
              <a:t>girip</a:t>
            </a:r>
            <a:r>
              <a:rPr lang="en-US" sz="2800" dirty="0"/>
              <a:t> </a:t>
            </a:r>
            <a:r>
              <a:rPr lang="en-US" sz="2800" dirty="0" err="1"/>
              <a:t>olar</a:t>
            </a:r>
            <a:r>
              <a:rPr lang="en-US" sz="2800" dirty="0"/>
              <a:t> </a:t>
            </a:r>
            <a:r>
              <a:rPr lang="en-US" sz="2800" dirty="0" err="1"/>
              <a:t>ýyrtyjy</a:t>
            </a:r>
            <a:r>
              <a:rPr lang="en-US" sz="2800" dirty="0"/>
              <a:t> </a:t>
            </a:r>
            <a:r>
              <a:rPr lang="en-US" sz="2800" dirty="0" err="1"/>
              <a:t>haýwanlar</a:t>
            </a:r>
            <a:r>
              <a:rPr lang="en-US" sz="2800" dirty="0"/>
              <a:t> we </a:t>
            </a:r>
            <a:r>
              <a:rPr lang="en-US" sz="2800" dirty="0" err="1"/>
              <a:t>parazitler</a:t>
            </a:r>
            <a:r>
              <a:rPr lang="en-US" sz="2800" dirty="0"/>
              <a:t> </a:t>
            </a:r>
            <a:r>
              <a:rPr lang="en-US" sz="2800" dirty="0" err="1"/>
              <a:t>bilen</a:t>
            </a:r>
            <a:r>
              <a:rPr lang="en-US" sz="2800" dirty="0"/>
              <a:t> </a:t>
            </a:r>
            <a:r>
              <a:rPr lang="en-US" sz="2800" dirty="0" err="1"/>
              <a:t>iýmitlenýärler</a:t>
            </a:r>
            <a:r>
              <a:rPr lang="en-US" sz="2800" dirty="0"/>
              <a:t>.   </a:t>
            </a:r>
            <a:r>
              <a:rPr lang="en-US" sz="2800" dirty="0" err="1"/>
              <a:t>Şeýle</a:t>
            </a:r>
            <a:r>
              <a:rPr lang="en-US" sz="2800" dirty="0"/>
              <a:t> </a:t>
            </a:r>
            <a:r>
              <a:rPr lang="en-US" sz="2800" dirty="0" err="1"/>
              <a:t>topara</a:t>
            </a:r>
            <a:r>
              <a:rPr lang="en-US" sz="2800" dirty="0"/>
              <a:t> </a:t>
            </a:r>
            <a:r>
              <a:rPr lang="en-US" sz="2800" dirty="0" err="1"/>
              <a:t>bölmeklik</a:t>
            </a:r>
            <a:r>
              <a:rPr lang="en-US" sz="2800" dirty="0"/>
              <a:t> </a:t>
            </a:r>
            <a:r>
              <a:rPr lang="en-US" sz="2800" dirty="0" err="1"/>
              <a:t>şertli</a:t>
            </a:r>
            <a:r>
              <a:rPr lang="en-US" sz="2800" dirty="0"/>
              <a:t> </a:t>
            </a:r>
            <a:r>
              <a:rPr lang="en-US" sz="2800" dirty="0" err="1"/>
              <a:t>ýagdaýda</a:t>
            </a:r>
            <a:r>
              <a:rPr lang="en-US" sz="2800" dirty="0"/>
              <a:t> </a:t>
            </a:r>
            <a:r>
              <a:rPr lang="en-US" sz="2800" dirty="0" err="1"/>
              <a:t>bolanlygy</a:t>
            </a:r>
            <a:r>
              <a:rPr lang="en-US" sz="2800" dirty="0"/>
              <a:t> </a:t>
            </a:r>
            <a:r>
              <a:rPr lang="en-US" sz="2800" dirty="0" err="1"/>
              <a:t>sebäli</a:t>
            </a:r>
            <a:r>
              <a:rPr lang="en-US" sz="2800" dirty="0"/>
              <a:t> </a:t>
            </a:r>
            <a:r>
              <a:rPr lang="en-US" sz="2800" dirty="0" err="1"/>
              <a:t>bu</a:t>
            </a:r>
            <a:r>
              <a:rPr lang="en-US" sz="2800" dirty="0"/>
              <a:t> </a:t>
            </a:r>
            <a:r>
              <a:rPr lang="en-US" sz="2800" dirty="0" err="1"/>
              <a:t>toparlara</a:t>
            </a:r>
            <a:r>
              <a:rPr lang="en-US" sz="2800" dirty="0"/>
              <a:t> </a:t>
            </a:r>
            <a:r>
              <a:rPr lang="en-US" sz="2800" dirty="0" err="1"/>
              <a:t>birnäçe</a:t>
            </a:r>
            <a:r>
              <a:rPr lang="en-US" sz="2800" dirty="0"/>
              <a:t> </a:t>
            </a:r>
            <a:r>
              <a:rPr lang="en-US" sz="2800" dirty="0" err="1"/>
              <a:t>görnüş</a:t>
            </a:r>
            <a:r>
              <a:rPr lang="en-US" sz="2800" dirty="0"/>
              <a:t> </a:t>
            </a:r>
            <a:r>
              <a:rPr lang="en-US" sz="2800" dirty="0" err="1"/>
              <a:t>haýwanlar</a:t>
            </a:r>
            <a:r>
              <a:rPr lang="en-US" sz="2800" dirty="0"/>
              <a:t>, </a:t>
            </a:r>
            <a:r>
              <a:rPr lang="en-US" sz="2800" dirty="0" err="1"/>
              <a:t>dürli</a:t>
            </a:r>
            <a:r>
              <a:rPr lang="en-US" sz="2800" dirty="0"/>
              <a:t> </a:t>
            </a:r>
            <a:r>
              <a:rPr lang="en-US" sz="2800" dirty="0" err="1"/>
              <a:t>hili</a:t>
            </a:r>
            <a:r>
              <a:rPr lang="en-US" sz="2800" dirty="0"/>
              <a:t> </a:t>
            </a:r>
            <a:r>
              <a:rPr lang="en-US" sz="2800" dirty="0" err="1"/>
              <a:t>iýmitlenişi</a:t>
            </a:r>
            <a:r>
              <a:rPr lang="en-US" sz="2800" dirty="0"/>
              <a:t> </a:t>
            </a:r>
            <a:r>
              <a:rPr lang="en-US" sz="2800" dirty="0" err="1"/>
              <a:t>boýunça</a:t>
            </a:r>
            <a:r>
              <a:rPr lang="en-US" sz="2800" dirty="0"/>
              <a:t> </a:t>
            </a:r>
            <a:r>
              <a:rPr lang="en-US" sz="2800" dirty="0" err="1"/>
              <a:t>energifaglar</a:t>
            </a:r>
            <a:r>
              <a:rPr lang="en-US" sz="2800" dirty="0"/>
              <a:t>, </a:t>
            </a:r>
            <a:r>
              <a:rPr lang="en-US" sz="2800" dirty="0" err="1"/>
              <a:t>ösümlik</a:t>
            </a:r>
            <a:r>
              <a:rPr lang="en-US" sz="2800" dirty="0"/>
              <a:t> we </a:t>
            </a:r>
            <a:r>
              <a:rPr lang="en-US" sz="2800" dirty="0" err="1"/>
              <a:t>haýwanlar</a:t>
            </a:r>
            <a:r>
              <a:rPr lang="en-US" sz="2800" dirty="0"/>
              <a:t> </a:t>
            </a:r>
            <a:r>
              <a:rPr lang="en-US" sz="2800" dirty="0" err="1"/>
              <a:t>bilen</a:t>
            </a:r>
            <a:r>
              <a:rPr lang="en-US" sz="2800" dirty="0"/>
              <a:t> </a:t>
            </a:r>
            <a:r>
              <a:rPr lang="en-US" sz="2800" dirty="0" err="1"/>
              <a:t>iýmitlenýänler</a:t>
            </a:r>
            <a:r>
              <a:rPr lang="en-US" sz="2800" dirty="0"/>
              <a:t> </a:t>
            </a:r>
            <a:r>
              <a:rPr lang="en-US" sz="2800" dirty="0" err="1"/>
              <a:t>degişli</a:t>
            </a:r>
            <a:r>
              <a:rPr lang="en-US" sz="2800" dirty="0"/>
              <a:t> we ş. </a:t>
            </a:r>
            <a:r>
              <a:rPr lang="en-US" sz="2800" dirty="0" err="1"/>
              <a:t>meňzeşler</a:t>
            </a:r>
            <a:r>
              <a:rPr lang="en-US" sz="2800" dirty="0"/>
              <a:t>. </a:t>
            </a:r>
            <a:r>
              <a:rPr lang="en-US" sz="2800" dirty="0" err="1"/>
              <a:t>Tebigatda</a:t>
            </a:r>
            <a:r>
              <a:rPr lang="en-US" sz="2800" dirty="0"/>
              <a:t> </a:t>
            </a:r>
            <a:r>
              <a:rPr lang="en-US" sz="2800" dirty="0" err="1"/>
              <a:t>bolup</a:t>
            </a:r>
            <a:r>
              <a:rPr lang="en-US" sz="2800" dirty="0"/>
              <a:t> </a:t>
            </a:r>
            <a:r>
              <a:rPr lang="en-US" sz="2800" dirty="0" err="1"/>
              <a:t>geçýän</a:t>
            </a:r>
            <a:r>
              <a:rPr lang="en-US" sz="2800" dirty="0"/>
              <a:t> </a:t>
            </a:r>
            <a:r>
              <a:rPr lang="en-US" sz="2800" dirty="0" err="1"/>
              <a:t>köp</a:t>
            </a:r>
            <a:r>
              <a:rPr lang="en-US" sz="2800" dirty="0"/>
              <a:t> </a:t>
            </a:r>
            <a:r>
              <a:rPr lang="en-US" sz="2800" dirty="0" err="1"/>
              <a:t>ýägdaýlar</a:t>
            </a:r>
            <a:r>
              <a:rPr lang="en-US" sz="2800" dirty="0"/>
              <a:t> ―</a:t>
            </a:r>
            <a:r>
              <a:rPr lang="en-US" sz="2800" dirty="0" err="1"/>
              <a:t>fotosintez</a:t>
            </a:r>
            <a:r>
              <a:rPr lang="en-US" sz="2800" dirty="0"/>
              <a:t>‖ </a:t>
            </a:r>
            <a:r>
              <a:rPr lang="en-US" sz="2800" dirty="0" err="1"/>
              <a:t>reaksiýasy</a:t>
            </a:r>
            <a:r>
              <a:rPr lang="en-US" sz="2800" dirty="0"/>
              <a:t> </a:t>
            </a:r>
            <a:r>
              <a:rPr lang="en-US" sz="2800" dirty="0" err="1"/>
              <a:t>bilen</a:t>
            </a:r>
            <a:r>
              <a:rPr lang="en-US" sz="2800" dirty="0"/>
              <a:t> </a:t>
            </a:r>
            <a:r>
              <a:rPr lang="en-US" sz="2800" dirty="0" err="1"/>
              <a:t>baglydyr</a:t>
            </a:r>
            <a:r>
              <a:rPr lang="en-US" sz="2800" dirty="0"/>
              <a:t>.   </a:t>
            </a:r>
            <a:r>
              <a:rPr lang="tk-TM" sz="2800" dirty="0"/>
              <a:t>            </a:t>
            </a:r>
          </a:p>
          <a:p>
            <a:r>
              <a:rPr lang="tk-TM" sz="2800" dirty="0"/>
              <a:t>                </a:t>
            </a:r>
            <a:r>
              <a:rPr lang="en-US" sz="2800" dirty="0"/>
              <a:t>6CO2+6H2O+674000kal=C6 H12O6+6O2 </a:t>
            </a:r>
            <a:endParaRPr lang="ru-RU" sz="2800" dirty="0"/>
          </a:p>
        </p:txBody>
      </p:sp>
      <p:pic>
        <p:nvPicPr>
          <p:cNvPr id="7" name="Рисунок 6">
            <a:extLst>
              <a:ext uri="{FF2B5EF4-FFF2-40B4-BE49-F238E27FC236}">
                <a16:creationId xmlns:a16="http://schemas.microsoft.com/office/drawing/2014/main" id="{740A58DE-67D2-4184-A71E-C50802B5F523}"/>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119949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688D4A8-279D-4099-8522-8B354FC9530F}"/>
              </a:ext>
            </a:extLst>
          </p:cNvPr>
          <p:cNvSpPr>
            <a:spLocks noGrp="1"/>
          </p:cNvSpPr>
          <p:nvPr>
            <p:ph idx="1"/>
          </p:nvPr>
        </p:nvSpPr>
        <p:spPr>
          <a:xfrm>
            <a:off x="410817" y="238539"/>
            <a:ext cx="11277599" cy="6453809"/>
          </a:xfrm>
        </p:spPr>
        <p:txBody>
          <a:bodyPr/>
          <a:lstStyle/>
          <a:p>
            <a:endParaRPr lang="tk-TM" sz="3200" dirty="0"/>
          </a:p>
          <a:p>
            <a:r>
              <a:rPr lang="en-US" sz="3200" dirty="0"/>
              <a:t> </a:t>
            </a:r>
            <a:r>
              <a:rPr lang="en-US" sz="3200" dirty="0" err="1"/>
              <a:t>Uglewodlar</a:t>
            </a:r>
            <a:r>
              <a:rPr lang="en-US" sz="3200" dirty="0"/>
              <a:t> </a:t>
            </a:r>
            <a:r>
              <a:rPr lang="en-US" sz="3200" dirty="0" err="1"/>
              <a:t>tabigatda</a:t>
            </a:r>
            <a:r>
              <a:rPr lang="en-US" sz="3200" dirty="0"/>
              <a:t> </a:t>
            </a:r>
            <a:r>
              <a:rPr lang="en-US" sz="3200" dirty="0" err="1"/>
              <a:t>kömürturşy</a:t>
            </a:r>
            <a:r>
              <a:rPr lang="en-US" sz="3200" dirty="0"/>
              <a:t> </a:t>
            </a:r>
            <a:r>
              <a:rPr lang="en-US" sz="3200" dirty="0" err="1"/>
              <a:t>gazyň</a:t>
            </a:r>
            <a:r>
              <a:rPr lang="en-US" sz="3200" dirty="0"/>
              <a:t> we </a:t>
            </a:r>
            <a:r>
              <a:rPr lang="en-US" sz="3200" dirty="0" err="1"/>
              <a:t>suwuň</a:t>
            </a:r>
            <a:r>
              <a:rPr lang="en-US" sz="3200" dirty="0"/>
              <a:t> </a:t>
            </a:r>
            <a:r>
              <a:rPr lang="en-US" sz="3200" dirty="0" err="1"/>
              <a:t>gatnaşmagynda</a:t>
            </a:r>
            <a:r>
              <a:rPr lang="en-US" sz="3200" dirty="0"/>
              <a:t>, </a:t>
            </a:r>
            <a:r>
              <a:rPr lang="en-US" sz="3200" dirty="0" err="1"/>
              <a:t>organiki</a:t>
            </a:r>
            <a:r>
              <a:rPr lang="en-US" sz="3200" dirty="0"/>
              <a:t> </a:t>
            </a:r>
            <a:r>
              <a:rPr lang="en-US" sz="3200" dirty="0" err="1"/>
              <a:t>maddalar</a:t>
            </a:r>
            <a:r>
              <a:rPr lang="en-US" sz="3200" dirty="0"/>
              <a:t> we </a:t>
            </a:r>
            <a:r>
              <a:rPr lang="en-US" sz="3200" dirty="0" err="1"/>
              <a:t>çylşyrymly</a:t>
            </a:r>
            <a:r>
              <a:rPr lang="en-US" sz="3200" dirty="0"/>
              <a:t> </a:t>
            </a:r>
            <a:r>
              <a:rPr lang="en-US" sz="3200" dirty="0" err="1"/>
              <a:t>beloklar</a:t>
            </a:r>
            <a:r>
              <a:rPr lang="en-US" sz="3200" dirty="0"/>
              <a:t> </a:t>
            </a:r>
            <a:r>
              <a:rPr lang="en-US" sz="3200" dirty="0" err="1"/>
              <a:t>emele</a:t>
            </a:r>
            <a:r>
              <a:rPr lang="en-US" sz="3200" dirty="0"/>
              <a:t> </a:t>
            </a:r>
            <a:r>
              <a:rPr lang="en-US" sz="3200" dirty="0" err="1"/>
              <a:t>gelýär</a:t>
            </a:r>
            <a:r>
              <a:rPr lang="en-US" sz="3200" dirty="0"/>
              <a:t>. </a:t>
            </a:r>
            <a:r>
              <a:rPr lang="en-US" sz="3200" dirty="0" err="1"/>
              <a:t>Fotosintez</a:t>
            </a:r>
            <a:r>
              <a:rPr lang="en-US" sz="3200" dirty="0"/>
              <a:t> </a:t>
            </a:r>
            <a:r>
              <a:rPr lang="en-US" sz="3200" dirty="0" err="1"/>
              <a:t>prosesi</a:t>
            </a:r>
            <a:r>
              <a:rPr lang="en-US" sz="3200" dirty="0"/>
              <a:t> </a:t>
            </a:r>
            <a:r>
              <a:rPr lang="en-US" sz="3200" dirty="0" err="1"/>
              <a:t>netijesinde</a:t>
            </a:r>
            <a:r>
              <a:rPr lang="en-US" sz="3200" dirty="0"/>
              <a:t> </a:t>
            </a:r>
            <a:r>
              <a:rPr lang="en-US" sz="3200" dirty="0" err="1"/>
              <a:t>organiki</a:t>
            </a:r>
            <a:r>
              <a:rPr lang="en-US" sz="3200" dirty="0"/>
              <a:t> </a:t>
            </a:r>
            <a:r>
              <a:rPr lang="en-US" sz="3200" dirty="0" err="1"/>
              <a:t>maddalaryň</a:t>
            </a:r>
            <a:r>
              <a:rPr lang="en-US" sz="3200" dirty="0"/>
              <a:t> </a:t>
            </a:r>
            <a:r>
              <a:rPr lang="en-US" sz="3200" dirty="0" err="1"/>
              <a:t>toplanmagy</a:t>
            </a:r>
            <a:r>
              <a:rPr lang="en-US" sz="3200" dirty="0"/>
              <a:t> </a:t>
            </a:r>
            <a:r>
              <a:rPr lang="en-US" sz="3200" dirty="0" err="1"/>
              <a:t>hlorofil</a:t>
            </a:r>
            <a:r>
              <a:rPr lang="en-US" sz="3200" dirty="0"/>
              <a:t> </a:t>
            </a:r>
            <a:r>
              <a:rPr lang="en-US" sz="3200" dirty="0" err="1"/>
              <a:t>saklaýän</a:t>
            </a:r>
            <a:r>
              <a:rPr lang="en-US" sz="3200" dirty="0"/>
              <a:t> </a:t>
            </a:r>
            <a:r>
              <a:rPr lang="en-US" sz="3200" dirty="0" err="1"/>
              <a:t>ösümlikler</a:t>
            </a:r>
            <a:r>
              <a:rPr lang="en-US" sz="3200" dirty="0"/>
              <a:t> </a:t>
            </a:r>
            <a:r>
              <a:rPr lang="en-US" sz="3200" dirty="0" err="1"/>
              <a:t>gün</a:t>
            </a:r>
            <a:r>
              <a:rPr lang="en-US" sz="3200" dirty="0"/>
              <a:t> </a:t>
            </a:r>
            <a:r>
              <a:rPr lang="en-US" sz="3200" dirty="0" err="1"/>
              <a:t>energiýäsyny</a:t>
            </a:r>
            <a:r>
              <a:rPr lang="en-US" sz="3200" dirty="0"/>
              <a:t> </a:t>
            </a:r>
            <a:r>
              <a:rPr lang="en-US" sz="3200" dirty="0" err="1"/>
              <a:t>ýuwdmak</a:t>
            </a:r>
            <a:r>
              <a:rPr lang="en-US" sz="3200" dirty="0"/>
              <a:t> </a:t>
            </a:r>
            <a:r>
              <a:rPr lang="en-US" sz="3200" dirty="0" err="1"/>
              <a:t>arkaly</a:t>
            </a:r>
            <a:r>
              <a:rPr lang="en-US" sz="3200" dirty="0"/>
              <a:t> </a:t>
            </a:r>
            <a:r>
              <a:rPr lang="en-US" sz="3200" dirty="0" err="1"/>
              <a:t>gün</a:t>
            </a:r>
            <a:r>
              <a:rPr lang="en-US" sz="3200" dirty="0"/>
              <a:t> </a:t>
            </a:r>
            <a:r>
              <a:rPr lang="en-US" sz="3200" dirty="0" err="1"/>
              <a:t>energiýasyny</a:t>
            </a:r>
            <a:r>
              <a:rPr lang="en-US" sz="3200" dirty="0"/>
              <a:t> </a:t>
            </a:r>
            <a:r>
              <a:rPr lang="en-US" sz="3200" dirty="0" err="1"/>
              <a:t>biosferada</a:t>
            </a:r>
            <a:r>
              <a:rPr lang="en-US" sz="3200" dirty="0"/>
              <a:t> belli </a:t>
            </a:r>
            <a:r>
              <a:rPr lang="en-US" sz="3200" dirty="0" err="1"/>
              <a:t>bir</a:t>
            </a:r>
            <a:r>
              <a:rPr lang="en-US" sz="3200" dirty="0"/>
              <a:t> </a:t>
            </a:r>
            <a:r>
              <a:rPr lang="en-US" sz="3200" dirty="0" err="1"/>
              <a:t>döwree</a:t>
            </a:r>
            <a:r>
              <a:rPr lang="en-US" sz="3200" dirty="0"/>
              <a:t> </a:t>
            </a:r>
            <a:r>
              <a:rPr lang="en-US" sz="3200" dirty="0" err="1"/>
              <a:t>çenli</a:t>
            </a:r>
            <a:r>
              <a:rPr lang="en-US" sz="3200" dirty="0"/>
              <a:t> </a:t>
            </a:r>
            <a:r>
              <a:rPr lang="en-US" sz="3200" dirty="0" err="1"/>
              <a:t>saklaýar</a:t>
            </a:r>
            <a:r>
              <a:rPr lang="en-US" sz="3200" dirty="0"/>
              <a:t>.   </a:t>
            </a:r>
          </a:p>
          <a:p>
            <a:r>
              <a:rPr lang="en-US" sz="3200" dirty="0"/>
              <a:t> </a:t>
            </a:r>
            <a:r>
              <a:rPr lang="en-US" sz="3200" dirty="0" err="1"/>
              <a:t>Gazylma</a:t>
            </a:r>
            <a:r>
              <a:rPr lang="en-US" sz="3200" dirty="0"/>
              <a:t> </a:t>
            </a:r>
            <a:r>
              <a:rPr lang="en-US" sz="3200" dirty="0" err="1"/>
              <a:t>baýlyklarda</a:t>
            </a:r>
            <a:r>
              <a:rPr lang="en-US" sz="3200" dirty="0"/>
              <a:t> </a:t>
            </a:r>
            <a:r>
              <a:rPr lang="en-US" sz="3200" dirty="0" err="1"/>
              <a:t>organiki</a:t>
            </a:r>
            <a:r>
              <a:rPr lang="en-US" sz="3200" dirty="0"/>
              <a:t> </a:t>
            </a:r>
            <a:r>
              <a:rPr lang="en-US" sz="3200" dirty="0" err="1"/>
              <a:t>emele</a:t>
            </a:r>
            <a:r>
              <a:rPr lang="en-US" sz="3200" dirty="0"/>
              <a:t> </a:t>
            </a:r>
            <a:r>
              <a:rPr lang="en-US" sz="3200" dirty="0" err="1"/>
              <a:t>gelişlilerde</a:t>
            </a:r>
            <a:r>
              <a:rPr lang="en-US" sz="3200" dirty="0"/>
              <a:t> </a:t>
            </a:r>
            <a:r>
              <a:rPr lang="en-US" sz="3200" dirty="0" err="1"/>
              <a:t>kaustobolitler</a:t>
            </a:r>
            <a:r>
              <a:rPr lang="en-US" sz="3200" dirty="0"/>
              <a:t> </a:t>
            </a:r>
            <a:r>
              <a:rPr lang="en-US" sz="3200" dirty="0" err="1"/>
              <a:t>diýilip</a:t>
            </a:r>
            <a:r>
              <a:rPr lang="en-US" sz="3200" dirty="0"/>
              <a:t>, </a:t>
            </a:r>
            <a:r>
              <a:rPr lang="en-US" sz="3200" dirty="0" err="1"/>
              <a:t>olarda</a:t>
            </a:r>
            <a:r>
              <a:rPr lang="en-US" sz="3200" dirty="0"/>
              <a:t> (</a:t>
            </a:r>
            <a:r>
              <a:rPr lang="en-US" sz="3200" dirty="0" err="1"/>
              <a:t>daş</a:t>
            </a:r>
            <a:r>
              <a:rPr lang="en-US" sz="3200" dirty="0"/>
              <a:t> </a:t>
            </a:r>
            <a:r>
              <a:rPr lang="en-US" sz="3200" dirty="0" err="1"/>
              <a:t>kömür</a:t>
            </a:r>
            <a:r>
              <a:rPr lang="en-US" sz="3200" dirty="0"/>
              <a:t>, </a:t>
            </a:r>
            <a:r>
              <a:rPr lang="en-US" sz="3200" dirty="0" err="1"/>
              <a:t>torf</a:t>
            </a:r>
            <a:r>
              <a:rPr lang="en-US" sz="3200" dirty="0"/>
              <a:t>, </a:t>
            </a:r>
            <a:r>
              <a:rPr lang="en-US" sz="3200" dirty="0" err="1"/>
              <a:t>nebit</a:t>
            </a:r>
            <a:r>
              <a:rPr lang="en-US" sz="3200" dirty="0"/>
              <a:t>) </a:t>
            </a:r>
            <a:r>
              <a:rPr lang="en-US" sz="3200" dirty="0" err="1"/>
              <a:t>gün</a:t>
            </a:r>
            <a:r>
              <a:rPr lang="en-US" sz="3200" dirty="0"/>
              <a:t> </a:t>
            </a:r>
            <a:r>
              <a:rPr lang="en-US" sz="3200" dirty="0" err="1"/>
              <a:t>energiýasy</a:t>
            </a:r>
            <a:r>
              <a:rPr lang="en-US" sz="3200" dirty="0"/>
              <a:t> </a:t>
            </a:r>
            <a:r>
              <a:rPr lang="en-US" sz="3200" dirty="0" err="1"/>
              <a:t>konserwirlenen</a:t>
            </a:r>
            <a:r>
              <a:rPr lang="en-US" sz="3200" dirty="0"/>
              <a:t> </a:t>
            </a:r>
            <a:r>
              <a:rPr lang="en-US" sz="3200" dirty="0" err="1"/>
              <a:t>görnüşde</a:t>
            </a:r>
            <a:r>
              <a:rPr lang="en-US" sz="3200" dirty="0"/>
              <a:t> </a:t>
            </a:r>
            <a:r>
              <a:rPr lang="en-US" sz="3200" dirty="0" err="1"/>
              <a:t>örän</a:t>
            </a:r>
            <a:r>
              <a:rPr lang="en-US" sz="3200" dirty="0"/>
              <a:t> </a:t>
            </a:r>
            <a:r>
              <a:rPr lang="en-US" sz="3200" dirty="0" err="1"/>
              <a:t>köp</a:t>
            </a:r>
            <a:r>
              <a:rPr lang="en-US" sz="3200" dirty="0"/>
              <a:t> </a:t>
            </a:r>
            <a:r>
              <a:rPr lang="en-US" sz="3200" dirty="0" err="1"/>
              <a:t>döwür</a:t>
            </a:r>
            <a:r>
              <a:rPr lang="en-US" sz="3200" dirty="0"/>
              <a:t> </a:t>
            </a:r>
            <a:r>
              <a:rPr lang="en-US" sz="3200" dirty="0" err="1"/>
              <a:t>saklaýar</a:t>
            </a:r>
            <a:r>
              <a:rPr lang="en-US" sz="3200" dirty="0"/>
              <a:t>.</a:t>
            </a:r>
            <a:r>
              <a:rPr lang="en-US" dirty="0"/>
              <a:t>  </a:t>
            </a:r>
          </a:p>
          <a:p>
            <a:endParaRPr lang="ru-RU" dirty="0"/>
          </a:p>
        </p:txBody>
      </p:sp>
      <p:pic>
        <p:nvPicPr>
          <p:cNvPr id="5" name="Рисунок 4">
            <a:extLst>
              <a:ext uri="{FF2B5EF4-FFF2-40B4-BE49-F238E27FC236}">
                <a16:creationId xmlns:a16="http://schemas.microsoft.com/office/drawing/2014/main" id="{7E0880C0-2FFA-4474-8AD1-91C017EFDC4C}"/>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1C80A8E-2154-4FFA-9D76-79CC39A85323}"/>
              </a:ext>
            </a:extLst>
          </p:cNvPr>
          <p:cNvSpPr txBox="1"/>
          <p:nvPr/>
        </p:nvSpPr>
        <p:spPr>
          <a:xfrm>
            <a:off x="795129" y="920621"/>
            <a:ext cx="10508974" cy="5016758"/>
          </a:xfrm>
          <a:prstGeom prst="rect">
            <a:avLst/>
          </a:prstGeom>
          <a:noFill/>
        </p:spPr>
        <p:txBody>
          <a:bodyPr wrap="square" rtlCol="0">
            <a:spAutoFit/>
          </a:bodyPr>
          <a:lstStyle/>
          <a:p>
            <a:pPr algn="ctr"/>
            <a:r>
              <a:rPr lang="en-US" sz="3200" dirty="0" err="1">
                <a:solidFill>
                  <a:schemeClr val="bg1"/>
                </a:solidFill>
              </a:rPr>
              <a:t>Uglewodlar</a:t>
            </a:r>
            <a:r>
              <a:rPr lang="en-US" sz="3200" dirty="0">
                <a:solidFill>
                  <a:schemeClr val="bg1"/>
                </a:solidFill>
              </a:rPr>
              <a:t> </a:t>
            </a:r>
            <a:r>
              <a:rPr lang="en-US" sz="3200" dirty="0" err="1">
                <a:solidFill>
                  <a:schemeClr val="bg1"/>
                </a:solidFill>
              </a:rPr>
              <a:t>tabigatda</a:t>
            </a:r>
            <a:r>
              <a:rPr lang="en-US" sz="3200" dirty="0">
                <a:solidFill>
                  <a:schemeClr val="bg1"/>
                </a:solidFill>
              </a:rPr>
              <a:t> </a:t>
            </a:r>
            <a:r>
              <a:rPr lang="en-US" sz="3200" dirty="0" err="1">
                <a:solidFill>
                  <a:schemeClr val="bg1"/>
                </a:solidFill>
              </a:rPr>
              <a:t>kömürturşy</a:t>
            </a:r>
            <a:r>
              <a:rPr lang="en-US" sz="3200" dirty="0">
                <a:solidFill>
                  <a:schemeClr val="bg1"/>
                </a:solidFill>
              </a:rPr>
              <a:t> </a:t>
            </a:r>
            <a:r>
              <a:rPr lang="en-US" sz="3200" dirty="0" err="1">
                <a:solidFill>
                  <a:schemeClr val="bg1"/>
                </a:solidFill>
              </a:rPr>
              <a:t>gazyň</a:t>
            </a:r>
            <a:r>
              <a:rPr lang="en-US" sz="3200" dirty="0">
                <a:solidFill>
                  <a:schemeClr val="bg1"/>
                </a:solidFill>
              </a:rPr>
              <a:t> we </a:t>
            </a:r>
            <a:r>
              <a:rPr lang="en-US" sz="3200" dirty="0" err="1">
                <a:solidFill>
                  <a:schemeClr val="bg1"/>
                </a:solidFill>
              </a:rPr>
              <a:t>suwuň</a:t>
            </a:r>
            <a:r>
              <a:rPr lang="en-US" sz="3200" dirty="0">
                <a:solidFill>
                  <a:schemeClr val="bg1"/>
                </a:solidFill>
              </a:rPr>
              <a:t> </a:t>
            </a:r>
            <a:r>
              <a:rPr lang="en-US" sz="3200" dirty="0" err="1">
                <a:solidFill>
                  <a:schemeClr val="bg1"/>
                </a:solidFill>
              </a:rPr>
              <a:t>gatnaşmagynda</a:t>
            </a:r>
            <a:r>
              <a:rPr lang="en-US" sz="3200" dirty="0">
                <a:solidFill>
                  <a:schemeClr val="bg1"/>
                </a:solidFill>
              </a:rPr>
              <a:t>, </a:t>
            </a:r>
            <a:r>
              <a:rPr lang="en-US" sz="3200" dirty="0" err="1">
                <a:solidFill>
                  <a:schemeClr val="bg1"/>
                </a:solidFill>
              </a:rPr>
              <a:t>organiki</a:t>
            </a:r>
            <a:r>
              <a:rPr lang="en-US" sz="3200" dirty="0">
                <a:solidFill>
                  <a:schemeClr val="bg1"/>
                </a:solidFill>
              </a:rPr>
              <a:t> </a:t>
            </a:r>
            <a:r>
              <a:rPr lang="en-US" sz="3200" dirty="0" err="1">
                <a:solidFill>
                  <a:schemeClr val="bg1"/>
                </a:solidFill>
              </a:rPr>
              <a:t>maddalar</a:t>
            </a:r>
            <a:r>
              <a:rPr lang="en-US" sz="3200" dirty="0">
                <a:solidFill>
                  <a:schemeClr val="bg1"/>
                </a:solidFill>
              </a:rPr>
              <a:t> we </a:t>
            </a:r>
            <a:r>
              <a:rPr lang="en-US" sz="3200" dirty="0" err="1">
                <a:solidFill>
                  <a:schemeClr val="bg1"/>
                </a:solidFill>
              </a:rPr>
              <a:t>çylşyrymly</a:t>
            </a:r>
            <a:r>
              <a:rPr lang="en-US" sz="3200" dirty="0">
                <a:solidFill>
                  <a:schemeClr val="bg1"/>
                </a:solidFill>
              </a:rPr>
              <a:t> </a:t>
            </a:r>
            <a:r>
              <a:rPr lang="en-US" sz="3200" dirty="0" err="1">
                <a:solidFill>
                  <a:schemeClr val="bg1"/>
                </a:solidFill>
              </a:rPr>
              <a:t>beloklar</a:t>
            </a:r>
            <a:r>
              <a:rPr lang="en-US" sz="3200" dirty="0">
                <a:solidFill>
                  <a:schemeClr val="bg1"/>
                </a:solidFill>
              </a:rPr>
              <a:t> </a:t>
            </a:r>
            <a:r>
              <a:rPr lang="en-US" sz="3200" dirty="0" err="1">
                <a:solidFill>
                  <a:schemeClr val="bg1"/>
                </a:solidFill>
              </a:rPr>
              <a:t>emele</a:t>
            </a:r>
            <a:r>
              <a:rPr lang="en-US" sz="3200" dirty="0">
                <a:solidFill>
                  <a:schemeClr val="bg1"/>
                </a:solidFill>
              </a:rPr>
              <a:t> </a:t>
            </a:r>
            <a:r>
              <a:rPr lang="en-US" sz="3200" dirty="0" err="1">
                <a:solidFill>
                  <a:schemeClr val="bg1"/>
                </a:solidFill>
              </a:rPr>
              <a:t>gelýär</a:t>
            </a:r>
            <a:r>
              <a:rPr lang="en-US" sz="3200" dirty="0">
                <a:solidFill>
                  <a:schemeClr val="bg1"/>
                </a:solidFill>
              </a:rPr>
              <a:t>. </a:t>
            </a:r>
            <a:r>
              <a:rPr lang="en-US" sz="3200" dirty="0" err="1">
                <a:solidFill>
                  <a:schemeClr val="bg1"/>
                </a:solidFill>
              </a:rPr>
              <a:t>Fotosintez</a:t>
            </a:r>
            <a:r>
              <a:rPr lang="en-US" sz="3200" dirty="0">
                <a:solidFill>
                  <a:schemeClr val="bg1"/>
                </a:solidFill>
              </a:rPr>
              <a:t> </a:t>
            </a:r>
            <a:r>
              <a:rPr lang="en-US" sz="3200" dirty="0" err="1">
                <a:solidFill>
                  <a:schemeClr val="bg1"/>
                </a:solidFill>
              </a:rPr>
              <a:t>prosesi</a:t>
            </a:r>
            <a:r>
              <a:rPr lang="en-US" sz="3200" dirty="0">
                <a:solidFill>
                  <a:schemeClr val="bg1"/>
                </a:solidFill>
              </a:rPr>
              <a:t> </a:t>
            </a:r>
            <a:r>
              <a:rPr lang="en-US" sz="3200" dirty="0" err="1">
                <a:solidFill>
                  <a:schemeClr val="bg1"/>
                </a:solidFill>
              </a:rPr>
              <a:t>netijesinde</a:t>
            </a:r>
            <a:r>
              <a:rPr lang="en-US" sz="3200" dirty="0">
                <a:solidFill>
                  <a:schemeClr val="bg1"/>
                </a:solidFill>
              </a:rPr>
              <a:t> </a:t>
            </a:r>
            <a:r>
              <a:rPr lang="en-US" sz="3200" dirty="0" err="1">
                <a:solidFill>
                  <a:schemeClr val="bg1"/>
                </a:solidFill>
              </a:rPr>
              <a:t>organiki</a:t>
            </a:r>
            <a:r>
              <a:rPr lang="en-US" sz="3200" dirty="0">
                <a:solidFill>
                  <a:schemeClr val="bg1"/>
                </a:solidFill>
              </a:rPr>
              <a:t> </a:t>
            </a:r>
            <a:r>
              <a:rPr lang="en-US" sz="3200" dirty="0" err="1">
                <a:solidFill>
                  <a:schemeClr val="bg1"/>
                </a:solidFill>
              </a:rPr>
              <a:t>maddalaryň</a:t>
            </a:r>
            <a:r>
              <a:rPr lang="en-US" sz="3200" dirty="0">
                <a:solidFill>
                  <a:schemeClr val="bg1"/>
                </a:solidFill>
              </a:rPr>
              <a:t> </a:t>
            </a:r>
            <a:r>
              <a:rPr lang="en-US" sz="3200" dirty="0" err="1">
                <a:solidFill>
                  <a:schemeClr val="bg1"/>
                </a:solidFill>
              </a:rPr>
              <a:t>toplanmagy</a:t>
            </a:r>
            <a:r>
              <a:rPr lang="en-US" sz="3200" dirty="0">
                <a:solidFill>
                  <a:schemeClr val="bg1"/>
                </a:solidFill>
              </a:rPr>
              <a:t> </a:t>
            </a:r>
            <a:r>
              <a:rPr lang="en-US" sz="3200" dirty="0" err="1">
                <a:solidFill>
                  <a:schemeClr val="bg1"/>
                </a:solidFill>
              </a:rPr>
              <a:t>hlorofil</a:t>
            </a:r>
            <a:r>
              <a:rPr lang="en-US" sz="3200" dirty="0">
                <a:solidFill>
                  <a:schemeClr val="bg1"/>
                </a:solidFill>
              </a:rPr>
              <a:t> </a:t>
            </a:r>
            <a:r>
              <a:rPr lang="en-US" sz="3200" dirty="0" err="1">
                <a:solidFill>
                  <a:schemeClr val="bg1"/>
                </a:solidFill>
              </a:rPr>
              <a:t>saklaýän</a:t>
            </a:r>
            <a:r>
              <a:rPr lang="en-US" sz="3200" dirty="0">
                <a:solidFill>
                  <a:schemeClr val="bg1"/>
                </a:solidFill>
              </a:rPr>
              <a:t> </a:t>
            </a:r>
            <a:r>
              <a:rPr lang="en-US" sz="3200" dirty="0" err="1">
                <a:solidFill>
                  <a:schemeClr val="bg1"/>
                </a:solidFill>
              </a:rPr>
              <a:t>ösümlikler</a:t>
            </a:r>
            <a:r>
              <a:rPr lang="en-US" sz="3200" dirty="0">
                <a:solidFill>
                  <a:schemeClr val="bg1"/>
                </a:solidFill>
              </a:rPr>
              <a:t> </a:t>
            </a:r>
            <a:r>
              <a:rPr lang="en-US" sz="3200" dirty="0" err="1">
                <a:solidFill>
                  <a:schemeClr val="bg1"/>
                </a:solidFill>
              </a:rPr>
              <a:t>gün</a:t>
            </a:r>
            <a:r>
              <a:rPr lang="en-US" sz="3200" dirty="0">
                <a:solidFill>
                  <a:schemeClr val="bg1"/>
                </a:solidFill>
              </a:rPr>
              <a:t> </a:t>
            </a:r>
            <a:r>
              <a:rPr lang="en-US" sz="3200" dirty="0" err="1">
                <a:solidFill>
                  <a:schemeClr val="bg1"/>
                </a:solidFill>
              </a:rPr>
              <a:t>energiýäsyny</a:t>
            </a:r>
            <a:r>
              <a:rPr lang="en-US" sz="3200" dirty="0">
                <a:solidFill>
                  <a:schemeClr val="bg1"/>
                </a:solidFill>
              </a:rPr>
              <a:t> </a:t>
            </a:r>
            <a:r>
              <a:rPr lang="en-US" sz="3200" dirty="0" err="1">
                <a:solidFill>
                  <a:schemeClr val="bg1"/>
                </a:solidFill>
              </a:rPr>
              <a:t>ýuwdmak</a:t>
            </a:r>
            <a:r>
              <a:rPr lang="en-US" sz="3200" dirty="0">
                <a:solidFill>
                  <a:schemeClr val="bg1"/>
                </a:solidFill>
              </a:rPr>
              <a:t> </a:t>
            </a:r>
            <a:r>
              <a:rPr lang="en-US" sz="3200" dirty="0" err="1">
                <a:solidFill>
                  <a:schemeClr val="bg1"/>
                </a:solidFill>
              </a:rPr>
              <a:t>arkaly</a:t>
            </a:r>
            <a:r>
              <a:rPr lang="en-US" sz="3200" dirty="0">
                <a:solidFill>
                  <a:schemeClr val="bg1"/>
                </a:solidFill>
              </a:rPr>
              <a:t> </a:t>
            </a:r>
            <a:r>
              <a:rPr lang="en-US" sz="3200" dirty="0" err="1">
                <a:solidFill>
                  <a:schemeClr val="bg1"/>
                </a:solidFill>
              </a:rPr>
              <a:t>gün</a:t>
            </a:r>
            <a:r>
              <a:rPr lang="en-US" sz="3200" dirty="0">
                <a:solidFill>
                  <a:schemeClr val="bg1"/>
                </a:solidFill>
              </a:rPr>
              <a:t> </a:t>
            </a:r>
            <a:r>
              <a:rPr lang="en-US" sz="3200" dirty="0" err="1">
                <a:solidFill>
                  <a:schemeClr val="bg1"/>
                </a:solidFill>
              </a:rPr>
              <a:t>energiýasyny</a:t>
            </a:r>
            <a:r>
              <a:rPr lang="en-US" sz="3200" dirty="0">
                <a:solidFill>
                  <a:schemeClr val="bg1"/>
                </a:solidFill>
              </a:rPr>
              <a:t> </a:t>
            </a:r>
            <a:r>
              <a:rPr lang="en-US" sz="3200" dirty="0" err="1">
                <a:solidFill>
                  <a:schemeClr val="bg1"/>
                </a:solidFill>
              </a:rPr>
              <a:t>biosferada</a:t>
            </a:r>
            <a:r>
              <a:rPr lang="en-US" sz="3200" dirty="0">
                <a:solidFill>
                  <a:schemeClr val="bg1"/>
                </a:solidFill>
              </a:rPr>
              <a:t> belli </a:t>
            </a:r>
            <a:r>
              <a:rPr lang="en-US" sz="3200" dirty="0" err="1">
                <a:solidFill>
                  <a:schemeClr val="bg1"/>
                </a:solidFill>
              </a:rPr>
              <a:t>bir</a:t>
            </a:r>
            <a:r>
              <a:rPr lang="en-US" sz="3200" dirty="0">
                <a:solidFill>
                  <a:schemeClr val="bg1"/>
                </a:solidFill>
              </a:rPr>
              <a:t> </a:t>
            </a:r>
            <a:r>
              <a:rPr lang="en-US" sz="3200" dirty="0" err="1">
                <a:solidFill>
                  <a:schemeClr val="bg1"/>
                </a:solidFill>
              </a:rPr>
              <a:t>döwree</a:t>
            </a:r>
            <a:r>
              <a:rPr lang="en-US" sz="3200" dirty="0">
                <a:solidFill>
                  <a:schemeClr val="bg1"/>
                </a:solidFill>
              </a:rPr>
              <a:t> </a:t>
            </a:r>
            <a:r>
              <a:rPr lang="en-US" sz="3200" dirty="0" err="1">
                <a:solidFill>
                  <a:schemeClr val="bg1"/>
                </a:solidFill>
              </a:rPr>
              <a:t>çenli</a:t>
            </a:r>
            <a:r>
              <a:rPr lang="en-US" sz="3200" dirty="0">
                <a:solidFill>
                  <a:schemeClr val="bg1"/>
                </a:solidFill>
              </a:rPr>
              <a:t> </a:t>
            </a:r>
            <a:r>
              <a:rPr lang="en-US" sz="3200" dirty="0" err="1">
                <a:solidFill>
                  <a:schemeClr val="bg1"/>
                </a:solidFill>
              </a:rPr>
              <a:t>saklaýar</a:t>
            </a:r>
            <a:r>
              <a:rPr lang="en-US" sz="3200" dirty="0">
                <a:solidFill>
                  <a:schemeClr val="bg1"/>
                </a:solidFill>
              </a:rPr>
              <a:t>.   </a:t>
            </a:r>
          </a:p>
          <a:p>
            <a:pPr algn="ctr"/>
            <a:r>
              <a:rPr lang="en-US" sz="3200" dirty="0">
                <a:solidFill>
                  <a:schemeClr val="bg1"/>
                </a:solidFill>
              </a:rPr>
              <a:t> </a:t>
            </a:r>
            <a:r>
              <a:rPr lang="en-US" sz="3200" dirty="0" err="1">
                <a:solidFill>
                  <a:schemeClr val="bg1"/>
                </a:solidFill>
              </a:rPr>
              <a:t>Gazylma</a:t>
            </a:r>
            <a:r>
              <a:rPr lang="en-US" sz="3200" dirty="0">
                <a:solidFill>
                  <a:schemeClr val="bg1"/>
                </a:solidFill>
              </a:rPr>
              <a:t> </a:t>
            </a:r>
            <a:r>
              <a:rPr lang="en-US" sz="3200" dirty="0" err="1">
                <a:solidFill>
                  <a:schemeClr val="bg1"/>
                </a:solidFill>
              </a:rPr>
              <a:t>baýlyklarda</a:t>
            </a:r>
            <a:r>
              <a:rPr lang="en-US" sz="3200" dirty="0">
                <a:solidFill>
                  <a:schemeClr val="bg1"/>
                </a:solidFill>
              </a:rPr>
              <a:t> </a:t>
            </a:r>
            <a:r>
              <a:rPr lang="en-US" sz="3200" dirty="0" err="1">
                <a:solidFill>
                  <a:schemeClr val="bg1"/>
                </a:solidFill>
              </a:rPr>
              <a:t>organiki</a:t>
            </a:r>
            <a:r>
              <a:rPr lang="en-US" sz="3200" dirty="0">
                <a:solidFill>
                  <a:schemeClr val="bg1"/>
                </a:solidFill>
              </a:rPr>
              <a:t> </a:t>
            </a:r>
            <a:r>
              <a:rPr lang="en-US" sz="3200" dirty="0" err="1">
                <a:solidFill>
                  <a:schemeClr val="bg1"/>
                </a:solidFill>
              </a:rPr>
              <a:t>emele</a:t>
            </a:r>
            <a:r>
              <a:rPr lang="en-US" sz="3200" dirty="0">
                <a:solidFill>
                  <a:schemeClr val="bg1"/>
                </a:solidFill>
              </a:rPr>
              <a:t> </a:t>
            </a:r>
            <a:r>
              <a:rPr lang="en-US" sz="3200" dirty="0" err="1">
                <a:solidFill>
                  <a:schemeClr val="bg1"/>
                </a:solidFill>
              </a:rPr>
              <a:t>gelişlilerde</a:t>
            </a:r>
            <a:r>
              <a:rPr lang="en-US" sz="3200" dirty="0">
                <a:solidFill>
                  <a:schemeClr val="bg1"/>
                </a:solidFill>
              </a:rPr>
              <a:t> </a:t>
            </a:r>
            <a:r>
              <a:rPr lang="en-US" sz="3200" dirty="0" err="1">
                <a:solidFill>
                  <a:schemeClr val="bg1"/>
                </a:solidFill>
              </a:rPr>
              <a:t>kaustobolitler</a:t>
            </a:r>
            <a:r>
              <a:rPr lang="en-US" sz="3200" dirty="0">
                <a:solidFill>
                  <a:schemeClr val="bg1"/>
                </a:solidFill>
              </a:rPr>
              <a:t> </a:t>
            </a:r>
            <a:r>
              <a:rPr lang="en-US" sz="3200" dirty="0" err="1">
                <a:solidFill>
                  <a:schemeClr val="bg1"/>
                </a:solidFill>
              </a:rPr>
              <a:t>diýilip</a:t>
            </a:r>
            <a:r>
              <a:rPr lang="en-US" sz="3200" dirty="0">
                <a:solidFill>
                  <a:schemeClr val="bg1"/>
                </a:solidFill>
              </a:rPr>
              <a:t>, </a:t>
            </a:r>
            <a:r>
              <a:rPr lang="en-US" sz="3200" dirty="0" err="1">
                <a:solidFill>
                  <a:schemeClr val="bg1"/>
                </a:solidFill>
              </a:rPr>
              <a:t>olarda</a:t>
            </a:r>
            <a:r>
              <a:rPr lang="en-US" sz="3200" dirty="0">
                <a:solidFill>
                  <a:schemeClr val="bg1"/>
                </a:solidFill>
              </a:rPr>
              <a:t> (</a:t>
            </a:r>
            <a:r>
              <a:rPr lang="en-US" sz="3200" dirty="0" err="1">
                <a:solidFill>
                  <a:schemeClr val="bg1"/>
                </a:solidFill>
              </a:rPr>
              <a:t>daş</a:t>
            </a:r>
            <a:r>
              <a:rPr lang="en-US" sz="3200" dirty="0">
                <a:solidFill>
                  <a:schemeClr val="bg1"/>
                </a:solidFill>
              </a:rPr>
              <a:t> </a:t>
            </a:r>
            <a:r>
              <a:rPr lang="en-US" sz="3200" dirty="0" err="1">
                <a:solidFill>
                  <a:schemeClr val="bg1"/>
                </a:solidFill>
              </a:rPr>
              <a:t>kömür</a:t>
            </a:r>
            <a:r>
              <a:rPr lang="en-US" sz="3200" dirty="0">
                <a:solidFill>
                  <a:schemeClr val="bg1"/>
                </a:solidFill>
              </a:rPr>
              <a:t>, </a:t>
            </a:r>
            <a:r>
              <a:rPr lang="en-US" sz="3200" dirty="0" err="1">
                <a:solidFill>
                  <a:schemeClr val="bg1"/>
                </a:solidFill>
              </a:rPr>
              <a:t>torf</a:t>
            </a:r>
            <a:r>
              <a:rPr lang="en-US" sz="3200" dirty="0">
                <a:solidFill>
                  <a:schemeClr val="bg1"/>
                </a:solidFill>
              </a:rPr>
              <a:t>, </a:t>
            </a:r>
            <a:r>
              <a:rPr lang="en-US" sz="3200" dirty="0" err="1">
                <a:solidFill>
                  <a:schemeClr val="bg1"/>
                </a:solidFill>
              </a:rPr>
              <a:t>nebit</a:t>
            </a:r>
            <a:r>
              <a:rPr lang="en-US" sz="3200" dirty="0">
                <a:solidFill>
                  <a:schemeClr val="bg1"/>
                </a:solidFill>
              </a:rPr>
              <a:t>) </a:t>
            </a:r>
            <a:r>
              <a:rPr lang="en-US" sz="3200" dirty="0" err="1">
                <a:solidFill>
                  <a:schemeClr val="bg1"/>
                </a:solidFill>
              </a:rPr>
              <a:t>gün</a:t>
            </a:r>
            <a:r>
              <a:rPr lang="en-US" sz="3200" dirty="0">
                <a:solidFill>
                  <a:schemeClr val="bg1"/>
                </a:solidFill>
              </a:rPr>
              <a:t> </a:t>
            </a:r>
            <a:r>
              <a:rPr lang="en-US" sz="3200" dirty="0" err="1">
                <a:solidFill>
                  <a:schemeClr val="bg1"/>
                </a:solidFill>
              </a:rPr>
              <a:t>energiýasy</a:t>
            </a:r>
            <a:r>
              <a:rPr lang="en-US" sz="3200" dirty="0">
                <a:solidFill>
                  <a:schemeClr val="bg1"/>
                </a:solidFill>
              </a:rPr>
              <a:t> </a:t>
            </a:r>
            <a:r>
              <a:rPr lang="en-US" sz="3200" dirty="0" err="1">
                <a:solidFill>
                  <a:schemeClr val="bg1"/>
                </a:solidFill>
              </a:rPr>
              <a:t>konserwirlenen</a:t>
            </a:r>
            <a:r>
              <a:rPr lang="en-US" sz="3200" dirty="0">
                <a:solidFill>
                  <a:schemeClr val="bg1"/>
                </a:solidFill>
              </a:rPr>
              <a:t> </a:t>
            </a:r>
            <a:r>
              <a:rPr lang="en-US" sz="3200" dirty="0" err="1">
                <a:solidFill>
                  <a:schemeClr val="bg1"/>
                </a:solidFill>
              </a:rPr>
              <a:t>görnüşde</a:t>
            </a:r>
            <a:r>
              <a:rPr lang="en-US" sz="3200" dirty="0">
                <a:solidFill>
                  <a:schemeClr val="bg1"/>
                </a:solidFill>
              </a:rPr>
              <a:t> </a:t>
            </a:r>
            <a:r>
              <a:rPr lang="en-US" sz="3200" dirty="0" err="1">
                <a:solidFill>
                  <a:schemeClr val="bg1"/>
                </a:solidFill>
              </a:rPr>
              <a:t>örän</a:t>
            </a:r>
            <a:r>
              <a:rPr lang="en-US" sz="3200" dirty="0">
                <a:solidFill>
                  <a:schemeClr val="bg1"/>
                </a:solidFill>
              </a:rPr>
              <a:t> </a:t>
            </a:r>
            <a:r>
              <a:rPr lang="en-US" sz="3200" dirty="0" err="1">
                <a:solidFill>
                  <a:schemeClr val="bg1"/>
                </a:solidFill>
              </a:rPr>
              <a:t>köp</a:t>
            </a:r>
            <a:r>
              <a:rPr lang="en-US" sz="3200" dirty="0">
                <a:solidFill>
                  <a:schemeClr val="bg1"/>
                </a:solidFill>
              </a:rPr>
              <a:t> </a:t>
            </a:r>
            <a:r>
              <a:rPr lang="en-US" sz="3200" dirty="0" err="1">
                <a:solidFill>
                  <a:schemeClr val="bg1"/>
                </a:solidFill>
              </a:rPr>
              <a:t>döwür</a:t>
            </a:r>
            <a:r>
              <a:rPr lang="en-US" sz="3200" dirty="0">
                <a:solidFill>
                  <a:schemeClr val="bg1"/>
                </a:solidFill>
              </a:rPr>
              <a:t> </a:t>
            </a:r>
            <a:r>
              <a:rPr lang="en-US" sz="3200" dirty="0" err="1">
                <a:solidFill>
                  <a:schemeClr val="bg1"/>
                </a:solidFill>
              </a:rPr>
              <a:t>saklaýar</a:t>
            </a:r>
            <a:r>
              <a:rPr lang="en-US" sz="3200" dirty="0">
                <a:solidFill>
                  <a:schemeClr val="bg1"/>
                </a:solidFill>
              </a:rPr>
              <a:t>.  </a:t>
            </a:r>
          </a:p>
        </p:txBody>
      </p:sp>
    </p:spTree>
    <p:extLst>
      <p:ext uri="{BB962C8B-B14F-4D97-AF65-F5344CB8AC3E}">
        <p14:creationId xmlns:p14="http://schemas.microsoft.com/office/powerpoint/2010/main" val="2212293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7561BD1-0C07-4BD2-97EA-B2DC871BF69E}"/>
              </a:ext>
            </a:extLst>
          </p:cNvPr>
          <p:cNvSpPr>
            <a:spLocks noGrp="1"/>
          </p:cNvSpPr>
          <p:nvPr>
            <p:ph idx="1"/>
          </p:nvPr>
        </p:nvSpPr>
        <p:spPr>
          <a:xfrm>
            <a:off x="318053" y="239024"/>
            <a:ext cx="11224590" cy="6373811"/>
          </a:xfrm>
        </p:spPr>
        <p:txBody>
          <a:bodyPr>
            <a:noAutofit/>
          </a:bodyPr>
          <a:lstStyle/>
          <a:p>
            <a:r>
              <a:rPr lang="en-US" sz="2800" dirty="0" err="1"/>
              <a:t>Ýer</a:t>
            </a:r>
            <a:r>
              <a:rPr lang="en-US" sz="2800" dirty="0"/>
              <a:t> </a:t>
            </a:r>
            <a:r>
              <a:rPr lang="en-US" sz="2800" dirty="0" err="1"/>
              <a:t>gabygynyň</a:t>
            </a:r>
            <a:r>
              <a:rPr lang="en-US" sz="2800" dirty="0"/>
              <a:t> </a:t>
            </a:r>
            <a:r>
              <a:rPr lang="en-US" sz="2800" dirty="0" err="1"/>
              <a:t>emele</a:t>
            </a:r>
            <a:r>
              <a:rPr lang="en-US" sz="2800" dirty="0"/>
              <a:t> </a:t>
            </a:r>
            <a:r>
              <a:rPr lang="en-US" sz="2800" dirty="0" err="1"/>
              <a:t>gelmegindäki</a:t>
            </a:r>
            <a:r>
              <a:rPr lang="en-US" sz="2800" dirty="0"/>
              <a:t> we </a:t>
            </a:r>
            <a:r>
              <a:rPr lang="en-US" sz="2800" dirty="0" err="1"/>
              <a:t>ösüşündäki</a:t>
            </a:r>
            <a:r>
              <a:rPr lang="en-US" sz="2800" dirty="0"/>
              <a:t> </a:t>
            </a:r>
            <a:r>
              <a:rPr lang="en-US" sz="2800" dirty="0" err="1"/>
              <a:t>umumy</a:t>
            </a:r>
            <a:r>
              <a:rPr lang="en-US" sz="2800" dirty="0"/>
              <a:t> </a:t>
            </a:r>
            <a:r>
              <a:rPr lang="en-US" sz="2800" dirty="0" err="1"/>
              <a:t>geografik</a:t>
            </a:r>
            <a:r>
              <a:rPr lang="en-US" sz="2800" dirty="0"/>
              <a:t> </a:t>
            </a:r>
            <a:r>
              <a:rPr lang="en-US" sz="2800" dirty="0" err="1"/>
              <a:t>kanunalaýyklyklar</a:t>
            </a:r>
            <a:r>
              <a:rPr lang="en-US" sz="2800" dirty="0"/>
              <a:t> </a:t>
            </a:r>
            <a:r>
              <a:rPr lang="en-US" sz="2800" dirty="0" err="1"/>
              <a:t>barada</a:t>
            </a:r>
            <a:r>
              <a:rPr lang="en-US" sz="2800" dirty="0"/>
              <a:t> </a:t>
            </a:r>
            <a:r>
              <a:rPr lang="en-US" sz="2800" dirty="0" err="1"/>
              <a:t>örän</a:t>
            </a:r>
            <a:r>
              <a:rPr lang="en-US" sz="2800" dirty="0"/>
              <a:t> </a:t>
            </a:r>
            <a:r>
              <a:rPr lang="en-US" sz="2800" dirty="0" err="1"/>
              <a:t>köp</a:t>
            </a:r>
            <a:r>
              <a:rPr lang="en-US" sz="2800" dirty="0"/>
              <a:t> </a:t>
            </a:r>
            <a:r>
              <a:rPr lang="en-US" sz="2800" dirty="0" err="1"/>
              <a:t>işlän</a:t>
            </a:r>
            <a:r>
              <a:rPr lang="en-US" sz="2800" dirty="0"/>
              <a:t> </a:t>
            </a:r>
            <a:r>
              <a:rPr lang="en-US" sz="2800" dirty="0" err="1"/>
              <a:t>geograflardan</a:t>
            </a:r>
            <a:r>
              <a:rPr lang="en-US" sz="2800" dirty="0"/>
              <a:t> :A. A </a:t>
            </a:r>
            <a:r>
              <a:rPr lang="en-US" sz="2800" dirty="0" err="1"/>
              <a:t>Grigorýew</a:t>
            </a:r>
            <a:r>
              <a:rPr lang="en-US" sz="2800" dirty="0"/>
              <a:t>, L. S. Berg, K. K. </a:t>
            </a:r>
            <a:r>
              <a:rPr lang="en-US" sz="2800" dirty="0" err="1"/>
              <a:t>Marhow</a:t>
            </a:r>
            <a:r>
              <a:rPr lang="en-US" sz="2800" dirty="0"/>
              <a:t>, N. A. </a:t>
            </a:r>
            <a:r>
              <a:rPr lang="en-US" sz="2800" dirty="0" err="1"/>
              <a:t>Solnsew</a:t>
            </a:r>
            <a:r>
              <a:rPr lang="en-US" sz="2800" dirty="0"/>
              <a:t>, A. Ģ </a:t>
            </a:r>
            <a:r>
              <a:rPr lang="en-US" sz="2800" dirty="0" err="1"/>
              <a:t>Isaçenko</a:t>
            </a:r>
            <a:r>
              <a:rPr lang="en-US" sz="2800" dirty="0"/>
              <a:t> we </a:t>
            </a:r>
            <a:r>
              <a:rPr lang="en-US" sz="2800" dirty="0" err="1"/>
              <a:t>başgalar</a:t>
            </a:r>
            <a:r>
              <a:rPr lang="en-US" sz="2800" dirty="0"/>
              <a:t> </a:t>
            </a:r>
            <a:r>
              <a:rPr lang="en-US" sz="2800" dirty="0" err="1"/>
              <a:t>degişlidir</a:t>
            </a:r>
            <a:r>
              <a:rPr lang="en-US" sz="2800" dirty="0"/>
              <a:t>.   </a:t>
            </a:r>
            <a:r>
              <a:rPr lang="en-US" sz="2800" dirty="0" err="1"/>
              <a:t>Ýer</a:t>
            </a:r>
            <a:r>
              <a:rPr lang="en-US" sz="2800" dirty="0"/>
              <a:t> </a:t>
            </a:r>
            <a:r>
              <a:rPr lang="en-US" sz="2800" dirty="0" err="1"/>
              <a:t>gabygynyň</a:t>
            </a:r>
            <a:r>
              <a:rPr lang="en-US" sz="2800" dirty="0"/>
              <a:t> </a:t>
            </a:r>
            <a:r>
              <a:rPr lang="en-US" sz="2800" dirty="0" err="1"/>
              <a:t>geografik</a:t>
            </a:r>
            <a:r>
              <a:rPr lang="en-US" sz="2800" dirty="0"/>
              <a:t> </a:t>
            </a:r>
            <a:r>
              <a:rPr lang="en-US" sz="2800" dirty="0" err="1"/>
              <a:t>gabygy</a:t>
            </a:r>
            <a:r>
              <a:rPr lang="en-US" sz="2800" dirty="0"/>
              <a:t> </a:t>
            </a:r>
            <a:r>
              <a:rPr lang="en-US" sz="2800" dirty="0" err="1"/>
              <a:t>baradaky</a:t>
            </a:r>
            <a:r>
              <a:rPr lang="en-US" sz="2800" dirty="0"/>
              <a:t> </a:t>
            </a:r>
            <a:r>
              <a:rPr lang="en-US" sz="2800" dirty="0" err="1"/>
              <a:t>taglymaty</a:t>
            </a:r>
            <a:r>
              <a:rPr lang="en-US" sz="2800" dirty="0"/>
              <a:t> </a:t>
            </a:r>
            <a:r>
              <a:rPr lang="en-US" sz="2800" dirty="0" err="1"/>
              <a:t>esaslandyryjylaryň</a:t>
            </a:r>
            <a:r>
              <a:rPr lang="en-US" sz="2800" dirty="0"/>
              <a:t> </a:t>
            </a:r>
            <a:r>
              <a:rPr lang="en-US" sz="2800" dirty="0" err="1"/>
              <a:t>biri</a:t>
            </a:r>
            <a:r>
              <a:rPr lang="en-US" sz="2800" dirty="0"/>
              <a:t> S. W. </a:t>
            </a:r>
            <a:r>
              <a:rPr lang="en-US" sz="2800" dirty="0" err="1"/>
              <a:t>Kalesnik</a:t>
            </a:r>
            <a:r>
              <a:rPr lang="en-US" sz="2800" dirty="0"/>
              <a:t> (1901-1977). </a:t>
            </a:r>
            <a:r>
              <a:rPr lang="en-US" sz="2800" dirty="0" err="1"/>
              <a:t>Ol</a:t>
            </a:r>
            <a:r>
              <a:rPr lang="en-US" sz="2800" dirty="0"/>
              <a:t> </a:t>
            </a:r>
            <a:r>
              <a:rPr lang="en-US" sz="2800" dirty="0" err="1"/>
              <a:t>geografik</a:t>
            </a:r>
            <a:r>
              <a:rPr lang="en-US" sz="2800" dirty="0"/>
              <a:t> </a:t>
            </a:r>
            <a:r>
              <a:rPr lang="en-US" sz="2800" dirty="0" err="1"/>
              <a:t>gabygyň</a:t>
            </a:r>
            <a:r>
              <a:rPr lang="en-US" sz="2800" dirty="0"/>
              <a:t> </a:t>
            </a:r>
            <a:r>
              <a:rPr lang="en-US" sz="2800" dirty="0" err="1"/>
              <a:t>ösüşünde</a:t>
            </a:r>
            <a:r>
              <a:rPr lang="en-US" sz="2800" dirty="0"/>
              <a:t> </a:t>
            </a:r>
            <a:r>
              <a:rPr lang="en-US" sz="2800" dirty="0" err="1"/>
              <a:t>möhüm</a:t>
            </a:r>
            <a:r>
              <a:rPr lang="en-US" sz="2800" dirty="0"/>
              <a:t> </a:t>
            </a:r>
            <a:r>
              <a:rPr lang="en-US" sz="2800" dirty="0" err="1"/>
              <a:t>kanunalaýyklyklary</a:t>
            </a:r>
            <a:r>
              <a:rPr lang="en-US" sz="2800" dirty="0"/>
              <a:t> </a:t>
            </a:r>
            <a:r>
              <a:rPr lang="en-US" sz="2800" dirty="0" err="1"/>
              <a:t>sformulirledi</a:t>
            </a:r>
            <a:r>
              <a:rPr lang="en-US" sz="2800" dirty="0"/>
              <a:t>.  </a:t>
            </a:r>
            <a:r>
              <a:rPr lang="en-US" sz="2800" dirty="0" err="1"/>
              <a:t>Ýagny</a:t>
            </a:r>
            <a:r>
              <a:rPr lang="en-US" sz="2800" dirty="0"/>
              <a:t> </a:t>
            </a:r>
            <a:r>
              <a:rPr lang="en-US" sz="2800" dirty="0" err="1"/>
              <a:t>bütewülik</a:t>
            </a:r>
            <a:r>
              <a:rPr lang="en-US" sz="2800" dirty="0"/>
              <a:t>, </a:t>
            </a:r>
            <a:r>
              <a:rPr lang="en-US" sz="2800" dirty="0" err="1"/>
              <a:t>maddalaryň</a:t>
            </a:r>
            <a:r>
              <a:rPr lang="en-US" sz="2800" dirty="0"/>
              <a:t> </a:t>
            </a:r>
            <a:r>
              <a:rPr lang="en-US" sz="2800" dirty="0" err="1"/>
              <a:t>aýlanyşygy</a:t>
            </a:r>
            <a:r>
              <a:rPr lang="en-US" sz="2800" dirty="0"/>
              <a:t>, </a:t>
            </a:r>
            <a:r>
              <a:rPr lang="en-US" sz="2800" dirty="0" err="1"/>
              <a:t>hadysalaryň</a:t>
            </a:r>
            <a:r>
              <a:rPr lang="en-US" sz="2800" dirty="0"/>
              <a:t> </a:t>
            </a:r>
            <a:r>
              <a:rPr lang="en-US" sz="2800" dirty="0" err="1"/>
              <a:t>ritmligi</a:t>
            </a:r>
            <a:r>
              <a:rPr lang="en-US" sz="2800" dirty="0"/>
              <a:t>, </a:t>
            </a:r>
            <a:r>
              <a:rPr lang="en-US" sz="2800" dirty="0" err="1"/>
              <a:t>zonallyk</a:t>
            </a:r>
            <a:r>
              <a:rPr lang="en-US" sz="2800" dirty="0"/>
              <a:t> </a:t>
            </a:r>
            <a:r>
              <a:rPr lang="en-US" sz="2800" dirty="0" err="1"/>
              <a:t>weazonallyk</a:t>
            </a:r>
            <a:r>
              <a:rPr lang="en-US" sz="2800" dirty="0"/>
              <a:t>, </a:t>
            </a:r>
            <a:r>
              <a:rPr lang="en-US" sz="2800" dirty="0" err="1"/>
              <a:t>polýar</a:t>
            </a:r>
            <a:r>
              <a:rPr lang="en-US" sz="2800" dirty="0"/>
              <a:t> </a:t>
            </a:r>
            <a:r>
              <a:rPr lang="en-US" sz="2800" dirty="0" err="1"/>
              <a:t>assimmetriýa</a:t>
            </a:r>
            <a:r>
              <a:rPr lang="en-US" sz="2800" dirty="0"/>
              <a:t>. </a:t>
            </a:r>
            <a:r>
              <a:rPr lang="en-US" sz="2800" dirty="0" err="1"/>
              <a:t>Onuň</a:t>
            </a:r>
            <a:r>
              <a:rPr lang="en-US" sz="2800" dirty="0"/>
              <a:t> </a:t>
            </a:r>
            <a:r>
              <a:rPr lang="en-US" sz="2800" dirty="0" err="1"/>
              <a:t>konw</a:t>
            </a:r>
            <a:r>
              <a:rPr lang="en-US" sz="2800" dirty="0"/>
              <a:t> </a:t>
            </a:r>
            <a:r>
              <a:rPr lang="en-US" sz="2800" dirty="0" err="1"/>
              <a:t>Biosferany</a:t>
            </a:r>
            <a:r>
              <a:rPr lang="en-US" sz="2800" dirty="0"/>
              <a:t> </a:t>
            </a:r>
            <a:r>
              <a:rPr lang="en-US" sz="2800" dirty="0" err="1"/>
              <a:t>emele</a:t>
            </a:r>
            <a:r>
              <a:rPr lang="en-US" sz="2800" dirty="0"/>
              <a:t> </a:t>
            </a:r>
            <a:r>
              <a:rPr lang="en-US" sz="2800" dirty="0" err="1"/>
              <a:t>getirmekde</a:t>
            </a:r>
            <a:r>
              <a:rPr lang="en-US" sz="2800" dirty="0"/>
              <a:t> </a:t>
            </a:r>
            <a:r>
              <a:rPr lang="en-US" sz="2800" dirty="0" err="1"/>
              <a:t>geografik</a:t>
            </a:r>
            <a:r>
              <a:rPr lang="en-US" sz="2800" dirty="0"/>
              <a:t> </a:t>
            </a:r>
            <a:r>
              <a:rPr lang="en-US" sz="2800" dirty="0" err="1"/>
              <a:t>gabygyň</a:t>
            </a:r>
            <a:r>
              <a:rPr lang="en-US" sz="2800" dirty="0"/>
              <a:t> </a:t>
            </a:r>
            <a:r>
              <a:rPr lang="en-US" sz="2800" dirty="0" err="1"/>
              <a:t>aýratyn</a:t>
            </a:r>
            <a:r>
              <a:rPr lang="en-US" sz="2800" dirty="0"/>
              <a:t> </a:t>
            </a:r>
            <a:r>
              <a:rPr lang="en-US" sz="2800" dirty="0" err="1"/>
              <a:t>komponentleriniň</a:t>
            </a:r>
            <a:r>
              <a:rPr lang="en-US" sz="2800" dirty="0"/>
              <a:t> </a:t>
            </a:r>
            <a:r>
              <a:rPr lang="en-US" sz="2800" dirty="0" err="1"/>
              <a:t>rolunyň</a:t>
            </a:r>
            <a:r>
              <a:rPr lang="en-US" sz="2800" dirty="0"/>
              <a:t> </a:t>
            </a:r>
            <a:r>
              <a:rPr lang="en-US" sz="2800" dirty="0" err="1"/>
              <a:t>barlygyny</a:t>
            </a:r>
            <a:r>
              <a:rPr lang="en-US" sz="2800" dirty="0"/>
              <a:t> </a:t>
            </a:r>
            <a:r>
              <a:rPr lang="en-US" sz="2800" dirty="0" err="1"/>
              <a:t>aýtmak</a:t>
            </a:r>
            <a:r>
              <a:rPr lang="en-US" sz="2800" dirty="0"/>
              <a:t> </a:t>
            </a:r>
            <a:r>
              <a:rPr lang="en-US" sz="2800" dirty="0" err="1"/>
              <a:t>gerek</a:t>
            </a:r>
            <a:r>
              <a:rPr lang="en-US" sz="2800" dirty="0"/>
              <a:t>. </a:t>
            </a:r>
            <a:r>
              <a:rPr lang="en-US" sz="2800" dirty="0" err="1"/>
              <a:t>Şeýle</a:t>
            </a:r>
            <a:r>
              <a:rPr lang="en-US" sz="2800" dirty="0"/>
              <a:t> </a:t>
            </a:r>
            <a:r>
              <a:rPr lang="en-US" sz="2800" dirty="0" err="1"/>
              <a:t>kanunalaýyklyklary</a:t>
            </a:r>
            <a:r>
              <a:rPr lang="en-US" sz="2800" dirty="0"/>
              <a:t> </a:t>
            </a:r>
            <a:r>
              <a:rPr lang="en-US" sz="2800" dirty="0" err="1"/>
              <a:t>umumy</a:t>
            </a:r>
            <a:r>
              <a:rPr lang="en-US" sz="2800" dirty="0"/>
              <a:t> </a:t>
            </a:r>
            <a:r>
              <a:rPr lang="en-US" sz="2800" dirty="0" err="1"/>
              <a:t>geografik</a:t>
            </a:r>
            <a:r>
              <a:rPr lang="en-US" sz="2800" dirty="0"/>
              <a:t> </a:t>
            </a:r>
            <a:r>
              <a:rPr lang="en-US" sz="2800" dirty="0" err="1"/>
              <a:t>kanunalaýklyk</a:t>
            </a:r>
            <a:r>
              <a:rPr lang="en-US" sz="2800" dirty="0"/>
              <a:t> </a:t>
            </a:r>
            <a:r>
              <a:rPr lang="en-US" sz="2800" dirty="0" err="1"/>
              <a:t>hökmünde</a:t>
            </a:r>
            <a:r>
              <a:rPr lang="en-US" sz="2800" dirty="0"/>
              <a:t> </a:t>
            </a:r>
            <a:r>
              <a:rPr lang="en-US" sz="2800" dirty="0" err="1"/>
              <a:t>düşünmeli</a:t>
            </a:r>
            <a:r>
              <a:rPr lang="en-US" sz="2800" dirty="0"/>
              <a:t>. </a:t>
            </a:r>
            <a:r>
              <a:rPr lang="en-US" sz="2800" dirty="0" err="1"/>
              <a:t>Sebäbi</a:t>
            </a:r>
            <a:r>
              <a:rPr lang="en-US" sz="2800" dirty="0"/>
              <a:t> </a:t>
            </a:r>
            <a:r>
              <a:rPr lang="en-US" sz="2800" dirty="0" err="1"/>
              <a:t>olar</a:t>
            </a:r>
            <a:r>
              <a:rPr lang="en-US" sz="2800" dirty="0"/>
              <a:t> </a:t>
            </a:r>
            <a:r>
              <a:rPr lang="en-US" sz="2800" dirty="0" err="1"/>
              <a:t>biosferanyň</a:t>
            </a:r>
            <a:r>
              <a:rPr lang="en-US" sz="2800" dirty="0"/>
              <a:t> </a:t>
            </a:r>
            <a:r>
              <a:rPr lang="en-US" sz="2800" dirty="0" err="1"/>
              <a:t>çäklerinde</a:t>
            </a:r>
            <a:r>
              <a:rPr lang="en-US" sz="2800" dirty="0"/>
              <a:t> </a:t>
            </a:r>
            <a:r>
              <a:rPr lang="en-US" sz="2800" dirty="0" err="1"/>
              <a:t>onuň</a:t>
            </a:r>
            <a:r>
              <a:rPr lang="en-US" sz="2800" dirty="0"/>
              <a:t> </a:t>
            </a:r>
            <a:r>
              <a:rPr lang="en-US" sz="2800" dirty="0" err="1"/>
              <a:t>ähli</a:t>
            </a:r>
            <a:r>
              <a:rPr lang="en-US" sz="2800" dirty="0"/>
              <a:t> </a:t>
            </a:r>
            <a:r>
              <a:rPr lang="en-US" sz="2800" dirty="0" err="1"/>
              <a:t>komponentlerine</a:t>
            </a:r>
            <a:r>
              <a:rPr lang="en-US" sz="2800" dirty="0"/>
              <a:t> </a:t>
            </a:r>
            <a:r>
              <a:rPr lang="en-US" sz="2800" dirty="0" err="1"/>
              <a:t>täsir</a:t>
            </a:r>
            <a:r>
              <a:rPr lang="en-US" sz="2800" dirty="0"/>
              <a:t> </a:t>
            </a:r>
            <a:r>
              <a:rPr lang="en-US" sz="2800" dirty="0" err="1"/>
              <a:t>edýär</a:t>
            </a:r>
            <a:r>
              <a:rPr lang="en-US" sz="2800" dirty="0"/>
              <a:t> we </a:t>
            </a:r>
            <a:r>
              <a:rPr lang="en-US" sz="2800" dirty="0" err="1"/>
              <a:t>islendik</a:t>
            </a:r>
            <a:r>
              <a:rPr lang="en-US" sz="2800" dirty="0"/>
              <a:t> </a:t>
            </a:r>
            <a:r>
              <a:rPr lang="en-US" sz="2800" dirty="0" err="1"/>
              <a:t>tebigy-sebit</a:t>
            </a:r>
            <a:r>
              <a:rPr lang="en-US" sz="2800" dirty="0"/>
              <a:t> </a:t>
            </a:r>
            <a:r>
              <a:rPr lang="en-US" sz="2800" dirty="0" err="1"/>
              <a:t>utgaşmasynda</a:t>
            </a:r>
            <a:r>
              <a:rPr lang="en-US" sz="2800" dirty="0"/>
              <a:t> </a:t>
            </a:r>
            <a:r>
              <a:rPr lang="en-US" sz="2800" dirty="0" err="1"/>
              <a:t>ýüze</a:t>
            </a:r>
            <a:r>
              <a:rPr lang="en-US" sz="2800" dirty="0"/>
              <a:t> </a:t>
            </a:r>
            <a:r>
              <a:rPr lang="en-US" sz="2800" dirty="0" err="1"/>
              <a:t>çykýar</a:t>
            </a:r>
            <a:r>
              <a:rPr lang="en-US" sz="2800" dirty="0"/>
              <a:t>. </a:t>
            </a:r>
            <a:r>
              <a:rPr lang="en-US" sz="2800" dirty="0" err="1"/>
              <a:t>ersiýasynyň</a:t>
            </a:r>
            <a:r>
              <a:rPr lang="en-US" sz="2800" dirty="0"/>
              <a:t> </a:t>
            </a:r>
            <a:r>
              <a:rPr lang="en-US" sz="2800" dirty="0" err="1"/>
              <a:t>esasynda</a:t>
            </a:r>
            <a:r>
              <a:rPr lang="en-US" sz="2800" dirty="0"/>
              <a:t> </a:t>
            </a:r>
            <a:r>
              <a:rPr lang="en-US" sz="2800" dirty="0" err="1"/>
              <a:t>tebigatyň</a:t>
            </a:r>
            <a:r>
              <a:rPr lang="en-US" sz="2800" dirty="0"/>
              <a:t> </a:t>
            </a:r>
            <a:r>
              <a:rPr lang="en-US" sz="2800" dirty="0" err="1"/>
              <a:t>bütewiligi</a:t>
            </a:r>
            <a:r>
              <a:rPr lang="en-US" sz="2800" dirty="0"/>
              <a:t> </a:t>
            </a:r>
            <a:r>
              <a:rPr lang="en-US" sz="2800" dirty="0" err="1"/>
              <a:t>baradaky</a:t>
            </a:r>
            <a:r>
              <a:rPr lang="en-US" sz="2800" dirty="0"/>
              <a:t> </a:t>
            </a:r>
            <a:r>
              <a:rPr lang="en-US" sz="2800" dirty="0" err="1"/>
              <a:t>ideýalar</a:t>
            </a:r>
            <a:r>
              <a:rPr lang="en-US" sz="2800" dirty="0"/>
              <a:t> </a:t>
            </a:r>
            <a:r>
              <a:rPr lang="en-US" sz="2800" dirty="0" err="1"/>
              <a:t>ýatyr</a:t>
            </a:r>
            <a:r>
              <a:rPr lang="en-US" sz="2800" dirty="0"/>
              <a:t>. </a:t>
            </a:r>
            <a:endParaRPr lang="ru-RU" sz="2800" dirty="0"/>
          </a:p>
        </p:txBody>
      </p:sp>
      <p:pic>
        <p:nvPicPr>
          <p:cNvPr id="4" name="Рисунок 3">
            <a:extLst>
              <a:ext uri="{FF2B5EF4-FFF2-40B4-BE49-F238E27FC236}">
                <a16:creationId xmlns:a16="http://schemas.microsoft.com/office/drawing/2014/main" id="{E3B9DD9D-B3CD-473E-8261-FEF76D448390}"/>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F5B2288-AF21-46A5-AFA3-30CC767179C8}"/>
              </a:ext>
            </a:extLst>
          </p:cNvPr>
          <p:cNvSpPr txBox="1"/>
          <p:nvPr/>
        </p:nvSpPr>
        <p:spPr>
          <a:xfrm>
            <a:off x="649357" y="596348"/>
            <a:ext cx="10111408" cy="5262979"/>
          </a:xfrm>
          <a:prstGeom prst="rect">
            <a:avLst/>
          </a:prstGeom>
          <a:noFill/>
        </p:spPr>
        <p:txBody>
          <a:bodyPr wrap="square" rtlCol="0">
            <a:spAutoFit/>
          </a:bodyPr>
          <a:lstStyle/>
          <a:p>
            <a:r>
              <a:rPr lang="en-US" sz="2400" dirty="0" err="1">
                <a:solidFill>
                  <a:schemeClr val="bg1"/>
                </a:solidFill>
              </a:rPr>
              <a:t>Ýer</a:t>
            </a:r>
            <a:r>
              <a:rPr lang="en-US" sz="2400" dirty="0">
                <a:solidFill>
                  <a:schemeClr val="bg1"/>
                </a:solidFill>
              </a:rPr>
              <a:t> </a:t>
            </a:r>
            <a:r>
              <a:rPr lang="en-US" sz="2400" dirty="0" err="1">
                <a:solidFill>
                  <a:schemeClr val="bg1"/>
                </a:solidFill>
              </a:rPr>
              <a:t>gabygynyň</a:t>
            </a:r>
            <a:r>
              <a:rPr lang="en-US" sz="2400" dirty="0">
                <a:solidFill>
                  <a:schemeClr val="bg1"/>
                </a:solidFill>
              </a:rPr>
              <a:t> </a:t>
            </a:r>
            <a:r>
              <a:rPr lang="en-US" sz="2400" dirty="0" err="1">
                <a:solidFill>
                  <a:schemeClr val="bg1"/>
                </a:solidFill>
              </a:rPr>
              <a:t>emele</a:t>
            </a:r>
            <a:r>
              <a:rPr lang="en-US" sz="2400" dirty="0">
                <a:solidFill>
                  <a:schemeClr val="bg1"/>
                </a:solidFill>
              </a:rPr>
              <a:t> </a:t>
            </a:r>
            <a:r>
              <a:rPr lang="en-US" sz="2400" dirty="0" err="1">
                <a:solidFill>
                  <a:schemeClr val="bg1"/>
                </a:solidFill>
              </a:rPr>
              <a:t>gelmegindäki</a:t>
            </a:r>
            <a:r>
              <a:rPr lang="en-US" sz="2400" dirty="0">
                <a:solidFill>
                  <a:schemeClr val="bg1"/>
                </a:solidFill>
              </a:rPr>
              <a:t> we </a:t>
            </a:r>
            <a:r>
              <a:rPr lang="en-US" sz="2400" dirty="0" err="1">
                <a:solidFill>
                  <a:schemeClr val="bg1"/>
                </a:solidFill>
              </a:rPr>
              <a:t>ösüşündäki</a:t>
            </a:r>
            <a:r>
              <a:rPr lang="en-US" sz="2400" dirty="0">
                <a:solidFill>
                  <a:schemeClr val="bg1"/>
                </a:solidFill>
              </a:rPr>
              <a:t> </a:t>
            </a:r>
            <a:r>
              <a:rPr lang="en-US" sz="2400" dirty="0" err="1">
                <a:solidFill>
                  <a:schemeClr val="bg1"/>
                </a:solidFill>
              </a:rPr>
              <a:t>umumy</a:t>
            </a:r>
            <a:r>
              <a:rPr lang="en-US" sz="2400" dirty="0">
                <a:solidFill>
                  <a:schemeClr val="bg1"/>
                </a:solidFill>
              </a:rPr>
              <a:t> </a:t>
            </a:r>
            <a:r>
              <a:rPr lang="en-US" sz="2400" dirty="0" err="1">
                <a:solidFill>
                  <a:schemeClr val="bg1"/>
                </a:solidFill>
              </a:rPr>
              <a:t>geografik</a:t>
            </a:r>
            <a:r>
              <a:rPr lang="en-US" sz="2400" dirty="0">
                <a:solidFill>
                  <a:schemeClr val="bg1"/>
                </a:solidFill>
              </a:rPr>
              <a:t> </a:t>
            </a:r>
            <a:r>
              <a:rPr lang="en-US" sz="2400" dirty="0" err="1">
                <a:solidFill>
                  <a:schemeClr val="bg1"/>
                </a:solidFill>
              </a:rPr>
              <a:t>kanunalaýyklyklar</a:t>
            </a:r>
            <a:r>
              <a:rPr lang="en-US" sz="2400" dirty="0">
                <a:solidFill>
                  <a:schemeClr val="bg1"/>
                </a:solidFill>
              </a:rPr>
              <a:t> </a:t>
            </a:r>
            <a:r>
              <a:rPr lang="en-US" sz="2400" dirty="0" err="1">
                <a:solidFill>
                  <a:schemeClr val="bg1"/>
                </a:solidFill>
              </a:rPr>
              <a:t>barada</a:t>
            </a:r>
            <a:r>
              <a:rPr lang="en-US" sz="2400" dirty="0">
                <a:solidFill>
                  <a:schemeClr val="bg1"/>
                </a:solidFill>
              </a:rPr>
              <a:t> </a:t>
            </a:r>
            <a:r>
              <a:rPr lang="en-US" sz="2400" dirty="0" err="1">
                <a:solidFill>
                  <a:schemeClr val="bg1"/>
                </a:solidFill>
              </a:rPr>
              <a:t>örän</a:t>
            </a:r>
            <a:r>
              <a:rPr lang="en-US" sz="2400" dirty="0">
                <a:solidFill>
                  <a:schemeClr val="bg1"/>
                </a:solidFill>
              </a:rPr>
              <a:t> </a:t>
            </a:r>
            <a:r>
              <a:rPr lang="en-US" sz="2400" dirty="0" err="1">
                <a:solidFill>
                  <a:schemeClr val="bg1"/>
                </a:solidFill>
              </a:rPr>
              <a:t>köp</a:t>
            </a:r>
            <a:r>
              <a:rPr lang="en-US" sz="2400" dirty="0">
                <a:solidFill>
                  <a:schemeClr val="bg1"/>
                </a:solidFill>
              </a:rPr>
              <a:t> </a:t>
            </a:r>
            <a:r>
              <a:rPr lang="en-US" sz="2400" dirty="0" err="1">
                <a:solidFill>
                  <a:schemeClr val="bg1"/>
                </a:solidFill>
              </a:rPr>
              <a:t>işlän</a:t>
            </a:r>
            <a:r>
              <a:rPr lang="en-US" sz="2400" dirty="0">
                <a:solidFill>
                  <a:schemeClr val="bg1"/>
                </a:solidFill>
              </a:rPr>
              <a:t> </a:t>
            </a:r>
            <a:r>
              <a:rPr lang="en-US" sz="2400" dirty="0" err="1">
                <a:solidFill>
                  <a:schemeClr val="bg1"/>
                </a:solidFill>
              </a:rPr>
              <a:t>geograflardan</a:t>
            </a:r>
            <a:r>
              <a:rPr lang="en-US" sz="2400" dirty="0">
                <a:solidFill>
                  <a:schemeClr val="bg1"/>
                </a:solidFill>
              </a:rPr>
              <a:t> :A. A </a:t>
            </a:r>
            <a:r>
              <a:rPr lang="en-US" sz="2400" dirty="0" err="1">
                <a:solidFill>
                  <a:schemeClr val="bg1"/>
                </a:solidFill>
              </a:rPr>
              <a:t>Grigorýew</a:t>
            </a:r>
            <a:r>
              <a:rPr lang="en-US" sz="2400" dirty="0">
                <a:solidFill>
                  <a:schemeClr val="bg1"/>
                </a:solidFill>
              </a:rPr>
              <a:t>, L. S. Berg, K. K. </a:t>
            </a:r>
            <a:r>
              <a:rPr lang="en-US" sz="2400" dirty="0" err="1">
                <a:solidFill>
                  <a:schemeClr val="bg1"/>
                </a:solidFill>
              </a:rPr>
              <a:t>Marhow</a:t>
            </a:r>
            <a:r>
              <a:rPr lang="en-US" sz="2400" dirty="0">
                <a:solidFill>
                  <a:schemeClr val="bg1"/>
                </a:solidFill>
              </a:rPr>
              <a:t>, N. A. </a:t>
            </a:r>
            <a:r>
              <a:rPr lang="en-US" sz="2400" dirty="0" err="1">
                <a:solidFill>
                  <a:schemeClr val="bg1"/>
                </a:solidFill>
              </a:rPr>
              <a:t>Solnsew</a:t>
            </a:r>
            <a:r>
              <a:rPr lang="en-US" sz="2400" dirty="0">
                <a:solidFill>
                  <a:schemeClr val="bg1"/>
                </a:solidFill>
              </a:rPr>
              <a:t>, A. Ģ </a:t>
            </a:r>
            <a:r>
              <a:rPr lang="en-US" sz="2400" dirty="0" err="1">
                <a:solidFill>
                  <a:schemeClr val="bg1"/>
                </a:solidFill>
              </a:rPr>
              <a:t>Isaçenko</a:t>
            </a:r>
            <a:r>
              <a:rPr lang="en-US" sz="2400" dirty="0">
                <a:solidFill>
                  <a:schemeClr val="bg1"/>
                </a:solidFill>
              </a:rPr>
              <a:t> we </a:t>
            </a:r>
            <a:r>
              <a:rPr lang="en-US" sz="2400" dirty="0" err="1">
                <a:solidFill>
                  <a:schemeClr val="bg1"/>
                </a:solidFill>
              </a:rPr>
              <a:t>başgalar</a:t>
            </a:r>
            <a:r>
              <a:rPr lang="en-US" sz="2400" dirty="0">
                <a:solidFill>
                  <a:schemeClr val="bg1"/>
                </a:solidFill>
              </a:rPr>
              <a:t> </a:t>
            </a:r>
            <a:r>
              <a:rPr lang="en-US" sz="2400" dirty="0" err="1">
                <a:solidFill>
                  <a:schemeClr val="bg1"/>
                </a:solidFill>
              </a:rPr>
              <a:t>degişlidir</a:t>
            </a:r>
            <a:r>
              <a:rPr lang="en-US" sz="2400" dirty="0">
                <a:solidFill>
                  <a:schemeClr val="bg1"/>
                </a:solidFill>
              </a:rPr>
              <a:t>.   </a:t>
            </a:r>
            <a:r>
              <a:rPr lang="en-US" sz="2400" dirty="0" err="1">
                <a:solidFill>
                  <a:schemeClr val="bg1"/>
                </a:solidFill>
              </a:rPr>
              <a:t>Ýer</a:t>
            </a:r>
            <a:r>
              <a:rPr lang="en-US" sz="2400" dirty="0">
                <a:solidFill>
                  <a:schemeClr val="bg1"/>
                </a:solidFill>
              </a:rPr>
              <a:t> </a:t>
            </a:r>
            <a:r>
              <a:rPr lang="en-US" sz="2400" dirty="0" err="1">
                <a:solidFill>
                  <a:schemeClr val="bg1"/>
                </a:solidFill>
              </a:rPr>
              <a:t>gabygynyň</a:t>
            </a:r>
            <a:r>
              <a:rPr lang="en-US" sz="2400" dirty="0">
                <a:solidFill>
                  <a:schemeClr val="bg1"/>
                </a:solidFill>
              </a:rPr>
              <a:t> </a:t>
            </a:r>
            <a:r>
              <a:rPr lang="en-US" sz="2400" dirty="0" err="1">
                <a:solidFill>
                  <a:schemeClr val="bg1"/>
                </a:solidFill>
              </a:rPr>
              <a:t>geografik</a:t>
            </a:r>
            <a:r>
              <a:rPr lang="en-US" sz="2400" dirty="0">
                <a:solidFill>
                  <a:schemeClr val="bg1"/>
                </a:solidFill>
              </a:rPr>
              <a:t> </a:t>
            </a:r>
            <a:r>
              <a:rPr lang="en-US" sz="2400" dirty="0" err="1">
                <a:solidFill>
                  <a:schemeClr val="bg1"/>
                </a:solidFill>
              </a:rPr>
              <a:t>gabygy</a:t>
            </a:r>
            <a:r>
              <a:rPr lang="en-US" sz="2400" dirty="0">
                <a:solidFill>
                  <a:schemeClr val="bg1"/>
                </a:solidFill>
              </a:rPr>
              <a:t> </a:t>
            </a:r>
            <a:r>
              <a:rPr lang="en-US" sz="2400" dirty="0" err="1">
                <a:solidFill>
                  <a:schemeClr val="bg1"/>
                </a:solidFill>
              </a:rPr>
              <a:t>baradaky</a:t>
            </a:r>
            <a:r>
              <a:rPr lang="en-US" sz="2400" dirty="0">
                <a:solidFill>
                  <a:schemeClr val="bg1"/>
                </a:solidFill>
              </a:rPr>
              <a:t> </a:t>
            </a:r>
            <a:r>
              <a:rPr lang="en-US" sz="2400" dirty="0" err="1">
                <a:solidFill>
                  <a:schemeClr val="bg1"/>
                </a:solidFill>
              </a:rPr>
              <a:t>taglymaty</a:t>
            </a:r>
            <a:r>
              <a:rPr lang="en-US" sz="2400" dirty="0">
                <a:solidFill>
                  <a:schemeClr val="bg1"/>
                </a:solidFill>
              </a:rPr>
              <a:t> </a:t>
            </a:r>
            <a:r>
              <a:rPr lang="en-US" sz="2400" dirty="0" err="1">
                <a:solidFill>
                  <a:schemeClr val="bg1"/>
                </a:solidFill>
              </a:rPr>
              <a:t>esaslandyryjylaryň</a:t>
            </a:r>
            <a:r>
              <a:rPr lang="en-US" sz="2400" dirty="0">
                <a:solidFill>
                  <a:schemeClr val="bg1"/>
                </a:solidFill>
              </a:rPr>
              <a:t> </a:t>
            </a:r>
            <a:r>
              <a:rPr lang="en-US" sz="2400" dirty="0" err="1">
                <a:solidFill>
                  <a:schemeClr val="bg1"/>
                </a:solidFill>
              </a:rPr>
              <a:t>biri</a:t>
            </a:r>
            <a:r>
              <a:rPr lang="en-US" sz="2400" dirty="0">
                <a:solidFill>
                  <a:schemeClr val="bg1"/>
                </a:solidFill>
              </a:rPr>
              <a:t> S. W. </a:t>
            </a:r>
            <a:r>
              <a:rPr lang="en-US" sz="2400" dirty="0" err="1">
                <a:solidFill>
                  <a:schemeClr val="bg1"/>
                </a:solidFill>
              </a:rPr>
              <a:t>Kalesnik</a:t>
            </a:r>
            <a:r>
              <a:rPr lang="en-US" sz="2400" dirty="0">
                <a:solidFill>
                  <a:schemeClr val="bg1"/>
                </a:solidFill>
              </a:rPr>
              <a:t> (1901-1977). </a:t>
            </a:r>
            <a:r>
              <a:rPr lang="en-US" sz="2400" dirty="0" err="1">
                <a:solidFill>
                  <a:schemeClr val="bg1"/>
                </a:solidFill>
              </a:rPr>
              <a:t>Ol</a:t>
            </a:r>
            <a:r>
              <a:rPr lang="en-US" sz="2400" dirty="0">
                <a:solidFill>
                  <a:schemeClr val="bg1"/>
                </a:solidFill>
              </a:rPr>
              <a:t> </a:t>
            </a:r>
            <a:r>
              <a:rPr lang="en-US" sz="2400" dirty="0" err="1">
                <a:solidFill>
                  <a:schemeClr val="bg1"/>
                </a:solidFill>
              </a:rPr>
              <a:t>geografik</a:t>
            </a:r>
            <a:r>
              <a:rPr lang="en-US" sz="2400" dirty="0">
                <a:solidFill>
                  <a:schemeClr val="bg1"/>
                </a:solidFill>
              </a:rPr>
              <a:t> </a:t>
            </a:r>
            <a:r>
              <a:rPr lang="en-US" sz="2400" dirty="0" err="1">
                <a:solidFill>
                  <a:schemeClr val="bg1"/>
                </a:solidFill>
              </a:rPr>
              <a:t>gabygyň</a:t>
            </a:r>
            <a:r>
              <a:rPr lang="en-US" sz="2400" dirty="0">
                <a:solidFill>
                  <a:schemeClr val="bg1"/>
                </a:solidFill>
              </a:rPr>
              <a:t> </a:t>
            </a:r>
            <a:r>
              <a:rPr lang="en-US" sz="2400" dirty="0" err="1">
                <a:solidFill>
                  <a:schemeClr val="bg1"/>
                </a:solidFill>
              </a:rPr>
              <a:t>ösüşünde</a:t>
            </a:r>
            <a:r>
              <a:rPr lang="en-US" sz="2400" dirty="0">
                <a:solidFill>
                  <a:schemeClr val="bg1"/>
                </a:solidFill>
              </a:rPr>
              <a:t> </a:t>
            </a:r>
            <a:r>
              <a:rPr lang="en-US" sz="2400" dirty="0" err="1">
                <a:solidFill>
                  <a:schemeClr val="bg1"/>
                </a:solidFill>
              </a:rPr>
              <a:t>möhüm</a:t>
            </a:r>
            <a:r>
              <a:rPr lang="en-US" sz="2400" dirty="0">
                <a:solidFill>
                  <a:schemeClr val="bg1"/>
                </a:solidFill>
              </a:rPr>
              <a:t> </a:t>
            </a:r>
            <a:r>
              <a:rPr lang="en-US" sz="2400" dirty="0" err="1">
                <a:solidFill>
                  <a:schemeClr val="bg1"/>
                </a:solidFill>
              </a:rPr>
              <a:t>kanunalaýyklyklary</a:t>
            </a:r>
            <a:r>
              <a:rPr lang="en-US" sz="2400" dirty="0">
                <a:solidFill>
                  <a:schemeClr val="bg1"/>
                </a:solidFill>
              </a:rPr>
              <a:t> </a:t>
            </a:r>
            <a:r>
              <a:rPr lang="en-US" sz="2400" dirty="0" err="1">
                <a:solidFill>
                  <a:schemeClr val="bg1"/>
                </a:solidFill>
              </a:rPr>
              <a:t>sformulirledi</a:t>
            </a:r>
            <a:r>
              <a:rPr lang="en-US" sz="2400" dirty="0">
                <a:solidFill>
                  <a:schemeClr val="bg1"/>
                </a:solidFill>
              </a:rPr>
              <a:t>.  </a:t>
            </a:r>
            <a:r>
              <a:rPr lang="en-US" sz="2400" dirty="0" err="1">
                <a:solidFill>
                  <a:schemeClr val="bg1"/>
                </a:solidFill>
              </a:rPr>
              <a:t>Ýagny</a:t>
            </a:r>
            <a:r>
              <a:rPr lang="en-US" sz="2400" dirty="0">
                <a:solidFill>
                  <a:schemeClr val="bg1"/>
                </a:solidFill>
              </a:rPr>
              <a:t> </a:t>
            </a:r>
            <a:r>
              <a:rPr lang="en-US" sz="2400" dirty="0" err="1">
                <a:solidFill>
                  <a:schemeClr val="bg1"/>
                </a:solidFill>
              </a:rPr>
              <a:t>bütewülik</a:t>
            </a:r>
            <a:r>
              <a:rPr lang="en-US" sz="2400" dirty="0">
                <a:solidFill>
                  <a:schemeClr val="bg1"/>
                </a:solidFill>
              </a:rPr>
              <a:t>, </a:t>
            </a:r>
            <a:r>
              <a:rPr lang="en-US" sz="2400" dirty="0" err="1">
                <a:solidFill>
                  <a:schemeClr val="bg1"/>
                </a:solidFill>
              </a:rPr>
              <a:t>maddalaryň</a:t>
            </a:r>
            <a:r>
              <a:rPr lang="en-US" sz="2400" dirty="0">
                <a:solidFill>
                  <a:schemeClr val="bg1"/>
                </a:solidFill>
              </a:rPr>
              <a:t> </a:t>
            </a:r>
            <a:r>
              <a:rPr lang="en-US" sz="2400" dirty="0" err="1">
                <a:solidFill>
                  <a:schemeClr val="bg1"/>
                </a:solidFill>
              </a:rPr>
              <a:t>aýlanyşygy</a:t>
            </a:r>
            <a:r>
              <a:rPr lang="en-US" sz="2400" dirty="0">
                <a:solidFill>
                  <a:schemeClr val="bg1"/>
                </a:solidFill>
              </a:rPr>
              <a:t>, </a:t>
            </a:r>
            <a:r>
              <a:rPr lang="en-US" sz="2400" dirty="0" err="1">
                <a:solidFill>
                  <a:schemeClr val="bg1"/>
                </a:solidFill>
              </a:rPr>
              <a:t>hadysalaryň</a:t>
            </a:r>
            <a:r>
              <a:rPr lang="en-US" sz="2400" dirty="0">
                <a:solidFill>
                  <a:schemeClr val="bg1"/>
                </a:solidFill>
              </a:rPr>
              <a:t> </a:t>
            </a:r>
            <a:r>
              <a:rPr lang="en-US" sz="2400" dirty="0" err="1">
                <a:solidFill>
                  <a:schemeClr val="bg1"/>
                </a:solidFill>
              </a:rPr>
              <a:t>ritmligi</a:t>
            </a:r>
            <a:r>
              <a:rPr lang="en-US" sz="2400" dirty="0">
                <a:solidFill>
                  <a:schemeClr val="bg1"/>
                </a:solidFill>
              </a:rPr>
              <a:t>, </a:t>
            </a:r>
            <a:r>
              <a:rPr lang="en-US" sz="2400" dirty="0" err="1">
                <a:solidFill>
                  <a:schemeClr val="bg1"/>
                </a:solidFill>
              </a:rPr>
              <a:t>zonallyk</a:t>
            </a:r>
            <a:r>
              <a:rPr lang="en-US" sz="2400" dirty="0">
                <a:solidFill>
                  <a:schemeClr val="bg1"/>
                </a:solidFill>
              </a:rPr>
              <a:t> </a:t>
            </a:r>
            <a:r>
              <a:rPr lang="en-US" sz="2400" dirty="0" err="1">
                <a:solidFill>
                  <a:schemeClr val="bg1"/>
                </a:solidFill>
              </a:rPr>
              <a:t>weazonallyk</a:t>
            </a:r>
            <a:r>
              <a:rPr lang="en-US" sz="2400" dirty="0">
                <a:solidFill>
                  <a:schemeClr val="bg1"/>
                </a:solidFill>
              </a:rPr>
              <a:t>, </a:t>
            </a:r>
            <a:r>
              <a:rPr lang="en-US" sz="2400" dirty="0" err="1">
                <a:solidFill>
                  <a:schemeClr val="bg1"/>
                </a:solidFill>
              </a:rPr>
              <a:t>polýar</a:t>
            </a:r>
            <a:r>
              <a:rPr lang="en-US" sz="2400" dirty="0">
                <a:solidFill>
                  <a:schemeClr val="bg1"/>
                </a:solidFill>
              </a:rPr>
              <a:t> </a:t>
            </a:r>
            <a:r>
              <a:rPr lang="en-US" sz="2400" dirty="0" err="1">
                <a:solidFill>
                  <a:schemeClr val="bg1"/>
                </a:solidFill>
              </a:rPr>
              <a:t>assimmetriýa</a:t>
            </a:r>
            <a:r>
              <a:rPr lang="en-US" sz="2400" dirty="0">
                <a:solidFill>
                  <a:schemeClr val="bg1"/>
                </a:solidFill>
              </a:rPr>
              <a:t>. </a:t>
            </a:r>
            <a:r>
              <a:rPr lang="en-US" sz="2400" dirty="0" err="1">
                <a:solidFill>
                  <a:schemeClr val="bg1"/>
                </a:solidFill>
              </a:rPr>
              <a:t>Onuň</a:t>
            </a:r>
            <a:r>
              <a:rPr lang="en-US" sz="2400" dirty="0">
                <a:solidFill>
                  <a:schemeClr val="bg1"/>
                </a:solidFill>
              </a:rPr>
              <a:t> </a:t>
            </a:r>
            <a:r>
              <a:rPr lang="en-US" sz="2400" dirty="0" err="1">
                <a:solidFill>
                  <a:schemeClr val="bg1"/>
                </a:solidFill>
              </a:rPr>
              <a:t>konw</a:t>
            </a:r>
            <a:r>
              <a:rPr lang="en-US" sz="2400" dirty="0">
                <a:solidFill>
                  <a:schemeClr val="bg1"/>
                </a:solidFill>
              </a:rPr>
              <a:t> </a:t>
            </a:r>
            <a:r>
              <a:rPr lang="en-US" sz="2400" dirty="0" err="1">
                <a:solidFill>
                  <a:schemeClr val="bg1"/>
                </a:solidFill>
              </a:rPr>
              <a:t>Biosferany</a:t>
            </a:r>
            <a:r>
              <a:rPr lang="en-US" sz="2400" dirty="0">
                <a:solidFill>
                  <a:schemeClr val="bg1"/>
                </a:solidFill>
              </a:rPr>
              <a:t> </a:t>
            </a:r>
            <a:r>
              <a:rPr lang="en-US" sz="2400" dirty="0" err="1">
                <a:solidFill>
                  <a:schemeClr val="bg1"/>
                </a:solidFill>
              </a:rPr>
              <a:t>emele</a:t>
            </a:r>
            <a:r>
              <a:rPr lang="en-US" sz="2400" dirty="0">
                <a:solidFill>
                  <a:schemeClr val="bg1"/>
                </a:solidFill>
              </a:rPr>
              <a:t> </a:t>
            </a:r>
            <a:r>
              <a:rPr lang="en-US" sz="2400" dirty="0" err="1">
                <a:solidFill>
                  <a:schemeClr val="bg1"/>
                </a:solidFill>
              </a:rPr>
              <a:t>getirmekde</a:t>
            </a:r>
            <a:r>
              <a:rPr lang="en-US" sz="2400" dirty="0">
                <a:solidFill>
                  <a:schemeClr val="bg1"/>
                </a:solidFill>
              </a:rPr>
              <a:t> </a:t>
            </a:r>
            <a:r>
              <a:rPr lang="en-US" sz="2400" dirty="0" err="1">
                <a:solidFill>
                  <a:schemeClr val="bg1"/>
                </a:solidFill>
              </a:rPr>
              <a:t>geografik</a:t>
            </a:r>
            <a:r>
              <a:rPr lang="en-US" sz="2400" dirty="0">
                <a:solidFill>
                  <a:schemeClr val="bg1"/>
                </a:solidFill>
              </a:rPr>
              <a:t> </a:t>
            </a:r>
            <a:r>
              <a:rPr lang="en-US" sz="2400" dirty="0" err="1">
                <a:solidFill>
                  <a:schemeClr val="bg1"/>
                </a:solidFill>
              </a:rPr>
              <a:t>gabygyň</a:t>
            </a:r>
            <a:r>
              <a:rPr lang="en-US" sz="2400" dirty="0">
                <a:solidFill>
                  <a:schemeClr val="bg1"/>
                </a:solidFill>
              </a:rPr>
              <a:t> </a:t>
            </a:r>
            <a:r>
              <a:rPr lang="en-US" sz="2400" dirty="0" err="1">
                <a:solidFill>
                  <a:schemeClr val="bg1"/>
                </a:solidFill>
              </a:rPr>
              <a:t>aýratyn</a:t>
            </a:r>
            <a:r>
              <a:rPr lang="en-US" sz="2400" dirty="0">
                <a:solidFill>
                  <a:schemeClr val="bg1"/>
                </a:solidFill>
              </a:rPr>
              <a:t> </a:t>
            </a:r>
            <a:r>
              <a:rPr lang="en-US" sz="2400" dirty="0" err="1">
                <a:solidFill>
                  <a:schemeClr val="bg1"/>
                </a:solidFill>
              </a:rPr>
              <a:t>komponentleriniň</a:t>
            </a:r>
            <a:r>
              <a:rPr lang="en-US" sz="2400" dirty="0">
                <a:solidFill>
                  <a:schemeClr val="bg1"/>
                </a:solidFill>
              </a:rPr>
              <a:t> </a:t>
            </a:r>
            <a:r>
              <a:rPr lang="en-US" sz="2400" dirty="0" err="1">
                <a:solidFill>
                  <a:schemeClr val="bg1"/>
                </a:solidFill>
              </a:rPr>
              <a:t>rolunyň</a:t>
            </a:r>
            <a:r>
              <a:rPr lang="en-US" sz="2400" dirty="0">
                <a:solidFill>
                  <a:schemeClr val="bg1"/>
                </a:solidFill>
              </a:rPr>
              <a:t> </a:t>
            </a:r>
            <a:r>
              <a:rPr lang="en-US" sz="2400" dirty="0" err="1">
                <a:solidFill>
                  <a:schemeClr val="bg1"/>
                </a:solidFill>
              </a:rPr>
              <a:t>barlygyny</a:t>
            </a:r>
            <a:r>
              <a:rPr lang="en-US" sz="2400" dirty="0">
                <a:solidFill>
                  <a:schemeClr val="bg1"/>
                </a:solidFill>
              </a:rPr>
              <a:t> </a:t>
            </a:r>
            <a:r>
              <a:rPr lang="en-US" sz="2400" dirty="0" err="1">
                <a:solidFill>
                  <a:schemeClr val="bg1"/>
                </a:solidFill>
              </a:rPr>
              <a:t>aýtmak</a:t>
            </a:r>
            <a:r>
              <a:rPr lang="en-US" sz="2400" dirty="0">
                <a:solidFill>
                  <a:schemeClr val="bg1"/>
                </a:solidFill>
              </a:rPr>
              <a:t> </a:t>
            </a:r>
            <a:r>
              <a:rPr lang="en-US" sz="2400" dirty="0" err="1">
                <a:solidFill>
                  <a:schemeClr val="bg1"/>
                </a:solidFill>
              </a:rPr>
              <a:t>gerek</a:t>
            </a:r>
            <a:r>
              <a:rPr lang="en-US" sz="2400" dirty="0">
                <a:solidFill>
                  <a:schemeClr val="bg1"/>
                </a:solidFill>
              </a:rPr>
              <a:t>. </a:t>
            </a:r>
            <a:r>
              <a:rPr lang="en-US" sz="2400" dirty="0" err="1">
                <a:solidFill>
                  <a:schemeClr val="bg1"/>
                </a:solidFill>
              </a:rPr>
              <a:t>Şeýle</a:t>
            </a:r>
            <a:r>
              <a:rPr lang="en-US" sz="2400" dirty="0">
                <a:solidFill>
                  <a:schemeClr val="bg1"/>
                </a:solidFill>
              </a:rPr>
              <a:t> </a:t>
            </a:r>
            <a:r>
              <a:rPr lang="en-US" sz="2400" dirty="0" err="1">
                <a:solidFill>
                  <a:schemeClr val="bg1"/>
                </a:solidFill>
              </a:rPr>
              <a:t>kanunalaýyklyklary</a:t>
            </a:r>
            <a:r>
              <a:rPr lang="en-US" sz="2400" dirty="0">
                <a:solidFill>
                  <a:schemeClr val="bg1"/>
                </a:solidFill>
              </a:rPr>
              <a:t> </a:t>
            </a:r>
            <a:r>
              <a:rPr lang="en-US" sz="2400" dirty="0" err="1">
                <a:solidFill>
                  <a:schemeClr val="bg1"/>
                </a:solidFill>
              </a:rPr>
              <a:t>umumy</a:t>
            </a:r>
            <a:r>
              <a:rPr lang="en-US" sz="2400" dirty="0">
                <a:solidFill>
                  <a:schemeClr val="bg1"/>
                </a:solidFill>
              </a:rPr>
              <a:t> </a:t>
            </a:r>
            <a:r>
              <a:rPr lang="en-US" sz="2400" dirty="0" err="1">
                <a:solidFill>
                  <a:schemeClr val="bg1"/>
                </a:solidFill>
              </a:rPr>
              <a:t>geografik</a:t>
            </a:r>
            <a:r>
              <a:rPr lang="en-US" sz="2400" dirty="0">
                <a:solidFill>
                  <a:schemeClr val="bg1"/>
                </a:solidFill>
              </a:rPr>
              <a:t> </a:t>
            </a:r>
            <a:r>
              <a:rPr lang="en-US" sz="2400" dirty="0" err="1">
                <a:solidFill>
                  <a:schemeClr val="bg1"/>
                </a:solidFill>
              </a:rPr>
              <a:t>kanunalaýklyk</a:t>
            </a:r>
            <a:r>
              <a:rPr lang="en-US" sz="2400" dirty="0">
                <a:solidFill>
                  <a:schemeClr val="bg1"/>
                </a:solidFill>
              </a:rPr>
              <a:t> </a:t>
            </a:r>
            <a:r>
              <a:rPr lang="en-US" sz="2400" dirty="0" err="1">
                <a:solidFill>
                  <a:schemeClr val="bg1"/>
                </a:solidFill>
              </a:rPr>
              <a:t>hökmünde</a:t>
            </a:r>
            <a:r>
              <a:rPr lang="en-US" sz="2400" dirty="0">
                <a:solidFill>
                  <a:schemeClr val="bg1"/>
                </a:solidFill>
              </a:rPr>
              <a:t> </a:t>
            </a:r>
            <a:r>
              <a:rPr lang="en-US" sz="2400" dirty="0" err="1">
                <a:solidFill>
                  <a:schemeClr val="bg1"/>
                </a:solidFill>
              </a:rPr>
              <a:t>düşünmeli</a:t>
            </a:r>
            <a:r>
              <a:rPr lang="en-US" sz="2400" dirty="0">
                <a:solidFill>
                  <a:schemeClr val="bg1"/>
                </a:solidFill>
              </a:rPr>
              <a:t>. </a:t>
            </a:r>
            <a:r>
              <a:rPr lang="en-US" sz="2400" dirty="0" err="1">
                <a:solidFill>
                  <a:schemeClr val="bg1"/>
                </a:solidFill>
              </a:rPr>
              <a:t>Sebäbi</a:t>
            </a:r>
            <a:r>
              <a:rPr lang="en-US" sz="2400" dirty="0">
                <a:solidFill>
                  <a:schemeClr val="bg1"/>
                </a:solidFill>
              </a:rPr>
              <a:t> </a:t>
            </a:r>
            <a:r>
              <a:rPr lang="en-US" sz="2400" dirty="0" err="1">
                <a:solidFill>
                  <a:schemeClr val="bg1"/>
                </a:solidFill>
              </a:rPr>
              <a:t>olar</a:t>
            </a:r>
            <a:r>
              <a:rPr lang="en-US" sz="2400" dirty="0">
                <a:solidFill>
                  <a:schemeClr val="bg1"/>
                </a:solidFill>
              </a:rPr>
              <a:t> </a:t>
            </a:r>
            <a:r>
              <a:rPr lang="en-US" sz="2400" dirty="0" err="1">
                <a:solidFill>
                  <a:schemeClr val="bg1"/>
                </a:solidFill>
              </a:rPr>
              <a:t>biosferanyň</a:t>
            </a:r>
            <a:r>
              <a:rPr lang="en-US" sz="2400" dirty="0">
                <a:solidFill>
                  <a:schemeClr val="bg1"/>
                </a:solidFill>
              </a:rPr>
              <a:t> </a:t>
            </a:r>
            <a:r>
              <a:rPr lang="en-US" sz="2400" dirty="0" err="1">
                <a:solidFill>
                  <a:schemeClr val="bg1"/>
                </a:solidFill>
              </a:rPr>
              <a:t>çäklerinde</a:t>
            </a:r>
            <a:r>
              <a:rPr lang="en-US" sz="2400" dirty="0">
                <a:solidFill>
                  <a:schemeClr val="bg1"/>
                </a:solidFill>
              </a:rPr>
              <a:t> </a:t>
            </a:r>
            <a:r>
              <a:rPr lang="en-US" sz="2400" dirty="0" err="1">
                <a:solidFill>
                  <a:schemeClr val="bg1"/>
                </a:solidFill>
              </a:rPr>
              <a:t>onuň</a:t>
            </a:r>
            <a:r>
              <a:rPr lang="en-US" sz="2400" dirty="0">
                <a:solidFill>
                  <a:schemeClr val="bg1"/>
                </a:solidFill>
              </a:rPr>
              <a:t> </a:t>
            </a:r>
            <a:r>
              <a:rPr lang="en-US" sz="2400" dirty="0" err="1">
                <a:solidFill>
                  <a:schemeClr val="bg1"/>
                </a:solidFill>
              </a:rPr>
              <a:t>ähli</a:t>
            </a:r>
            <a:r>
              <a:rPr lang="en-US" sz="2400" dirty="0">
                <a:solidFill>
                  <a:schemeClr val="bg1"/>
                </a:solidFill>
              </a:rPr>
              <a:t> </a:t>
            </a:r>
            <a:r>
              <a:rPr lang="en-US" sz="2400" dirty="0" err="1">
                <a:solidFill>
                  <a:schemeClr val="bg1"/>
                </a:solidFill>
              </a:rPr>
              <a:t>komponentlerine</a:t>
            </a:r>
            <a:r>
              <a:rPr lang="en-US" sz="2400" dirty="0">
                <a:solidFill>
                  <a:schemeClr val="bg1"/>
                </a:solidFill>
              </a:rPr>
              <a:t> </a:t>
            </a:r>
            <a:r>
              <a:rPr lang="en-US" sz="2400" dirty="0" err="1">
                <a:solidFill>
                  <a:schemeClr val="bg1"/>
                </a:solidFill>
              </a:rPr>
              <a:t>täsir</a:t>
            </a:r>
            <a:r>
              <a:rPr lang="en-US" sz="2400" dirty="0">
                <a:solidFill>
                  <a:schemeClr val="bg1"/>
                </a:solidFill>
              </a:rPr>
              <a:t> </a:t>
            </a:r>
            <a:r>
              <a:rPr lang="en-US" sz="2400" dirty="0" err="1">
                <a:solidFill>
                  <a:schemeClr val="bg1"/>
                </a:solidFill>
              </a:rPr>
              <a:t>edýär</a:t>
            </a:r>
            <a:r>
              <a:rPr lang="en-US" sz="2400" dirty="0">
                <a:solidFill>
                  <a:schemeClr val="bg1"/>
                </a:solidFill>
              </a:rPr>
              <a:t> we </a:t>
            </a:r>
            <a:r>
              <a:rPr lang="en-US" sz="2400" dirty="0" err="1">
                <a:solidFill>
                  <a:schemeClr val="bg1"/>
                </a:solidFill>
              </a:rPr>
              <a:t>islendik</a:t>
            </a:r>
            <a:r>
              <a:rPr lang="en-US" sz="2400" dirty="0">
                <a:solidFill>
                  <a:schemeClr val="bg1"/>
                </a:solidFill>
              </a:rPr>
              <a:t> </a:t>
            </a:r>
            <a:r>
              <a:rPr lang="en-US" sz="2400" dirty="0" err="1">
                <a:solidFill>
                  <a:schemeClr val="bg1"/>
                </a:solidFill>
              </a:rPr>
              <a:t>tebigy-sebit</a:t>
            </a:r>
            <a:r>
              <a:rPr lang="en-US" sz="2400" dirty="0">
                <a:solidFill>
                  <a:schemeClr val="bg1"/>
                </a:solidFill>
              </a:rPr>
              <a:t> </a:t>
            </a:r>
            <a:r>
              <a:rPr lang="en-US" sz="2400" dirty="0" err="1">
                <a:solidFill>
                  <a:schemeClr val="bg1"/>
                </a:solidFill>
              </a:rPr>
              <a:t>utgaşmasynda</a:t>
            </a:r>
            <a:r>
              <a:rPr lang="en-US" sz="2400" dirty="0">
                <a:solidFill>
                  <a:schemeClr val="bg1"/>
                </a:solidFill>
              </a:rPr>
              <a:t> </a:t>
            </a:r>
            <a:r>
              <a:rPr lang="en-US" sz="2400" dirty="0" err="1">
                <a:solidFill>
                  <a:schemeClr val="bg1"/>
                </a:solidFill>
              </a:rPr>
              <a:t>ýüze</a:t>
            </a:r>
            <a:r>
              <a:rPr lang="en-US" sz="2400" dirty="0">
                <a:solidFill>
                  <a:schemeClr val="bg1"/>
                </a:solidFill>
              </a:rPr>
              <a:t> </a:t>
            </a:r>
            <a:r>
              <a:rPr lang="en-US" sz="2400" dirty="0" err="1">
                <a:solidFill>
                  <a:schemeClr val="bg1"/>
                </a:solidFill>
              </a:rPr>
              <a:t>çykýar</a:t>
            </a:r>
            <a:r>
              <a:rPr lang="en-US" sz="2400" dirty="0">
                <a:solidFill>
                  <a:schemeClr val="bg1"/>
                </a:solidFill>
              </a:rPr>
              <a:t>. </a:t>
            </a:r>
            <a:r>
              <a:rPr lang="en-US" sz="2400" dirty="0" err="1">
                <a:solidFill>
                  <a:schemeClr val="bg1"/>
                </a:solidFill>
              </a:rPr>
              <a:t>ersiýasynyň</a:t>
            </a:r>
            <a:r>
              <a:rPr lang="en-US" sz="2400" dirty="0">
                <a:solidFill>
                  <a:schemeClr val="bg1"/>
                </a:solidFill>
              </a:rPr>
              <a:t> </a:t>
            </a:r>
            <a:r>
              <a:rPr lang="en-US" sz="2400" dirty="0" err="1">
                <a:solidFill>
                  <a:schemeClr val="bg1"/>
                </a:solidFill>
              </a:rPr>
              <a:t>esasynda</a:t>
            </a:r>
            <a:r>
              <a:rPr lang="en-US" sz="2400" dirty="0">
                <a:solidFill>
                  <a:schemeClr val="bg1"/>
                </a:solidFill>
              </a:rPr>
              <a:t> </a:t>
            </a:r>
            <a:r>
              <a:rPr lang="en-US" sz="2400" dirty="0" err="1">
                <a:solidFill>
                  <a:schemeClr val="bg1"/>
                </a:solidFill>
              </a:rPr>
              <a:t>tebigatyň</a:t>
            </a:r>
            <a:r>
              <a:rPr lang="en-US" sz="2400" dirty="0">
                <a:solidFill>
                  <a:schemeClr val="bg1"/>
                </a:solidFill>
              </a:rPr>
              <a:t> </a:t>
            </a:r>
            <a:r>
              <a:rPr lang="en-US" sz="2400" dirty="0" err="1">
                <a:solidFill>
                  <a:schemeClr val="bg1"/>
                </a:solidFill>
              </a:rPr>
              <a:t>bütewiligi</a:t>
            </a:r>
            <a:r>
              <a:rPr lang="en-US" sz="2400" dirty="0">
                <a:solidFill>
                  <a:schemeClr val="bg1"/>
                </a:solidFill>
              </a:rPr>
              <a:t> </a:t>
            </a:r>
            <a:r>
              <a:rPr lang="en-US" sz="2400" dirty="0" err="1">
                <a:solidFill>
                  <a:schemeClr val="bg1"/>
                </a:solidFill>
              </a:rPr>
              <a:t>baradaky</a:t>
            </a:r>
            <a:r>
              <a:rPr lang="en-US" sz="2400" dirty="0">
                <a:solidFill>
                  <a:schemeClr val="bg1"/>
                </a:solidFill>
              </a:rPr>
              <a:t> </a:t>
            </a:r>
            <a:r>
              <a:rPr lang="en-US" sz="2400" dirty="0" err="1">
                <a:solidFill>
                  <a:schemeClr val="bg1"/>
                </a:solidFill>
              </a:rPr>
              <a:t>ideýalar</a:t>
            </a:r>
            <a:r>
              <a:rPr lang="en-US" sz="2400" dirty="0">
                <a:solidFill>
                  <a:schemeClr val="bg1"/>
                </a:solidFill>
              </a:rPr>
              <a:t> </a:t>
            </a:r>
            <a:r>
              <a:rPr lang="en-US" sz="2400" dirty="0" err="1">
                <a:solidFill>
                  <a:schemeClr val="bg1"/>
                </a:solidFill>
              </a:rPr>
              <a:t>ýatyr</a:t>
            </a:r>
            <a:r>
              <a:rPr lang="en-US" sz="2400" dirty="0">
                <a:solidFill>
                  <a:schemeClr val="bg1"/>
                </a:solidFill>
              </a:rPr>
              <a:t>. </a:t>
            </a:r>
            <a:endParaRPr lang="ru-RU" sz="2400" dirty="0">
              <a:solidFill>
                <a:schemeClr val="bg1"/>
              </a:solidFill>
            </a:endParaRPr>
          </a:p>
        </p:txBody>
      </p:sp>
    </p:spTree>
    <p:extLst>
      <p:ext uri="{BB962C8B-B14F-4D97-AF65-F5344CB8AC3E}">
        <p14:creationId xmlns:p14="http://schemas.microsoft.com/office/powerpoint/2010/main" val="3107420760"/>
      </p:ext>
    </p:extLst>
  </p:cSld>
  <p:clrMapOvr>
    <a:masterClrMapping/>
  </p:clrMapOvr>
</p:sld>
</file>

<file path=ppt/theme/theme1.xml><?xml version="1.0" encoding="utf-8"?>
<a:theme xmlns:a="http://schemas.openxmlformats.org/drawingml/2006/main" name="Аспект">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150</TotalTime>
  <Words>2550</Words>
  <Application>Microsoft Office PowerPoint</Application>
  <PresentationFormat>Широкоэкранный</PresentationFormat>
  <Paragraphs>64</Paragraphs>
  <Slides>15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 Unicode MS</vt:lpstr>
      <vt:lpstr>Arial</vt:lpstr>
      <vt:lpstr>Arial Black</vt:lpstr>
      <vt:lpstr>Arial Rounded MT Bold</vt:lpstr>
      <vt:lpstr>Trebuchet MS</vt:lpstr>
      <vt:lpstr>Wingdings 3</vt:lpstr>
      <vt:lpstr>Аспект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Certified Windows</dc:creator>
  <cp:lastModifiedBy>Certified Windows</cp:lastModifiedBy>
  <cp:revision>18</cp:revision>
  <dcterms:created xsi:type="dcterms:W3CDTF">2020-11-08T17:00:52Z</dcterms:created>
  <dcterms:modified xsi:type="dcterms:W3CDTF">2020-11-08T21:33:08Z</dcterms:modified>
</cp:coreProperties>
</file>