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2" autoAdjust="0"/>
    <p:restoredTop sz="94660"/>
  </p:normalViewPr>
  <p:slideViewPr>
    <p:cSldViewPr snapToGrid="0">
      <p:cViewPr varScale="1">
        <p:scale>
          <a:sx n="62" d="100"/>
          <a:sy n="62" d="100"/>
        </p:scale>
        <p:origin x="90"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A24A0845-62A0-4FE3-8E3D-6BB5B2E9622F}" type="datetimeFigureOut">
              <a:rPr lang="ru-RU" smtClean="0"/>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1308420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24A0845-62A0-4FE3-8E3D-6BB5B2E9622F}" type="datetimeFigureOut">
              <a:rPr lang="ru-RU" smtClean="0"/>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3160572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24A0845-62A0-4FE3-8E3D-6BB5B2E9622F}" type="datetimeFigureOut">
              <a:rPr lang="ru-RU" smtClean="0"/>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3934617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24A0845-62A0-4FE3-8E3D-6BB5B2E9622F}" type="datetimeFigureOut">
              <a:rPr lang="ru-RU" smtClean="0"/>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444522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A24A0845-62A0-4FE3-8E3D-6BB5B2E9622F}" type="datetimeFigureOut">
              <a:rPr lang="ru-RU" smtClean="0"/>
              <a:t>03.10.2021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1569015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A24A0845-62A0-4FE3-8E3D-6BB5B2E9622F}" type="datetimeFigureOut">
              <a:rPr lang="ru-RU" smtClean="0"/>
              <a:t>03.10.2021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2343744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A24A0845-62A0-4FE3-8E3D-6BB5B2E9622F}" type="datetimeFigureOut">
              <a:rPr lang="ru-RU" smtClean="0"/>
              <a:t>03.10.2021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1616034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A24A0845-62A0-4FE3-8E3D-6BB5B2E9622F}" type="datetimeFigureOut">
              <a:rPr lang="ru-RU" smtClean="0"/>
              <a:t>03.10.2021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4029539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A24A0845-62A0-4FE3-8E3D-6BB5B2E9622F}" type="datetimeFigureOut">
              <a:rPr lang="ru-RU" smtClean="0"/>
              <a:t>03.10.2021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2217522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24A0845-62A0-4FE3-8E3D-6BB5B2E9622F}" type="datetimeFigureOut">
              <a:rPr lang="ru-RU" smtClean="0"/>
              <a:t>03.10.2021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3720839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A24A0845-62A0-4FE3-8E3D-6BB5B2E9622F}" type="datetimeFigureOut">
              <a:rPr lang="ru-RU" smtClean="0"/>
              <a:t>03.10.2021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6D63E60-C5A7-41CE-805C-21E27328222E}" type="slidenum">
              <a:rPr lang="ru-RU" smtClean="0"/>
              <a:t>‹#›</a:t>
            </a:fld>
            <a:endParaRPr lang="ru-RU"/>
          </a:p>
        </p:txBody>
      </p:sp>
    </p:spTree>
    <p:extLst>
      <p:ext uri="{BB962C8B-B14F-4D97-AF65-F5344CB8AC3E}">
        <p14:creationId xmlns:p14="http://schemas.microsoft.com/office/powerpoint/2010/main" val="3744307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A0845-62A0-4FE3-8E3D-6BB5B2E9622F}" type="datetimeFigureOut">
              <a:rPr lang="ru-RU" smtClean="0"/>
              <a:t>03.10.2021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D63E60-C5A7-41CE-805C-21E27328222E}" type="slidenum">
              <a:rPr lang="ru-RU" smtClean="0"/>
              <a:t>‹#›</a:t>
            </a:fld>
            <a:endParaRPr lang="ru-RU"/>
          </a:p>
        </p:txBody>
      </p:sp>
    </p:spTree>
    <p:extLst>
      <p:ext uri="{BB962C8B-B14F-4D97-AF65-F5344CB8AC3E}">
        <p14:creationId xmlns:p14="http://schemas.microsoft.com/office/powerpoint/2010/main" val="2892003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898901"/>
            <a:ext cx="9144000" cy="4819973"/>
          </a:xfrm>
        </p:spPr>
        <p:txBody>
          <a:bodyPr>
            <a:noAutofit/>
          </a:bodyPr>
          <a:lstStyle/>
          <a:p>
            <a:pPr indent="540385" algn="l"/>
            <a:r>
              <a:rPr lang="ru-RU" sz="4400" b="1" dirty="0" err="1">
                <a:latin typeface="Times New Roman" panose="02020603050405020304" pitchFamily="18" charset="0"/>
                <a:ea typeface="Times New Roman" panose="02020603050405020304" pitchFamily="18" charset="0"/>
              </a:rPr>
              <a:t>Tema</a:t>
            </a:r>
            <a:r>
              <a:rPr lang="ru-RU" sz="4400" b="1" dirty="0">
                <a:latin typeface="Times New Roman" panose="02020603050405020304" pitchFamily="18" charset="0"/>
                <a:ea typeface="Times New Roman" panose="02020603050405020304" pitchFamily="18" charset="0"/>
              </a:rPr>
              <a:t> 4. </a:t>
            </a:r>
            <a:r>
              <a:rPr lang="ru-RU" sz="4400" b="1" dirty="0" err="1">
                <a:latin typeface="Times New Roman" panose="02020603050405020304" pitchFamily="18" charset="0"/>
                <a:ea typeface="Times New Roman" panose="02020603050405020304" pitchFamily="18" charset="0"/>
              </a:rPr>
              <a:t>Önümçilik</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prosesini</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guramak</a:t>
            </a:r>
            <a:r>
              <a:rPr lang="ru-RU" sz="4400" dirty="0">
                <a:latin typeface="Times New Roman" panose="02020603050405020304" pitchFamily="18" charset="0"/>
                <a:ea typeface="Times New Roman" panose="02020603050405020304" pitchFamily="18" charset="0"/>
              </a:rPr>
              <a:t/>
            </a:r>
            <a:br>
              <a:rPr lang="ru-RU" sz="4400" dirty="0">
                <a:latin typeface="Times New Roman" panose="02020603050405020304" pitchFamily="18" charset="0"/>
                <a:ea typeface="Times New Roman" panose="02020603050405020304" pitchFamily="18" charset="0"/>
              </a:rPr>
            </a:br>
            <a:r>
              <a:rPr lang="ru-RU" sz="4400" b="1" dirty="0">
                <a:latin typeface="Times New Roman" panose="02020603050405020304" pitchFamily="18" charset="0"/>
                <a:ea typeface="Times New Roman" panose="02020603050405020304" pitchFamily="18" charset="0"/>
              </a:rPr>
              <a:t> </a:t>
            </a:r>
            <a:r>
              <a:rPr lang="ru-RU" sz="4400" dirty="0">
                <a:latin typeface="Times New Roman" panose="02020603050405020304" pitchFamily="18" charset="0"/>
                <a:ea typeface="Times New Roman" panose="02020603050405020304" pitchFamily="18" charset="0"/>
              </a:rPr>
              <a:t/>
            </a:r>
            <a:br>
              <a:rPr lang="ru-RU" sz="4400" dirty="0">
                <a:latin typeface="Times New Roman" panose="02020603050405020304" pitchFamily="18" charset="0"/>
                <a:ea typeface="Times New Roman" panose="02020603050405020304" pitchFamily="18" charset="0"/>
              </a:rPr>
            </a:br>
            <a:r>
              <a:rPr lang="ru-RU" sz="4400" b="1" dirty="0" err="1">
                <a:latin typeface="Times New Roman" panose="02020603050405020304" pitchFamily="18" charset="0"/>
                <a:ea typeface="Times New Roman" panose="02020603050405020304" pitchFamily="18" charset="0"/>
              </a:rPr>
              <a:t>Amal</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önümçilik</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prosesi</a:t>
            </a:r>
            <a:r>
              <a:rPr lang="ru-RU" sz="4400" b="1" dirty="0">
                <a:latin typeface="Times New Roman" panose="02020603050405020304" pitchFamily="18" charset="0"/>
                <a:ea typeface="Times New Roman" panose="02020603050405020304" pitchFamily="18" charset="0"/>
              </a:rPr>
              <a:t>.</a:t>
            </a:r>
            <a:r>
              <a:rPr lang="ru-RU" sz="4400" dirty="0">
                <a:latin typeface="Times New Roman" panose="02020603050405020304" pitchFamily="18" charset="0"/>
                <a:ea typeface="Times New Roman" panose="02020603050405020304" pitchFamily="18" charset="0"/>
              </a:rPr>
              <a:t/>
            </a:r>
            <a:br>
              <a:rPr lang="ru-RU" sz="4400" dirty="0">
                <a:latin typeface="Times New Roman" panose="02020603050405020304" pitchFamily="18" charset="0"/>
                <a:ea typeface="Times New Roman" panose="02020603050405020304" pitchFamily="18" charset="0"/>
              </a:rPr>
            </a:br>
            <a:r>
              <a:rPr lang="ru-RU" sz="4400" b="1" dirty="0" err="1">
                <a:latin typeface="Times New Roman" panose="02020603050405020304" pitchFamily="18" charset="0"/>
                <a:ea typeface="Times New Roman" panose="02020603050405020304" pitchFamily="18" charset="0"/>
              </a:rPr>
              <a:t>Önümçilik</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prosesleriniň</a:t>
            </a:r>
            <a:r>
              <a:rPr lang="ru-RU" sz="4400" b="1" dirty="0">
                <a:latin typeface="Times New Roman" panose="02020603050405020304" pitchFamily="18" charset="0"/>
                <a:ea typeface="Times New Roman" panose="02020603050405020304" pitchFamily="18" charset="0"/>
              </a:rPr>
              <a:t> </a:t>
            </a:r>
            <a:r>
              <a:rPr lang="ru-RU" sz="4400" b="1" dirty="0" err="1">
                <a:latin typeface="Times New Roman" panose="02020603050405020304" pitchFamily="18" charset="0"/>
                <a:ea typeface="Times New Roman" panose="02020603050405020304" pitchFamily="18" charset="0"/>
              </a:rPr>
              <a:t>klassifikasiýasy</a:t>
            </a:r>
            <a:r>
              <a:rPr lang="ru-RU" sz="4400" b="1" dirty="0">
                <a:latin typeface="Times New Roman" panose="02020603050405020304" pitchFamily="18" charset="0"/>
                <a:ea typeface="Times New Roman" panose="02020603050405020304" pitchFamily="18" charset="0"/>
              </a:rPr>
              <a:t>.</a:t>
            </a:r>
            <a:r>
              <a:rPr lang="ru-RU" sz="4400" dirty="0">
                <a:latin typeface="Times New Roman" panose="02020603050405020304" pitchFamily="18" charset="0"/>
                <a:ea typeface="Times New Roman" panose="02020603050405020304" pitchFamily="18" charset="0"/>
              </a:rPr>
              <a:t/>
            </a:r>
            <a:br>
              <a:rPr lang="ru-RU" sz="4400" dirty="0">
                <a:latin typeface="Times New Roman" panose="02020603050405020304" pitchFamily="18" charset="0"/>
                <a:ea typeface="Times New Roman" panose="02020603050405020304" pitchFamily="18" charset="0"/>
              </a:rPr>
            </a:br>
            <a:r>
              <a:rPr lang="ru-RU" sz="4400" b="1" dirty="0" err="1">
                <a:solidFill>
                  <a:srgbClr val="000000"/>
                </a:solidFill>
                <a:latin typeface="Times New Roman" panose="02020603050405020304" pitchFamily="18" charset="0"/>
                <a:ea typeface="Times New Roman" panose="02020603050405020304" pitchFamily="18" charset="0"/>
              </a:rPr>
              <a:t>Utgaşdyrmagyň</a:t>
            </a:r>
            <a:r>
              <a:rPr lang="ru-RU" sz="4400" b="1" dirty="0">
                <a:solidFill>
                  <a:srgbClr val="000000"/>
                </a:solidFill>
                <a:latin typeface="Times New Roman" panose="02020603050405020304" pitchFamily="18" charset="0"/>
                <a:ea typeface="Times New Roman" panose="02020603050405020304" pitchFamily="18" charset="0"/>
              </a:rPr>
              <a:t> </a:t>
            </a:r>
            <a:r>
              <a:rPr lang="ru-RU" sz="4400" b="1" dirty="0" err="1">
                <a:solidFill>
                  <a:srgbClr val="000000"/>
                </a:solidFill>
                <a:latin typeface="Times New Roman" panose="02020603050405020304" pitchFamily="18" charset="0"/>
                <a:ea typeface="Times New Roman" panose="02020603050405020304" pitchFamily="18" charset="0"/>
              </a:rPr>
              <a:t>görnüşleri</a:t>
            </a:r>
            <a:r>
              <a:rPr lang="ru-RU" sz="4400" b="1" dirty="0">
                <a:solidFill>
                  <a:srgbClr val="000000"/>
                </a:solidFill>
                <a:latin typeface="Times New Roman" panose="02020603050405020304" pitchFamily="18" charset="0"/>
                <a:ea typeface="Times New Roman" panose="02020603050405020304" pitchFamily="18" charset="0"/>
              </a:rPr>
              <a:t>.</a:t>
            </a:r>
            <a:r>
              <a:rPr lang="ru-RU" sz="4400" dirty="0">
                <a:solidFill>
                  <a:srgbClr val="000000"/>
                </a:solidFill>
                <a:latin typeface="Times New Roman" panose="02020603050405020304" pitchFamily="18" charset="0"/>
                <a:ea typeface="Times New Roman" panose="02020603050405020304" pitchFamily="18" charset="0"/>
              </a:rPr>
              <a:t/>
            </a:r>
            <a:br>
              <a:rPr lang="ru-RU" sz="4400" dirty="0">
                <a:solidFill>
                  <a:srgbClr val="000000"/>
                </a:solidFill>
                <a:latin typeface="Times New Roman" panose="02020603050405020304" pitchFamily="18" charset="0"/>
                <a:ea typeface="Times New Roman" panose="02020603050405020304" pitchFamily="18" charset="0"/>
              </a:rPr>
            </a:br>
            <a:endParaRPr lang="ru-RU" sz="4400" dirty="0"/>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2811121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294468" y="1131376"/>
            <a:ext cx="11484244" cy="5455404"/>
          </a:xfrm>
        </p:spPr>
        <p:txBody>
          <a:bodyPr>
            <a:normAutofit fontScale="70000" lnSpcReduction="20000"/>
          </a:bodyPr>
          <a:lstStyle/>
          <a:p>
            <a:pPr indent="540385" algn="just">
              <a:lnSpc>
                <a:spcPct val="115000"/>
              </a:lnSpc>
              <a:spcAft>
                <a:spcPts val="0"/>
              </a:spcAft>
            </a:pPr>
            <a:r>
              <a:rPr lang="en-US"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hadysasy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esasan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aşakdakylar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häsiýetlendirilýär</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serişdeleriniň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eýesi</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agzalarynyň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içindäki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toparlaryň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arasyndaky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gatnaşyk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agzalarynyň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döwlet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gatnaşygy</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antogonistik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antogonistik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däl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gatnaşyklar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kimiň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funksiýasyna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gatnaşygy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serişdelerine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tehnologiýasyna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gatnaşyk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ru-RU" dirty="0" err="1">
                <a:latin typeface="Times New Roman" panose="02020603050405020304" pitchFamily="18" charset="0"/>
                <a:ea typeface="Times New Roman" panose="02020603050405020304" pitchFamily="18" charset="0"/>
                <a:cs typeface="Times New Roman" panose="02020603050405020304" pitchFamily="18" charset="0"/>
              </a:rPr>
              <a:t>Her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kärhana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çylşyrymly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strukturany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başgaça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aýdaňda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strukturasyny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strukturasy</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içki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gurluşydyr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meselem</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kärhana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çylşyrymly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hökmünde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kesgitli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strukturasyny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bölümleriň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sany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işgärleriň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sany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stanoklaryň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sany</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nSpc>
                <a:spcPct val="115000"/>
              </a:lnSpc>
              <a:spcAft>
                <a:spcPts val="0"/>
              </a:spcAft>
            </a:pPr>
            <a:r>
              <a:rPr lang="ru-RU" b="1" dirty="0" err="1">
                <a:latin typeface="Times New Roman" panose="02020603050405020304" pitchFamily="18" charset="0"/>
                <a:ea typeface="Times New Roman" panose="02020603050405020304" pitchFamily="18" charset="0"/>
                <a:cs typeface="Times New Roman" panose="02020603050405020304" pitchFamily="18" charset="0"/>
              </a:rPr>
              <a:t>Pudagyň</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önümçiligi</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guramak</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önünde</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durýan</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b="1" dirty="0" err="1">
                <a:latin typeface="Times New Roman" panose="02020603050405020304" pitchFamily="18" charset="0"/>
                <a:ea typeface="Times New Roman" panose="02020603050405020304" pitchFamily="18" charset="0"/>
                <a:cs typeface="Times New Roman" panose="02020603050405020304" pitchFamily="18" charset="0"/>
              </a:rPr>
              <a:t>wezipeleri</a:t>
            </a:r>
            <a:r>
              <a:rPr lang="ru-RU" b="1"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1)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mundan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beýläkde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ýöriteleşdirmek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2)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Ylmy-tehniki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prosesi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ösdürmek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geljekgi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önümçiligiň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ylmy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taýdan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guramak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taýýarlamak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3)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Zähmet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öndürijiligini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gowulandyrmak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önümçilikdäki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maşynlaryň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ulanylyş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öndürijiligini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onuň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nazary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öndürijiligine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maksimal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ýakynlaşdymak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544378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dirty="0" smtClean="0"/>
              <a:t>Amal önümçilik prosesi</a:t>
            </a:r>
            <a:endParaRPr lang="ru-RU" dirty="0"/>
          </a:p>
        </p:txBody>
      </p:sp>
      <p:sp>
        <p:nvSpPr>
          <p:cNvPr id="3" name="Объект 2"/>
          <p:cNvSpPr>
            <a:spLocks noGrp="1"/>
          </p:cNvSpPr>
          <p:nvPr>
            <p:ph idx="1"/>
          </p:nvPr>
        </p:nvSpPr>
        <p:spPr>
          <a:xfrm>
            <a:off x="838200" y="1348353"/>
            <a:ext cx="10515600" cy="4828610"/>
          </a:xfrm>
        </p:spPr>
        <p:txBody>
          <a:bodyPr>
            <a:normAutofit fontScale="92500" lnSpcReduction="10000"/>
          </a:bodyPr>
          <a:lstStyle/>
          <a:p>
            <a:pPr indent="540385" algn="just">
              <a:spcAft>
                <a:spcPts val="0"/>
              </a:spcAft>
            </a:pPr>
            <a:r>
              <a:rPr lang="ru-RU" dirty="0" err="1">
                <a:solidFill>
                  <a:srgbClr val="000000"/>
                </a:solidFill>
                <a:latin typeface="Times New Roman" panose="02020603050405020304" pitchFamily="18" charset="0"/>
                <a:ea typeface="Times New Roman" panose="02020603050405020304" pitchFamily="18" charset="0"/>
              </a:rPr>
              <a:t>Önümçilik</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prosesi</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önümçiligiň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özara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baglanyşykly</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esasy</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kömekçi</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we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hyzmat</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etmek</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prosesleriniň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we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olaryň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netijesinde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başlangyç</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materiallaryň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taýýar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önümlere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öwrülýän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tebigy</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prosesleriniň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jeminden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ybaratdyr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Önümçiligiň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barşynda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işçi</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zähmet</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serişdeleriniň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kömegi</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bilen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zähmet</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predmetlerine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täsir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edip</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olary</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taýýar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önüme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öwürýär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Özüniň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gurluşy</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boýunça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önümçilik</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prosesleri</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ýönekeý</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we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çylşyrymly</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proseslere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bölünýär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Bellibir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obýekti</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taýýarlamagyň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birnäçe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yzygider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amallaryndan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ybarat</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bolan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ýönekeý</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prosesden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tapawutlylykda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çylşyrymly</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wagt</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boýunça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utgaşdyrylan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ýönekeý</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prosesleriň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jeminden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durýar</a:t>
            </a:r>
            <a:r>
              <a:rPr lang="ru-RU" dirty="0">
                <a:solidFill>
                  <a:srgbClr val="000000"/>
                </a:solidFill>
                <a:latin typeface="Times New Roman" panose="02020603050405020304" pitchFamily="18" charset="0"/>
                <a:ea typeface="Times New Roman" panose="02020603050405020304" pitchFamily="18" charset="0"/>
              </a:rPr>
              <a:t>. </a:t>
            </a:r>
          </a:p>
          <a:p>
            <a:pPr indent="540385" algn="just">
              <a:spcAft>
                <a:spcPts val="0"/>
              </a:spcAft>
            </a:pPr>
            <a:r>
              <a:rPr lang="ru-RU" dirty="0" err="1">
                <a:solidFill>
                  <a:srgbClr val="000000"/>
                </a:solidFill>
                <a:latin typeface="Times New Roman" panose="02020603050405020304" pitchFamily="18" charset="0"/>
                <a:ea typeface="Times New Roman" panose="02020603050405020304" pitchFamily="18" charset="0"/>
              </a:rPr>
              <a:t>Amal</a:t>
            </a:r>
            <a:r>
              <a:rPr lang="ru-RU" dirty="0">
                <a:solidFill>
                  <a:srgbClr val="000000"/>
                </a:solidFill>
                <a:latin typeface="Times New Roman" panose="02020603050405020304" pitchFamily="18" charset="0"/>
                <a:ea typeface="Times New Roman" panose="02020603050405020304" pitchFamily="18" charset="0"/>
              </a:rPr>
              <a:t> – </a:t>
            </a:r>
            <a:r>
              <a:rPr lang="ru-RU" dirty="0" err="1">
                <a:solidFill>
                  <a:srgbClr val="000000"/>
                </a:solidFill>
                <a:latin typeface="Times New Roman" panose="02020603050405020304" pitchFamily="18" charset="0"/>
                <a:ea typeface="Times New Roman" panose="02020603050405020304" pitchFamily="18" charset="0"/>
              </a:rPr>
              <a:t>önümçilik</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prosesiniň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bölegi</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bolup</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bir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ýa-da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birnäçe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brigada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işçiler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tarapyndan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bir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ýa-da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birnäçe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iş</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ýerlerinde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ýerine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ýetirilýär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we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önümçilik</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obýektiniň</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üstünde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geçirilýän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birnäçe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hereketlerden</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durýar</a:t>
            </a:r>
            <a:r>
              <a:rPr lang="ru-RU" dirty="0">
                <a:solidFill>
                  <a:srgbClr val="000000"/>
                </a:solidFill>
                <a:latin typeface="Times New Roman" panose="02020603050405020304" pitchFamily="18" charset="0"/>
                <a:ea typeface="Times New Roman" panose="02020603050405020304" pitchFamily="18" charset="0"/>
              </a:rPr>
              <a:t>.</a:t>
            </a:r>
          </a:p>
          <a:p>
            <a:pPr indent="540385" algn="just">
              <a:spcAft>
                <a:spcPts val="0"/>
              </a:spcAft>
            </a:pPr>
            <a:r>
              <a:rPr lang="ru-RU" dirty="0" err="1">
                <a:solidFill>
                  <a:srgbClr val="000000"/>
                </a:solidFill>
                <a:latin typeface="Times New Roman" panose="02020603050405020304" pitchFamily="18" charset="0"/>
                <a:ea typeface="Times New Roman" panose="02020603050405020304" pitchFamily="18" charset="0"/>
              </a:rPr>
              <a:t>Önümçilik</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proseslerini</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birnäçe</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alamatlar</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boýunça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klassifikasiýa</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bölüp</a:t>
            </a:r>
            <a:r>
              <a:rPr lang="ru-RU" dirty="0">
                <a:solidFill>
                  <a:srgbClr val="000000"/>
                </a:solidFill>
                <a:latin typeface="Times New Roman" panose="02020603050405020304" pitchFamily="18" charset="0"/>
                <a:ea typeface="Times New Roman" panose="02020603050405020304" pitchFamily="18" charset="0"/>
              </a:rPr>
              <a:t> </a:t>
            </a:r>
            <a:r>
              <a:rPr lang="ru-RU" dirty="0" err="1">
                <a:solidFill>
                  <a:srgbClr val="000000"/>
                </a:solidFill>
                <a:latin typeface="Times New Roman" panose="02020603050405020304" pitchFamily="18" charset="0"/>
                <a:ea typeface="Times New Roman" panose="02020603050405020304" pitchFamily="18" charset="0"/>
              </a:rPr>
              <a:t>bolar</a:t>
            </a:r>
            <a:r>
              <a:rPr lang="ru-RU" dirty="0">
                <a:solidFill>
                  <a:srgbClr val="000000"/>
                </a:solidFill>
                <a:latin typeface="Times New Roman" panose="02020603050405020304" pitchFamily="18" charset="0"/>
                <a:ea typeface="Times New Roman" panose="02020603050405020304" pitchFamily="18" charset="0"/>
              </a:rPr>
              <a:t>. </a:t>
            </a:r>
          </a:p>
          <a:p>
            <a:endParaRPr lang="ru-RU" dirty="0"/>
          </a:p>
        </p:txBody>
      </p:sp>
    </p:spTree>
    <p:extLst>
      <p:ext uri="{BB962C8B-B14F-4D97-AF65-F5344CB8AC3E}">
        <p14:creationId xmlns:p14="http://schemas.microsoft.com/office/powerpoint/2010/main" val="1358980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076217"/>
          </a:xfrm>
        </p:spPr>
        <p:txBody>
          <a:bodyPr/>
          <a:lstStyle/>
          <a:p>
            <a:pPr algn="ctr"/>
            <a:r>
              <a:rPr lang="ru-RU" b="1" dirty="0" err="1"/>
              <a:t>Önümçilik</a:t>
            </a:r>
            <a:r>
              <a:rPr lang="ru-RU" b="1" dirty="0"/>
              <a:t> </a:t>
            </a:r>
            <a:r>
              <a:rPr lang="ru-RU" b="1" dirty="0" err="1"/>
              <a:t>prosesleriniň</a:t>
            </a:r>
            <a:r>
              <a:rPr lang="ru-RU" b="1" dirty="0"/>
              <a:t> </a:t>
            </a:r>
            <a:r>
              <a:rPr lang="ru-RU" b="1" dirty="0" err="1"/>
              <a:t>klassifikasiýasy</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311441983"/>
              </p:ext>
            </p:extLst>
          </p:nvPr>
        </p:nvGraphicFramePr>
        <p:xfrm>
          <a:off x="1038386" y="1162050"/>
          <a:ext cx="10151390" cy="5453940"/>
        </p:xfrm>
        <a:graphic>
          <a:graphicData uri="http://schemas.openxmlformats.org/drawingml/2006/table">
            <a:tbl>
              <a:tblPr firstRow="1" bandRow="1">
                <a:tableStyleId>{5C22544A-7EE6-4342-B048-85BDC9FD1C3A}</a:tableStyleId>
              </a:tblPr>
              <a:tblGrid>
                <a:gridCol w="5075695">
                  <a:extLst>
                    <a:ext uri="{9D8B030D-6E8A-4147-A177-3AD203B41FA5}">
                      <a16:colId xmlns:a16="http://schemas.microsoft.com/office/drawing/2014/main" val="1031167041"/>
                    </a:ext>
                  </a:extLst>
                </a:gridCol>
                <a:gridCol w="5075695">
                  <a:extLst>
                    <a:ext uri="{9D8B030D-6E8A-4147-A177-3AD203B41FA5}">
                      <a16:colId xmlns:a16="http://schemas.microsoft.com/office/drawing/2014/main" val="2108948210"/>
                    </a:ext>
                  </a:extLst>
                </a:gridCol>
              </a:tblGrid>
              <a:tr h="662445">
                <a:tc>
                  <a:txBody>
                    <a:bodyPr/>
                    <a:lstStyle/>
                    <a:p>
                      <a:r>
                        <a:rPr lang="ru-RU" sz="2400" b="1" kern="1200" dirty="0" err="1" smtClean="0">
                          <a:solidFill>
                            <a:schemeClr val="lt1"/>
                          </a:solidFill>
                          <a:effectLst/>
                          <a:latin typeface="+mn-lt"/>
                          <a:ea typeface="+mn-ea"/>
                          <a:cs typeface="+mn-cs"/>
                        </a:rPr>
                        <a:t>Klassifikasiýanyň</a:t>
                      </a:r>
                      <a:r>
                        <a:rPr lang="ru-RU" sz="2400" b="1" kern="1200" dirty="0" smtClean="0">
                          <a:solidFill>
                            <a:schemeClr val="lt1"/>
                          </a:solidFill>
                          <a:effectLst/>
                          <a:latin typeface="+mn-lt"/>
                          <a:ea typeface="+mn-ea"/>
                          <a:cs typeface="+mn-cs"/>
                        </a:rPr>
                        <a:t> </a:t>
                      </a:r>
                      <a:r>
                        <a:rPr lang="ru-RU" sz="2400" b="1" kern="1200" dirty="0" err="1" smtClean="0">
                          <a:solidFill>
                            <a:schemeClr val="lt1"/>
                          </a:solidFill>
                          <a:effectLst/>
                          <a:latin typeface="+mn-lt"/>
                          <a:ea typeface="+mn-ea"/>
                          <a:cs typeface="+mn-cs"/>
                        </a:rPr>
                        <a:t>alamatlary</a:t>
                      </a:r>
                      <a:r>
                        <a:rPr lang="ru-RU" sz="2400" b="1" kern="1200" dirty="0" smtClean="0">
                          <a:solidFill>
                            <a:schemeClr val="lt1"/>
                          </a:solidFill>
                          <a:effectLst/>
                          <a:latin typeface="+mn-lt"/>
                          <a:ea typeface="+mn-ea"/>
                          <a:cs typeface="+mn-cs"/>
                        </a:rPr>
                        <a:t> </a:t>
                      </a:r>
                      <a:endParaRPr lang="ru-RU" sz="2400" dirty="0"/>
                    </a:p>
                  </a:txBody>
                  <a:tcPr/>
                </a:tc>
                <a:tc>
                  <a:txBody>
                    <a:bodyPr/>
                    <a:lstStyle/>
                    <a:p>
                      <a:pPr indent="540385">
                        <a:lnSpc>
                          <a:spcPct val="115000"/>
                        </a:lnSpc>
                        <a:spcAft>
                          <a:spcPts val="0"/>
                        </a:spcAft>
                      </a:pPr>
                      <a:r>
                        <a:rPr lang="ru-RU" sz="2000" b="1" dirty="0" err="1">
                          <a:solidFill>
                            <a:srgbClr val="000000"/>
                          </a:solidFill>
                          <a:effectLst/>
                          <a:latin typeface="Times New Roman" panose="02020603050405020304" pitchFamily="18" charset="0"/>
                          <a:ea typeface="Times New Roman" panose="02020603050405020304" pitchFamily="18" charset="0"/>
                        </a:rPr>
                        <a:t>Önümçilik</a:t>
                      </a:r>
                      <a:r>
                        <a:rPr lang="ru-RU" sz="2000" b="1" dirty="0">
                          <a:solidFill>
                            <a:srgbClr val="000000"/>
                          </a:solidFill>
                          <a:effectLst/>
                          <a:latin typeface="Times New Roman" panose="02020603050405020304" pitchFamily="18" charset="0"/>
                          <a:ea typeface="Times New Roman" panose="02020603050405020304" pitchFamily="18" charset="0"/>
                        </a:rPr>
                        <a:t> </a:t>
                      </a:r>
                      <a:r>
                        <a:rPr lang="ru-RU" sz="2000" b="1" dirty="0" err="1">
                          <a:solidFill>
                            <a:srgbClr val="000000"/>
                          </a:solidFill>
                          <a:effectLst/>
                          <a:latin typeface="Times New Roman" panose="02020603050405020304" pitchFamily="18" charset="0"/>
                          <a:ea typeface="Times New Roman" panose="02020603050405020304" pitchFamily="18" charset="0"/>
                        </a:rPr>
                        <a:t>prosesleriniň</a:t>
                      </a:r>
                      <a:r>
                        <a:rPr lang="ru-RU" sz="2000" b="1" dirty="0">
                          <a:solidFill>
                            <a:srgbClr val="000000"/>
                          </a:solidFill>
                          <a:effectLst/>
                          <a:latin typeface="Times New Roman" panose="02020603050405020304" pitchFamily="18" charset="0"/>
                          <a:ea typeface="Times New Roman" panose="02020603050405020304" pitchFamily="18" charset="0"/>
                        </a:rPr>
                        <a:t> </a:t>
                      </a:r>
                      <a:r>
                        <a:rPr lang="ru-RU" sz="2000" b="1" dirty="0" err="1">
                          <a:solidFill>
                            <a:srgbClr val="000000"/>
                          </a:solidFill>
                          <a:effectLst/>
                          <a:latin typeface="Times New Roman" panose="02020603050405020304" pitchFamily="18" charset="0"/>
                          <a:ea typeface="Times New Roman" panose="02020603050405020304" pitchFamily="18" charset="0"/>
                        </a:rPr>
                        <a:t>görnüşleri</a:t>
                      </a:r>
                      <a:r>
                        <a:rPr lang="ru-RU" sz="2000" b="1" dirty="0">
                          <a:solidFill>
                            <a:srgbClr val="000000"/>
                          </a:solidFill>
                          <a:effectLst/>
                          <a:latin typeface="Times New Roman" panose="02020603050405020304" pitchFamily="18" charset="0"/>
                          <a:ea typeface="Times New Roman" panose="02020603050405020304" pitchFamily="18" charset="0"/>
                        </a:rPr>
                        <a:t> </a:t>
                      </a:r>
                      <a:endParaRPr lang="ru-RU" sz="2000" dirty="0">
                        <a:solidFill>
                          <a:srgbClr val="000000"/>
                        </a:solidFill>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92903138"/>
                  </a:ext>
                </a:extLst>
              </a:tr>
              <a:tr h="662445">
                <a:tc>
                  <a:txBody>
                    <a:bodyPr/>
                    <a:lstStyle/>
                    <a:p>
                      <a:r>
                        <a:rPr lang="ru-RU" sz="2400" dirty="0" err="1" smtClean="0">
                          <a:effectLst/>
                          <a:latin typeface="Calibri" panose="020F0502020204030204" pitchFamily="34" charset="0"/>
                          <a:ea typeface="Times New Roman" panose="02020603050405020304" pitchFamily="18" charset="0"/>
                          <a:cs typeface="Times New Roman" panose="02020603050405020304" pitchFamily="18" charset="0"/>
                        </a:rPr>
                        <a:t>Guramanyň</a:t>
                      </a:r>
                      <a:r>
                        <a:rPr lang="ru-RU" sz="24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2400" dirty="0" err="1" smtClean="0">
                          <a:effectLst/>
                          <a:latin typeface="Calibri" panose="020F0502020204030204" pitchFamily="34" charset="0"/>
                          <a:ea typeface="Times New Roman" panose="02020603050405020304" pitchFamily="18" charset="0"/>
                          <a:cs typeface="Times New Roman" panose="02020603050405020304" pitchFamily="18" charset="0"/>
                        </a:rPr>
                        <a:t>çylşyrymlylygy</a:t>
                      </a:r>
                      <a:r>
                        <a:rPr lang="ru-RU" sz="24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2400" dirty="0"/>
                    </a:p>
                  </a:txBody>
                  <a:tcPr/>
                </a:tc>
                <a:tc>
                  <a:txBody>
                    <a:bodyPr/>
                    <a:lstStyle/>
                    <a:p>
                      <a:pPr indent="540385">
                        <a:spcAft>
                          <a:spcPts val="0"/>
                        </a:spcAft>
                      </a:pPr>
                      <a:r>
                        <a:rPr lang="ru-RU" sz="2000" dirty="0" err="1" smtClean="0">
                          <a:solidFill>
                            <a:srgbClr val="000000"/>
                          </a:solidFill>
                          <a:effectLst/>
                          <a:latin typeface="Times New Roman" panose="02020603050405020304" pitchFamily="18" charset="0"/>
                          <a:ea typeface="Times New Roman" panose="02020603050405020304" pitchFamily="18" charset="0"/>
                        </a:rPr>
                        <a:t>Ýönekeý</a:t>
                      </a:r>
                      <a:r>
                        <a:rPr lang="ru-RU" sz="2000" dirty="0" smtClean="0">
                          <a:solidFill>
                            <a:srgbClr val="000000"/>
                          </a:solidFill>
                          <a:effectLst/>
                          <a:latin typeface="Times New Roman" panose="02020603050405020304" pitchFamily="18" charset="0"/>
                          <a:ea typeface="Times New Roman" panose="02020603050405020304" pitchFamily="18" charset="0"/>
                        </a:rPr>
                        <a:t> </a:t>
                      </a:r>
                    </a:p>
                    <a:p>
                      <a:r>
                        <a:rPr lang="ru-RU" sz="2000" dirty="0" err="1" smtClean="0">
                          <a:effectLst/>
                          <a:latin typeface="Calibri" panose="020F0502020204030204" pitchFamily="34" charset="0"/>
                          <a:ea typeface="Times New Roman" panose="02020603050405020304" pitchFamily="18" charset="0"/>
                          <a:cs typeface="Times New Roman" panose="02020603050405020304" pitchFamily="18" charset="0"/>
                        </a:rPr>
                        <a:t>Çylşyrymly</a:t>
                      </a:r>
                      <a:r>
                        <a:rPr lang="ru-RU"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2000" dirty="0"/>
                    </a:p>
                  </a:txBody>
                  <a:tcPr/>
                </a:tc>
                <a:extLst>
                  <a:ext uri="{0D108BD9-81ED-4DB2-BD59-A6C34878D82A}">
                    <a16:rowId xmlns:a16="http://schemas.microsoft.com/office/drawing/2014/main" val="3679156524"/>
                  </a:ext>
                </a:extLst>
              </a:tr>
              <a:tr h="1097666">
                <a:tc>
                  <a:txBody>
                    <a:bodyPr/>
                    <a:lstStyle/>
                    <a:p>
                      <a:r>
                        <a:rPr lang="ru-RU" sz="2800" dirty="0" err="1" smtClean="0">
                          <a:effectLst/>
                          <a:latin typeface="Calibri" panose="020F0502020204030204" pitchFamily="34" charset="0"/>
                          <a:ea typeface="Times New Roman" panose="02020603050405020304" pitchFamily="18" charset="0"/>
                          <a:cs typeface="Times New Roman" panose="02020603050405020304" pitchFamily="18" charset="0"/>
                        </a:rPr>
                        <a:t>Täsiriň</a:t>
                      </a:r>
                      <a:r>
                        <a:rPr lang="ru-RU" sz="2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2800" dirty="0" err="1" smtClean="0">
                          <a:effectLst/>
                          <a:latin typeface="Calibri" panose="020F0502020204030204" pitchFamily="34" charset="0"/>
                          <a:ea typeface="Times New Roman" panose="02020603050405020304" pitchFamily="18" charset="0"/>
                          <a:cs typeface="Times New Roman" panose="02020603050405020304" pitchFamily="18" charset="0"/>
                        </a:rPr>
                        <a:t>netijeleri</a:t>
                      </a:r>
                      <a:r>
                        <a:rPr lang="ru-RU" sz="28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2800" dirty="0"/>
                    </a:p>
                  </a:txBody>
                  <a:tcPr/>
                </a:tc>
                <a:tc>
                  <a:txBody>
                    <a:bodyPr/>
                    <a:lstStyle/>
                    <a:p>
                      <a:pPr indent="540385">
                        <a:spcAft>
                          <a:spcPts val="0"/>
                        </a:spcAft>
                      </a:pPr>
                      <a:r>
                        <a:rPr lang="ru-RU" sz="1800" dirty="0" err="1" smtClean="0">
                          <a:solidFill>
                            <a:srgbClr val="000000"/>
                          </a:solidFill>
                          <a:effectLst/>
                          <a:latin typeface="Times New Roman" panose="02020603050405020304" pitchFamily="18" charset="0"/>
                          <a:ea typeface="Times New Roman" panose="02020603050405020304" pitchFamily="18" charset="0"/>
                        </a:rPr>
                        <a:t>Tehnologik</a:t>
                      </a:r>
                      <a:r>
                        <a:rPr lang="ru-RU" sz="1800" dirty="0" smtClean="0">
                          <a:solidFill>
                            <a:srgbClr val="000000"/>
                          </a:solidFill>
                          <a:effectLst/>
                          <a:latin typeface="Times New Roman" panose="02020603050405020304" pitchFamily="18" charset="0"/>
                          <a:ea typeface="Times New Roman" panose="02020603050405020304" pitchFamily="18" charset="0"/>
                        </a:rPr>
                        <a:t> – </a:t>
                      </a:r>
                      <a:r>
                        <a:rPr lang="ru-RU" sz="1800" dirty="0" err="1" smtClean="0">
                          <a:solidFill>
                            <a:srgbClr val="000000"/>
                          </a:solidFill>
                          <a:effectLst/>
                          <a:latin typeface="Times New Roman" panose="02020603050405020304" pitchFamily="18" charset="0"/>
                          <a:ea typeface="Times New Roman" panose="02020603050405020304" pitchFamily="18" charset="0"/>
                        </a:rPr>
                        <a:t>zähmet</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predmetleriniň</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görnüşlerini</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ölçegini</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we</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häsiýetini</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üýtgedýär</a:t>
                      </a:r>
                      <a:r>
                        <a:rPr lang="ru-RU" sz="1800" dirty="0" smtClean="0">
                          <a:solidFill>
                            <a:srgbClr val="000000"/>
                          </a:solidFill>
                          <a:effectLst/>
                          <a:latin typeface="Times New Roman" panose="02020603050405020304" pitchFamily="18" charset="0"/>
                          <a:ea typeface="Times New Roman" panose="02020603050405020304" pitchFamily="18" charset="0"/>
                        </a:rPr>
                        <a:t> </a:t>
                      </a:r>
                    </a:p>
                    <a:p>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Tehnologik</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däl</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zähmet</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predmetleriniň</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görnüşlerini</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ölçegini</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we</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häsiýetini</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üýtgetmeýär</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2400" dirty="0"/>
                    </a:p>
                  </a:txBody>
                  <a:tcPr/>
                </a:tc>
                <a:extLst>
                  <a:ext uri="{0D108BD9-81ED-4DB2-BD59-A6C34878D82A}">
                    <a16:rowId xmlns:a16="http://schemas.microsoft.com/office/drawing/2014/main" val="3155833714"/>
                  </a:ext>
                </a:extLst>
              </a:tr>
              <a:tr h="844359">
                <a:tc>
                  <a:txBody>
                    <a:bodyPr/>
                    <a:lstStyle/>
                    <a:p>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Bellenen</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maksady</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we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önüm</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öndürmek</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prosesindäki</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roly</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2000" dirty="0"/>
                    </a:p>
                  </a:txBody>
                  <a:tcPr/>
                </a:tc>
                <a:tc>
                  <a:txBody>
                    <a:bodyPr/>
                    <a:lstStyle/>
                    <a:p>
                      <a:pPr indent="540385">
                        <a:spcAft>
                          <a:spcPts val="0"/>
                        </a:spcAft>
                      </a:pPr>
                      <a:r>
                        <a:rPr lang="ru-RU" sz="1800" dirty="0" err="1" smtClean="0">
                          <a:solidFill>
                            <a:srgbClr val="000000"/>
                          </a:solidFill>
                          <a:effectLst/>
                          <a:latin typeface="Times New Roman" panose="02020603050405020304" pitchFamily="18" charset="0"/>
                          <a:ea typeface="Times New Roman" panose="02020603050405020304" pitchFamily="18" charset="0"/>
                        </a:rPr>
                        <a:t>Esasy</a:t>
                      </a:r>
                      <a:r>
                        <a:rPr lang="ru-RU" sz="1800" dirty="0" smtClean="0">
                          <a:solidFill>
                            <a:srgbClr val="000000"/>
                          </a:solidFill>
                          <a:effectLst/>
                          <a:latin typeface="Times New Roman" panose="02020603050405020304" pitchFamily="18" charset="0"/>
                          <a:ea typeface="Times New Roman" panose="02020603050405020304" pitchFamily="18" charset="0"/>
                        </a:rPr>
                        <a:t> </a:t>
                      </a:r>
                    </a:p>
                    <a:p>
                      <a:pPr indent="540385">
                        <a:spcAft>
                          <a:spcPts val="0"/>
                        </a:spcAft>
                      </a:pPr>
                      <a:r>
                        <a:rPr lang="ru-RU" sz="1800" dirty="0" err="1" smtClean="0">
                          <a:solidFill>
                            <a:srgbClr val="000000"/>
                          </a:solidFill>
                          <a:effectLst/>
                          <a:latin typeface="Times New Roman" panose="02020603050405020304" pitchFamily="18" charset="0"/>
                          <a:ea typeface="Times New Roman" panose="02020603050405020304" pitchFamily="18" charset="0"/>
                        </a:rPr>
                        <a:t>Kömekçi</a:t>
                      </a:r>
                      <a:r>
                        <a:rPr lang="ru-RU" sz="1800" dirty="0" smtClean="0">
                          <a:solidFill>
                            <a:srgbClr val="000000"/>
                          </a:solidFill>
                          <a:effectLst/>
                          <a:latin typeface="Times New Roman" panose="02020603050405020304" pitchFamily="18" charset="0"/>
                          <a:ea typeface="Times New Roman" panose="02020603050405020304" pitchFamily="18" charset="0"/>
                        </a:rPr>
                        <a:t> </a:t>
                      </a:r>
                    </a:p>
                    <a:p>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Hyzmat</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etmek</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1800" dirty="0"/>
                    </a:p>
                  </a:txBody>
                  <a:tcPr/>
                </a:tc>
                <a:extLst>
                  <a:ext uri="{0D108BD9-81ED-4DB2-BD59-A6C34878D82A}">
                    <a16:rowId xmlns:a16="http://schemas.microsoft.com/office/drawing/2014/main" val="3573311984"/>
                  </a:ext>
                </a:extLst>
              </a:tr>
              <a:tr h="662445">
                <a:tc>
                  <a:txBody>
                    <a:bodyPr/>
                    <a:lstStyle/>
                    <a:p>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Ýerine</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ýetirilýän</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tehnologik</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amallaryň</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US" sz="2000" dirty="0" err="1" smtClean="0">
                          <a:effectLst/>
                          <a:latin typeface="Calibri" panose="020F0502020204030204" pitchFamily="34" charset="0"/>
                          <a:ea typeface="Times New Roman" panose="02020603050405020304" pitchFamily="18" charset="0"/>
                          <a:cs typeface="Times New Roman" panose="02020603050405020304" pitchFamily="18" charset="0"/>
                        </a:rPr>
                        <a:t>häsiýeti</a:t>
                      </a:r>
                      <a:r>
                        <a:rPr lang="en-US"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2000" dirty="0"/>
                    </a:p>
                  </a:txBody>
                  <a:tcPr/>
                </a:tc>
                <a:tc>
                  <a:txBody>
                    <a:bodyPr/>
                    <a:lstStyle/>
                    <a:p>
                      <a:pPr indent="540385">
                        <a:spcAft>
                          <a:spcPts val="0"/>
                        </a:spcAft>
                      </a:pPr>
                      <a:r>
                        <a:rPr lang="ru-RU" sz="1800" dirty="0" err="1" smtClean="0">
                          <a:solidFill>
                            <a:srgbClr val="000000"/>
                          </a:solidFill>
                          <a:effectLst/>
                          <a:latin typeface="Times New Roman" panose="02020603050405020304" pitchFamily="18" charset="0"/>
                          <a:ea typeface="Times New Roman" panose="02020603050405020304" pitchFamily="18" charset="0"/>
                        </a:rPr>
                        <a:t>Taýýarlamak</a:t>
                      </a:r>
                      <a:r>
                        <a:rPr lang="ru-RU" sz="1800" dirty="0" smtClean="0">
                          <a:solidFill>
                            <a:srgbClr val="000000"/>
                          </a:solidFill>
                          <a:effectLst/>
                          <a:latin typeface="Times New Roman" panose="02020603050405020304" pitchFamily="18" charset="0"/>
                          <a:ea typeface="Times New Roman" panose="02020603050405020304" pitchFamily="18" charset="0"/>
                        </a:rPr>
                        <a:t> </a:t>
                      </a:r>
                      <a:endParaRPr lang="tk-TM" sz="1800" dirty="0" smtClean="0">
                        <a:solidFill>
                          <a:srgbClr val="000000"/>
                        </a:solidFill>
                        <a:effectLst/>
                        <a:latin typeface="Times New Roman" panose="02020603050405020304" pitchFamily="18" charset="0"/>
                        <a:ea typeface="Times New Roman" panose="02020603050405020304" pitchFamily="18" charset="0"/>
                      </a:endParaRPr>
                    </a:p>
                    <a:p>
                      <a:pPr indent="540385">
                        <a:spcAft>
                          <a:spcPts val="0"/>
                        </a:spcAft>
                      </a:pPr>
                      <a:r>
                        <a:rPr lang="ru-RU" sz="1800" dirty="0" err="1" smtClean="0">
                          <a:solidFill>
                            <a:srgbClr val="000000"/>
                          </a:solidFill>
                          <a:effectLst/>
                          <a:latin typeface="Times New Roman" panose="02020603050405020304" pitchFamily="18" charset="0"/>
                          <a:ea typeface="Times New Roman" panose="02020603050405020304" pitchFamily="18" charset="0"/>
                        </a:rPr>
                        <a:t>Işläp</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bejermek</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tk-TM" sz="1800" dirty="0" smtClean="0">
                          <a:solidFill>
                            <a:srgbClr val="000000"/>
                          </a:solidFill>
                          <a:effectLst/>
                          <a:latin typeface="Times New Roman" panose="02020603050405020304" pitchFamily="18" charset="0"/>
                          <a:ea typeface="Times New Roman" panose="02020603050405020304" pitchFamily="18" charset="0"/>
                        </a:rPr>
                        <a:t>,</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Ýygnamak</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2400" dirty="0"/>
                    </a:p>
                  </a:txBody>
                  <a:tcPr/>
                </a:tc>
                <a:extLst>
                  <a:ext uri="{0D108BD9-81ED-4DB2-BD59-A6C34878D82A}">
                    <a16:rowId xmlns:a16="http://schemas.microsoft.com/office/drawing/2014/main" val="687091997"/>
                  </a:ext>
                </a:extLst>
              </a:tr>
              <a:tr h="662445">
                <a:tc>
                  <a:txBody>
                    <a:bodyPr/>
                    <a:lstStyle/>
                    <a:p>
                      <a:r>
                        <a:rPr lang="ru-RU" sz="2000" dirty="0" err="1" smtClean="0">
                          <a:effectLst/>
                          <a:latin typeface="Calibri" panose="020F0502020204030204" pitchFamily="34" charset="0"/>
                          <a:ea typeface="Times New Roman" panose="02020603050405020304" pitchFamily="18" charset="0"/>
                          <a:cs typeface="Times New Roman" panose="02020603050405020304" pitchFamily="18" charset="0"/>
                        </a:rPr>
                        <a:t>Tehniki</a:t>
                      </a:r>
                      <a:r>
                        <a:rPr lang="ru-RU"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2000" dirty="0" err="1" smtClean="0">
                          <a:effectLst/>
                          <a:latin typeface="Calibri" panose="020F0502020204030204" pitchFamily="34" charset="0"/>
                          <a:ea typeface="Times New Roman" panose="02020603050405020304" pitchFamily="18" charset="0"/>
                          <a:cs typeface="Times New Roman" panose="02020603050405020304" pitchFamily="18" charset="0"/>
                        </a:rPr>
                        <a:t>taýdan</a:t>
                      </a:r>
                      <a:r>
                        <a:rPr lang="ru-RU"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2000" dirty="0" err="1" smtClean="0">
                          <a:effectLst/>
                          <a:latin typeface="Calibri" panose="020F0502020204030204" pitchFamily="34" charset="0"/>
                          <a:ea typeface="Times New Roman" panose="02020603050405020304" pitchFamily="18" charset="0"/>
                          <a:cs typeface="Times New Roman" panose="02020603050405020304" pitchFamily="18" charset="0"/>
                        </a:rPr>
                        <a:t>abzallaşdyrylyş</a:t>
                      </a:r>
                      <a:r>
                        <a:rPr lang="ru-RU"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ru-RU" sz="2000" dirty="0" err="1" smtClean="0">
                          <a:effectLst/>
                          <a:latin typeface="Calibri" panose="020F0502020204030204" pitchFamily="34" charset="0"/>
                          <a:ea typeface="Times New Roman" panose="02020603050405020304" pitchFamily="18" charset="0"/>
                          <a:cs typeface="Times New Roman" panose="02020603050405020304" pitchFamily="18" charset="0"/>
                        </a:rPr>
                        <a:t>derejesi</a:t>
                      </a:r>
                      <a:r>
                        <a:rPr lang="ru-RU"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2000" dirty="0"/>
                    </a:p>
                  </a:txBody>
                  <a:tcPr/>
                </a:tc>
                <a:tc>
                  <a:txBody>
                    <a:bodyPr/>
                    <a:lstStyle/>
                    <a:p>
                      <a:pPr indent="540385">
                        <a:spcAft>
                          <a:spcPts val="0"/>
                        </a:spcAft>
                      </a:pPr>
                      <a:r>
                        <a:rPr lang="ru-RU" sz="1800" dirty="0" err="1" smtClean="0">
                          <a:solidFill>
                            <a:srgbClr val="000000"/>
                          </a:solidFill>
                          <a:effectLst/>
                          <a:latin typeface="Times New Roman" panose="02020603050405020304" pitchFamily="18" charset="0"/>
                          <a:ea typeface="Times New Roman" panose="02020603050405020304" pitchFamily="18" charset="0"/>
                        </a:rPr>
                        <a:t>El</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bilen</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ru-RU" sz="1800" dirty="0" err="1" smtClean="0">
                          <a:solidFill>
                            <a:srgbClr val="000000"/>
                          </a:solidFill>
                          <a:effectLst/>
                          <a:latin typeface="Times New Roman" panose="02020603050405020304" pitchFamily="18" charset="0"/>
                          <a:ea typeface="Times New Roman" panose="02020603050405020304" pitchFamily="18" charset="0"/>
                        </a:rPr>
                        <a:t>Mehanizirlenen</a:t>
                      </a:r>
                      <a:r>
                        <a:rPr lang="ru-RU" sz="1800" dirty="0" smtClean="0">
                          <a:solidFill>
                            <a:srgbClr val="000000"/>
                          </a:solidFill>
                          <a:effectLst/>
                          <a:latin typeface="Times New Roman" panose="02020603050405020304" pitchFamily="18" charset="0"/>
                          <a:ea typeface="Times New Roman" panose="02020603050405020304" pitchFamily="18" charset="0"/>
                        </a:rPr>
                        <a:t> </a:t>
                      </a:r>
                      <a:r>
                        <a:rPr lang="tk-TM" sz="1800" dirty="0" smtClean="0">
                          <a:solidFill>
                            <a:srgbClr val="000000"/>
                          </a:solidFill>
                          <a:effectLst/>
                          <a:latin typeface="Times New Roman" panose="02020603050405020304" pitchFamily="18" charset="0"/>
                          <a:ea typeface="Times New Roman" panose="02020603050405020304" pitchFamily="18" charset="0"/>
                        </a:rPr>
                        <a:t>,</a:t>
                      </a:r>
                      <a:r>
                        <a:rPr lang="ru-RU" sz="1800" dirty="0" err="1" smtClean="0">
                          <a:effectLst/>
                          <a:latin typeface="Calibri" panose="020F0502020204030204" pitchFamily="34" charset="0"/>
                          <a:ea typeface="Times New Roman" panose="02020603050405020304" pitchFamily="18" charset="0"/>
                          <a:cs typeface="Times New Roman" panose="02020603050405020304" pitchFamily="18" charset="0"/>
                        </a:rPr>
                        <a:t>Awtomatlaşdyrylan</a:t>
                      </a:r>
                      <a:r>
                        <a:rPr lang="ru-RU" sz="1800" dirty="0" smtClean="0">
                          <a:effectLst/>
                          <a:latin typeface="Calibri" panose="020F0502020204030204" pitchFamily="34" charset="0"/>
                          <a:ea typeface="Times New Roman" panose="02020603050405020304" pitchFamily="18" charset="0"/>
                          <a:cs typeface="Times New Roman" panose="02020603050405020304" pitchFamily="18" charset="0"/>
                        </a:rPr>
                        <a:t> </a:t>
                      </a:r>
                      <a:endParaRPr lang="ru-RU" sz="1800" dirty="0"/>
                    </a:p>
                  </a:txBody>
                  <a:tcPr/>
                </a:tc>
                <a:extLst>
                  <a:ext uri="{0D108BD9-81ED-4DB2-BD59-A6C34878D82A}">
                    <a16:rowId xmlns:a16="http://schemas.microsoft.com/office/drawing/2014/main" val="198509012"/>
                  </a:ext>
                </a:extLst>
              </a:tr>
              <a:tr h="662445">
                <a:tc>
                  <a:txBody>
                    <a:bodyPr/>
                    <a:lstStyle/>
                    <a:p>
                      <a:r>
                        <a:rPr lang="ru-RU" sz="1800" kern="1200" dirty="0" err="1" smtClean="0">
                          <a:solidFill>
                            <a:schemeClr val="dk1"/>
                          </a:solidFill>
                          <a:effectLst/>
                          <a:latin typeface="+mn-lt"/>
                          <a:ea typeface="+mn-ea"/>
                          <a:cs typeface="+mn-cs"/>
                        </a:rPr>
                        <a:t>Tehnologik</a:t>
                      </a:r>
                      <a:r>
                        <a:rPr lang="ru-RU" sz="1800" kern="1200" dirty="0" smtClean="0">
                          <a:solidFill>
                            <a:schemeClr val="dk1"/>
                          </a:solidFill>
                          <a:effectLst/>
                          <a:latin typeface="+mn-lt"/>
                          <a:ea typeface="+mn-ea"/>
                          <a:cs typeface="+mn-cs"/>
                        </a:rPr>
                        <a:t> </a:t>
                      </a:r>
                      <a:r>
                        <a:rPr lang="ru-RU" sz="1800" kern="1200" dirty="0" err="1" smtClean="0">
                          <a:solidFill>
                            <a:schemeClr val="dk1"/>
                          </a:solidFill>
                          <a:effectLst/>
                          <a:latin typeface="+mn-lt"/>
                          <a:ea typeface="+mn-ea"/>
                          <a:cs typeface="+mn-cs"/>
                        </a:rPr>
                        <a:t>prosesleriň</a:t>
                      </a:r>
                      <a:r>
                        <a:rPr lang="ru-RU" sz="1800" kern="1200" dirty="0" smtClean="0">
                          <a:solidFill>
                            <a:schemeClr val="dk1"/>
                          </a:solidFill>
                          <a:effectLst/>
                          <a:latin typeface="+mn-lt"/>
                          <a:ea typeface="+mn-ea"/>
                          <a:cs typeface="+mn-cs"/>
                        </a:rPr>
                        <a:t> </a:t>
                      </a:r>
                      <a:r>
                        <a:rPr lang="ru-RU" sz="1800" kern="1200" dirty="0" err="1" smtClean="0">
                          <a:solidFill>
                            <a:schemeClr val="dk1"/>
                          </a:solidFill>
                          <a:effectLst/>
                          <a:latin typeface="+mn-lt"/>
                          <a:ea typeface="+mn-ea"/>
                          <a:cs typeface="+mn-cs"/>
                        </a:rPr>
                        <a:t>üznüksizlik</a:t>
                      </a:r>
                      <a:r>
                        <a:rPr lang="ru-RU" sz="1800" kern="1200" dirty="0" smtClean="0">
                          <a:solidFill>
                            <a:schemeClr val="dk1"/>
                          </a:solidFill>
                          <a:effectLst/>
                          <a:latin typeface="+mn-lt"/>
                          <a:ea typeface="+mn-ea"/>
                          <a:cs typeface="+mn-cs"/>
                        </a:rPr>
                        <a:t> </a:t>
                      </a:r>
                      <a:r>
                        <a:rPr lang="ru-RU" sz="1800" kern="1200" dirty="0" err="1" smtClean="0">
                          <a:solidFill>
                            <a:schemeClr val="dk1"/>
                          </a:solidFill>
                          <a:effectLst/>
                          <a:latin typeface="+mn-lt"/>
                          <a:ea typeface="+mn-ea"/>
                          <a:cs typeface="+mn-cs"/>
                        </a:rPr>
                        <a:t>derejesi</a:t>
                      </a:r>
                      <a:r>
                        <a:rPr lang="ru-RU" sz="1800" kern="1200" dirty="0" smtClean="0">
                          <a:solidFill>
                            <a:schemeClr val="dk1"/>
                          </a:solidFill>
                          <a:effectLst/>
                          <a:latin typeface="+mn-lt"/>
                          <a:ea typeface="+mn-ea"/>
                          <a:cs typeface="+mn-cs"/>
                        </a:rPr>
                        <a:t> </a:t>
                      </a:r>
                      <a:endParaRPr lang="ru-RU" sz="2400" dirty="0"/>
                    </a:p>
                  </a:txBody>
                  <a:tcPr/>
                </a:tc>
                <a:tc>
                  <a:txBody>
                    <a:bodyPr/>
                    <a:lstStyle/>
                    <a:p>
                      <a:r>
                        <a:rPr lang="ru-RU" sz="1800" kern="1200" dirty="0" err="1" smtClean="0">
                          <a:solidFill>
                            <a:schemeClr val="dk1"/>
                          </a:solidFill>
                          <a:effectLst/>
                          <a:latin typeface="+mn-lt"/>
                          <a:ea typeface="+mn-ea"/>
                          <a:cs typeface="+mn-cs"/>
                        </a:rPr>
                        <a:t>Diskret</a:t>
                      </a:r>
                      <a:r>
                        <a:rPr lang="ru-RU" sz="1800" kern="1200" dirty="0" smtClean="0">
                          <a:solidFill>
                            <a:schemeClr val="dk1"/>
                          </a:solidFill>
                          <a:effectLst/>
                          <a:latin typeface="+mn-lt"/>
                          <a:ea typeface="+mn-ea"/>
                          <a:cs typeface="+mn-cs"/>
                        </a:rPr>
                        <a:t> </a:t>
                      </a:r>
                    </a:p>
                    <a:p>
                      <a:r>
                        <a:rPr lang="ru-RU" sz="1800" kern="1200" dirty="0" err="1" smtClean="0">
                          <a:solidFill>
                            <a:schemeClr val="dk1"/>
                          </a:solidFill>
                          <a:effectLst/>
                          <a:latin typeface="+mn-lt"/>
                          <a:ea typeface="+mn-ea"/>
                          <a:cs typeface="+mn-cs"/>
                        </a:rPr>
                        <a:t>Üznüksiz</a:t>
                      </a:r>
                      <a:r>
                        <a:rPr lang="ru-RU" sz="1800" kern="1200" dirty="0" smtClean="0">
                          <a:solidFill>
                            <a:schemeClr val="dk1"/>
                          </a:solidFill>
                          <a:effectLst/>
                          <a:latin typeface="+mn-lt"/>
                          <a:ea typeface="+mn-ea"/>
                          <a:cs typeface="+mn-cs"/>
                        </a:rPr>
                        <a:t> </a:t>
                      </a:r>
                      <a:endParaRPr lang="ru-RU" sz="2400" dirty="0"/>
                    </a:p>
                  </a:txBody>
                  <a:tcPr/>
                </a:tc>
                <a:extLst>
                  <a:ext uri="{0D108BD9-81ED-4DB2-BD59-A6C34878D82A}">
                    <a16:rowId xmlns:a16="http://schemas.microsoft.com/office/drawing/2014/main" val="3446766167"/>
                  </a:ext>
                </a:extLst>
              </a:tr>
            </a:tbl>
          </a:graphicData>
        </a:graphic>
      </p:graphicFrame>
    </p:spTree>
    <p:extLst>
      <p:ext uri="{BB962C8B-B14F-4D97-AF65-F5344CB8AC3E}">
        <p14:creationId xmlns:p14="http://schemas.microsoft.com/office/powerpoint/2010/main" val="3565041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smtClean="0"/>
              <a:t>Önümçilik</a:t>
            </a:r>
            <a:r>
              <a:rPr lang="ru-RU" b="1" dirty="0" smtClean="0"/>
              <a:t> </a:t>
            </a:r>
            <a:r>
              <a:rPr lang="ru-RU" b="1" dirty="0" err="1" smtClean="0"/>
              <a:t>prosesleriniň</a:t>
            </a:r>
            <a:r>
              <a:rPr lang="ru-RU" b="1" dirty="0" smtClean="0"/>
              <a:t> </a:t>
            </a:r>
            <a:r>
              <a:rPr lang="ru-RU" b="1" dirty="0" err="1" smtClean="0"/>
              <a:t>klassifikasiýasy</a:t>
            </a:r>
            <a:endParaRPr lang="ru-RU" dirty="0"/>
          </a:p>
        </p:txBody>
      </p:sp>
      <p:sp>
        <p:nvSpPr>
          <p:cNvPr id="3" name="Объект 2"/>
          <p:cNvSpPr>
            <a:spLocks noGrp="1"/>
          </p:cNvSpPr>
          <p:nvPr>
            <p:ph idx="1"/>
          </p:nvPr>
        </p:nvSpPr>
        <p:spPr>
          <a:xfrm>
            <a:off x="838200" y="1363851"/>
            <a:ext cx="10515600" cy="4813112"/>
          </a:xfrm>
        </p:spPr>
        <p:txBody>
          <a:bodyPr>
            <a:normAutofit fontScale="70000" lnSpcReduction="20000"/>
          </a:bodyPr>
          <a:lstStyle/>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Tutuşlygyna alanyňda önümçilik prosesini iki topara bölüp bolar: </a:t>
            </a:r>
            <a:r>
              <a:rPr lang="cs-CZ" b="1" dirty="0">
                <a:latin typeface="Times New Roman" panose="02020603050405020304" pitchFamily="18" charset="0"/>
                <a:ea typeface="Times New Roman" panose="02020603050405020304" pitchFamily="18" charset="0"/>
                <a:cs typeface="Times New Roman" panose="02020603050405020304" pitchFamily="18" charset="0"/>
              </a:rPr>
              <a:t>tehnologik topar</a:t>
            </a:r>
            <a:r>
              <a:rPr lang="cs-CZ" dirty="0">
                <a:latin typeface="Times New Roman" panose="02020603050405020304" pitchFamily="18" charset="0"/>
                <a:ea typeface="Times New Roman" panose="02020603050405020304" pitchFamily="18" charset="0"/>
                <a:cs typeface="Times New Roman" panose="02020603050405020304" pitchFamily="18" charset="0"/>
              </a:rPr>
              <a:t> – zähmet predmetleriniň görnüşlerini, ölçegini we häsiýetini üýtgedýär; </a:t>
            </a:r>
            <a:r>
              <a:rPr lang="cs-CZ" b="1" dirty="0">
                <a:latin typeface="Times New Roman" panose="02020603050405020304" pitchFamily="18" charset="0"/>
                <a:ea typeface="Times New Roman" panose="02020603050405020304" pitchFamily="18" charset="0"/>
                <a:cs typeface="Times New Roman" panose="02020603050405020304" pitchFamily="18" charset="0"/>
              </a:rPr>
              <a:t>tehnologik dältopar</a:t>
            </a:r>
            <a:r>
              <a:rPr lang="cs-CZ" dirty="0">
                <a:latin typeface="Times New Roman" panose="02020603050405020304" pitchFamily="18" charset="0"/>
                <a:ea typeface="Times New Roman" panose="02020603050405020304" pitchFamily="18" charset="0"/>
                <a:cs typeface="Times New Roman" panose="02020603050405020304" pitchFamily="18" charset="0"/>
              </a:rPr>
              <a:t>– ýokarda görkezilen häsiýetnamalary üýtgetmeýär.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Esasylara</a:t>
            </a:r>
            <a:r>
              <a:rPr lang="cs-CZ" dirty="0">
                <a:latin typeface="Times New Roman" panose="02020603050405020304" pitchFamily="18" charset="0"/>
                <a:ea typeface="Times New Roman" panose="02020603050405020304" pitchFamily="18" charset="0"/>
                <a:cs typeface="Times New Roman" panose="02020603050405020304" pitchFamily="18" charset="0"/>
              </a:rPr>
              <a:t> önümleri taýýarlamak bilen gönüden-göni bagly prosesler degişli edilýär, şol prosesleriň barşynda işlenip bejerilýän zähmet predmetleriniň görnüşleri, ölçegleri, içerki gurluşywe himiki düzümi üýtgeýär, şeýle hem ýygnama amallary geçirilýär. </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Kömekçi</a:t>
            </a:r>
            <a:r>
              <a:rPr lang="cs-CZ" dirty="0">
                <a:latin typeface="Times New Roman" panose="02020603050405020304" pitchFamily="18" charset="0"/>
                <a:ea typeface="Times New Roman" panose="02020603050405020304" pitchFamily="18" charset="0"/>
                <a:cs typeface="Times New Roman" panose="02020603050405020304" pitchFamily="18" charset="0"/>
              </a:rPr>
              <a:t> proseslere, düzgün bolşy ýaly, kärhanada sarp edilýän önümi taýýarlamak ýaly seredýärler: öz zerurlyklaryň üçin guraly we tehnologik abzallary öndürmek, abatlamak işlerini amala aşyrmak, öz zerurlyklary üçin energiýanyň ähli görnüşlerini işläp çykarmak we ş.m.</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Hyzmat etmek</a:t>
            </a:r>
            <a:r>
              <a:rPr lang="cs-CZ" dirty="0">
                <a:latin typeface="Times New Roman" panose="02020603050405020304" pitchFamily="18" charset="0"/>
                <a:ea typeface="Times New Roman" panose="02020603050405020304" pitchFamily="18" charset="0"/>
                <a:cs typeface="Times New Roman" panose="02020603050405020304" pitchFamily="18" charset="0"/>
              </a:rPr>
              <a:t> prosesleri esasy önümçilige hyzmat etmäge gönükdirilendir: ähli materiallary we ýarym taýýar önümleri daşamak, ammarda ýerleşdirmekwe önümçilige bermek; esasy we kömekçi proseslerde peýdalanylýan materiallary we ýarym taýýar önümleri, abzallary, gurallary laboratoriýa synaglaryndan geçirmek we seljermek. </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39153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94644"/>
            <a:ext cx="10515600" cy="1325563"/>
          </a:xfrm>
        </p:spPr>
        <p:txBody>
          <a:bodyPr/>
          <a:lstStyle/>
          <a:p>
            <a:r>
              <a:rPr lang="ru-RU" b="1" dirty="0" err="1" smtClean="0"/>
              <a:t>Önümçilik</a:t>
            </a:r>
            <a:r>
              <a:rPr lang="ru-RU" b="1" dirty="0" smtClean="0"/>
              <a:t> </a:t>
            </a:r>
            <a:r>
              <a:rPr lang="ru-RU" b="1" dirty="0" err="1" smtClean="0"/>
              <a:t>prosesleriniň</a:t>
            </a:r>
            <a:r>
              <a:rPr lang="ru-RU" b="1" dirty="0" smtClean="0"/>
              <a:t> </a:t>
            </a:r>
            <a:r>
              <a:rPr lang="ru-RU" b="1" dirty="0" err="1" smtClean="0"/>
              <a:t>klassifikasiýasy</a:t>
            </a:r>
            <a:endParaRPr lang="ru-RU" dirty="0"/>
          </a:p>
        </p:txBody>
      </p:sp>
      <p:sp>
        <p:nvSpPr>
          <p:cNvPr id="3" name="Объект 2"/>
          <p:cNvSpPr>
            <a:spLocks noGrp="1"/>
          </p:cNvSpPr>
          <p:nvPr>
            <p:ph idx="1"/>
          </p:nvPr>
        </p:nvSpPr>
        <p:spPr>
          <a:xfrm>
            <a:off x="185980" y="1193369"/>
            <a:ext cx="11167820" cy="5455404"/>
          </a:xfrm>
        </p:spPr>
        <p:txBody>
          <a:bodyPr>
            <a:normAutofit fontScale="62500" lnSpcReduction="20000"/>
          </a:bodyPr>
          <a:lstStyle/>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Taslama önüm taýýarlanýan tapgyrda</a:t>
            </a:r>
            <a:r>
              <a:rPr lang="cs-CZ" dirty="0">
                <a:latin typeface="Times New Roman" panose="02020603050405020304" pitchFamily="18" charset="0"/>
                <a:ea typeface="Times New Roman" panose="02020603050405020304" pitchFamily="18" charset="0"/>
                <a:cs typeface="Times New Roman" panose="02020603050405020304" pitchFamily="18" charset="0"/>
              </a:rPr>
              <a:t> dürli usullar bilen şaýlary taslamak geçirilýär. Bu prosesler (kesmek, guýmak, sozmak,ülňülemek, guratmak we ş.m.) kärhana gelip gowuşýan materiallaryň we çig malyň görnüşini ilkinji gezek üýtgetmek bilen baglydyr.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Işläp bejeriş tapgyrynda</a:t>
            </a:r>
            <a:r>
              <a:rPr lang="cs-CZ" dirty="0">
                <a:latin typeface="Times New Roman" panose="02020603050405020304" pitchFamily="18" charset="0"/>
                <a:ea typeface="Times New Roman" panose="02020603050405020304" pitchFamily="18" charset="0"/>
                <a:cs typeface="Times New Roman" panose="02020603050405020304" pitchFamily="18" charset="0"/>
              </a:rPr>
              <a:t> ýarym taslanan önümler dürli usullar, ýagny basmak, kesmek, himiki, termiki usullar we işlenip bejerilýän ýarym taslanan önümleriň geomertiriki görnüşlerini, ölçeglerini ýa-da içerki häsiýetlerini we gurluşyny üýtgetmek bilen beýleki usullar arkaly işläp geçmek ýoly bilen taýýar böleklere öwrülýär, </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Ýygnama tapgyrynda</a:t>
            </a:r>
            <a:r>
              <a:rPr lang="cs-CZ" dirty="0">
                <a:latin typeface="Times New Roman" panose="02020603050405020304" pitchFamily="18" charset="0"/>
                <a:ea typeface="Times New Roman" panose="02020603050405020304" pitchFamily="18" charset="0"/>
                <a:cs typeface="Times New Roman" panose="02020603050405020304" pitchFamily="18" charset="0"/>
              </a:rPr>
              <a:t> aýry-aýry bölekleri (şaýlary) ýygnalýan birliklere (şaýlary ýygnamak), agregatlara birleşdirmek, soňra taýýar önüme öwürmek (umumy ýygnamak), sazlamak we synag etmek prosesleri amala aşyrylýar.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Tehniki taýdan enjamlaşdyrylyş derejesine baglylykda </a:t>
            </a:r>
            <a:r>
              <a:rPr lang="cs-CZ" b="1" dirty="0">
                <a:latin typeface="Times New Roman" panose="02020603050405020304" pitchFamily="18" charset="0"/>
                <a:ea typeface="Times New Roman" panose="02020603050405020304" pitchFamily="18" charset="0"/>
                <a:cs typeface="Times New Roman" panose="02020603050405020304" pitchFamily="18" charset="0"/>
              </a:rPr>
              <a:t>elde ýerine ýetirilýän</a:t>
            </a:r>
            <a:r>
              <a:rPr lang="cs-CZ" dirty="0">
                <a:latin typeface="Times New Roman" panose="02020603050405020304" pitchFamily="18" charset="0"/>
                <a:ea typeface="Times New Roman" panose="02020603050405020304" pitchFamily="18" charset="0"/>
                <a:cs typeface="Times New Roman" panose="02020603050405020304" pitchFamily="18" charset="0"/>
              </a:rPr>
              <a:t> (maşynlaryň we mehanizmleriň kömegi bolmazdan amala aşyrylýar), </a:t>
            </a:r>
            <a:r>
              <a:rPr lang="cs-CZ" b="1" dirty="0">
                <a:latin typeface="Times New Roman" panose="02020603050405020304" pitchFamily="18" charset="0"/>
                <a:ea typeface="Times New Roman" panose="02020603050405020304" pitchFamily="18" charset="0"/>
                <a:cs typeface="Times New Roman" panose="02020603050405020304" pitchFamily="18" charset="0"/>
              </a:rPr>
              <a:t>mehanizirlenen</a:t>
            </a:r>
            <a:r>
              <a:rPr lang="cs-CZ" dirty="0">
                <a:latin typeface="Times New Roman" panose="02020603050405020304" pitchFamily="18" charset="0"/>
                <a:ea typeface="Times New Roman" panose="02020603050405020304" pitchFamily="18" charset="0"/>
                <a:cs typeface="Times New Roman" panose="02020603050405020304" pitchFamily="18" charset="0"/>
              </a:rPr>
              <a:t> (ähli amallaryň ýa-da onuň bir böleginiň gol zähmetini ulanmazdan ýerine ýetirilýändigi bilen häsiýetlendirilýär) we </a:t>
            </a:r>
            <a:r>
              <a:rPr lang="cs-CZ" b="1" dirty="0">
                <a:latin typeface="Times New Roman" panose="02020603050405020304" pitchFamily="18" charset="0"/>
                <a:ea typeface="Times New Roman" panose="02020603050405020304" pitchFamily="18" charset="0"/>
                <a:cs typeface="Times New Roman" panose="02020603050405020304" pitchFamily="18" charset="0"/>
              </a:rPr>
              <a:t>awtomatlaşdyrylan</a:t>
            </a:r>
            <a:r>
              <a:rPr lang="cs-CZ" dirty="0">
                <a:latin typeface="Times New Roman" panose="02020603050405020304" pitchFamily="18" charset="0"/>
                <a:ea typeface="Times New Roman" panose="02020603050405020304" pitchFamily="18" charset="0"/>
                <a:cs typeface="Times New Roman" panose="02020603050405020304" pitchFamily="18" charset="0"/>
              </a:rPr>
              <a:t> (maşynlary we mehanizmleri dolandyrmagy goşmak bilen, ähli amallaryň işgärler gönüden-göni gatnaşmazdan ýerine ýetirilmegini üpjün edýär) </a:t>
            </a:r>
            <a:r>
              <a:rPr lang="cs-CZ" b="1" dirty="0">
                <a:latin typeface="Times New Roman" panose="02020603050405020304" pitchFamily="18" charset="0"/>
                <a:ea typeface="Times New Roman" panose="02020603050405020304" pitchFamily="18" charset="0"/>
                <a:cs typeface="Times New Roman" panose="02020603050405020304" pitchFamily="18" charset="0"/>
              </a:rPr>
              <a:t>prosesler</a:t>
            </a:r>
            <a:r>
              <a:rPr lang="cs-CZ" dirty="0">
                <a:latin typeface="Times New Roman" panose="02020603050405020304" pitchFamily="18" charset="0"/>
                <a:ea typeface="Times New Roman" panose="02020603050405020304" pitchFamily="18" charset="0"/>
                <a:cs typeface="Times New Roman" panose="02020603050405020304" pitchFamily="18" charset="0"/>
              </a:rPr>
              <a:t> görkezilýär.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Arasy kesilýän (diskret)</a:t>
            </a:r>
            <a:r>
              <a:rPr lang="cs-CZ" dirty="0">
                <a:latin typeface="Times New Roman" panose="02020603050405020304" pitchFamily="18" charset="0"/>
                <a:ea typeface="Times New Roman" panose="02020603050405020304" pitchFamily="18" charset="0"/>
                <a:cs typeface="Times New Roman" panose="02020603050405020304" pitchFamily="18" charset="0"/>
              </a:rPr>
              <a:t> önümçilik prosesleri tehnologik prosesiň barşynda arakesmeleriň bolmagyny göz öňünde tutýar. </a:t>
            </a:r>
            <a:r>
              <a:rPr lang="cs-CZ" b="1" dirty="0">
                <a:latin typeface="Times New Roman" panose="02020603050405020304" pitchFamily="18" charset="0"/>
                <a:ea typeface="Times New Roman" panose="02020603050405020304" pitchFamily="18" charset="0"/>
                <a:cs typeface="Times New Roman" panose="02020603050405020304" pitchFamily="18" charset="0"/>
              </a:rPr>
              <a:t>Arasy kesilmeýän</a:t>
            </a:r>
            <a:r>
              <a:rPr lang="cs-CZ" dirty="0">
                <a:latin typeface="Times New Roman" panose="02020603050405020304" pitchFamily="18" charset="0"/>
                <a:ea typeface="Times New Roman" panose="02020603050405020304" pitchFamily="18" charset="0"/>
                <a:cs typeface="Times New Roman" panose="02020603050405020304" pitchFamily="18" charset="0"/>
              </a:rPr>
              <a:t> prosesler arakesmesiz amala aşyrylýar, sebäbi bu önümiň hiliniň peselmegine we enjamyň ýagdaýynyň ýaramazlaşmagyna getirip biler (metallurgiýa we birnäçe himiki prosesler).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04013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0515600" cy="1325563"/>
          </a:xfrm>
        </p:spPr>
        <p:txBody>
          <a:bodyPr/>
          <a:lstStyle/>
          <a:p>
            <a:r>
              <a:rPr lang="tk-TM" dirty="0" smtClean="0"/>
              <a:t>Ut</a:t>
            </a:r>
            <a:r>
              <a:rPr lang="tk-TM" u="sng" dirty="0" smtClean="0"/>
              <a:t>gaşdyrmagyň görnüşleri</a:t>
            </a:r>
            <a:endParaRPr lang="ru-RU" u="sng" dirty="0"/>
          </a:p>
        </p:txBody>
      </p:sp>
      <p:sp>
        <p:nvSpPr>
          <p:cNvPr id="3" name="Объект 2"/>
          <p:cNvSpPr>
            <a:spLocks noGrp="1"/>
          </p:cNvSpPr>
          <p:nvPr>
            <p:ph idx="1"/>
          </p:nvPr>
        </p:nvSpPr>
        <p:spPr>
          <a:xfrm>
            <a:off x="309965" y="1425844"/>
            <a:ext cx="11344759" cy="4928461"/>
          </a:xfrm>
        </p:spPr>
        <p:txBody>
          <a:bodyPr>
            <a:normAutofit fontScale="62500" lnSpcReduction="20000"/>
          </a:bodyPr>
          <a:lstStyle/>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1. </a:t>
            </a:r>
            <a:r>
              <a:rPr lang="cs-CZ" b="1" dirty="0">
                <a:latin typeface="Times New Roman" panose="02020603050405020304" pitchFamily="18" charset="0"/>
                <a:ea typeface="Times New Roman" panose="02020603050405020304" pitchFamily="18" charset="0"/>
                <a:cs typeface="Times New Roman" panose="02020603050405020304" pitchFamily="18" charset="0"/>
              </a:rPr>
              <a:t>Ýöriteleşme ýörelgesi.</a:t>
            </a:r>
            <a:r>
              <a:rPr lang="cs-CZ" dirty="0">
                <a:latin typeface="Times New Roman" panose="02020603050405020304" pitchFamily="18" charset="0"/>
                <a:ea typeface="Times New Roman" panose="02020603050405020304" pitchFamily="18" charset="0"/>
                <a:cs typeface="Times New Roman" panose="02020603050405020304" pitchFamily="18" charset="0"/>
              </a:rPr>
              <a:t> Her bir önümçilik birligine (seh, uçastok, iş ýeri) önümiň çäkli nomenklaturasyny ýa-da gurluş taýdan dürli-dürli bolan önümleri taýýarlamak üçin tehnologiýa taýdan birmeňzeş işleri ýerine ýetirmegi berkitmek. Ýerine ýetirilýän işleriň birmeňzeşlik derejesiniň ýokarlanmagy zähmet öndürijiligini ýokarlandyrmaga we önümçilik üçin harajatlary peseltmäge mümkinçilik berýän ýörite enjamlary, has öňdebaryjy tehnologiýany ulanmak üçin şertleri döredýär.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2.</a:t>
            </a:r>
            <a:r>
              <a:rPr lang="cs-CZ" b="1" dirty="0">
                <a:latin typeface="Times New Roman" panose="02020603050405020304" pitchFamily="18" charset="0"/>
                <a:ea typeface="Times New Roman" panose="02020603050405020304" pitchFamily="18" charset="0"/>
                <a:cs typeface="Times New Roman" panose="02020603050405020304" pitchFamily="18" charset="0"/>
              </a:rPr>
              <a:t>Deň ölçeglilik ýörelgesi.</a:t>
            </a:r>
            <a:r>
              <a:rPr lang="cs-CZ" dirty="0">
                <a:latin typeface="Times New Roman" panose="02020603050405020304" pitchFamily="18" charset="0"/>
                <a:ea typeface="Times New Roman" panose="02020603050405020304" pitchFamily="18" charset="0"/>
                <a:cs typeface="Times New Roman" panose="02020603050405020304" pitchFamily="18" charset="0"/>
              </a:rPr>
              <a:t> Deň ölçeglilik diýip  ähli önümçilik birlikleriniň – esasy we kömekçi sehleriň, bu sehleriň çäklerinde bolsa – uçastoklaryň we liniýalaryň, enjamlar toparynyň we iş ýerleriniň belli bir derejedäki geçirijilik ukybyna (belli bir wagtda belli bir derejedäki öndürijilige) düşünilýär. </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Esasy sehleriň deň belli bir derejedäki geçirijilik ukyby</a:t>
            </a:r>
            <a:r>
              <a:rPr lang="cs-CZ" dirty="0">
                <a:latin typeface="Times New Roman" panose="02020603050405020304" pitchFamily="18" charset="0"/>
                <a:ea typeface="Times New Roman" panose="02020603050405020304" pitchFamily="18" charset="0"/>
                <a:cs typeface="Times New Roman" panose="02020603050405020304" pitchFamily="18" charset="0"/>
              </a:rPr>
              <a:t> bar bolan enjamyň we meýdanlaryň mümkin bolan ýokary derejede peýdalanylan, häzirkizaman tehnologiýalarynyň we zähmeti guramagyň usullarynyň ulanylan mahalynda olar tarapyndan önümçilik maksatnamasyna laýyklykda zawodyň toplumlaýyn we deňölçegli önüm çykarmak talaplaryna laýyk gelýän  nomenklaturada, mukdarda we möhletlerde  önüm çykarylyp bilinjekdigini göz öňünde tutýar. </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Kömekçi sehleriň geçirijilik ukyby</a:t>
            </a:r>
            <a:r>
              <a:rPr lang="cs-CZ" dirty="0">
                <a:latin typeface="Times New Roman" panose="02020603050405020304" pitchFamily="18" charset="0"/>
                <a:ea typeface="Times New Roman" panose="02020603050405020304" pitchFamily="18" charset="0"/>
                <a:cs typeface="Times New Roman" panose="02020603050405020304" pitchFamily="18" charset="0"/>
              </a:rPr>
              <a:t> esasy sehleriň geçirijilik ukybyna laýyk gelmelidir. Hususan-da, kömekçi sehler olary kesiji we ölçeýji gurallar, abzallar, ştamplar, modeller we beýleki tehnologik enjamlar bilen gerek bolan möçberde we nomenklaturada, şeýle hem esasy sehleriň önümçilik prosesleriniň talaplary bilen şertlendirilen möhletlerde üpjün etmelidirler.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93236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90238"/>
          </a:xfrm>
        </p:spPr>
        <p:txBody>
          <a:bodyPr/>
          <a:lstStyle/>
          <a:p>
            <a:r>
              <a:rPr lang="tk-TM" dirty="0" smtClean="0"/>
              <a:t>Utgaşmanyň görnüşleri</a:t>
            </a:r>
            <a:endParaRPr lang="ru-RU" dirty="0"/>
          </a:p>
        </p:txBody>
      </p:sp>
      <p:sp>
        <p:nvSpPr>
          <p:cNvPr id="3" name="Объект 2"/>
          <p:cNvSpPr>
            <a:spLocks noGrp="1"/>
          </p:cNvSpPr>
          <p:nvPr>
            <p:ph idx="1"/>
          </p:nvPr>
        </p:nvSpPr>
        <p:spPr>
          <a:xfrm>
            <a:off x="294467" y="1255363"/>
            <a:ext cx="11453247" cy="5284922"/>
          </a:xfrm>
        </p:spPr>
        <p:txBody>
          <a:bodyPr>
            <a:normAutofit fontScale="55000" lnSpcReduction="20000"/>
          </a:bodyPr>
          <a:lstStyle/>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Hyzmat edýän hojalyklaryň geçirijilik ukyby</a:t>
            </a:r>
            <a:r>
              <a:rPr lang="cs-CZ" dirty="0">
                <a:latin typeface="Times New Roman" panose="02020603050405020304" pitchFamily="18" charset="0"/>
                <a:ea typeface="Times New Roman" panose="02020603050405020304" pitchFamily="18" charset="0"/>
                <a:cs typeface="Times New Roman" panose="02020603050405020304" pitchFamily="18" charset="0"/>
              </a:rPr>
              <a:t>  gözegçilik, ulag we ammar amallaryny ýerine ýetirmek bilen, esasy we kömekçi sehleriň bökdençsiz we sazlaşykly işini üpjün etmelidir. Enjamlary abatlamagyň we olara tehniki hyzmat etmegiň onuň kadaly hereket etmegi babatyndaky talaplara laýyk gelmegi zerurdyr.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3. </a:t>
            </a:r>
            <a:r>
              <a:rPr lang="cs-CZ" b="1" dirty="0">
                <a:latin typeface="Times New Roman" panose="02020603050405020304" pitchFamily="18" charset="0"/>
                <a:ea typeface="Times New Roman" panose="02020603050405020304" pitchFamily="18" charset="0"/>
                <a:cs typeface="Times New Roman" panose="02020603050405020304" pitchFamily="18" charset="0"/>
              </a:rPr>
              <a:t>Ugurdaşlyk ýörelgesi</a:t>
            </a:r>
            <a:r>
              <a:rPr lang="cs-CZ" dirty="0">
                <a:latin typeface="Times New Roman" panose="02020603050405020304" pitchFamily="18" charset="0"/>
                <a:ea typeface="Times New Roman" panose="02020603050405020304" pitchFamily="18" charset="0"/>
                <a:cs typeface="Times New Roman" panose="02020603050405020304" pitchFamily="18" charset="0"/>
              </a:rPr>
              <a:t> önümçilik prosesiniň aýry-aýry bölekleriniň bir wagtda ýerine ýetirilmegini göz öňünde tutýar, bu bolsa önümçilik sikliniň gysgalmagyny üpjün edýär.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4. </a:t>
            </a:r>
            <a:r>
              <a:rPr lang="cs-CZ" b="1" dirty="0">
                <a:latin typeface="Times New Roman" panose="02020603050405020304" pitchFamily="18" charset="0"/>
                <a:ea typeface="Times New Roman" panose="02020603050405020304" pitchFamily="18" charset="0"/>
                <a:cs typeface="Times New Roman" panose="02020603050405020304" pitchFamily="18" charset="0"/>
              </a:rPr>
              <a:t>Göni akymlaýynlyk ýörelgesi</a:t>
            </a:r>
            <a:r>
              <a:rPr lang="cs-CZ" dirty="0">
                <a:latin typeface="Times New Roman" panose="02020603050405020304" pitchFamily="18" charset="0"/>
                <a:ea typeface="Times New Roman" panose="02020603050405020304" pitchFamily="18" charset="0"/>
                <a:cs typeface="Times New Roman" panose="02020603050405020304" pitchFamily="18" charset="0"/>
              </a:rPr>
              <a:t> önümçilik prosesiniň ähli tapgyrlaryndan we amallaryndan – başlangyç materiallaryň önümçilige goýberilmeginden taýýar önüm çykarylmagyna çenli önümiň geçmeli iň gysga ýoluny üpjün etmegi göz öňünde tutýar. Şuňa laýyklykda kärhananyň çäginde jaýlaryň we desgalaryň özara ýerleşmegi, şeýle hem olarda esasy sehleriň ýerleşdirilmegi göniakymlaýynlyk talaplaryna we degişlilikde, önümçilik prosesiniň yzygiderliligine laýyk gelmelidir – materiallaryň ýarym taýýar önümleriň we önümleriň akymy, garşylyklaýyn we gaýdymlaýyn akym bolmazdan, güýjeýän we gysga görnüşde bolmalydyr.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5. </a:t>
            </a:r>
            <a:r>
              <a:rPr lang="cs-CZ" b="1" dirty="0">
                <a:latin typeface="Times New Roman" panose="02020603050405020304" pitchFamily="18" charset="0"/>
                <a:ea typeface="Times New Roman" panose="02020603050405020304" pitchFamily="18" charset="0"/>
                <a:cs typeface="Times New Roman" panose="02020603050405020304" pitchFamily="18" charset="0"/>
              </a:rPr>
              <a:t>Üznüksizlik ýörelgesi</a:t>
            </a:r>
            <a:r>
              <a:rPr lang="cs-CZ" dirty="0">
                <a:latin typeface="Times New Roman" panose="02020603050405020304" pitchFamily="18" charset="0"/>
                <a:ea typeface="Times New Roman" panose="02020603050405020304" pitchFamily="18" charset="0"/>
                <a:cs typeface="Times New Roman" panose="02020603050405020304" pitchFamily="18" charset="0"/>
              </a:rPr>
              <a:t> anyk önümleri önümçilik prosesinde amallara, amaliçi we çalşykara arakesmeleriň gysgaldylmagyny ýa-da iň pes derede bolmagyny göz öňünde tutýar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6. </a:t>
            </a:r>
            <a:r>
              <a:rPr lang="cs-CZ" b="1" dirty="0">
                <a:latin typeface="Times New Roman" panose="02020603050405020304" pitchFamily="18" charset="0"/>
                <a:ea typeface="Times New Roman" panose="02020603050405020304" pitchFamily="18" charset="0"/>
                <a:cs typeface="Times New Roman" panose="02020603050405020304" pitchFamily="18" charset="0"/>
              </a:rPr>
              <a:t>Sazlaşyklylyk ýörelgesi</a:t>
            </a:r>
            <a:r>
              <a:rPr lang="cs-CZ" dirty="0">
                <a:latin typeface="Times New Roman" panose="02020603050405020304" pitchFamily="18" charset="0"/>
                <a:ea typeface="Times New Roman" panose="02020603050405020304" pitchFamily="18" charset="0"/>
                <a:cs typeface="Times New Roman" panose="02020603050405020304" pitchFamily="18" charset="0"/>
              </a:rPr>
              <a:t> wagtyň deň aralyklarynda önümiň birmeňzeş ýa-da barha köpelýän mukdarynyň çykarylmagyny we degişlilikde, şol wagt aralygynda önümçilik prosesiniň ähli tapgyrlarynda we amallarynda bu prosesiň gaýtalanmagyny göz öňünde tutýar.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7. </a:t>
            </a:r>
            <a:r>
              <a:rPr lang="cs-CZ" b="1" dirty="0">
                <a:latin typeface="Times New Roman" panose="02020603050405020304" pitchFamily="18" charset="0"/>
                <a:ea typeface="Times New Roman" panose="02020603050405020304" pitchFamily="18" charset="0"/>
                <a:cs typeface="Times New Roman" panose="02020603050405020304" pitchFamily="18" charset="0"/>
              </a:rPr>
              <a:t>Çeýelik ýörelgesi</a:t>
            </a:r>
            <a:r>
              <a:rPr lang="cs-CZ" dirty="0">
                <a:latin typeface="Times New Roman" panose="02020603050405020304" pitchFamily="18" charset="0"/>
                <a:ea typeface="Times New Roman" panose="02020603050405020304" pitchFamily="18" charset="0"/>
                <a:cs typeface="Times New Roman" panose="02020603050405020304" pitchFamily="18" charset="0"/>
              </a:rPr>
              <a:t> täze önümi çykarmaga geçmegiň ykjamlygyny häsiýetlendirýär; onuň durmuşa geçirilmegi enjamy gaýtadan sazlamak üçin sarp edilýän harajatlaryň we wagtyň azalmagyny üpjün edýär.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183482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838200" y="1224366"/>
            <a:ext cx="10515600" cy="4952597"/>
          </a:xfrm>
        </p:spPr>
        <p:txBody>
          <a:bodyPr>
            <a:normAutofit fontScale="70000" lnSpcReduction="20000"/>
          </a:bodyPr>
          <a:lstStyle/>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Önümçilik döwri</a:t>
            </a:r>
            <a:r>
              <a:rPr lang="cs-CZ" dirty="0">
                <a:latin typeface="Times New Roman" panose="02020603050405020304" pitchFamily="18" charset="0"/>
                <a:ea typeface="Times New Roman" panose="02020603050405020304" pitchFamily="18" charset="0"/>
                <a:cs typeface="Times New Roman" panose="02020603050405020304" pitchFamily="18" charset="0"/>
              </a:rPr>
              <a:t> diýip bir önümi (taslanan önümi, şaýlary, maşynyň böleklerini, apparaty, guraly) ýa-da önümleriň tapgyryny taýýarlamagyň önümçilik prosesiniň başlanýan we tamamlanýan wagtynyň arasyndaky senenama döwrüne düşünilýär. Önümçilik döwrüniň uzaklygy şulara baglydyr: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cs-CZ" dirty="0">
                <a:latin typeface="Times New Roman" panose="02020603050405020304" pitchFamily="18" charset="0"/>
                <a:ea typeface="Times New Roman" panose="02020603050405020304" pitchFamily="18" charset="0"/>
                <a:cs typeface="Times New Roman" panose="02020603050405020304" pitchFamily="18" charset="0"/>
              </a:rPr>
              <a:t>obýektiň zähmeti talap edijiligine, ýagny, önümi taýýarlamak üçin zerur bolan, tehniki taýdan esaslandyrylan wagt kadalary bilen kesgitlenýän iş wagtyna;</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cs-CZ" dirty="0">
                <a:latin typeface="Times New Roman" panose="02020603050405020304" pitchFamily="18" charset="0"/>
                <a:ea typeface="Times New Roman" panose="02020603050405020304" pitchFamily="18" charset="0"/>
                <a:cs typeface="Times New Roman" panose="02020603050405020304" pitchFamily="18" charset="0"/>
              </a:rPr>
              <a:t>önümçilige bir wagtda goýberilýän zähmet predmetleriniň sanyna (tapgyryň möçberine);</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cs-CZ" dirty="0">
                <a:latin typeface="Times New Roman" panose="02020603050405020304" pitchFamily="18" charset="0"/>
                <a:ea typeface="Times New Roman" panose="02020603050405020304" pitchFamily="18" charset="0"/>
                <a:cs typeface="Times New Roman" panose="02020603050405020304" pitchFamily="18" charset="0"/>
              </a:rPr>
              <a:t>önümçilik prosesindäki arakesmeleriň dowamlylygyna;</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cs-CZ" dirty="0">
                <a:latin typeface="Times New Roman" panose="02020603050405020304" pitchFamily="18" charset="0"/>
                <a:ea typeface="Times New Roman" panose="02020603050405020304" pitchFamily="18" charset="0"/>
                <a:cs typeface="Times New Roman" panose="02020603050405020304" pitchFamily="18" charset="0"/>
              </a:rPr>
              <a:t>önümçilik prosesinde işlenip bejerilýän predmetiň hereketiniň kabul edilen görnüşine.</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b="1" dirty="0">
                <a:latin typeface="Times New Roman" panose="02020603050405020304" pitchFamily="18" charset="0"/>
                <a:ea typeface="Times New Roman" panose="02020603050405020304" pitchFamily="18" charset="0"/>
                <a:cs typeface="Times New Roman" panose="02020603050405020304" pitchFamily="18" charset="0"/>
              </a:rPr>
              <a:t>Önümçilik döwrüniň uzaklygy</a:t>
            </a:r>
            <a:r>
              <a:rPr lang="cs-CZ" dirty="0">
                <a:latin typeface="Times New Roman" panose="02020603050405020304" pitchFamily="18" charset="0"/>
                <a:ea typeface="Times New Roman" panose="02020603050405020304" pitchFamily="18" charset="0"/>
                <a:cs typeface="Times New Roman" panose="02020603050405020304" pitchFamily="18" charset="0"/>
              </a:rPr>
              <a:t> iş wagtyndan, tebigy proseslerden we arakesmelerden durýar. Iş wagtynyň dowamynda önümçilik prosesiniň barşynda zähmet predmetlerini ondan-oňa geçirmegiň barşynda olaryň görnüşleriniň, ölçeginiň, häsiýetleriniň üýtgemegi bolup geçýär. Iş wagty tehnologik amallar (tehnologik sikl), işlenip bejerilýän zähmet predmetlerini daşamak, hile gözegçilik etmek we ş.m. sarp edilýän wagty öz içine alýar.</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6349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87282"/>
          </a:xfrm>
        </p:spPr>
        <p:txBody>
          <a:bodyPr>
            <a:normAutofit fontScale="90000"/>
          </a:bodyPr>
          <a:lstStyle/>
          <a:p>
            <a:r>
              <a:rPr lang="cs-CZ" b="1" dirty="0"/>
              <a:t>Önümçilikde artykmaçlyk  gazanmak üçin on talap</a:t>
            </a:r>
            <a:r>
              <a:rPr lang="ru-RU" dirty="0"/>
              <a:t/>
            </a:r>
            <a:br>
              <a:rPr lang="ru-RU" dirty="0"/>
            </a:br>
            <a:endParaRPr lang="ru-RU" dirty="0"/>
          </a:p>
        </p:txBody>
      </p:sp>
      <p:sp>
        <p:nvSpPr>
          <p:cNvPr id="3" name="Объект 2"/>
          <p:cNvSpPr>
            <a:spLocks noGrp="1"/>
          </p:cNvSpPr>
          <p:nvPr>
            <p:ph idx="1"/>
          </p:nvPr>
        </p:nvSpPr>
        <p:spPr>
          <a:xfrm>
            <a:off x="495946" y="588936"/>
            <a:ext cx="11267268" cy="6269064"/>
          </a:xfrm>
        </p:spPr>
        <p:txBody>
          <a:bodyPr>
            <a:normAutofit fontScale="62500" lnSpcReduction="20000"/>
          </a:bodyPr>
          <a:lstStyle/>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1.Materillary we işi önümçilik konweýerine oýlanmazdan dykyşdyrmagyň ýerine ondan önümi ÇEKIP ALMALY.</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2.Taslanan önümi ammarda üýşürip goýmagyň we ondan-oňa geçirmegiň ýerine öndürijiligi gowulandyrmak üçin çalt ÖNDÜRMELI we IBERMELI.</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3. Artykmaç hereketleri we önümiň çykarylyşyna ýa-da hiline göni ýardam etmeýän hereketleri aradan aýryp, tabşyryk alnandan başlap önüm iberilýänçä sarp edilýän wagty AZALTMALY.</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4.Öndürijiligi ýokarlandyrmak we sarp edijä önümiň ýokary funksionallygyny we ygtybarlylygyny üpjün etmek üçin konstruksiýanyň işlenip taýýarlanyşyny GOWULANDYRMALY.</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5. Satyn alynýan çig malyň we materialyň önümiň birligi üçin sarp edilýän möçberini AZALTMALY.</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6. Ýönekeýligi höweslendirmek we serişdeleriň sarp edilişini azaltmak bilen, önümçilik prosesini KÄMILLEŞDIRMELI.</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7. Önümçilikdäki ýalňyşlary olaryň ýüze çykan wagtynda ANYKLAMALY we DÜZETMELI.</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8.Maglumatlar we gözegçilik ulgamyny ÝÖNEKEÝLEŞDIRMELI, olary işläp taýýarlaýyş we önümçilik bilen utgaşdyrmaly.</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9. Bilimleri alyşmak we netijeliligi artdyrmak maksady bilen, üpjün edijiler we serwis hyzmatyny edýän wekilhanalar bilen HYZMATDAŞLYK ETMELI.</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indent="540385" algn="just">
              <a:lnSpc>
                <a:spcPct val="115000"/>
              </a:lnSpc>
              <a:spcAft>
                <a:spcPts val="0"/>
              </a:spcAft>
            </a:pPr>
            <a:r>
              <a:rPr lang="cs-CZ" dirty="0">
                <a:latin typeface="Times New Roman" panose="02020603050405020304" pitchFamily="18" charset="0"/>
                <a:ea typeface="Times New Roman" panose="02020603050405020304" pitchFamily="18" charset="0"/>
                <a:cs typeface="Times New Roman" panose="02020603050405020304" pitchFamily="18" charset="0"/>
              </a:rPr>
              <a:t>10. Işiň önümleri işläp taýýarlamaga we olary sarp edijilere ibermäge degişli ähli ugurlarynda goşmaça gowulandyrmalary geçirmäge ÇALYŞMALY.</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6589007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1474</Words>
  <Application>Microsoft Office PowerPoint</Application>
  <PresentationFormat>Широкоэкранный</PresentationFormat>
  <Paragraphs>75</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Calibri Light</vt:lpstr>
      <vt:lpstr>Times New Roman</vt:lpstr>
      <vt:lpstr>Тема Office</vt:lpstr>
      <vt:lpstr>Tema 4. Önümçilik prosesini guramak   Amal önümçilik prosesi. Önümçilik prosesleriniň klassifikasiýasy. Utgaşdyrmagyň görnüşleri. </vt:lpstr>
      <vt:lpstr>Amal önümçilik prosesi</vt:lpstr>
      <vt:lpstr>Önümçilik prosesleriniň klassifikasiýasy</vt:lpstr>
      <vt:lpstr>Önümçilik prosesleriniň klassifikasiýasy</vt:lpstr>
      <vt:lpstr>Önümçilik prosesleriniň klassifikasiýasy</vt:lpstr>
      <vt:lpstr>Utgaşdyrmagyň görnüşleri</vt:lpstr>
      <vt:lpstr>Utgaşmanyň görnüşleri</vt:lpstr>
      <vt:lpstr>Презентация PowerPoint</vt:lpstr>
      <vt:lpstr>Önümçilikde artykmaçlyk  gazanmak üçin on talap </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4. Önümçilik prosesini guramak   Amal önümçilik prosesi. Önümçilik prosesleriniň klassifikasiýasy. Utgaşdyrmagyň görnüşleri.</dc:title>
  <dc:creator>Lenovo</dc:creator>
  <cp:lastModifiedBy>Lenovo</cp:lastModifiedBy>
  <cp:revision>3</cp:revision>
  <dcterms:created xsi:type="dcterms:W3CDTF">2021-10-03T10:46:03Z</dcterms:created>
  <dcterms:modified xsi:type="dcterms:W3CDTF">2021-10-03T10:56:44Z</dcterms:modified>
</cp:coreProperties>
</file>