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6" r:id="rId7"/>
    <p:sldId id="261" r:id="rId8"/>
    <p:sldId id="262" r:id="rId9"/>
    <p:sldId id="263"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A2228A7-B79F-479B-BD94-E3A3629E2E4E}"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0221A-6402-4CE1-B2E3-8FA19F2C33C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47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2228A7-B79F-479B-BD94-E3A3629E2E4E}"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2171128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2228A7-B79F-479B-BD94-E3A3629E2E4E}"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146883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2228A7-B79F-479B-BD94-E3A3629E2E4E}"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67864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2228A7-B79F-479B-BD94-E3A3629E2E4E}"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0221A-6402-4CE1-B2E3-8FA19F2C33C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097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A2228A7-B79F-479B-BD94-E3A3629E2E4E}"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383220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A2228A7-B79F-479B-BD94-E3A3629E2E4E}" type="datetimeFigureOut">
              <a:rPr lang="ru-RU" smtClean="0"/>
              <a:t>20.02.2021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135023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A2228A7-B79F-479B-BD94-E3A3629E2E4E}" type="datetimeFigureOut">
              <a:rPr lang="ru-RU" smtClean="0"/>
              <a:t>20.02.2021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6698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2228A7-B79F-479B-BD94-E3A3629E2E4E}" type="datetimeFigureOut">
              <a:rPr lang="ru-RU" smtClean="0"/>
              <a:t>20.02.2021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3690787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2228A7-B79F-479B-BD94-E3A3629E2E4E}" type="datetimeFigureOut">
              <a:rPr lang="ru-RU" smtClean="0"/>
              <a:t>20.02.2021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950221A-6402-4CE1-B2E3-8FA19F2C33CF}" type="slidenum">
              <a:rPr lang="ru-RU" smtClean="0"/>
              <a:t>‹#›</a:t>
            </a:fld>
            <a:endParaRPr lang="ru-RU"/>
          </a:p>
        </p:txBody>
      </p:sp>
    </p:spTree>
    <p:extLst>
      <p:ext uri="{BB962C8B-B14F-4D97-AF65-F5344CB8AC3E}">
        <p14:creationId xmlns:p14="http://schemas.microsoft.com/office/powerpoint/2010/main" val="190531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2228A7-B79F-479B-BD94-E3A3629E2E4E}"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50221A-6402-4CE1-B2E3-8FA19F2C33CF}" type="slidenum">
              <a:rPr lang="ru-RU" smtClean="0"/>
              <a:t>‹#›</a:t>
            </a:fld>
            <a:endParaRPr lang="ru-RU"/>
          </a:p>
        </p:txBody>
      </p:sp>
    </p:spTree>
    <p:extLst>
      <p:ext uri="{BB962C8B-B14F-4D97-AF65-F5344CB8AC3E}">
        <p14:creationId xmlns:p14="http://schemas.microsoft.com/office/powerpoint/2010/main" val="70870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2228A7-B79F-479B-BD94-E3A3629E2E4E}" type="datetimeFigureOut">
              <a:rPr lang="ru-RU" smtClean="0"/>
              <a:t>20.02.2021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950221A-6402-4CE1-B2E3-8FA19F2C33CF}"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02508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690953"/>
            <a:ext cx="11550315" cy="3662541"/>
          </a:xfrm>
          <a:prstGeom prst="rect">
            <a:avLst/>
          </a:prstGeom>
        </p:spPr>
        <p:txBody>
          <a:bodyPr wrap="square">
            <a:spAutoFit/>
          </a:bodyPr>
          <a:lstStyle/>
          <a:p>
            <a:pPr algn="ctr">
              <a:spcAft>
                <a:spcPts val="0"/>
              </a:spcAft>
            </a:pPr>
            <a:r>
              <a:rPr lang="tk-TM" sz="3200" b="1" dirty="0" smtClean="0">
                <a:latin typeface="Times New Roman" panose="02020603050405020304" pitchFamily="18" charset="0"/>
                <a:ea typeface="Times New Roman" panose="02020603050405020304" pitchFamily="18" charset="0"/>
              </a:rPr>
              <a:t>Tema : </a:t>
            </a:r>
            <a:r>
              <a:rPr lang="ru-RU" sz="3200" b="1" dirty="0" err="1">
                <a:latin typeface="Times New Roman" panose="02020603050405020304" pitchFamily="18" charset="0"/>
                <a:ea typeface="Times New Roman" panose="02020603050405020304" pitchFamily="18" charset="0"/>
              </a:rPr>
              <a:t>Baha</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dinamikany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bazar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ykdysadyýetiniň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konýukturasyny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öwrenmegiň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usullary</a:t>
            </a:r>
            <a:endParaRPr lang="tk-TM" sz="3200" b="1" dirty="0">
              <a:latin typeface="Times New Roman" panose="02020603050405020304" pitchFamily="18" charset="0"/>
              <a:ea typeface="Times New Roman" panose="02020603050405020304" pitchFamily="18" charset="0"/>
            </a:endParaRPr>
          </a:p>
          <a:p>
            <a:pPr algn="ctr">
              <a:spcAft>
                <a:spcPts val="0"/>
              </a:spcAft>
            </a:pPr>
            <a:endParaRPr lang="ru-RU" sz="3200" dirty="0" smtClean="0">
              <a:effectLst/>
              <a:latin typeface="Times New Roman" panose="02020603050405020304" pitchFamily="18" charset="0"/>
              <a:ea typeface="Times New Roman" panose="02020603050405020304" pitchFamily="18" charset="0"/>
            </a:endParaRPr>
          </a:p>
          <a:p>
            <a:pPr>
              <a:spcAft>
                <a:spcPts val="0"/>
              </a:spcAft>
            </a:pPr>
            <a:r>
              <a:rPr lang="tk-TM" sz="3200" dirty="0" smtClean="0">
                <a:latin typeface="Times New Roman" panose="02020603050405020304" pitchFamily="18" charset="0"/>
                <a:ea typeface="Times New Roman" panose="02020603050405020304" pitchFamily="18" charset="0"/>
              </a:rPr>
              <a:t>1</a:t>
            </a:r>
            <a:r>
              <a:rPr lang="tk-TM" sz="3200" dirty="0" smtClean="0">
                <a:latin typeface="Times New Roman" panose="02020603050405020304" pitchFamily="18" charset="0"/>
                <a:ea typeface="Times New Roman" panose="02020603050405020304" pitchFamily="18" charset="0"/>
              </a:rPr>
              <a: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Haryt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biržasynyň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indeksi</a:t>
            </a:r>
            <a:r>
              <a:rPr lang="ru-RU" sz="3200" dirty="0">
                <a:latin typeface="Times New Roman" panose="02020603050405020304" pitchFamily="18" charset="0"/>
                <a:ea typeface="Times New Roman" panose="02020603050405020304" pitchFamily="18" charset="0"/>
              </a:rPr>
              <a:t>.</a:t>
            </a:r>
          </a:p>
          <a:p>
            <a:r>
              <a:rPr lang="en-US" sz="3200" dirty="0" smtClean="0">
                <a:latin typeface="Times New Roman" panose="02020603050405020304" pitchFamily="18" charset="0"/>
                <a:ea typeface="Times New Roman" panose="02020603050405020304" pitchFamily="18" charset="0"/>
              </a:rPr>
              <a:t>2.</a:t>
            </a:r>
            <a:r>
              <a:rPr lang="ru-RU" sz="3200" dirty="0" err="1" smtClean="0">
                <a:latin typeface="Times New Roman" panose="02020603050405020304" pitchFamily="18" charset="0"/>
                <a:ea typeface="Times New Roman" panose="02020603050405020304" pitchFamily="18" charset="0"/>
              </a:rPr>
              <a:t>Gazna</a:t>
            </a:r>
            <a:r>
              <a:rPr lang="ru-RU" sz="3200" dirty="0" smtClean="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b</a:t>
            </a:r>
            <a:r>
              <a:rPr lang="ru-RU" sz="3200" dirty="0" err="1">
                <a:latin typeface="Times New Roman" panose="02020603050405020304" pitchFamily="18" charset="0"/>
                <a:ea typeface="Times New Roman" panose="02020603050405020304" pitchFamily="18" charset="0"/>
              </a:rPr>
              <a:t>iržasynyň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indeksi</a:t>
            </a:r>
            <a:r>
              <a:rPr lang="ru-RU" sz="3200" dirty="0">
                <a:latin typeface="Times New Roman" panose="02020603050405020304" pitchFamily="18" charset="0"/>
                <a:ea typeface="Times New Roman" panose="02020603050405020304" pitchFamily="18" charset="0"/>
              </a:rPr>
              <a:t>.</a:t>
            </a:r>
            <a:endParaRPr lang="ru-RU" sz="3200" dirty="0"/>
          </a:p>
          <a:p>
            <a:pPr algn="just"/>
            <a:r>
              <a:rPr lang="tk-TM" sz="3200" dirty="0" smtClean="0">
                <a:latin typeface="Times New Roman" panose="02020603050405020304" pitchFamily="18" charset="0"/>
                <a:ea typeface="Times New Roman" panose="02020603050405020304" pitchFamily="18" charset="0"/>
              </a:rPr>
              <a:t>3.</a:t>
            </a:r>
            <a:r>
              <a:rPr lang="ru-RU" sz="3200" dirty="0" err="1" smtClean="0">
                <a:latin typeface="Times New Roman" panose="02020603050405020304" pitchFamily="18" charset="0"/>
                <a:ea typeface="Times New Roman" panose="02020603050405020304" pitchFamily="18" charset="0"/>
              </a:rPr>
              <a:t>Bahanyň</a:t>
            </a:r>
            <a:r>
              <a:rPr lang="ru-RU" sz="3200" dirty="0" smtClean="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çaklanylyşynda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seljerlişinde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bazar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konýukturasynyň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NewRomanPSMT"/>
              </a:rPr>
              <a:t>tutýan</a:t>
            </a:r>
            <a:r>
              <a:rPr lang="ru-RU" sz="3200" dirty="0">
                <a:latin typeface="Times New Roman" panose="02020603050405020304" pitchFamily="18" charset="0"/>
                <a:ea typeface="TimesNewRomanPSMT"/>
              </a:rPr>
              <a:t> </a:t>
            </a:r>
            <a:r>
              <a:rPr lang="ru-RU" sz="3200" dirty="0" err="1">
                <a:latin typeface="Times New Roman" panose="02020603050405020304" pitchFamily="18" charset="0"/>
                <a:ea typeface="TimesNewRomanPSMT"/>
              </a:rPr>
              <a:t>orny</a:t>
            </a:r>
            <a:r>
              <a:rPr lang="ru-RU" sz="3200" dirty="0">
                <a:latin typeface="Times New Roman" panose="02020603050405020304" pitchFamily="18" charset="0"/>
                <a:ea typeface="TimesNewRomanPSMT"/>
              </a:rPr>
              <a:t>.</a:t>
            </a:r>
            <a:endParaRPr lang="ru-RU" sz="3200" dirty="0"/>
          </a:p>
        </p:txBody>
      </p:sp>
    </p:spTree>
    <p:extLst>
      <p:ext uri="{BB962C8B-B14F-4D97-AF65-F5344CB8AC3E}">
        <p14:creationId xmlns:p14="http://schemas.microsoft.com/office/powerpoint/2010/main" val="2430906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291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4588" y="440260"/>
            <a:ext cx="11806989" cy="5189113"/>
          </a:xfrm>
          <a:prstGeom prst="rect">
            <a:avLst/>
          </a:prstGeom>
        </p:spPr>
        <p:txBody>
          <a:bodyPr wrap="square">
            <a:spAutoFit/>
          </a:bodyPr>
          <a:lstStyle/>
          <a:p>
            <a:pPr marL="270510" algn="just">
              <a:lnSpc>
                <a:spcPct val="115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Nyrha döwletiň göni we gyýtaklaýyn täsirini tapawutlandyrylýan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göni ýa-da administratiw hereket edýän nyrhlara döwletiň </a:t>
            </a:r>
            <a:r>
              <a:rPr lang="sq-AL" sz="3600" dirty="0">
                <a:latin typeface="Times New Roman" panose="02020603050405020304" pitchFamily="18" charset="0"/>
                <a:ea typeface="Times New Roman" panose="02020603050405020304" pitchFamily="18" charset="0"/>
                <a:cs typeface="Times New Roman" panose="02020603050405020304" pitchFamily="18" charset="0"/>
              </a:rPr>
              <a:t>goşulmagy nyrhyň derejeleriniň, gurluşynyň we hereketiniň emele gelişinde, nyrhyň emele gelişinde kesgitli tertipleri bellemekde döwletiň gatnaşygyny aňladýar. </a:t>
            </a:r>
            <a:endParaRPr lang="ru-RU" sz="3600" dirty="0">
              <a:latin typeface="Calibri" panose="020F0502020204030204" pitchFamily="34" charset="0"/>
              <a:ea typeface="Times New Roman" panose="02020603050405020304" pitchFamily="18" charset="0"/>
              <a:cs typeface="Times New Roman" panose="02020603050405020304" pitchFamily="18" charset="0"/>
            </a:endParaRPr>
          </a:p>
          <a:p>
            <a:pPr marL="270510" algn="ctr">
              <a:lnSpc>
                <a:spcPct val="115000"/>
              </a:lnSpc>
              <a:spcAft>
                <a:spcPts val="1000"/>
              </a:spcAft>
            </a:pP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Nyrhyň emele gelmegine döwletiň göni goşulmagynyň indiki görnüşlerini ýüze çykaryp bolar: </a:t>
            </a:r>
            <a:endParaRPr lang="ru-RU" sz="36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379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003" y="0"/>
            <a:ext cx="11742821" cy="6463308"/>
          </a:xfrm>
          <a:prstGeom prst="rect">
            <a:avLst/>
          </a:prstGeom>
        </p:spPr>
        <p:txBody>
          <a:bodyPr wrap="square">
            <a:spAutoFit/>
          </a:bodyPr>
          <a:lstStyle/>
          <a:p>
            <a:pPr marL="270510" algn="just">
              <a:lnSpc>
                <a:spcPct val="115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1. Nyrhyň umumy “doňdurylmagy”, “saklanylmagy” (</a:t>
            </a:r>
            <a:r>
              <a:rPr lang="sq-AL" sz="3600" b="1" dirty="0">
                <a:latin typeface="Times New Roman" panose="02020603050405020304" pitchFamily="18" charset="0"/>
                <a:ea typeface="Times New Roman" panose="02020603050405020304" pitchFamily="18" charset="0"/>
                <a:cs typeface="Times New Roman" panose="02020603050405020304" pitchFamily="18" charset="0"/>
              </a:rPr>
              <a:t>bu görnüşi ykdysadyýetiň adatdan daşary inflýasion ösüşinde)</a:t>
            </a:r>
            <a:r>
              <a:rPr lang="sq-AL" sz="3600" dirty="0">
                <a:latin typeface="Times New Roman" panose="02020603050405020304" pitchFamily="18" charset="0"/>
                <a:ea typeface="Times New Roman" panose="02020603050405020304" pitchFamily="18" charset="0"/>
                <a:cs typeface="Times New Roman" panose="02020603050405020304" pitchFamily="18" charset="0"/>
              </a:rPr>
              <a:t> ýa-da harytlaryň aýratyn toparlaryna nyrhlaryň saklanylmagy (elektrik energiýa tarifler).</a:t>
            </a:r>
            <a:endParaRPr lang="ru-RU" sz="3600" dirty="0">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15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2. Kesgitlenen nyrhlaryň we tarifleriň bellenilmegi. </a:t>
            </a:r>
            <a:endParaRPr lang="ru-RU" sz="3600" dirty="0">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15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3. Nyrhyň kesgitli derejesi ýa-da kesgitli wagt döwri üçin nyrhyň mümkin bolan ösüşiniň çäklerini bellemek, ýagny nyrhyň iň ýokary ýa-da iň az derejesini bellemek; ondan ýokary ýa-da aşak nyrh galyp bilmeýär.</a:t>
            </a:r>
            <a:endParaRPr lang="ru-RU" sz="3600" dirty="0">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15000"/>
              </a:lnSpc>
              <a:spcAft>
                <a:spcPts val="100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4. Düşewüntliligiň çäkli normatiwyny bellemek.</a:t>
            </a:r>
            <a:endParaRPr lang="ru-RU" sz="3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4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336" y="128336"/>
            <a:ext cx="11806990" cy="6321731"/>
          </a:xfrm>
          <a:prstGeom prst="rect">
            <a:avLst/>
          </a:prstGeom>
        </p:spPr>
        <p:txBody>
          <a:bodyPr wrap="square">
            <a:spAutoFit/>
          </a:bodyPr>
          <a:lstStyle/>
          <a:p>
            <a:pPr marL="270510" algn="just">
              <a:lnSpc>
                <a:spcPct val="115000"/>
              </a:lnSpc>
              <a:spcAft>
                <a:spcPts val="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5. Üpjünçilik-ýerleşdiriji we söwda nyrhlary ýokarlandyrmagyň çäkli möçberini bellemek.</a:t>
            </a:r>
            <a:endParaRPr lang="ru-RU" sz="3200" dirty="0">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15000"/>
              </a:lnSpc>
              <a:spcAft>
                <a:spcPts val="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6. Söwda biržalar üçin we birža dolanşykda daşary harytlara nyrhlaryň kotirowkalaýyn çäkli derejesi girizilmegi mümkindir. Eger-de satyjylaryň bazar nyrhlary boýunça satýan harytlarynyň nyrhlary artýan bolsa, onda olaryň peýdasyna progressiw salgyt salmagy bellenilýär. </a:t>
            </a:r>
            <a:endParaRPr lang="ru-RU" sz="3200" dirty="0">
              <a:latin typeface="Calibri" panose="020F0502020204030204" pitchFamily="34" charset="0"/>
              <a:ea typeface="Times New Roman" panose="02020603050405020304" pitchFamily="18" charset="0"/>
              <a:cs typeface="Times New Roman" panose="02020603050405020304" pitchFamily="18" charset="0"/>
            </a:endParaRPr>
          </a:p>
          <a:p>
            <a:pPr marL="270510" algn="just">
              <a:lnSpc>
                <a:spcPct val="115000"/>
              </a:lnSpc>
              <a:spcAft>
                <a:spcPts val="100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7. Önümleri möhüm görnüşleri boýunça maslahat ediji nyrhlary bellemek, şeýle tejribe käbir ýurtlarda, mysal Amerikada, Ýaponiýada bolup durýar. Eger-de nyrh maslahat edilen derejeden </a:t>
            </a:r>
            <a:r>
              <a:rPr lang="sq-AL" sz="3200" u="sng" dirty="0">
                <a:latin typeface="Times New Roman" panose="02020603050405020304" pitchFamily="18" charset="0"/>
                <a:ea typeface="Times New Roman" panose="02020603050405020304" pitchFamily="18" charset="0"/>
                <a:cs typeface="Times New Roman" panose="02020603050405020304" pitchFamily="18" charset="0"/>
              </a:rPr>
              <a:t>artýan </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bolsa, onda peýdadan progressiw salgyt salmagy alynýar</a:t>
            </a:r>
            <a:r>
              <a:rPr lang="sq-AL" sz="32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32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323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379" y="359153"/>
            <a:ext cx="11903242" cy="5859040"/>
          </a:xfrm>
          <a:prstGeom prst="rect">
            <a:avLst/>
          </a:prstGeom>
        </p:spPr>
        <p:txBody>
          <a:bodyPr wrap="square">
            <a:spAutoFit/>
          </a:bodyPr>
          <a:lstStyle/>
          <a:p>
            <a:pPr marL="270510" algn="just">
              <a:lnSpc>
                <a:spcPct val="115000"/>
              </a:lnSpc>
              <a:spcAft>
                <a:spcPts val="1000"/>
              </a:spcAft>
            </a:pPr>
            <a:r>
              <a:rPr lang="sq-AL" sz="3200" dirty="0" smtClean="0">
                <a:latin typeface="Times New Roman" panose="02020603050405020304" pitchFamily="18" charset="0"/>
                <a:ea typeface="Times New Roman" panose="02020603050405020304" pitchFamily="18" charset="0"/>
                <a:cs typeface="Times New Roman" panose="02020603050405020304" pitchFamily="18" charset="0"/>
              </a:rPr>
              <a:t>Nyrhlary </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döwlet sazlaşdyrylmagynyň usulyna we usulyýetiň dürli faktorlar täsir edýär: milli, klimat, çig-mal, syýasy, dünýä zähmet bölünişikde ýurduň ýagdaýy. </a:t>
            </a:r>
            <a:endParaRPr lang="ru-RU" sz="3200"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ea typeface="Times New Roman" panose="02020603050405020304" pitchFamily="18" charset="0"/>
              </a:rPr>
              <a:t>Haýsy çäreleriň we usullaryň kömegi bilen aýry ýurtlarda nyrhlary döwletiň sazlaşdyrylmagy amala aşyrylýandygyna seredeli 70-nji ýyllarda ABŞ-nyň içerki bazarynda lomaý we bölekleýin satuw nyrhlaryň ösüşiniň depgininiň çaltlaşdyrmagy, haýaly inflýasiýanyň ýokary depginli inflýasiýa öwrülmegi ýurduň ykdysady strategiýasynyň özgertmelerişdirmeginiň zerurlygyna getirdi. Döwletiň ilkinji has haky täsiri nyrhlary göni sazlaşdyrmagyň usulynyň kömegi bilen inflýasiýany </a:t>
            </a:r>
            <a:r>
              <a:rPr lang="sq-AL" sz="3200" u="sng" dirty="0">
                <a:latin typeface="Times New Roman" panose="02020603050405020304" pitchFamily="18" charset="0"/>
                <a:ea typeface="Times New Roman" panose="02020603050405020304" pitchFamily="18" charset="0"/>
              </a:rPr>
              <a:t>ýeňmek </a:t>
            </a:r>
            <a:r>
              <a:rPr lang="sq-AL" sz="3200" dirty="0">
                <a:latin typeface="Times New Roman" panose="02020603050405020304" pitchFamily="18" charset="0"/>
                <a:ea typeface="Times New Roman" panose="02020603050405020304" pitchFamily="18" charset="0"/>
              </a:rPr>
              <a:t>(pobedit) boldy. </a:t>
            </a:r>
            <a:endParaRPr lang="ru-RU" sz="3200" dirty="0"/>
          </a:p>
        </p:txBody>
      </p:sp>
    </p:spTree>
    <p:extLst>
      <p:ext uri="{BB962C8B-B14F-4D97-AF65-F5344CB8AC3E}">
        <p14:creationId xmlns:p14="http://schemas.microsoft.com/office/powerpoint/2010/main" val="214539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1405"/>
            <a:ext cx="11951368" cy="6321731"/>
          </a:xfrm>
          <a:prstGeom prst="rect">
            <a:avLst/>
          </a:prstGeom>
        </p:spPr>
        <p:txBody>
          <a:bodyPr wrap="square">
            <a:spAutoFit/>
          </a:bodyPr>
          <a:lstStyle/>
          <a:p>
            <a:pPr marL="270510" algn="just">
              <a:lnSpc>
                <a:spcPct val="115000"/>
              </a:lnSpc>
              <a:spcAft>
                <a:spcPts val="0"/>
              </a:spcAft>
            </a:pPr>
            <a:r>
              <a:rPr lang="sq-AL" sz="3200" b="1" dirty="0" smtClean="0">
                <a:latin typeface="Times New Roman" panose="02020603050405020304" pitchFamily="18" charset="0"/>
                <a:ea typeface="Times New Roman" panose="02020603050405020304" pitchFamily="18" charset="0"/>
                <a:cs typeface="Times New Roman" panose="02020603050405020304" pitchFamily="18" charset="0"/>
              </a:rPr>
              <a:t>P.Nikson </a:t>
            </a:r>
            <a:r>
              <a:rPr lang="sq-AL" sz="3200" b="1" dirty="0">
                <a:latin typeface="Times New Roman" panose="02020603050405020304" pitchFamily="18" charset="0"/>
                <a:ea typeface="Times New Roman" panose="02020603050405020304" pitchFamily="18" charset="0"/>
                <a:cs typeface="Times New Roman" panose="02020603050405020304" pitchFamily="18" charset="0"/>
              </a:rPr>
              <a:t>nyrhlara we zähmet hakyna göni gözegçilik bellenilmegine garşy bolsa-da, emma ýurduň çylşyrymly ykdysady ýagdaýy we jemgyýetiň pikirleriniň baryşy şeýle çetki çärelere gitmäge mejbur etdiler. Şeýle çäreler aşakdaky ýagdaýlar şertlendirilýär:</a:t>
            </a:r>
            <a:endParaRPr lang="ru-RU" sz="3200" b="1"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SzPts val="1600"/>
              <a:buFont typeface="Times New Roman" panose="02020603050405020304" pitchFamily="18" charset="0"/>
              <a:buChar char="-"/>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bar bolan ykdysady ýagdaýda inflýasiýanyň derejesiniň peselmegi çetki  kesel netijelere getirilmegi mümkin bolmagy, ilki bilen işsizligiň masştabynyň artmagyna; </a:t>
            </a:r>
            <a:endParaRPr lang="ru-RU" sz="32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SzPts val="1600"/>
              <a:buFont typeface="Times New Roman" panose="02020603050405020304" pitchFamily="18" charset="0"/>
              <a:buChar char="-"/>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eger-de nyrhlaryň üstünden gözegçilik girizilse, onda iş bilen meşgullanýanlaryň sanyny azaltmaksyz (без уменьшения) inflýasiýany çäklendirmek mümkindir.    </a:t>
            </a:r>
            <a:endParaRPr lang="ru-RU"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191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13934"/>
            <a:ext cx="12031579" cy="5016758"/>
          </a:xfrm>
          <a:prstGeom prst="rect">
            <a:avLst/>
          </a:prstGeom>
        </p:spPr>
        <p:txBody>
          <a:bodyPr wrap="square">
            <a:spAutoFit/>
          </a:bodyPr>
          <a:lstStyle/>
          <a:p>
            <a:pPr marL="270510" algn="just">
              <a:spcAft>
                <a:spcPts val="0"/>
              </a:spcAft>
            </a:pPr>
            <a:r>
              <a:rPr lang="sq-AL" sz="3200" dirty="0">
                <a:latin typeface="Times New Roman" panose="02020603050405020304" pitchFamily="18" charset="0"/>
                <a:ea typeface="Times New Roman" panose="02020603050405020304" pitchFamily="18" charset="0"/>
              </a:rPr>
              <a:t>Daşary ýurtlarda nyrhlary sazlaşdyrmak we nyrhyň emele gelişiniň tejribesini öwrenmek onuň kanunalaýyklygyna we meýillerine düşünmeklige mümkinçilik berýär, bazar ykdysadyýetine geçiş döwründe alynan bilimleri Türkmenistanda nyrhyň mehanizmi emele gelmekde ulanylmaklyga mümkinçilik berýär.</a:t>
            </a:r>
            <a:endParaRPr lang="ru-RU" sz="3200" dirty="0">
              <a:latin typeface="Times New Roman" panose="02020603050405020304" pitchFamily="18" charset="0"/>
              <a:ea typeface="Times New Roman" panose="02020603050405020304" pitchFamily="18" charset="0"/>
            </a:endParaRPr>
          </a:p>
          <a:p>
            <a:pPr algn="just"/>
            <a:r>
              <a:rPr lang="sq-AL" sz="3200" dirty="0">
                <a:latin typeface="Times New Roman" panose="02020603050405020304" pitchFamily="18" charset="0"/>
                <a:ea typeface="Times New Roman" panose="02020603050405020304" pitchFamily="18" charset="0"/>
              </a:rPr>
              <a:t>Taryh monopolizirlenen şeýle-de arassa bazar ykdysadyýetiniň netijeliksizligini görkezdi, ol garyşyk görnüşindäki ykdysadyýete </a:t>
            </a:r>
            <a:r>
              <a:rPr lang="sq-AL" sz="3200" u="sng" dirty="0">
                <a:latin typeface="Times New Roman" panose="02020603050405020304" pitchFamily="18" charset="0"/>
                <a:ea typeface="Times New Roman" panose="02020603050405020304" pitchFamily="18" charset="0"/>
              </a:rPr>
              <a:t>предпочтение </a:t>
            </a:r>
            <a:r>
              <a:rPr lang="sq-AL" sz="3200" dirty="0">
                <a:latin typeface="Times New Roman" panose="02020603050405020304" pitchFamily="18" charset="0"/>
                <a:ea typeface="Times New Roman" panose="02020603050405020304" pitchFamily="18" charset="0"/>
              </a:rPr>
              <a:t>berdi. Garyşyk görnüşdäki ykdysadyýetiň aýratynlykly döwlet we döwlete dahylsyz bölekleriň deňhukukly şertlerinde birleşýän ulgamy bolup durýar. </a:t>
            </a:r>
            <a:endParaRPr lang="ru-RU" sz="3200" dirty="0"/>
          </a:p>
        </p:txBody>
      </p:sp>
    </p:spTree>
    <p:extLst>
      <p:ext uri="{BB962C8B-B14F-4D97-AF65-F5344CB8AC3E}">
        <p14:creationId xmlns:p14="http://schemas.microsoft.com/office/powerpoint/2010/main" val="2519140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295" y="244967"/>
            <a:ext cx="11983453" cy="6740307"/>
          </a:xfrm>
          <a:prstGeom prst="rect">
            <a:avLst/>
          </a:prstGeom>
        </p:spPr>
        <p:txBody>
          <a:bodyPr wrap="square">
            <a:spAutoFit/>
          </a:bodyPr>
          <a:lstStyle/>
          <a:p>
            <a:pPr marL="270510" algn="just">
              <a:spcAft>
                <a:spcPts val="0"/>
              </a:spcAft>
            </a:pPr>
            <a:r>
              <a:rPr lang="sq-AL" sz="3600" dirty="0">
                <a:latin typeface="Times New Roman" panose="02020603050405020304" pitchFamily="18" charset="0"/>
                <a:ea typeface="Times New Roman" panose="02020603050405020304" pitchFamily="18" charset="0"/>
              </a:rPr>
              <a:t>Ösen ýurtlarda nyrhyň emele geliş usulyýetiniň jähti döwlet edaralary tarapyndan nyrhy bellemegiň umumy ýörelgelerini, usullaryny we kadalaryny (aktlaryny) işläp taýýarlamakdan ybaratdyr. Strategiki we taktiki soraglar boýunça kabul edilen çözgütlerden baýga-da döwlet edaralary milli ykdysadyýet üçin möhüm ähmiýeti bar bolan harytlara we hyzmatlara anyk nyrhlary girizmek funksiýalary özüne alýarlar. Döwlet edaralary nyrhlary göni bellemek we sazlaşdyrmak bilen bilelikde olara gözegçiligi hem amala aşyrýar. Nyrhyň emele gelişinde döwletiň gözegçilik edýän sferasynyň öndürilýän önüminiň umumy möçberinde 10%-den 30%-me çenli barabar bolýar. </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234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1903242" cy="6986528"/>
          </a:xfrm>
          <a:prstGeom prst="rect">
            <a:avLst/>
          </a:prstGeom>
        </p:spPr>
        <p:txBody>
          <a:bodyPr wrap="square">
            <a:spAutoFit/>
          </a:bodyPr>
          <a:lstStyle/>
          <a:p>
            <a:pPr marL="270510" algn="just">
              <a:spcAft>
                <a:spcPts val="0"/>
              </a:spcAft>
            </a:pPr>
            <a:r>
              <a:rPr lang="sq-AL" sz="3200" dirty="0">
                <a:latin typeface="Times New Roman" panose="02020603050405020304" pitchFamily="18" charset="0"/>
                <a:ea typeface="Times New Roman" panose="02020603050405020304" pitchFamily="18" charset="0"/>
              </a:rPr>
              <a:t>Nyrhlary göni sazlaşdyrmak soňky ýyllarda hem bolup geçdi. Olar ilki bilen energogöterijiler üçin içerki nyrhlara degişli boldy. Munuň özi nebit, nebit önümleriň  we tebigy gazyň import (daşary  ýurtdan gelýän) nyrhlaryň ösüşini görkezip, 1974-1981 ýyllarda ýokary depginler bilen ösdi. </a:t>
            </a:r>
            <a:endParaRPr lang="ru-RU" sz="3200" dirty="0">
              <a:latin typeface="Times New Roman" panose="02020603050405020304" pitchFamily="18" charset="0"/>
              <a:ea typeface="Times New Roman" panose="02020603050405020304" pitchFamily="18" charset="0"/>
            </a:endParaRPr>
          </a:p>
          <a:p>
            <a:pPr marL="270510" algn="just">
              <a:spcAft>
                <a:spcPts val="0"/>
              </a:spcAft>
            </a:pPr>
            <a:r>
              <a:rPr lang="sq-AL" sz="3200" dirty="0">
                <a:latin typeface="Times New Roman" panose="02020603050405020304" pitchFamily="18" charset="0"/>
                <a:ea typeface="Times New Roman" panose="02020603050405020304" pitchFamily="18" charset="0"/>
              </a:rPr>
              <a:t>Nebit, nebit önümler we tebigy gazyň içerki lomaý nyrhlaryny doňdurmak, inflýasion meýilleriň ösüşini saklamak bilen ykdysadyýetde bir näçe oňaýsyz netijelere getirdi. Energetiki hojalygyna maýa goýumlaryň ýetmezligi, nyrhlaryň derejesi üstünden gözegçiligiň bolmagy sebäpli olaryň täze ýataklarynyň işläp taýýarlamakda gazyp alynýan korporasiýallaryň höwesleriniň ýoklygy, nebitiň dünýä nyrhlarynyň ösüşine garamazdan 1981-nji ýyla çenli ABŞ-da nebitiň importy ýokary depginler bilen ösüp başlady.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724708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TotalTime>
  <Words>663</Words>
  <Application>Microsoft Office PowerPoint</Application>
  <PresentationFormat>Широкоэкранный</PresentationFormat>
  <Paragraphs>24</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Calibri</vt:lpstr>
      <vt:lpstr>Calibri Light</vt:lpstr>
      <vt:lpstr>Times New Roman</vt:lpstr>
      <vt:lpstr>TimesNewRomanPSMT</vt:lpstr>
      <vt:lpstr>Ретро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toylyyevya</dc:creator>
  <cp:lastModifiedBy>toylyyevya</cp:lastModifiedBy>
  <cp:revision>5</cp:revision>
  <dcterms:created xsi:type="dcterms:W3CDTF">2021-01-15T06:04:03Z</dcterms:created>
  <dcterms:modified xsi:type="dcterms:W3CDTF">2021-02-20T10:58:12Z</dcterms:modified>
</cp:coreProperties>
</file>