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11"/>
  </p:notesMasterIdLst>
  <p:sldIdLst>
    <p:sldId id="328" r:id="rId2"/>
    <p:sldId id="340" r:id="rId3"/>
    <p:sldId id="412" r:id="rId4"/>
    <p:sldId id="414" r:id="rId5"/>
    <p:sldId id="411" r:id="rId6"/>
    <p:sldId id="410" r:id="rId7"/>
    <p:sldId id="416" r:id="rId8"/>
    <p:sldId id="415" r:id="rId9"/>
    <p:sldId id="42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B8B"/>
    <a:srgbClr val="FF0000"/>
    <a:srgbClr val="05C325"/>
    <a:srgbClr val="E7BC07"/>
    <a:srgbClr val="FFFF57"/>
    <a:srgbClr val="FFFF25"/>
    <a:srgbClr val="0FF936"/>
    <a:srgbClr val="F4F4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283" autoAdjust="0"/>
    <p:restoredTop sz="94615" autoAdjust="0"/>
  </p:normalViewPr>
  <p:slideViewPr>
    <p:cSldViewPr>
      <p:cViewPr varScale="1">
        <p:scale>
          <a:sx n="91" d="100"/>
          <a:sy n="91" d="100"/>
        </p:scale>
        <p:origin x="-108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A19BA95-2C76-475B-8A89-FA9B5556FDE9}" type="datetimeFigureOut">
              <a:rPr lang="ru-RU"/>
              <a:pPr>
                <a:defRPr/>
              </a:pPr>
              <a:t>05.11.2016</a:t>
            </a:fld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CDEE2C0-56AD-4EC8-AD02-DD615AA15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9853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8D4DD1-3159-4A90-A55C-390CBB68A66B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05.11.2016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05.11.2016</a:t>
            </a:fld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ransition spd="slow">
    <p:pull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AutoShape 36"/>
          <p:cNvSpPr>
            <a:spLocks noChangeArrowheads="1"/>
          </p:cNvSpPr>
          <p:nvPr/>
        </p:nvSpPr>
        <p:spPr bwMode="auto">
          <a:xfrm>
            <a:off x="1112942" y="283143"/>
            <a:ext cx="7848600" cy="1129633"/>
          </a:xfrm>
          <a:prstGeom prst="plaque">
            <a:avLst>
              <a:gd name="adj" fmla="val 16667"/>
            </a:avLst>
          </a:prstGeom>
          <a:solidFill>
            <a:srgbClr val="008000"/>
          </a:solidFill>
          <a:ln w="571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solidFill>
                <a:schemeClr val="bg1"/>
              </a:solidFill>
              <a:latin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     </a:t>
            </a:r>
            <a:endParaRPr lang="en-US" b="1" dirty="0" smtClean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009015" algn="just">
              <a:lnSpc>
                <a:spcPts val="1440"/>
              </a:lnSpc>
              <a:spcAft>
                <a:spcPts val="0"/>
              </a:spcAft>
            </a:pPr>
            <a:endParaRPr lang="en-US" sz="2800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-1009015" algn="just">
              <a:lnSpc>
                <a:spcPts val="1440"/>
              </a:lnSpc>
              <a:spcAft>
                <a:spcPts val="0"/>
              </a:spcAft>
            </a:pPr>
            <a:endParaRPr lang="en-US" sz="2800" b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-1009015" algn="just">
              <a:lnSpc>
                <a:spcPts val="1440"/>
              </a:lnSpc>
              <a:spcAft>
                <a:spcPts val="0"/>
              </a:spcAft>
            </a:pPr>
            <a:endParaRPr lang="en-US" sz="2800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-1009015" algn="just">
              <a:lnSpc>
                <a:spcPts val="1440"/>
              </a:lnSpc>
              <a:spcAft>
                <a:spcPts val="0"/>
              </a:spcAft>
            </a:pPr>
            <a:endParaRPr lang="en-US" sz="2800" b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-1009015" algn="just">
              <a:lnSpc>
                <a:spcPts val="1440"/>
              </a:lnSpc>
              <a:spcAft>
                <a:spcPts val="0"/>
              </a:spcAft>
            </a:pPr>
            <a:endParaRPr lang="en-US" sz="2800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-1009015" algn="just">
              <a:lnSpc>
                <a:spcPts val="1440"/>
              </a:lnSpc>
              <a:spcAft>
                <a:spcPts val="0"/>
              </a:spcAft>
            </a:pPr>
            <a:endParaRPr lang="en-US" sz="2800" b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-1009015" algn="just">
              <a:lnSpc>
                <a:spcPts val="144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y</a:t>
            </a:r>
            <a:endParaRPr lang="ru-RU" sz="20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270510" algn="just">
              <a:spcAft>
                <a:spcPts val="0"/>
              </a:spcAft>
            </a:pPr>
            <a:r>
              <a:rPr lang="cs-CZ" sz="2400" b="1" dirty="0">
                <a:solidFill>
                  <a:schemeClr val="bg1"/>
                </a:solidFill>
                <a:latin typeface="Times New Roman"/>
                <a:ea typeface="Times New Roman"/>
              </a:rPr>
              <a:t>  </a:t>
            </a:r>
            <a:endParaRPr lang="ru-RU" sz="20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/>
          </a:p>
          <a:p>
            <a:pPr indent="-1009015" algn="just">
              <a:lnSpc>
                <a:spcPts val="1440"/>
              </a:lnSpc>
              <a:spcAft>
                <a:spcPts val="0"/>
              </a:spcAft>
            </a:pPr>
            <a:endParaRPr lang="en-US" sz="2800" b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-1009015" algn="just">
              <a:lnSpc>
                <a:spcPts val="1440"/>
              </a:lnSpc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 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/>
                <a:ea typeface="Times New Roman"/>
              </a:rPr>
              <a:t>Zähmet</a:t>
            </a:r>
            <a:r>
              <a:rPr lang="en-US" sz="2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hakynyň</a:t>
            </a: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hukuk</a:t>
            </a: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taýdan</a:t>
            </a: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dolandyrylyş</a:t>
            </a:r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1.Zähmete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tölemegiň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düşünjesi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görnüşleri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Zähmete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tölemegiň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aýratyn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şertleri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q-AL" sz="2800" b="1" dirty="0">
                <a:latin typeface="Times New Roman" pitchFamily="18" charset="0"/>
                <a:cs typeface="Times New Roman" pitchFamily="18" charset="0"/>
              </a:rPr>
              <a:t>Kepillikler we  öwezini dolmalar</a:t>
            </a:r>
            <a:r>
              <a:rPr lang="ru-RU" sz="2800" b="1" dirty="0"/>
              <a:t>.</a:t>
            </a:r>
            <a:endParaRPr lang="ru-RU" sz="2800" dirty="0"/>
          </a:p>
          <a:p>
            <a:r>
              <a:rPr lang="ru-RU" sz="2800" b="1" dirty="0"/>
              <a:t> </a:t>
            </a:r>
            <a:endParaRPr lang="ru-RU" sz="2800" dirty="0"/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800" b="1" i="1" dirty="0">
              <a:solidFill>
                <a:schemeClr val="bg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200" b="1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endParaRPr lang="ru-RU" sz="3200" i="1" dirty="0" smtClean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ru-RU" sz="2000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2800" dirty="0">
              <a:solidFill>
                <a:schemeClr val="bg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k-TM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Oval 37"/>
          <p:cNvSpPr>
            <a:spLocks noChangeArrowheads="1"/>
          </p:cNvSpPr>
          <p:nvPr/>
        </p:nvSpPr>
        <p:spPr bwMode="auto">
          <a:xfrm>
            <a:off x="1040855" y="184471"/>
            <a:ext cx="1440160" cy="475828"/>
          </a:xfrm>
          <a:prstGeom prst="ellipse">
            <a:avLst/>
          </a:prstGeom>
          <a:solidFill>
            <a:srgbClr val="000099"/>
          </a:solidFill>
          <a:ln w="571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FFFF00"/>
                </a:solidFill>
                <a:latin typeface="Times New Roman"/>
              </a:rPr>
              <a:t>9</a:t>
            </a:r>
            <a:r>
              <a:rPr lang="sq-AL" b="1" dirty="0" smtClean="0">
                <a:solidFill>
                  <a:srgbClr val="FFFF00"/>
                </a:solidFill>
                <a:latin typeface="Times New Roman"/>
              </a:rPr>
              <a:t>-nji </a:t>
            </a:r>
            <a:r>
              <a:rPr lang="sq-AL" b="1" dirty="0" smtClean="0">
                <a:solidFill>
                  <a:srgbClr val="FFFF00"/>
                </a:solidFill>
                <a:latin typeface="Times New Roman"/>
              </a:rPr>
              <a:t>sapak</a:t>
            </a:r>
            <a:endParaRPr lang="ru-RU" b="1" dirty="0">
              <a:solidFill>
                <a:srgbClr val="FFFF00"/>
              </a:solidFill>
              <a:latin typeface="Times New Roman"/>
            </a:endParaRPr>
          </a:p>
        </p:txBody>
      </p:sp>
      <p:pic>
        <p:nvPicPr>
          <p:cNvPr id="39942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502" y="30709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285293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20292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965" y="542388"/>
            <a:ext cx="8215370" cy="7416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ea typeface="Calibri"/>
              <a:cs typeface="Times New Roman"/>
            </a:endParaRPr>
          </a:p>
          <a:p>
            <a:pPr marL="114300" indent="0" algn="just">
              <a:buNone/>
            </a:pPr>
            <a:r>
              <a:rPr lang="sq-AL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sk-SK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Türkmenistanyň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Konstitusiýasy.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˝Türkmenistan˝ gazeti</a:t>
            </a:r>
            <a:r>
              <a:rPr lang="sq-AL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15.09.16 ý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m</a:t>
            </a:r>
            <a:r>
              <a:rPr lang="sk-SK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smtClean="0">
                <a:latin typeface="Times New Roman" pitchFamily="18" charset="0"/>
                <a:ea typeface="Calibri"/>
                <a:cs typeface="Times New Roman" pitchFamily="18" charset="0"/>
              </a:rPr>
              <a:t>49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sk-SK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sk-SK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o-RO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 kanunçylygynyň esaslary ( ýokary okuw mekdepleriniň hukuk hünärinden beýleki hünärler üçin okuw kitaby) 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sq-AL" dirty="0">
                <a:solidFill>
                  <a:srgbClr val="000000"/>
                </a:solidFill>
                <a:latin typeface="Times New Roman"/>
                <a:ea typeface="Times New Roman"/>
              </a:rPr>
              <a:t>A-2010 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ý.  </a:t>
            </a:r>
            <a:r>
              <a:rPr lang="sq-AL" dirty="0">
                <a:solidFill>
                  <a:srgbClr val="000000"/>
                </a:solidFill>
                <a:latin typeface="Times New Roman"/>
                <a:ea typeface="Times New Roman"/>
              </a:rPr>
              <a:t>s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107- 110</a:t>
            </a:r>
          </a:p>
          <a:p>
            <a:pPr marL="11430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3</a:t>
            </a:r>
            <a:r>
              <a:rPr lang="sk-SK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 zähmet   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kodeksi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. A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 –  </a:t>
            </a:r>
            <a:r>
              <a:rPr lang="sk-SK" dirty="0">
                <a:solidFill>
                  <a:srgbClr val="000000"/>
                </a:solidFill>
                <a:latin typeface="Times New Roman"/>
                <a:ea typeface="Times New Roman"/>
              </a:rPr>
              <a:t>2009 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ý. m</a:t>
            </a:r>
            <a:r>
              <a:rPr lang="sk-SK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 m</a:t>
            </a:r>
            <a:r>
              <a:rPr lang="sk-SK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  110-159</a:t>
            </a:r>
            <a:r>
              <a:rPr lang="sk-SK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000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81235" y="532470"/>
            <a:ext cx="1475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Edebiýat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70622"/>
            <a:ext cx="8570276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444544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6024" y="3132842"/>
            <a:ext cx="87484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solidFill>
                <a:srgbClr val="602C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024" y="188640"/>
            <a:ext cx="8136904" cy="29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12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6044" y="793740"/>
            <a:ext cx="777686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endParaRPr lang="ru-RU" dirty="0"/>
          </a:p>
          <a:p>
            <a:pPr algn="just"/>
            <a:r>
              <a:rPr lang="sq-AL" sz="2800" dirty="0"/>
              <a:t>  </a:t>
            </a:r>
            <a:r>
              <a:rPr lang="cs-CZ" sz="2800" dirty="0"/>
              <a:t>  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Zähmete hak tölemek - munuň özi Türkmenistanyň kanunçylygyna, zähmet şertnamalaryna, köpçülikleýin şertnamalara (ylalaşyklara) laýyklykda, işgärlere olaryň zähmeti üçin is beriji tarapyndan tölegleri bellemegi we amala aşyrmagy üpjün etmek bilen baglanyşykly durmuş-ykdysady we hukuk gatnaşyklaryň ulgamydyr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800" dirty="0"/>
              <a:t> </a:t>
            </a:r>
            <a:endParaRPr lang="en-US" sz="2800" dirty="0" smtClean="0"/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Işgärleriň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zähmet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haky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ýokary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möçberler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çäklendirilmeýär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2255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419"/>
    </mc:Choice>
    <mc:Fallback>
      <p:transition spd="slow" advTm="441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5"/>
          <p:cNvSpPr txBox="1">
            <a:spLocks noGrp="1"/>
          </p:cNvSpPr>
          <p:nvPr/>
        </p:nvSpPr>
        <p:spPr bwMode="auto">
          <a:xfrm>
            <a:off x="8172450" y="6248400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580057F-C2F3-4F89-AA46-11526E842C04}" type="slidenum">
              <a:rPr lang="ru-RU" sz="1200">
                <a:solidFill>
                  <a:srgbClr val="333333"/>
                </a:solidFill>
                <a:latin typeface="Times New Roman" pitchFamily="18" charset="0"/>
              </a:rPr>
              <a:pPr algn="r"/>
              <a:t>4</a:t>
            </a:fld>
            <a:endParaRPr lang="ru-RU" sz="1200">
              <a:solidFill>
                <a:srgbClr val="333333"/>
              </a:solidFill>
              <a:latin typeface="Times New Roman" pitchFamily="18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343941" y="-13997"/>
            <a:ext cx="8569325" cy="86588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just">
              <a:spcAft>
                <a:spcPts val="0"/>
              </a:spcAft>
            </a:pPr>
            <a:r>
              <a:rPr lang="en-US" sz="2400" b="1" dirty="0" smtClean="0"/>
              <a:t>             </a:t>
            </a:r>
            <a:r>
              <a:rPr lang="en-US" sz="2400" b="1" dirty="0" err="1" smtClean="0"/>
              <a:t>Zahmete</a:t>
            </a:r>
            <a:r>
              <a:rPr lang="en-US" sz="2400" b="1" dirty="0" smtClean="0"/>
              <a:t> </a:t>
            </a:r>
            <a:r>
              <a:rPr lang="en-US" sz="2400" b="1" dirty="0" err="1"/>
              <a:t>hak</a:t>
            </a:r>
            <a:r>
              <a:rPr lang="en-US" sz="2400" b="1" dirty="0"/>
              <a:t> </a:t>
            </a:r>
            <a:r>
              <a:rPr lang="en-US" sz="2400" b="1" dirty="0" err="1"/>
              <a:t>tolemegin</a:t>
            </a:r>
            <a:r>
              <a:rPr lang="en-US" sz="2400" b="1" dirty="0"/>
              <a:t> </a:t>
            </a:r>
            <a:r>
              <a:rPr lang="en-US" sz="2400" b="1" dirty="0" err="1"/>
              <a:t>esasy</a:t>
            </a:r>
            <a:r>
              <a:rPr lang="en-US" sz="2400" b="1" dirty="0"/>
              <a:t> </a:t>
            </a:r>
            <a:r>
              <a:rPr lang="en-US" sz="2400" b="1" dirty="0" smtClean="0"/>
              <a:t>  g</a:t>
            </a:r>
            <a:r>
              <a:rPr lang="tk-TM" sz="2400" b="1" dirty="0" smtClean="0"/>
              <a:t>ö</a:t>
            </a:r>
            <a:r>
              <a:rPr lang="en-US" sz="2400" b="1" dirty="0" err="1" smtClean="0"/>
              <a:t>rn</a:t>
            </a:r>
            <a:r>
              <a:rPr lang="tk-TM" sz="2400" b="1" dirty="0" smtClean="0"/>
              <a:t>ü</a:t>
            </a:r>
            <a:r>
              <a:rPr lang="en-US" sz="2400" b="1" dirty="0" err="1" smtClean="0"/>
              <a:t>şi</a:t>
            </a:r>
            <a:r>
              <a:rPr lang="en-US" sz="2400" b="1" dirty="0" smtClean="0"/>
              <a:t> 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43941" y="1785830"/>
            <a:ext cx="4677398" cy="25072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just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endParaRPr lang="tk-TM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işgarin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oniiminiň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tk-TM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ukdaryn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hiline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gora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tk-TM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tolemekdir</a:t>
            </a:r>
            <a:endParaRPr lang="tk-TM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ru-RU" sz="1200" b="1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ct val="20000"/>
              </a:spcBef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5220072" y="1772816"/>
            <a:ext cx="3693194" cy="25202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Aft>
                <a:spcPts val="0"/>
              </a:spcAft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wagt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hasaby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k-TM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tolenýan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endParaRPr lang="tk-TM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pc="1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16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utoShape 17"/>
          <p:cNvSpPr>
            <a:spLocks noChangeArrowheads="1"/>
          </p:cNvSpPr>
          <p:nvPr/>
        </p:nvSpPr>
        <p:spPr bwMode="auto">
          <a:xfrm>
            <a:off x="6922381" y="1218505"/>
            <a:ext cx="503237" cy="405106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2160032" y="1320616"/>
            <a:ext cx="503237" cy="332229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68104" y="1200858"/>
            <a:ext cx="8003232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4518102" y="851892"/>
            <a:ext cx="503237" cy="344860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1591766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2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6024" y="3132842"/>
            <a:ext cx="87484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solidFill>
                <a:srgbClr val="602C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024" y="188640"/>
            <a:ext cx="8136904" cy="29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12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0574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tk-TM" dirty="0" smtClean="0"/>
              <a:t>     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sq-AL" sz="3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lbaşçylaryň, hünärmenleriň</a:t>
            </a:r>
            <a:r>
              <a:rPr lang="sq-AL" sz="3600" dirty="0">
                <a:latin typeface="Times New Roman" pitchFamily="18" charset="0"/>
                <a:cs typeface="Times New Roman" pitchFamily="18" charset="0"/>
              </a:rPr>
              <a:t>, gullukçylaryň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sq-AL" sz="3600" dirty="0">
                <a:latin typeface="Times New Roman" pitchFamily="18" charset="0"/>
                <a:cs typeface="Times New Roman" pitchFamily="18" charset="0"/>
              </a:rPr>
              <a:t>ylmy işgärleriň 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zähmet</a:t>
            </a:r>
            <a:r>
              <a:rPr lang="sq-AL" sz="3600" dirty="0">
                <a:latin typeface="Times New Roman" pitchFamily="18" charset="0"/>
                <a:cs typeface="Times New Roman" pitchFamily="18" charset="0"/>
              </a:rPr>
              <a:t>ine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 hak</a:t>
            </a:r>
            <a:r>
              <a:rPr lang="sq-AL" sz="3600" dirty="0">
                <a:latin typeface="Times New Roman" pitchFamily="18" charset="0"/>
                <a:cs typeface="Times New Roman" pitchFamily="18" charset="0"/>
              </a:rPr>
              <a:t> tölemek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q-AL" sz="3600" dirty="0">
                <a:latin typeface="Times New Roman" pitchFamily="18" charset="0"/>
                <a:cs typeface="Times New Roman" pitchFamily="18" charset="0"/>
              </a:rPr>
              <a:t>adatça aýlyk 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wezipe </a:t>
            </a:r>
            <a:r>
              <a:rPr lang="sq-AL" sz="3600" dirty="0">
                <a:latin typeface="Times New Roman" pitchFamily="18" charset="0"/>
                <a:cs typeface="Times New Roman" pitchFamily="18" charset="0"/>
              </a:rPr>
              <a:t>ha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klary esasynda 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geçirilýär.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tk-TM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Ylmy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derejesi, ylmy ady bolan ylmy we pedagogik işgärlere Türkmenistanyň kanunçylygy bilen kesgitlenilýän tertipde aýlyk wezipe hakyna goşmaça hak bellenilýär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q-AL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2255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419"/>
    </mc:Choice>
    <mc:Fallback>
      <p:transition spd="slow" advTm="441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0"/>
            <a:ext cx="8496944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tk-TM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</a:t>
            </a:r>
            <a:r>
              <a:rPr lang="cs-CZ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en-US" sz="28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70510" algn="just"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</a:t>
            </a:r>
            <a:r>
              <a:rPr lang="cs-CZ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Zähmete </a:t>
            </a:r>
            <a:r>
              <a:rPr lang="cs-CZ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hak tölemegiň</a:t>
            </a:r>
            <a:r>
              <a:rPr lang="tr-TR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 aýratyn </a:t>
            </a:r>
            <a:r>
              <a:rPr lang="tr-TR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şertleri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89560" algn="just">
              <a:lnSpc>
                <a:spcPts val="145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     </a:t>
            </a:r>
            <a:endParaRPr lang="ru-RU" sz="2800" b="1" dirty="0" smtClean="0">
              <a:latin typeface="Times New Roman"/>
              <a:ea typeface="Times New Roman"/>
              <a:cs typeface="Times New Roman"/>
            </a:endParaRPr>
          </a:p>
          <a:p>
            <a:pPr indent="289560" algn="just">
              <a:lnSpc>
                <a:spcPts val="145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indent="289560" algn="just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  </a:t>
            </a:r>
            <a:r>
              <a:rPr lang="en-US" b="1" dirty="0" smtClean="0">
                <a:latin typeface="Times New Roman"/>
                <a:ea typeface="Times New Roman"/>
                <a:cs typeface="Times New Roman"/>
              </a:rPr>
              <a:t>     - </a:t>
            </a:r>
            <a:r>
              <a:rPr lang="tk-TM" sz="2000" b="1" dirty="0" smtClean="0">
                <a:latin typeface="Times New Roman"/>
                <a:ea typeface="Times New Roman"/>
                <a:cs typeface="Times New Roman"/>
              </a:rPr>
              <a:t>i</a:t>
            </a:r>
            <a:r>
              <a:rPr lang="tk-TM" sz="2000" b="1" dirty="0">
                <a:latin typeface="Times New Roman"/>
                <a:ea typeface="Times New Roman"/>
                <a:cs typeface="Times New Roman"/>
              </a:rPr>
              <a:t>ş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wagtyndan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da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ş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ary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 ý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erine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 ý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etirilen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i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ş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e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hak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t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ö</a:t>
            </a:r>
            <a:r>
              <a:rPr lang="en-US" sz="2000" b="1" dirty="0" err="1" smtClean="0">
                <a:latin typeface="Times New Roman"/>
                <a:ea typeface="Times New Roman"/>
                <a:cs typeface="Times New Roman"/>
              </a:rPr>
              <a:t>lemek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en-US" sz="20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</a:rPr>
              <a:t> </a:t>
            </a:r>
          </a:p>
          <a:p>
            <a:pPr indent="289560"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   </a:t>
            </a:r>
            <a:r>
              <a:rPr lang="en-US" sz="2000" b="1" dirty="0" smtClean="0">
                <a:latin typeface="Times New Roman"/>
                <a:ea typeface="Times New Roman"/>
              </a:rPr>
              <a:t> - </a:t>
            </a:r>
            <a:r>
              <a:rPr lang="tk-TM" sz="20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sq-AL" sz="2000" b="1" dirty="0" smtClean="0">
                <a:latin typeface="Times New Roman"/>
                <a:ea typeface="Times New Roman"/>
                <a:cs typeface="Times New Roman"/>
              </a:rPr>
              <a:t>ynç </a:t>
            </a:r>
            <a:r>
              <a:rPr lang="sq-AL" sz="2000" b="1" dirty="0">
                <a:latin typeface="Times New Roman"/>
                <a:ea typeface="Times New Roman"/>
                <a:cs typeface="Times New Roman"/>
              </a:rPr>
              <a:t>günlerindäki, işlenilmeýän baýramçylyk we ýatlama </a:t>
            </a:r>
            <a:r>
              <a:rPr lang="en-US" sz="2000" b="1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indent="28956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smtClean="0">
                <a:latin typeface="Times New Roman"/>
                <a:ea typeface="Times New Roman"/>
                <a:cs typeface="Times New Roman"/>
              </a:rPr>
              <a:t>        </a:t>
            </a:r>
            <a:r>
              <a:rPr lang="sq-AL" sz="2000" b="1" dirty="0" smtClean="0">
                <a:latin typeface="Times New Roman"/>
                <a:ea typeface="Times New Roman"/>
                <a:cs typeface="Times New Roman"/>
              </a:rPr>
              <a:t>günlerindäki </a:t>
            </a:r>
            <a:r>
              <a:rPr lang="sq-AL" sz="2000" b="1" dirty="0">
                <a:latin typeface="Times New Roman"/>
                <a:ea typeface="Times New Roman"/>
                <a:cs typeface="Times New Roman"/>
              </a:rPr>
              <a:t>ýerine </a:t>
            </a:r>
            <a:r>
              <a:rPr lang="en-US" sz="20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sq-AL" sz="2000" b="1" dirty="0" smtClean="0">
                <a:latin typeface="Times New Roman"/>
                <a:ea typeface="Times New Roman"/>
                <a:cs typeface="Times New Roman"/>
              </a:rPr>
              <a:t>ýetirilen </a:t>
            </a:r>
            <a:r>
              <a:rPr lang="sq-AL" sz="2000" b="1" dirty="0">
                <a:latin typeface="Times New Roman"/>
                <a:ea typeface="Times New Roman"/>
                <a:cs typeface="Times New Roman"/>
              </a:rPr>
              <a:t>işe hak </a:t>
            </a:r>
            <a:r>
              <a:rPr lang="sq-AL" sz="2000" b="1" dirty="0" smtClean="0">
                <a:latin typeface="Times New Roman"/>
                <a:ea typeface="Times New Roman"/>
                <a:cs typeface="Times New Roman"/>
              </a:rPr>
              <a:t>tölemek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- </a:t>
            </a:r>
            <a:r>
              <a:rPr lang="tk-TM" sz="2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ijeki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wagtdaky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işe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hak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tölemek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8956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Times New Roman"/>
                <a:ea typeface="Times New Roman"/>
                <a:cs typeface="Times New Roman"/>
              </a:rPr>
              <a:t> - </a:t>
            </a:r>
            <a:r>
              <a:rPr lang="tk-TM" sz="2000" b="1" dirty="0">
                <a:latin typeface="Times New Roman"/>
                <a:ea typeface="Times New Roman"/>
                <a:cs typeface="Times New Roman"/>
              </a:rPr>
              <a:t>a</a:t>
            </a:r>
            <a:r>
              <a:rPr lang="sq-AL" sz="2000" b="1" dirty="0" smtClean="0">
                <a:latin typeface="Times New Roman"/>
                <a:ea typeface="Times New Roman"/>
                <a:cs typeface="Times New Roman"/>
              </a:rPr>
              <a:t>ýratyn </a:t>
            </a:r>
            <a:r>
              <a:rPr lang="sq-AL" sz="2000" b="1" dirty="0">
                <a:latin typeface="Times New Roman"/>
                <a:ea typeface="Times New Roman"/>
                <a:cs typeface="Times New Roman"/>
              </a:rPr>
              <a:t>şertlerdäki zähmete hak </a:t>
            </a:r>
            <a:r>
              <a:rPr lang="sq-AL" sz="2000" b="1" dirty="0" smtClean="0">
                <a:latin typeface="Times New Roman"/>
                <a:ea typeface="Times New Roman"/>
                <a:cs typeface="Times New Roman"/>
              </a:rPr>
              <a:t>tölemek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;</a:t>
            </a:r>
            <a:endParaRPr lang="ru-RU" sz="20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-</a:t>
            </a:r>
            <a:r>
              <a:rPr lang="tk-TM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sq-AL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oş </a:t>
            </a:r>
            <a:r>
              <a:rPr lang="sq-AL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durlan </a:t>
            </a:r>
            <a:r>
              <a:rPr lang="sq-AL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wagtynda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indent="-93853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- </a:t>
            </a:r>
            <a:r>
              <a:rPr lang="tk-TM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sq-AL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es </a:t>
            </a:r>
            <a:r>
              <a:rPr lang="sq-AL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hilli (brak) önüm taýýarlananda zähmete hak tölemegiň tertibi</a:t>
            </a:r>
            <a:r>
              <a:rPr lang="sq-AL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</a:t>
            </a:r>
            <a:endParaRPr lang="ru-RU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70510"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12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6024" y="3132842"/>
            <a:ext cx="87484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solidFill>
                <a:srgbClr val="602C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024" y="188640"/>
            <a:ext cx="8136904" cy="29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12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00" y="3311858"/>
            <a:ext cx="7740352" cy="2398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5030" lvl="0" indent="-875030">
              <a:lnSpc>
                <a:spcPts val="1465"/>
              </a:lnSpc>
              <a:spcBef>
                <a:spcPts val="170"/>
              </a:spcBef>
              <a:spcAft>
                <a:spcPts val="0"/>
              </a:spcAft>
            </a:pPr>
            <a:endParaRPr lang="tk-TM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75030" lvl="0" indent="-875030">
              <a:lnSpc>
                <a:spcPts val="1465"/>
              </a:lnSpc>
              <a:spcBef>
                <a:spcPts val="170"/>
              </a:spcBef>
              <a:spcAft>
                <a:spcPts val="0"/>
              </a:spcAft>
            </a:pPr>
            <a:r>
              <a:rPr lang="tk-TM" sz="1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-</a:t>
            </a:r>
            <a:r>
              <a:rPr lang="tk-TM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iş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öndürijiliginiň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kadalary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ýerine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ýetirilmedik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halatynda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zähmete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hak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</a:t>
            </a:r>
            <a:endParaRPr lang="ru-RU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4300" lvl="0" indent="-114300">
              <a:lnSpc>
                <a:spcPts val="1465"/>
              </a:lnSpc>
              <a:spcBef>
                <a:spcPts val="17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tölemegiň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tertibi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tk-TM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sq-AL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</a:t>
            </a:r>
            <a:r>
              <a:rPr lang="tk-TM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-k</a:t>
            </a:r>
            <a:r>
              <a:rPr lang="uz-Cyrl-UZ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ärler </a:t>
            </a:r>
            <a:r>
              <a:rPr lang="uz-Cyrl-UZ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(wezipeler) utgaşdyr</a:t>
            </a:r>
            <a:r>
              <a:rPr lang="sq-AL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ylan</a:t>
            </a:r>
            <a:r>
              <a:rPr lang="uz-Cyrl-UZ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da we wagtlaýyn ýok işgäriň borçlary </a:t>
            </a:r>
            <a:r>
              <a:rPr lang="uz-Cyrl-UZ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</a:p>
          <a:p>
            <a:pPr lvl="0" algn="just">
              <a:spcAft>
                <a:spcPts val="0"/>
              </a:spcAft>
            </a:pPr>
            <a:r>
              <a:rPr lang="uz-Cyrl-UZ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uz-Cyrl-UZ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</a:t>
            </a:r>
            <a:r>
              <a:rPr lang="sq-AL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</a:t>
            </a:r>
            <a:r>
              <a:rPr lang="uz-Cyrl-UZ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erine  </a:t>
            </a:r>
            <a:r>
              <a:rPr lang="sq-AL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</a:t>
            </a:r>
            <a:r>
              <a:rPr lang="uz-Cyrl-UZ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etir</a:t>
            </a:r>
            <a:r>
              <a:rPr lang="sq-AL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ilen</a:t>
            </a:r>
            <a:r>
              <a:rPr lang="uz-Cyrl-UZ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 zähmete hak </a:t>
            </a:r>
            <a:r>
              <a:rPr lang="uz-Cyrl-UZ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töle;</a:t>
            </a:r>
            <a:r>
              <a:rPr lang="tk-TM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spcBef>
                <a:spcPts val="240"/>
              </a:spcBef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uz-Cyrl-UZ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wagtlaýyn </a:t>
            </a:r>
            <a:r>
              <a:rPr lang="uz-Cyrl-U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sq-AL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nuna işlenende</a:t>
            </a:r>
            <a:r>
              <a:rPr lang="uz-Cyrl-U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zähmete hak tölemek </a:t>
            </a:r>
            <a:r>
              <a:rPr lang="uz-Cyrl-UZ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1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</a:t>
            </a:r>
            <a:r>
              <a:rPr lang="sq-AL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işler ýerine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endParaRPr lang="tk-TM" b="1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spcBef>
                <a:spcPts val="240"/>
              </a:spcBef>
              <a:spcAft>
                <a:spcPts val="0"/>
              </a:spcAft>
            </a:pPr>
            <a:r>
              <a:rPr lang="sq-AL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tk-TM" b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dü</a:t>
            </a:r>
            <a:r>
              <a:rPr lang="sq-AL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rli </a:t>
            </a:r>
            <a:r>
              <a:rPr lang="sq-AL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hünärli </a:t>
            </a:r>
            <a:r>
              <a:rPr lang="sq-AL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ýetirilende </a:t>
            </a:r>
            <a:r>
              <a:rPr lang="sq-AL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zähmete hak tölemek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spcBef>
                <a:spcPts val="24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 </a:t>
            </a:r>
            <a:r>
              <a:rPr lang="tk-TM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dol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y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ä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 </a:t>
            </a:r>
            <a:r>
              <a:rPr lang="en-US" b="1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</a:t>
            </a:r>
            <a:r>
              <a:rPr lang="tk-TM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ş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wagtyna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z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ä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hmete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hak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t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ö</a:t>
            </a:r>
            <a:r>
              <a:rPr lang="en-US" b="1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lemek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tk-TM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2255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419"/>
    </mc:Choice>
    <mc:Fallback>
      <p:transition spd="slow" advTm="441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85575"/>
            <a:ext cx="8229600" cy="5688632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88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8800" b="1" dirty="0" err="1">
                <a:latin typeface="Times New Roman" pitchFamily="18" charset="0"/>
                <a:cs typeface="Times New Roman" pitchFamily="18" charset="0"/>
              </a:rPr>
              <a:t>Kepillikler</a:t>
            </a:r>
            <a:r>
              <a:rPr lang="en-US" sz="8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buClr>
                <a:srgbClr val="0BD0D9"/>
              </a:buClr>
            </a:pPr>
            <a:endParaRPr lang="ru-RU" sz="18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93A299"/>
              </a:buClr>
              <a:buNone/>
            </a:pPr>
            <a:r>
              <a:rPr lang="en-US" sz="17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  <a:r>
              <a:rPr lang="tk-TM" sz="17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0" lvl="0" indent="0" algn="just">
              <a:lnSpc>
                <a:spcPct val="115000"/>
              </a:lnSpc>
              <a:buClr>
                <a:srgbClr val="93A299"/>
              </a:buClr>
              <a:buNone/>
            </a:pPr>
            <a:endParaRPr lang="tk-TM" sz="1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93A299"/>
              </a:buClr>
              <a:buNone/>
            </a:pPr>
            <a:endParaRPr lang="tk-TM" sz="12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93A299"/>
              </a:buClr>
              <a:buNone/>
            </a:pPr>
            <a:endParaRPr lang="tk-TM" sz="1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93A299"/>
              </a:buClr>
              <a:buNone/>
            </a:pPr>
            <a:r>
              <a:rPr lang="tk-TM" sz="1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</a:t>
            </a:r>
          </a:p>
          <a:p>
            <a:pPr marL="0" lvl="0" indent="0" algn="just">
              <a:spcBef>
                <a:spcPts val="0"/>
              </a:spcBef>
              <a:buClr>
                <a:srgbClr val="93A299"/>
              </a:buClr>
              <a:buNone/>
            </a:pPr>
            <a:r>
              <a:rPr lang="tk-TM" sz="12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tk-TM" sz="1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0" lvl="0" indent="0" algn="just">
              <a:spcBef>
                <a:spcPts val="0"/>
              </a:spcBef>
              <a:buClr>
                <a:srgbClr val="93A299"/>
              </a:buClr>
              <a:buNone/>
            </a:pPr>
            <a:r>
              <a:rPr lang="tk-TM" sz="13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tk-TM" sz="13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                                     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tk-TM" sz="13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tk-TM" sz="13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                             </a:t>
            </a:r>
            <a:r>
              <a:rPr lang="en-US" sz="13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1300" b="1" dirty="0">
              <a:solidFill>
                <a:srgbClr val="564B3C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300" b="1" dirty="0" smtClean="0">
                <a:solidFill>
                  <a:srgbClr val="564B3C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                                                       </a:t>
            </a:r>
            <a:r>
              <a:rPr lang="en-US" sz="1600" b="1" dirty="0" smtClean="0">
                <a:solidFill>
                  <a:srgbClr val="564B3C"/>
                </a:solidFill>
                <a:latin typeface="Times New Roman"/>
                <a:ea typeface="Calibri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16742"/>
            <a:ext cx="806489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7950" indent="270510" algn="just"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3200" dirty="0">
              <a:latin typeface="Times New Roman"/>
              <a:ea typeface="Times New Roman"/>
            </a:endParaRPr>
          </a:p>
          <a:p>
            <a:pPr marR="107950" indent="270510" algn="just"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6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10169" y="517071"/>
            <a:ext cx="607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97839"/>
            <a:ext cx="820891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munu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ň ö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zi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seri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deler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usullar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we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ş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ertler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ş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olary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ň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megi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rlere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durmu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ş-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hmet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gatna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yklary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ç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ygrynda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hukuklary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ň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berilmegini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amala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yrmagy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ü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ýä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258362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85575"/>
            <a:ext cx="8229600" cy="5688632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8800" dirty="0" smtClean="0">
                <a:latin typeface="Times New Roman"/>
                <a:ea typeface="Calibri"/>
              </a:rPr>
              <a:t> </a:t>
            </a:r>
            <a:r>
              <a:rPr lang="en-US" sz="8800" b="1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Öwezini</a:t>
            </a:r>
            <a:r>
              <a:rPr lang="en-US" sz="8800" b="1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8800" b="1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dolmalar</a:t>
            </a:r>
            <a:endParaRPr lang="ru-RU" sz="1000" b="1" dirty="0" smtClean="0">
              <a:latin typeface="Calibri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buClr>
                <a:srgbClr val="0BD0D9"/>
              </a:buClr>
            </a:pPr>
            <a:endParaRPr lang="ru-RU" sz="18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93A299"/>
              </a:buClr>
              <a:buNone/>
            </a:pPr>
            <a:r>
              <a:rPr lang="en-US" sz="17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  <a:r>
              <a:rPr lang="tk-TM" sz="17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0" lvl="0" indent="0" algn="just">
              <a:lnSpc>
                <a:spcPct val="115000"/>
              </a:lnSpc>
              <a:buClr>
                <a:srgbClr val="93A299"/>
              </a:buClr>
              <a:buNone/>
            </a:pPr>
            <a:endParaRPr lang="tk-TM" sz="1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93A299"/>
              </a:buClr>
              <a:buNone/>
            </a:pPr>
            <a:endParaRPr lang="tk-TM" sz="12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93A299"/>
              </a:buClr>
              <a:buNone/>
            </a:pPr>
            <a:endParaRPr lang="tk-TM" sz="1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93A299"/>
              </a:buClr>
              <a:buNone/>
            </a:pPr>
            <a:r>
              <a:rPr lang="tk-TM" sz="1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</a:t>
            </a:r>
          </a:p>
          <a:p>
            <a:pPr marL="0" lvl="0" indent="0" algn="just">
              <a:spcBef>
                <a:spcPts val="0"/>
              </a:spcBef>
              <a:buClr>
                <a:srgbClr val="93A299"/>
              </a:buClr>
              <a:buNone/>
            </a:pPr>
            <a:r>
              <a:rPr lang="tk-TM" sz="12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tk-TM" sz="1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0" lvl="0" indent="0" algn="just">
              <a:spcBef>
                <a:spcPts val="0"/>
              </a:spcBef>
              <a:buClr>
                <a:srgbClr val="93A299"/>
              </a:buClr>
              <a:buNone/>
            </a:pPr>
            <a:r>
              <a:rPr lang="tk-TM" sz="13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tk-TM" sz="13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                                     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tk-TM" sz="13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tk-TM" sz="13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                             </a:t>
            </a:r>
            <a:r>
              <a:rPr lang="en-US" sz="13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1300" b="1" dirty="0">
              <a:solidFill>
                <a:srgbClr val="564B3C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300" b="1" dirty="0" smtClean="0">
                <a:solidFill>
                  <a:srgbClr val="564B3C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                                                       </a:t>
            </a:r>
            <a:r>
              <a:rPr lang="en-US" sz="1600" b="1" dirty="0" smtClean="0">
                <a:solidFill>
                  <a:srgbClr val="564B3C"/>
                </a:solidFill>
                <a:latin typeface="Times New Roman"/>
                <a:ea typeface="Calibri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16742"/>
            <a:ext cx="806489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7950" indent="270510" algn="just"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3200" dirty="0">
              <a:latin typeface="Times New Roman"/>
              <a:ea typeface="Times New Roman"/>
            </a:endParaRPr>
          </a:p>
          <a:p>
            <a:pPr marR="107950" indent="270510" algn="just"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6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10169" y="517071"/>
            <a:ext cx="607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87525"/>
            <a:ext cx="8640960" cy="3565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5905" algn="just">
              <a:spcBef>
                <a:spcPts val="215"/>
              </a:spcBef>
              <a:spcAft>
                <a:spcPts val="0"/>
              </a:spcAft>
            </a:pPr>
            <a:r>
              <a:rPr lang="en-US" spc="-35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munuň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özi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pul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tölegleri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bolup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işgärlere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Türkmenistanyň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kanunçylygy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tarapyndan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göz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öňünde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tutulan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zähmet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ýa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-da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beýleki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borçnamalaryň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ýerine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ýetirilmegi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bilen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baglanyşykly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çykdajylaryň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öwezini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dolmak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maksatlarynda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spc="-35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bellenilýär</a:t>
            </a:r>
            <a:r>
              <a:rPr lang="en-US" sz="3200" spc="-3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tk-TM" sz="3200" spc="-35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3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55905" algn="just">
              <a:spcBef>
                <a:spcPts val="215"/>
              </a:spcBef>
              <a:spcAft>
                <a:spcPts val="0"/>
              </a:spcAft>
            </a:pPr>
            <a:r>
              <a:rPr lang="ru-RU" sz="3200" spc="-35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1600" b="1" spc="-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16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258362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27784" y="-102658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6024" y="3132842"/>
            <a:ext cx="87484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solidFill>
                <a:srgbClr val="602C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2351" y="-102658"/>
            <a:ext cx="8136904" cy="29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12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57723"/>
            <a:ext cx="878497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5030" indent="-875030">
              <a:lnSpc>
                <a:spcPts val="1465"/>
              </a:lnSpc>
              <a:spcBef>
                <a:spcPts val="17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tk-TM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75030" indent="-875030">
              <a:lnSpc>
                <a:spcPts val="1465"/>
              </a:lnSpc>
              <a:spcBef>
                <a:spcPts val="170"/>
              </a:spcBef>
              <a:spcAft>
                <a:spcPts val="0"/>
              </a:spcAft>
            </a:pPr>
            <a:endParaRPr lang="tk-TM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75030" indent="-875030">
              <a:lnSpc>
                <a:spcPts val="1465"/>
              </a:lnSpc>
              <a:spcBef>
                <a:spcPts val="170"/>
              </a:spcBef>
              <a:spcAft>
                <a:spcPts val="0"/>
              </a:spcAft>
            </a:pPr>
            <a:endParaRPr lang="tk-TM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75030" indent="-875030">
              <a:lnSpc>
                <a:spcPts val="1465"/>
              </a:lnSpc>
              <a:spcBef>
                <a:spcPts val="170"/>
              </a:spcBef>
              <a:spcAft>
                <a:spcPts val="0"/>
              </a:spcAft>
            </a:pPr>
            <a:r>
              <a:rPr lang="tk-TM" sz="1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2275"/>
            <a:ext cx="874846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q-AL" sz="28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öwlet ýa-da jemgy</a:t>
            </a:r>
            <a:r>
              <a:rPr lang="sq-AL" sz="28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etçilik borçlaryny  </a:t>
            </a:r>
            <a:r>
              <a:rPr lang="sq-AL" sz="28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erine </a:t>
            </a:r>
            <a:r>
              <a:rPr lang="sq-AL" sz="28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etirýän </a:t>
            </a:r>
            <a:r>
              <a:rPr lang="sq-AL" sz="2800" b="1" dirty="0">
                <a:latin typeface="Times New Roman" pitchFamily="18" charset="0"/>
                <a:cs typeface="Times New Roman" pitchFamily="18" charset="0"/>
              </a:rPr>
              <a:t>wagt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ynda</a:t>
            </a:r>
            <a:r>
              <a:rPr lang="sq-AL" sz="2800" b="1" dirty="0">
                <a:latin typeface="Times New Roman" pitchFamily="18" charset="0"/>
                <a:cs typeface="Times New Roman" pitchFamily="18" charset="0"/>
              </a:rPr>
              <a:t> işgärler üçin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 kepill</a:t>
            </a:r>
            <a:r>
              <a:rPr lang="sq-AL" sz="2800" b="1" dirty="0">
                <a:latin typeface="Times New Roman" pitchFamily="18" charset="0"/>
                <a:cs typeface="Times New Roman" pitchFamily="18" charset="0"/>
              </a:rPr>
              <a:t>endirmeler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wlet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jemgy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ç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ilik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edaralaryndaky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lawly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wezipelere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lanylan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rler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üç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beril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ýä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kepillikler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Gulluk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saparlarynda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berilýän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kepillikler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öwezini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dolmalar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tk-TM" sz="24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q-AL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z-Cyrl-UZ" sz="2400" b="1" dirty="0">
                <a:latin typeface="Times New Roman" pitchFamily="18" charset="0"/>
                <a:cs typeface="Times New Roman" pitchFamily="18" charset="0"/>
              </a:rPr>
              <a:t>şgär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z="2400" b="1" dirty="0" smtClean="0">
                <a:latin typeface="Times New Roman" pitchFamily="18" charset="0"/>
                <a:cs typeface="Times New Roman" pitchFamily="18" charset="0"/>
              </a:rPr>
              <a:t>aşga </a:t>
            </a:r>
            <a:r>
              <a:rPr lang="sq-AL" sz="24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uz-Cyrl-UZ" sz="2400" b="1" dirty="0">
                <a:latin typeface="Times New Roman" pitchFamily="18" charset="0"/>
                <a:cs typeface="Times New Roman" pitchFamily="18" charset="0"/>
              </a:rPr>
              <a:t>ere işe </a:t>
            </a:r>
            <a:r>
              <a:rPr lang="uz-Cyrl-UZ" sz="2400" b="1" dirty="0" smtClean="0">
                <a:latin typeface="Times New Roman" pitchFamily="18" charset="0"/>
                <a:cs typeface="Times New Roman" pitchFamily="18" charset="0"/>
              </a:rPr>
              <a:t>geçirilend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Jemgy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eti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ň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hbitleri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üç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edende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 be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ril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ýä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kepillikler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149-150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m.m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5.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Oýlap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tapyjy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rasionalizator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işgärlere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berilýän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onor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dur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rler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üç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kepillikler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eýleki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kepillikler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öwezini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dolmalar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5312" y="16189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4367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419"/>
    </mc:Choice>
    <mc:Fallback>
      <p:transition spd="slow" advTm="4419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414</Words>
  <Application>Microsoft Office PowerPoint</Application>
  <PresentationFormat>Экран (4:3)</PresentationFormat>
  <Paragraphs>185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Аптека</vt:lpstr>
      <vt:lpstr>Слайд 1</vt:lpstr>
      <vt:lpstr>       </vt:lpstr>
      <vt:lpstr>Слайд 3</vt:lpstr>
      <vt:lpstr>Слайд 4</vt:lpstr>
      <vt:lpstr>Слайд 5</vt:lpstr>
      <vt:lpstr>Слайд 6</vt:lpstr>
      <vt:lpstr>  </vt:lpstr>
      <vt:lpstr>  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A-17-026-A</dc:creator>
  <cp:lastModifiedBy>Enara</cp:lastModifiedBy>
  <cp:revision>258</cp:revision>
  <dcterms:created xsi:type="dcterms:W3CDTF">2014-11-12T06:10:33Z</dcterms:created>
  <dcterms:modified xsi:type="dcterms:W3CDTF">2016-11-05T05:57:12Z</dcterms:modified>
</cp:coreProperties>
</file>