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48"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D51C93E-4557-4B52-89D1-D31E5324B3A4}"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1673103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51C93E-4557-4B52-89D1-D31E5324B3A4}"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3886463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51C93E-4557-4B52-89D1-D31E5324B3A4}"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602456-4EAD-4F4D-B529-C5EFC3AB42B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85519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D51C93E-4557-4B52-89D1-D31E5324B3A4}"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233256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D51C93E-4557-4B52-89D1-D31E5324B3A4}"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602456-4EAD-4F4D-B529-C5EFC3AB42B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18459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D51C93E-4557-4B52-89D1-D31E5324B3A4}"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2794985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51C93E-4557-4B52-89D1-D31E5324B3A4}"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2817723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51C93E-4557-4B52-89D1-D31E5324B3A4}"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1627083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51C93E-4557-4B52-89D1-D31E5324B3A4}"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1025343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51C93E-4557-4B52-89D1-D31E5324B3A4}"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564048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D51C93E-4557-4B52-89D1-D31E5324B3A4}"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2062150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D51C93E-4557-4B52-89D1-D31E5324B3A4}" type="datetimeFigureOut">
              <a:rPr lang="ru-RU" smtClean="0"/>
              <a:t>02.08.2020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3510579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D51C93E-4557-4B52-89D1-D31E5324B3A4}" type="datetimeFigureOut">
              <a:rPr lang="ru-RU" smtClean="0"/>
              <a:t>02.08.2020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3553961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51C93E-4557-4B52-89D1-D31E5324B3A4}" type="datetimeFigureOut">
              <a:rPr lang="ru-RU" smtClean="0"/>
              <a:t>02.08.2020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1586288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51C93E-4557-4B52-89D1-D31E5324B3A4}"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2604827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51C93E-4557-4B52-89D1-D31E5324B3A4}"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602456-4EAD-4F4D-B529-C5EFC3AB42BF}" type="slidenum">
              <a:rPr lang="ru-RU" smtClean="0"/>
              <a:t>‹#›</a:t>
            </a:fld>
            <a:endParaRPr lang="ru-RU"/>
          </a:p>
        </p:txBody>
      </p:sp>
    </p:spTree>
    <p:extLst>
      <p:ext uri="{BB962C8B-B14F-4D97-AF65-F5344CB8AC3E}">
        <p14:creationId xmlns:p14="http://schemas.microsoft.com/office/powerpoint/2010/main" val="2930100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D51C93E-4557-4B52-89D1-D31E5324B3A4}" type="datetimeFigureOut">
              <a:rPr lang="ru-RU" smtClean="0"/>
              <a:t>02.08.2020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3602456-4EAD-4F4D-B529-C5EFC3AB42BF}" type="slidenum">
              <a:rPr lang="ru-RU" smtClean="0"/>
              <a:t>‹#›</a:t>
            </a:fld>
            <a:endParaRPr lang="ru-RU"/>
          </a:p>
        </p:txBody>
      </p:sp>
    </p:spTree>
    <p:extLst>
      <p:ext uri="{BB962C8B-B14F-4D97-AF65-F5344CB8AC3E}">
        <p14:creationId xmlns:p14="http://schemas.microsoft.com/office/powerpoint/2010/main" val="8210288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82067" y="1846555"/>
            <a:ext cx="9250531" cy="3747572"/>
          </a:xfrm>
        </p:spPr>
        <p:txBody>
          <a:bodyPr>
            <a:normAutofit/>
          </a:bodyPr>
          <a:lstStyle/>
          <a:p>
            <a:pPr>
              <a:spcBef>
                <a:spcPts val="1200"/>
              </a:spcBef>
              <a:spcAft>
                <a:spcPts val="300"/>
              </a:spcAft>
            </a:pP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Tema</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nb-NO" sz="2200" b="1" kern="1600" spc="-15" dirty="0">
                <a:latin typeface="Times New Roman" panose="02020603050405020304" pitchFamily="18" charset="0"/>
                <a:ea typeface="Times New Roman" panose="02020603050405020304" pitchFamily="18" charset="0"/>
                <a:cs typeface="Arial" panose="020B0604020202020204" pitchFamily="34" charset="0"/>
              </a:rPr>
              <a:t>9</a:t>
            </a:r>
            <a:r>
              <a:rPr lang="sq-AL"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Agrosenagat</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toplumynyň</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döwlet</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kadalaşdyrylyşy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br>
              <a:rPr lang="ru-RU" sz="2200" dirty="0">
                <a:latin typeface="Times New Roman" panose="02020603050405020304" pitchFamily="18" charset="0"/>
                <a:ea typeface="Times New Roman" panose="02020603050405020304" pitchFamily="18" charset="0"/>
              </a:rPr>
            </a:b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9.1.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Türkmenistanyň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ykdysadyýetiniň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agrar</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ulgamynyň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döwlet</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kadalaşdyry-lyşynyň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esasy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ugurlary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9.2.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Türkmenistanyň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ykdysadyýetiniň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agrosenagat</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toplumynyň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işini</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düzgün-leşdirmegiň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guramaçylyk</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meseleleri</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9.3.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Ýeri</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kärendesine</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almak</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we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kärendeçiler</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nb-NO" sz="2200" b="1" kern="1600" spc="-15" dirty="0">
                <a:latin typeface="Times New Roman" panose="02020603050405020304" pitchFamily="18" charset="0"/>
                <a:ea typeface="Times New Roman" panose="02020603050405020304" pitchFamily="18" charset="0"/>
                <a:cs typeface="Arial" panose="020B0604020202020204" pitchFamily="34" charset="0"/>
              </a:rPr>
              <a:t>9.4. Agrar ulgamynda amala aşyrylýan salgyt syýasaty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endParaRPr lang="ru-RU" dirty="0"/>
          </a:p>
        </p:txBody>
      </p:sp>
    </p:spTree>
    <p:extLst>
      <p:ext uri="{BB962C8B-B14F-4D97-AF65-F5344CB8AC3E}">
        <p14:creationId xmlns:p14="http://schemas.microsoft.com/office/powerpoint/2010/main" val="1047661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8901" y="568171"/>
            <a:ext cx="10093911" cy="5894771"/>
          </a:xfrm>
        </p:spPr>
        <p:txBody>
          <a:bodyPr>
            <a:normAutofit fontScale="90000"/>
          </a:bodyPr>
          <a:lstStyle/>
          <a:p>
            <a:pPr>
              <a:spcAft>
                <a:spcPts val="0"/>
              </a:spcAft>
            </a:pPr>
            <a:r>
              <a:rPr lang="ru-RU" sz="2700" dirty="0" err="1">
                <a:latin typeface="Times New Roman" panose="02020603050405020304" pitchFamily="18" charset="0"/>
                <a:ea typeface="Times New Roman" panose="02020603050405020304" pitchFamily="18" charset="0"/>
              </a:rPr>
              <a:t>Daşary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ýurt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raýatlaryna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şahsy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taraplara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şeýle-de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daşary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ýurt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döwletlerine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halkara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guramalaryna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ýerleri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kärendesine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maksatlar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berilýär</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gurluşyk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oba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hojalygyna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degişli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bolmadyk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beýleki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hajatlar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üçin</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wagtlaýyn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söwda</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durmuş</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nokatlaryny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ammarlary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awtodural</a:t>
            </a:r>
            <a:r>
              <a:rPr lang="ru-RU" sz="2700" dirty="0">
                <a:latin typeface="Times New Roman" panose="02020603050405020304" pitchFamily="18" charset="0"/>
                <a:ea typeface="Times New Roman" panose="02020603050405020304" pitchFamily="18" charset="0"/>
              </a:rPr>
              <a:t>-</a:t>
            </a:r>
            <a:r>
              <a:rPr lang="en-US" sz="2700" dirty="0" err="1">
                <a:latin typeface="Times New Roman" panose="02020603050405020304" pitchFamily="18" charset="0"/>
                <a:ea typeface="Times New Roman" panose="02020603050405020304" pitchFamily="18" charset="0"/>
              </a:rPr>
              <a:t>galary</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beýleki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desgalary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wagtlaýyn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ýerleşdirmek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üçin</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Ýokarda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görkezilen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taraplara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kärendesine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Preziden</a:t>
            </a:r>
            <a:r>
              <a:rPr lang="ru-RU" sz="2700" dirty="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tiniň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Karary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esasynda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berilýär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Ýerleri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kärendä</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beriji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tarap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kärende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şertnamasynyň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aşakdaky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ýagdaýlarda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wagtyndan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ýatyrylmagyny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talap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bilýär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kärende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şertnamasynda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öňüne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tutulan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şertler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berjaý</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edilmese</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ýerleri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peýdalanmakda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kanunçylygynyň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kadalarynyň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bozulan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ýagdaýynda</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kärendesine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alnan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hiliniň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bilkastlaýyn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pese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düşürilen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ýagdaýynda</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alnyp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barylýan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hojalyk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işleriniň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netijesinde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daşky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ekologiýa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zelel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ýetirilen</a:t>
            </a:r>
            <a:r>
              <a:rPr lang="en-US" sz="2700" dirty="0">
                <a:latin typeface="Times New Roman" panose="02020603050405020304" pitchFamily="18" charset="0"/>
                <a:ea typeface="Times New Roman" panose="02020603050405020304" pitchFamily="18" charset="0"/>
              </a:rPr>
              <a:t> </a:t>
            </a:r>
            <a:r>
              <a:rPr lang="en-US" sz="2700" dirty="0" smtClean="0">
                <a:latin typeface="Times New Roman" panose="02020603050405020304" pitchFamily="18" charset="0"/>
                <a:ea typeface="Times New Roman" panose="02020603050405020304" pitchFamily="18" charset="0"/>
              </a:rPr>
              <a:t>ha</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latynda</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kärendesine alnan ýerde rugsat berilmedik desgalaryň gurulmagy;</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57206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8902" y="517577"/>
            <a:ext cx="9827580" cy="5421584"/>
          </a:xfrm>
        </p:spPr>
        <p:txBody>
          <a:bodyPr>
            <a:normAutofit fontScale="90000"/>
          </a:bodyPr>
          <a:lstStyle/>
          <a:p>
            <a:pPr>
              <a:spcBef>
                <a:spcPts val="1200"/>
              </a:spcBef>
              <a:spcAft>
                <a:spcPts val="0"/>
              </a:spcAft>
            </a:pPr>
            <a:r>
              <a:rPr lang="ru-RU" sz="2800" dirty="0" smtClean="0">
                <a:solidFill>
                  <a:srgbClr val="000000"/>
                </a:solidFill>
                <a:latin typeface="Times New Roman" panose="02020603050405020304" pitchFamily="18" charset="0"/>
                <a:ea typeface="Times New Roman" panose="02020603050405020304" pitchFamily="18" charset="0"/>
              </a:rPr>
              <a:t>  </a:t>
            </a:r>
            <a:r>
              <a:rPr lang="nb-NO" sz="2800" dirty="0" smtClean="0">
                <a:solidFill>
                  <a:srgbClr val="000000"/>
                </a:solidFill>
                <a:latin typeface="Times New Roman" panose="02020603050405020304" pitchFamily="18" charset="0"/>
                <a:ea typeface="Times New Roman" panose="02020603050405020304" pitchFamily="18" charset="0"/>
              </a:rPr>
              <a:t>Kärendä </a:t>
            </a:r>
            <a:r>
              <a:rPr lang="nb-NO" sz="2800" dirty="0">
                <a:solidFill>
                  <a:srgbClr val="000000"/>
                </a:solidFill>
                <a:latin typeface="Times New Roman" panose="02020603050405020304" pitchFamily="18" charset="0"/>
                <a:ea typeface="Times New Roman" panose="02020603050405020304" pitchFamily="18" charset="0"/>
              </a:rPr>
              <a:t>beriji kärende şertnamasyny möhletinden öň ýatyrmak islan </a:t>
            </a:r>
            <a:r>
              <a:rPr lang="nb-NO" sz="2800" dirty="0" smtClean="0">
                <a:solidFill>
                  <a:srgbClr val="000000"/>
                </a:solidFill>
                <a:latin typeface="Times New Roman" panose="02020603050405020304" pitchFamily="18" charset="0"/>
                <a:ea typeface="Times New Roman" panose="02020603050405020304" pitchFamily="18" charset="0"/>
              </a:rPr>
              <a:t>ýag</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daýynda</a:t>
            </a:r>
            <a:r>
              <a:rPr lang="nb-NO" sz="2800" dirty="0">
                <a:solidFill>
                  <a:srgbClr val="000000"/>
                </a:solidFill>
                <a:latin typeface="Times New Roman" panose="02020603050405020304" pitchFamily="18" charset="0"/>
                <a:ea typeface="Times New Roman" panose="02020603050405020304" pitchFamily="18" charset="0"/>
              </a:rPr>
              <a:t>, eger-de şertnama başga ýagdaýlar göz öňünde tutulmadyk </a:t>
            </a:r>
            <a:r>
              <a:rPr lang="nb-NO" sz="2800" dirty="0" smtClean="0">
                <a:solidFill>
                  <a:srgbClr val="000000"/>
                </a:solidFill>
                <a:latin typeface="Times New Roman" panose="02020603050405020304" pitchFamily="18" charset="0"/>
                <a:ea typeface="Times New Roman" panose="02020603050405020304" pitchFamily="18" charset="0"/>
              </a:rPr>
              <a:t>şertin</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de</a:t>
            </a:r>
            <a:r>
              <a:rPr lang="nb-NO" sz="2800" dirty="0">
                <a:solidFill>
                  <a:srgbClr val="000000"/>
                </a:solidFill>
                <a:latin typeface="Times New Roman" panose="02020603050405020304" pitchFamily="18" charset="0"/>
                <a:ea typeface="Times New Roman" panose="02020603050405020304" pitchFamily="18" charset="0"/>
              </a:rPr>
              <a:t>, üç aýdan az bolmadyk wagt öň ýanynda bu barada kärendeçini ýazmaça görnüşinde habardar etmäge borçludyr.</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nb-NO" sz="2800" dirty="0">
                <a:solidFill>
                  <a:srgbClr val="000000"/>
                </a:solidFill>
                <a:latin typeface="Times New Roman" panose="02020603050405020304" pitchFamily="18" charset="0"/>
                <a:ea typeface="Times New Roman" panose="02020603050405020304" pitchFamily="18" charset="0"/>
              </a:rPr>
              <a:t>        Kärendeçi baglaşylan şertnamany şu aşakdaky ýagdaýlarda </a:t>
            </a:r>
            <a:r>
              <a:rPr lang="nb-NO" sz="2800" dirty="0" smtClean="0">
                <a:solidFill>
                  <a:srgbClr val="000000"/>
                </a:solidFill>
                <a:latin typeface="Times New Roman" panose="02020603050405020304" pitchFamily="18" charset="0"/>
                <a:ea typeface="Times New Roman" panose="02020603050405020304" pitchFamily="18" charset="0"/>
              </a:rPr>
              <a:t>möhletin</a:t>
            </a:r>
            <a:r>
              <a:rPr lang="ru-RU" sz="2800" dirty="0" smtClean="0">
                <a:solidFill>
                  <a:srgbClr val="000000"/>
                </a:solidFill>
                <a:latin typeface="Times New Roman" panose="02020603050405020304" pitchFamily="18" charset="0"/>
                <a:ea typeface="Times New Roman" panose="02020603050405020304" pitchFamily="18" charset="0"/>
              </a:rPr>
              <a:t>-</a:t>
            </a:r>
            <a:r>
              <a:rPr lang="nb-NO" sz="2800" dirty="0" smtClean="0">
                <a:solidFill>
                  <a:srgbClr val="000000"/>
                </a:solidFill>
                <a:latin typeface="Times New Roman" panose="02020603050405020304" pitchFamily="18" charset="0"/>
                <a:ea typeface="Times New Roman" panose="02020603050405020304" pitchFamily="18" charset="0"/>
              </a:rPr>
              <a:t>den </a:t>
            </a:r>
            <a:r>
              <a:rPr lang="nb-NO" sz="2800" dirty="0">
                <a:solidFill>
                  <a:srgbClr val="000000"/>
                </a:solidFill>
                <a:latin typeface="Times New Roman" panose="02020603050405020304" pitchFamily="18" charset="0"/>
                <a:ea typeface="Times New Roman" panose="02020603050405020304" pitchFamily="18" charset="0"/>
              </a:rPr>
              <a:t>öň ýatyrmak boýunçä towakganama bilen ýüz tutup bilýär:</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nb-NO" sz="2800" dirty="0">
                <a:solidFill>
                  <a:srgbClr val="000000"/>
                </a:solidFill>
                <a:latin typeface="Times New Roman" panose="02020603050405020304" pitchFamily="18" charset="0"/>
                <a:ea typeface="Times New Roman" panose="02020603050405020304" pitchFamily="18" charset="0"/>
              </a:rPr>
              <a:t>-kärendä beriji şertnamalaýyn borçnamalaryň öz paýyna düşýänini berjaý etmese;</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r>
              <a:rPr lang="nb-NO" sz="2800" dirty="0">
                <a:solidFill>
                  <a:srgbClr val="000000"/>
                </a:solidFill>
                <a:latin typeface="Times New Roman" panose="02020603050405020304" pitchFamily="18" charset="0"/>
                <a:ea typeface="Times New Roman" panose="02020603050405020304" pitchFamily="18" charset="0"/>
              </a:rPr>
              <a:t>- kärende şertnamasynda başga ýagdaýlar göz öňünde tutulmadyk, adatdan daşary ýagdaýlaryň bolmazlygy şerti bilen, kärendeçiniň kärendesine alnan ýeri netijeli peýdalanyp bilmedik halatynda;</a:t>
            </a:r>
            <a:r>
              <a:rPr lang="ru-RU" sz="2800" dirty="0">
                <a:latin typeface="Times New Roman" panose="02020603050405020304" pitchFamily="18" charset="0"/>
                <a:ea typeface="Times New Roman" panose="02020603050405020304" pitchFamily="18" charset="0"/>
              </a:rPr>
              <a:t/>
            </a:r>
            <a:br>
              <a:rPr lang="ru-RU" sz="2800" dirty="0">
                <a:latin typeface="Times New Roman" panose="02020603050405020304" pitchFamily="18" charset="0"/>
                <a:ea typeface="Times New Roman" panose="02020603050405020304" pitchFamily="18" charset="0"/>
              </a:rPr>
            </a:br>
            <a:endParaRPr lang="ru-RU" sz="2800" dirty="0"/>
          </a:p>
        </p:txBody>
      </p:sp>
    </p:spTree>
    <p:extLst>
      <p:ext uri="{BB962C8B-B14F-4D97-AF65-F5344CB8AC3E}">
        <p14:creationId xmlns:p14="http://schemas.microsoft.com/office/powerpoint/2010/main" val="1764854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291" y="624109"/>
            <a:ext cx="9942142" cy="5971999"/>
          </a:xfrm>
        </p:spPr>
        <p:txBody>
          <a:bodyPr>
            <a:normAutofit fontScale="90000"/>
          </a:bodyPr>
          <a:lstStyle/>
          <a:p>
            <a:pPr>
              <a:spcBef>
                <a:spcPts val="1200"/>
              </a:spcBef>
              <a:spcAft>
                <a:spcPts val="0"/>
              </a:spcAft>
            </a:pPr>
            <a:r>
              <a:rPr lang="nb-NO" sz="2700" dirty="0">
                <a:latin typeface="Times New Roman" panose="02020603050405020304" pitchFamily="18" charset="0"/>
                <a:ea typeface="Times New Roman" panose="02020603050405020304" pitchFamily="18" charset="0"/>
              </a:rPr>
              <a:t> </a:t>
            </a:r>
            <a:r>
              <a:rPr lang="ru-RU" sz="2700" dirty="0" smtClean="0">
                <a:latin typeface="Times New Roman" panose="02020603050405020304" pitchFamily="18" charset="0"/>
                <a:ea typeface="Times New Roman" panose="02020603050405020304" pitchFamily="18" charset="0"/>
              </a:rPr>
              <a:t>   </a:t>
            </a:r>
            <a:r>
              <a:rPr lang="nb-NO" sz="2700" dirty="0" smtClean="0">
                <a:latin typeface="Times New Roman" panose="02020603050405020304" pitchFamily="18" charset="0"/>
                <a:ea typeface="Times New Roman" panose="02020603050405020304" pitchFamily="18" charset="0"/>
              </a:rPr>
              <a:t>Kärendä </a:t>
            </a:r>
            <a:r>
              <a:rPr lang="nb-NO" sz="2700" dirty="0">
                <a:latin typeface="Times New Roman" panose="02020603050405020304" pitchFamily="18" charset="0"/>
                <a:ea typeface="Times New Roman" panose="02020603050405020304" pitchFamily="18" charset="0"/>
              </a:rPr>
              <a:t>alnan ýerleri ikilenç kärendesine bermek gadagan edilýär.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Döwlet we jemgyýetçilik bähbitlerinden ugur almak bilen, Türkmenistanda ýer parçalaryny satyn almak, satmak sowgat bermek we girewine goýmak </a:t>
            </a:r>
            <a:r>
              <a:rPr lang="nb-NO" sz="2700" dirty="0" smtClean="0">
                <a:latin typeface="Times New Roman" panose="02020603050405020304" pitchFamily="18" charset="0"/>
                <a:ea typeface="Times New Roman" panose="02020603050405020304" pitchFamily="18" charset="0"/>
              </a:rPr>
              <a:t>ga</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dagan </a:t>
            </a:r>
            <a:r>
              <a:rPr lang="nb-NO" sz="2700" dirty="0">
                <a:latin typeface="Times New Roman" panose="02020603050405020304" pitchFamily="18" charset="0"/>
                <a:ea typeface="Times New Roman" panose="02020603050405020304" pitchFamily="18" charset="0"/>
              </a:rPr>
              <a:t>edilýär.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Şahsy we ýuridiki taraplara ýer we kärende töleglerinde ýeňillikleri bermegiň tertibi we şertleri Türkmenistanyň Ministrler Kabineti tarapyndan bellenilýär.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Ýer we kärende töleglerinden gelýän serişdeler kärendesine berilýän ýerleriň ýerleşýän ýerine degişlilikde ýerli býujetleriň hasabyna geçirilýär.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Daýhan birleşiklerine we beýleki oba hojalyk kärhanalaryna degişli bolan oba hojalyk maksatly ýerler oba hojalyk önümlerini öndürmek üçin </a:t>
            </a:r>
            <a:r>
              <a:rPr lang="nb-NO" sz="2700" dirty="0" smtClean="0">
                <a:latin typeface="Times New Roman" panose="02020603050405020304" pitchFamily="18" charset="0"/>
                <a:ea typeface="Times New Roman" panose="02020603050405020304" pitchFamily="18" charset="0"/>
              </a:rPr>
              <a:t>peýdalanyl</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ýar we </a:t>
            </a:r>
            <a:r>
              <a:rPr lang="nb-NO" sz="2700" dirty="0">
                <a:latin typeface="Times New Roman" panose="02020603050405020304" pitchFamily="18" charset="0"/>
                <a:ea typeface="Times New Roman" panose="02020603050405020304" pitchFamily="18" charset="0"/>
              </a:rPr>
              <a:t>şu aşakdakylara uzakmöhletleýin kärendesine berlip bilner: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şol hojalyklaryň agzalaryna;</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oba hojalyk paýdarlar jemgyýetlerine;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daýhan hojalyklaryna;</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b="1" kern="1600" spc="-15" dirty="0">
                <a:latin typeface="Times New Roman" panose="02020603050405020304" pitchFamily="18" charset="0"/>
                <a:ea typeface="Times New Roman" panose="02020603050405020304" pitchFamily="18" charset="0"/>
                <a:cs typeface="Arial" panose="020B0604020202020204" pitchFamily="34" charset="0"/>
              </a:rPr>
              <a:t> </a:t>
            </a:r>
            <a:endParaRPr lang="ru-RU" dirty="0"/>
          </a:p>
        </p:txBody>
      </p:sp>
    </p:spTree>
    <p:extLst>
      <p:ext uri="{BB962C8B-B14F-4D97-AF65-F5344CB8AC3E}">
        <p14:creationId xmlns:p14="http://schemas.microsoft.com/office/powerpoint/2010/main" val="1947433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5635" y="624109"/>
            <a:ext cx="9808977" cy="5803323"/>
          </a:xfrm>
        </p:spPr>
        <p:txBody>
          <a:bodyPr>
            <a:normAutofit fontScale="90000"/>
          </a:bodyPr>
          <a:lstStyle/>
          <a:p>
            <a:pPr>
              <a:spcBef>
                <a:spcPts val="1200"/>
              </a:spcBef>
              <a:spcAft>
                <a:spcPts val="300"/>
              </a:spcAft>
            </a:pPr>
            <a:r>
              <a:rPr lang="ru-RU" sz="27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nb-NO" sz="2700" b="1" kern="1600" spc="-15" dirty="0" smtClean="0">
                <a:latin typeface="Times New Roman" panose="02020603050405020304" pitchFamily="18" charset="0"/>
                <a:ea typeface="Times New Roman" panose="02020603050405020304" pitchFamily="18" charset="0"/>
                <a:cs typeface="Arial" panose="020B0604020202020204" pitchFamily="34" charset="0"/>
              </a:rPr>
              <a:t>9.4</a:t>
            </a:r>
            <a:r>
              <a:rPr lang="nb-NO" sz="2700" b="1" kern="1600" spc="-15" dirty="0">
                <a:latin typeface="Times New Roman" panose="02020603050405020304" pitchFamily="18" charset="0"/>
                <a:ea typeface="Times New Roman" panose="02020603050405020304" pitchFamily="18" charset="0"/>
                <a:cs typeface="Arial" panose="020B0604020202020204" pitchFamily="34" charset="0"/>
              </a:rPr>
              <a:t>. Agrar ulgamynda amala aşyrylýan salgyt syýasaty</a:t>
            </a:r>
            <a:r>
              <a:rPr lang="ru-RU" sz="27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700" b="1" kern="1600" dirty="0">
                <a:latin typeface="Arial" panose="020B0604020202020204" pitchFamily="34" charset="0"/>
                <a:ea typeface="Times New Roman" panose="02020603050405020304" pitchFamily="18" charset="0"/>
              </a:rPr>
              <a:t/>
            </a:r>
            <a:br>
              <a:rPr lang="ru-RU" sz="2700" b="1" kern="1600" dirty="0">
                <a:latin typeface="Arial" panose="020B0604020202020204" pitchFamily="34"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nb-NO" sz="2700" dirty="0">
                <a:latin typeface="Times New Roman" panose="02020603050405020304" pitchFamily="18" charset="0"/>
                <a:ea typeface="Times New Roman" panose="02020603050405020304" pitchFamily="18" charset="0"/>
              </a:rPr>
              <a:t>    Türkmenistan Watanymyzyň öž Garaşsyzlygyna eýe bolan ilkinji gününden başlap ýurdumyzyň amala aşyrýan agrar syýasaty döwletimiziň ösüş </a:t>
            </a:r>
            <a:r>
              <a:rPr lang="nb-NO" sz="2700" dirty="0" smtClean="0">
                <a:latin typeface="Times New Roman" panose="02020603050405020304" pitchFamily="18" charset="0"/>
                <a:ea typeface="Times New Roman" panose="02020603050405020304" pitchFamily="18" charset="0"/>
              </a:rPr>
              <a:t>aýratyn</a:t>
            </a:r>
            <a:r>
              <a:rPr lang="ru-RU" sz="2700" dirty="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lyklaryna</a:t>
            </a:r>
            <a:r>
              <a:rPr lang="nb-NO" sz="2700" dirty="0">
                <a:latin typeface="Times New Roman" panose="02020603050405020304" pitchFamily="18" charset="0"/>
                <a:ea typeface="Times New Roman" panose="02020603050405020304" pitchFamily="18" charset="0"/>
              </a:rPr>
              <a:t>, halkymyzyň däp-dessurlaryna, ösüş ýoluny saýlap almaga </a:t>
            </a:r>
            <a:r>
              <a:rPr lang="nb-NO" sz="2700" dirty="0" smtClean="0">
                <a:latin typeface="Times New Roman" panose="02020603050405020304" pitchFamily="18" charset="0"/>
                <a:ea typeface="Times New Roman" panose="02020603050405020304" pitchFamily="18" charset="0"/>
              </a:rPr>
              <a:t>gönük</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dirildi</a:t>
            </a:r>
            <a:r>
              <a:rPr lang="nb-NO" sz="2700" dirty="0">
                <a:latin typeface="Times New Roman" panose="02020603050405020304" pitchFamily="18" charset="0"/>
                <a:ea typeface="Times New Roman" panose="02020603050405020304" pitchFamily="18" charset="0"/>
              </a:rPr>
              <a:t>. Munuň özi agrar özgertmelerini amala aşyrmagyň usullaryny, </a:t>
            </a:r>
            <a:r>
              <a:rPr lang="nb-NO" sz="2700" dirty="0" smtClean="0">
                <a:latin typeface="Times New Roman" panose="02020603050405020304" pitchFamily="18" charset="0"/>
                <a:ea typeface="Times New Roman" panose="02020603050405020304" pitchFamily="18" charset="0"/>
              </a:rPr>
              <a:t>möhlet</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lerini </a:t>
            </a:r>
            <a:r>
              <a:rPr lang="nb-NO" sz="2700" dirty="0">
                <a:latin typeface="Times New Roman" panose="02020603050405020304" pitchFamily="18" charset="0"/>
                <a:ea typeface="Times New Roman" panose="02020603050405020304" pitchFamily="18" charset="0"/>
              </a:rPr>
              <a:t>we </a:t>
            </a:r>
            <a:r>
              <a:rPr lang="nb-NO" sz="2700" dirty="0" smtClean="0">
                <a:latin typeface="Times New Roman" panose="02020603050405020304" pitchFamily="18" charset="0"/>
                <a:ea typeface="Times New Roman" panose="02020603050405020304" pitchFamily="18" charset="0"/>
              </a:rPr>
              <a:t>häsiýetlerini </a:t>
            </a:r>
            <a:r>
              <a:rPr lang="nb-NO" sz="2700" dirty="0">
                <a:latin typeface="Times New Roman" panose="02020603050405020304" pitchFamily="18" charset="0"/>
                <a:ea typeface="Times New Roman" panose="02020603050405020304" pitchFamily="18" charset="0"/>
              </a:rPr>
              <a:t>kesgitledi. Döwlet suwaryş maksatly desgalaryň </a:t>
            </a:r>
            <a:r>
              <a:rPr lang="nb-NO" sz="2700" dirty="0" smtClean="0">
                <a:latin typeface="Times New Roman" panose="02020603050405020304" pitchFamily="18" charset="0"/>
                <a:ea typeface="Times New Roman" panose="02020603050405020304" pitchFamily="18" charset="0"/>
              </a:rPr>
              <a:t>gurlu</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şygy</a:t>
            </a:r>
            <a:r>
              <a:rPr lang="nb-NO" sz="2700" dirty="0">
                <a:latin typeface="Times New Roman" panose="02020603050405020304" pitchFamily="18" charset="0"/>
                <a:ea typeface="Times New Roman" panose="02020603050405020304" pitchFamily="18" charset="0"/>
              </a:rPr>
              <a:t>, ýerleri </a:t>
            </a:r>
            <a:r>
              <a:rPr lang="nb-NO" sz="2700" dirty="0" smtClean="0">
                <a:latin typeface="Times New Roman" panose="02020603050405020304" pitchFamily="18" charset="0"/>
                <a:ea typeface="Times New Roman" panose="02020603050405020304" pitchFamily="18" charset="0"/>
              </a:rPr>
              <a:t>suwarmak </a:t>
            </a:r>
            <a:r>
              <a:rPr lang="nb-NO" sz="2700" dirty="0">
                <a:latin typeface="Times New Roman" panose="02020603050405020304" pitchFamily="18" charset="0"/>
                <a:ea typeface="Times New Roman" panose="02020603050405020304" pitchFamily="18" charset="0"/>
              </a:rPr>
              <a:t>we suw bilen üpjün etmek meseleler bilen bagly ähli aladalary öz üstüne alýar. Merkezleşdirmek we döwlet tarapyndan </a:t>
            </a:r>
            <a:r>
              <a:rPr lang="nb-NO" sz="2700" dirty="0" smtClean="0">
                <a:latin typeface="Times New Roman" panose="02020603050405020304" pitchFamily="18" charset="0"/>
                <a:ea typeface="Times New Roman" panose="02020603050405020304" pitchFamily="18" charset="0"/>
              </a:rPr>
              <a:t>düzgünleş</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dirmek </a:t>
            </a:r>
            <a:r>
              <a:rPr lang="nb-NO" sz="2700" dirty="0">
                <a:latin typeface="Times New Roman" panose="02020603050405020304" pitchFamily="18" charset="0"/>
                <a:ea typeface="Times New Roman" panose="02020603050405020304" pitchFamily="18" charset="0"/>
              </a:rPr>
              <a:t>çäreleri, aýratyn hem suw serişdelerine we olary peýdalanmak </a:t>
            </a:r>
            <a:r>
              <a:rPr lang="nb-NO" sz="2700" dirty="0" smtClean="0">
                <a:latin typeface="Times New Roman" panose="02020603050405020304" pitchFamily="18" charset="0"/>
                <a:ea typeface="Times New Roman" panose="02020603050405020304" pitchFamily="18" charset="0"/>
              </a:rPr>
              <a:t>mesele</a:t>
            </a:r>
            <a:r>
              <a:rPr lang="ru-RU" sz="2700" dirty="0" smtClean="0">
                <a:latin typeface="Times New Roman" panose="02020603050405020304" pitchFamily="18" charset="0"/>
                <a:ea typeface="Times New Roman" panose="02020603050405020304" pitchFamily="18" charset="0"/>
              </a:rPr>
              <a:t>-</a:t>
            </a:r>
            <a:r>
              <a:rPr lang="nb-NO" sz="2700" dirty="0" smtClean="0">
                <a:latin typeface="Times New Roman" panose="02020603050405020304" pitchFamily="18" charset="0"/>
                <a:ea typeface="Times New Roman" panose="02020603050405020304" pitchFamily="18" charset="0"/>
              </a:rPr>
              <a:t>lerine </a:t>
            </a:r>
            <a:r>
              <a:rPr lang="nb-NO" sz="2700" dirty="0">
                <a:latin typeface="Times New Roman" panose="02020603050405020304" pitchFamily="18" charset="0"/>
                <a:ea typeface="Times New Roman" panose="02020603050405020304" pitchFamily="18" charset="0"/>
              </a:rPr>
              <a:t>bagly bolup durýar. Oba hojalyk ekinlerini suwarmakda peýdalanylýan suwaryş düzgünine laýyklykda suwuň </a:t>
            </a:r>
            <a:r>
              <a:rPr lang="nb-NO" sz="2700" dirty="0" smtClean="0">
                <a:latin typeface="Times New Roman" panose="02020603050405020304" pitchFamily="18" charset="0"/>
                <a:ea typeface="Times New Roman" panose="02020603050405020304" pitchFamily="18" charset="0"/>
              </a:rPr>
              <a:t>möçberi </a:t>
            </a:r>
            <a:r>
              <a:rPr lang="nb-NO" sz="2700" dirty="0">
                <a:latin typeface="Times New Roman" panose="02020603050405020304" pitchFamily="18" charset="0"/>
                <a:ea typeface="Times New Roman" panose="02020603050405020304" pitchFamily="18" charset="0"/>
              </a:rPr>
              <a:t>her bir daýhan birleşigine administratiw birlikleri boýunça aýratynlykda </a:t>
            </a:r>
            <a:r>
              <a:rPr lang="nb-NO" sz="2700" dirty="0" smtClean="0">
                <a:latin typeface="Times New Roman" panose="02020603050405020304" pitchFamily="18" charset="0"/>
                <a:ea typeface="Times New Roman" panose="02020603050405020304" pitchFamily="18" charset="0"/>
              </a:rPr>
              <a:t>bellenilýär</a:t>
            </a:r>
            <a:r>
              <a:rPr lang="nb-NO" sz="2700" dirty="0">
                <a:latin typeface="Times New Roman" panose="02020603050405020304" pitchFamily="18" charset="0"/>
                <a:ea typeface="Times New Roman" panose="02020603050405020304" pitchFamily="18" charset="0"/>
              </a:rPr>
              <a:t>, onuň sarp edilişine bolsa Türkmenistanyň Ministrler Kabineti gözegçilik 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05306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4411" y="419923"/>
            <a:ext cx="10146329" cy="6233890"/>
          </a:xfrm>
        </p:spPr>
        <p:txBody>
          <a:bodyPr>
            <a:normAutofit/>
          </a:bodyPr>
          <a:lstStyle/>
          <a:p>
            <a:pPr>
              <a:spcAft>
                <a:spcPts val="0"/>
              </a:spcAft>
            </a:pPr>
            <a:r>
              <a:rPr lang="ru-RU" sz="2400" dirty="0" smtClean="0">
                <a:solidFill>
                  <a:srgbClr val="000000"/>
                </a:solidFill>
                <a:latin typeface="Times New Roman" panose="02020603050405020304" pitchFamily="18" charset="0"/>
                <a:ea typeface="Times New Roman" panose="02020603050405020304" pitchFamily="18" charset="0"/>
              </a:rPr>
              <a:t>  </a:t>
            </a:r>
            <a:r>
              <a:rPr lang="nb-NO" sz="2400" dirty="0" smtClean="0">
                <a:solidFill>
                  <a:srgbClr val="000000"/>
                </a:solidFill>
                <a:latin typeface="Times New Roman" panose="02020603050405020304" pitchFamily="18" charset="0"/>
                <a:ea typeface="Times New Roman" panose="02020603050405020304" pitchFamily="18" charset="0"/>
              </a:rPr>
              <a:t>Ýurduň </a:t>
            </a:r>
            <a:r>
              <a:rPr lang="nb-NO" sz="2400" dirty="0">
                <a:solidFill>
                  <a:srgbClr val="000000"/>
                </a:solidFill>
                <a:latin typeface="Times New Roman" panose="02020603050405020304" pitchFamily="18" charset="0"/>
                <a:ea typeface="Times New Roman" panose="02020603050405020304" pitchFamily="18" charset="0"/>
              </a:rPr>
              <a:t>agrar syýasatynyň barha ilerlemeginde oba hojalyk önüm öndürijilerine berilýän ýeňillikli salgyt ulgamynyň orny uludur. Meselem, Türkmenistanyň </a:t>
            </a:r>
            <a:r>
              <a:rPr lang="nb-NO" sz="2400" dirty="0" smtClean="0">
                <a:solidFill>
                  <a:srgbClr val="000000"/>
                </a:solidFill>
                <a:latin typeface="Times New Roman" panose="02020603050405020304" pitchFamily="18" charset="0"/>
                <a:ea typeface="Times New Roman" panose="02020603050405020304" pitchFamily="18" charset="0"/>
              </a:rPr>
              <a:t>Sal</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gyt </a:t>
            </a:r>
            <a:r>
              <a:rPr lang="nb-NO" sz="2400" dirty="0">
                <a:solidFill>
                  <a:srgbClr val="000000"/>
                </a:solidFill>
                <a:latin typeface="Times New Roman" panose="02020603050405020304" pitchFamily="18" charset="0"/>
                <a:ea typeface="Times New Roman" panose="02020603050405020304" pitchFamily="18" charset="0"/>
              </a:rPr>
              <a:t>kodeksiniň 106-njy madda laýyklykda, goşulan gymmata göz öňünde tutulan salgytlar salgytlanmaga degişli şu aşakdaky amallar ýerine ýetirilende </a:t>
            </a:r>
            <a:r>
              <a:rPr lang="nb-NO" sz="2400" dirty="0" smtClean="0">
                <a:solidFill>
                  <a:srgbClr val="000000"/>
                </a:solidFill>
                <a:latin typeface="Times New Roman" panose="02020603050405020304" pitchFamily="18" charset="0"/>
                <a:ea typeface="Times New Roman" panose="02020603050405020304" pitchFamily="18" charset="0"/>
              </a:rPr>
              <a:t>tölenilme</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ýär</a:t>
            </a:r>
            <a:r>
              <a:rPr lang="nb-NO"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nb-NO" sz="2400" dirty="0">
                <a:solidFill>
                  <a:srgbClr val="000000"/>
                </a:solidFill>
                <a:latin typeface="Times New Roman" panose="02020603050405020304" pitchFamily="18" charset="0"/>
                <a:ea typeface="Times New Roman" panose="02020603050405020304" pitchFamily="18" charset="0"/>
              </a:rPr>
              <a:t>- pagtanyň gaýtadan işlenilmegi netijesinde alynýan önümler (pagta süýümi, </a:t>
            </a:r>
            <a:r>
              <a:rPr lang="nb-NO" sz="2400" dirty="0" smtClean="0">
                <a:solidFill>
                  <a:srgbClr val="000000"/>
                </a:solidFill>
                <a:latin typeface="Times New Roman" panose="02020603050405020304" pitchFamily="18" charset="0"/>
                <a:ea typeface="Times New Roman" panose="02020603050405020304" pitchFamily="18" charset="0"/>
              </a:rPr>
              <a:t>to</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humy</a:t>
            </a:r>
            <a:r>
              <a:rPr lang="nb-NO" sz="2400" dirty="0">
                <a:solidFill>
                  <a:srgbClr val="000000"/>
                </a:solidFill>
                <a:latin typeface="Times New Roman" panose="02020603050405020304" pitchFamily="18" charset="0"/>
                <a:ea typeface="Times New Roman" panose="02020603050405020304" pitchFamily="18" charset="0"/>
              </a:rPr>
              <a:t>, galyndylary we beýlekiler) ýerlenilende;</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nb-NO" sz="2400" dirty="0">
                <a:solidFill>
                  <a:srgbClr val="000000"/>
                </a:solidFill>
                <a:latin typeface="Times New Roman" panose="02020603050405020304" pitchFamily="18" charset="0"/>
                <a:ea typeface="Times New Roman" panose="02020603050405020304" pitchFamily="18" charset="0"/>
              </a:rPr>
              <a:t>- ýüpek gurçugynyň tohumy, pilesi we pileden alynýan ýüpegi öndürilende we </a:t>
            </a:r>
            <a:r>
              <a:rPr lang="nb-NO" sz="2400" dirty="0" smtClean="0">
                <a:solidFill>
                  <a:srgbClr val="000000"/>
                </a:solidFill>
                <a:latin typeface="Times New Roman" panose="02020603050405020304" pitchFamily="18" charset="0"/>
                <a:ea typeface="Times New Roman" panose="02020603050405020304" pitchFamily="18" charset="0"/>
              </a:rPr>
              <a:t>ýerlenende</a:t>
            </a:r>
            <a:r>
              <a:rPr lang="nb-NO" sz="2400" dirty="0">
                <a:solidFill>
                  <a:srgbClr val="000000"/>
                </a:solidFill>
                <a:latin typeface="Times New Roman" panose="02020603050405020304" pitchFamily="18" charset="0"/>
                <a:ea typeface="Times New Roman" panose="02020603050405020304" pitchFamily="18" charset="0"/>
              </a:rPr>
              <a:t>; mineral dökünlerini, awuly himikatlary we ekinleri goramak üçin ulanylýan beýleki serişdeleri öndürmek, şeýle hem öndürilen oba hojalyk </a:t>
            </a:r>
            <a:r>
              <a:rPr lang="nb-NO" sz="2400" dirty="0" smtClean="0">
                <a:solidFill>
                  <a:srgbClr val="000000"/>
                </a:solidFill>
                <a:latin typeface="Times New Roman" panose="02020603050405020304" pitchFamily="18" charset="0"/>
                <a:ea typeface="Times New Roman" panose="02020603050405020304" pitchFamily="18" charset="0"/>
              </a:rPr>
              <a:t>önüm</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lerini </a:t>
            </a:r>
            <a:r>
              <a:rPr lang="nb-NO" sz="2400" dirty="0">
                <a:solidFill>
                  <a:srgbClr val="000000"/>
                </a:solidFill>
                <a:latin typeface="Times New Roman" panose="02020603050405020304" pitchFamily="18" charset="0"/>
                <a:ea typeface="Times New Roman" panose="02020603050405020304" pitchFamily="18" charset="0"/>
              </a:rPr>
              <a:t>ýetişdirmek we ýygnamak bilen bagly hyzmatlar amala aşyrylýan </a:t>
            </a:r>
            <a:r>
              <a:rPr lang="nb-NO" sz="2400" dirty="0" smtClean="0">
                <a:solidFill>
                  <a:srgbClr val="000000"/>
                </a:solidFill>
                <a:latin typeface="Times New Roman" panose="02020603050405020304" pitchFamily="18" charset="0"/>
                <a:ea typeface="Times New Roman" panose="02020603050405020304" pitchFamily="18" charset="0"/>
              </a:rPr>
              <a:t>ýagda</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ýynda</a:t>
            </a:r>
            <a:r>
              <a:rPr lang="nb-NO" sz="2400" dirty="0">
                <a:solidFill>
                  <a:srgbClr val="000000"/>
                </a:solidFill>
                <a:latin typeface="Times New Roman" panose="02020603050405020304" pitchFamily="18" charset="0"/>
                <a:ea typeface="Times New Roman" panose="02020603050405020304" pitchFamily="18" charset="0"/>
              </a:rPr>
              <a: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we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ş.m</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nb-NO" sz="2400" dirty="0">
                <a:solidFill>
                  <a:srgbClr val="000000"/>
                </a:solidFill>
                <a:latin typeface="Times New Roman" panose="02020603050405020304" pitchFamily="18" charset="0"/>
                <a:ea typeface="Times New Roman" panose="02020603050405020304" pitchFamily="18" charset="0"/>
              </a:rPr>
              <a:t>    Mundan başga-da, tokay we oba hojalyk önümlerini öndürmek we saklamak üçin peýdalanylýan emläge hem-de kärhanalaryň öndüren öz önümine salgyt </a:t>
            </a:r>
            <a:r>
              <a:rPr lang="nb-NO" sz="2400" dirty="0" smtClean="0">
                <a:solidFill>
                  <a:srgbClr val="000000"/>
                </a:solidFill>
                <a:latin typeface="Times New Roman" panose="02020603050405020304" pitchFamily="18" charset="0"/>
                <a:ea typeface="Times New Roman" panose="02020603050405020304" pitchFamily="18" charset="0"/>
              </a:rPr>
              <a:t>sa</a:t>
            </a:r>
            <a:r>
              <a:rPr lang="ru-RU" sz="2400" dirty="0" smtClean="0">
                <a:solidFill>
                  <a:srgbClr val="000000"/>
                </a:solidFill>
                <a:latin typeface="Times New Roman" panose="02020603050405020304" pitchFamily="18" charset="0"/>
                <a:ea typeface="Times New Roman" panose="02020603050405020304" pitchFamily="18" charset="0"/>
              </a:rPr>
              <a:t>-</a:t>
            </a:r>
            <a:r>
              <a:rPr lang="nb-NO" sz="2400" dirty="0" smtClean="0">
                <a:solidFill>
                  <a:srgbClr val="000000"/>
                </a:solidFill>
                <a:latin typeface="Times New Roman" panose="02020603050405020304" pitchFamily="18" charset="0"/>
                <a:ea typeface="Times New Roman" panose="02020603050405020304" pitchFamily="18" charset="0"/>
              </a:rPr>
              <a:t>lynmaýar</a:t>
            </a:r>
            <a:r>
              <a:rPr lang="nb-NO"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800" dirty="0"/>
          </a:p>
        </p:txBody>
      </p:sp>
    </p:spTree>
    <p:extLst>
      <p:ext uri="{BB962C8B-B14F-4D97-AF65-F5344CB8AC3E}">
        <p14:creationId xmlns:p14="http://schemas.microsoft.com/office/powerpoint/2010/main" val="2697737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66656" y="757274"/>
            <a:ext cx="9702445" cy="5386074"/>
          </a:xfrm>
        </p:spPr>
        <p:txBody>
          <a:bodyPr>
            <a:normAutofit/>
          </a:bodyPr>
          <a:lstStyle/>
          <a:p>
            <a:pPr>
              <a:spcAft>
                <a:spcPts val="0"/>
              </a:spcAft>
            </a:pPr>
            <a:r>
              <a:rPr lang="nb-NO" sz="3000" dirty="0">
                <a:latin typeface="Times New Roman" panose="02020603050405020304" pitchFamily="18" charset="0"/>
                <a:ea typeface="Times New Roman" panose="02020603050405020304" pitchFamily="18" charset="0"/>
              </a:rPr>
              <a:t>187-nji madda laýyklykda şahsy taraplaryň şu aşakdaky </a:t>
            </a:r>
            <a:r>
              <a:rPr lang="nb-NO" sz="3000" dirty="0" smtClean="0">
                <a:latin typeface="Times New Roman" panose="02020603050405020304" pitchFamily="18" charset="0"/>
                <a:ea typeface="Times New Roman" panose="02020603050405020304" pitchFamily="18" charset="0"/>
              </a:rPr>
              <a:t>ön</a:t>
            </a:r>
            <a:r>
              <a:rPr lang="ru-RU" sz="3000" dirty="0" smtClean="0">
                <a:latin typeface="Times New Roman" panose="02020603050405020304" pitchFamily="18" charset="0"/>
                <a:ea typeface="Times New Roman" panose="02020603050405020304" pitchFamily="18" charset="0"/>
              </a:rPr>
              <a:t>-</a:t>
            </a:r>
            <a:r>
              <a:rPr lang="nb-NO" sz="3000" dirty="0" smtClean="0">
                <a:latin typeface="Times New Roman" panose="02020603050405020304" pitchFamily="18" charset="0"/>
                <a:ea typeface="Times New Roman" panose="02020603050405020304" pitchFamily="18" charset="0"/>
              </a:rPr>
              <a:t>ümler</a:t>
            </a:r>
            <a:r>
              <a:rPr lang="nb-NO" sz="3000" dirty="0">
                <a:latin typeface="Times New Roman" panose="02020603050405020304" pitchFamily="18" charset="0"/>
                <a:ea typeface="Times New Roman" panose="02020603050405020304" pitchFamily="18" charset="0"/>
              </a:rPr>
              <a:t>:</a:t>
            </a:r>
            <a:r>
              <a:rPr lang="ru-RU" sz="3000" dirty="0">
                <a:latin typeface="Times New Roman" panose="02020603050405020304" pitchFamily="18" charset="0"/>
                <a:ea typeface="Times New Roman" panose="02020603050405020304" pitchFamily="18" charset="0"/>
              </a:rPr>
              <a:t/>
            </a:r>
            <a:br>
              <a:rPr lang="ru-RU" sz="3000" dirty="0">
                <a:latin typeface="Times New Roman" panose="02020603050405020304" pitchFamily="18" charset="0"/>
                <a:ea typeface="Times New Roman" panose="02020603050405020304" pitchFamily="18" charset="0"/>
              </a:rPr>
            </a:br>
            <a:r>
              <a:rPr lang="nb-NO" sz="3000" dirty="0">
                <a:latin typeface="Times New Roman" panose="02020603050405020304" pitchFamily="18" charset="0"/>
                <a:ea typeface="Times New Roman" panose="02020603050405020304" pitchFamily="18" charset="0"/>
              </a:rPr>
              <a:t>    öz howlusynda ýa-da şahsy kömekçi hojalygynda </a:t>
            </a:r>
            <a:r>
              <a:rPr lang="nb-NO" sz="3000" dirty="0" smtClean="0">
                <a:latin typeface="Times New Roman" panose="02020603050405020304" pitchFamily="18" charset="0"/>
                <a:ea typeface="Times New Roman" panose="02020603050405020304" pitchFamily="18" charset="0"/>
              </a:rPr>
              <a:t>ýetişdi</a:t>
            </a:r>
            <a:r>
              <a:rPr lang="ru-RU" sz="3000" dirty="0" smtClean="0">
                <a:latin typeface="Times New Roman" panose="02020603050405020304" pitchFamily="18" charset="0"/>
                <a:ea typeface="Times New Roman" panose="02020603050405020304" pitchFamily="18" charset="0"/>
              </a:rPr>
              <a:t>-</a:t>
            </a:r>
            <a:r>
              <a:rPr lang="nb-NO" sz="3000" dirty="0" smtClean="0">
                <a:latin typeface="Times New Roman" panose="02020603050405020304" pitchFamily="18" charset="0"/>
                <a:ea typeface="Times New Roman" panose="02020603050405020304" pitchFamily="18" charset="0"/>
              </a:rPr>
              <a:t>rilen</a:t>
            </a:r>
            <a:r>
              <a:rPr lang="nb-NO" sz="3000" dirty="0">
                <a:latin typeface="Times New Roman" panose="02020603050405020304" pitchFamily="18" charset="0"/>
                <a:ea typeface="Times New Roman" panose="02020603050405020304" pitchFamily="18" charset="0"/>
              </a:rPr>
              <a:t>, tebigy we gaýtadan işlenilen oba hojalyk önümleri (şol sanda gülçülik we bal arylaryny sakl</a:t>
            </a:r>
            <a:r>
              <a:rPr lang="ru-RU" sz="3000" dirty="0">
                <a:latin typeface="Times New Roman" panose="02020603050405020304" pitchFamily="18" charset="0"/>
                <a:ea typeface="Times New Roman" panose="02020603050405020304" pitchFamily="18" charset="0"/>
              </a:rPr>
              <a:t>a</a:t>
            </a:r>
            <a:r>
              <a:rPr lang="nb-NO" sz="3000" dirty="0">
                <a:latin typeface="Times New Roman" panose="02020603050405020304" pitchFamily="18" charset="0"/>
                <a:ea typeface="Times New Roman" panose="02020603050405020304" pitchFamily="18" charset="0"/>
              </a:rPr>
              <a:t>makdan alynýan </a:t>
            </a:r>
            <a:r>
              <a:rPr lang="nb-NO" sz="3000" dirty="0" smtClean="0">
                <a:latin typeface="Times New Roman" panose="02020603050405020304" pitchFamily="18" charset="0"/>
                <a:ea typeface="Times New Roman" panose="02020603050405020304" pitchFamily="18" charset="0"/>
              </a:rPr>
              <a:t>önüm</a:t>
            </a:r>
            <a:r>
              <a:rPr lang="ru-RU" sz="3000" dirty="0" smtClean="0">
                <a:latin typeface="Times New Roman" panose="02020603050405020304" pitchFamily="18" charset="0"/>
                <a:ea typeface="Times New Roman" panose="02020603050405020304" pitchFamily="18" charset="0"/>
              </a:rPr>
              <a:t>-</a:t>
            </a:r>
            <a:r>
              <a:rPr lang="nb-NO" sz="3000" dirty="0" smtClean="0">
                <a:latin typeface="Times New Roman" panose="02020603050405020304" pitchFamily="18" charset="0"/>
                <a:ea typeface="Times New Roman" panose="02020603050405020304" pitchFamily="18" charset="0"/>
              </a:rPr>
              <a:t>ler</a:t>
            </a:r>
            <a:r>
              <a:rPr lang="nb-NO" sz="3000" dirty="0">
                <a:latin typeface="Times New Roman" panose="02020603050405020304" pitchFamily="18" charset="0"/>
                <a:ea typeface="Times New Roman" panose="02020603050405020304" pitchFamily="18" charset="0"/>
              </a:rPr>
              <a:t>), şunlukda, önüm öndürijiniň özüne degişli mellek ýeriniň ýa-da şahsy kömekçi hojalygynyň bardygyny tassyklaýan </a:t>
            </a:r>
            <a:r>
              <a:rPr lang="nb-NO" sz="3000" dirty="0" smtClean="0">
                <a:latin typeface="Times New Roman" panose="02020603050405020304" pitchFamily="18" charset="0"/>
                <a:ea typeface="Times New Roman" panose="02020603050405020304" pitchFamily="18" charset="0"/>
              </a:rPr>
              <a:t>res</a:t>
            </a:r>
            <a:r>
              <a:rPr lang="ru-RU" sz="3000" smtClean="0">
                <a:latin typeface="Times New Roman" panose="02020603050405020304" pitchFamily="18" charset="0"/>
                <a:ea typeface="Times New Roman" panose="02020603050405020304" pitchFamily="18" charset="0"/>
              </a:rPr>
              <a:t>-</a:t>
            </a:r>
            <a:r>
              <a:rPr lang="nb-NO" sz="3000" smtClean="0">
                <a:latin typeface="Times New Roman" panose="02020603050405020304" pitchFamily="18" charset="0"/>
                <a:ea typeface="Times New Roman" panose="02020603050405020304" pitchFamily="18" charset="0"/>
              </a:rPr>
              <a:t>minamalaryň </a:t>
            </a:r>
            <a:r>
              <a:rPr lang="nb-NO" sz="3000" dirty="0">
                <a:latin typeface="Times New Roman" panose="02020603050405020304" pitchFamily="18" charset="0"/>
                <a:ea typeface="Times New Roman" panose="02020603050405020304" pitchFamily="18" charset="0"/>
              </a:rPr>
              <a:t>görkezilmegi hökmandyr. Bu çäreleriň ählisi oba hojalyk önümçiliginiň göwrüminiň artmagy üçin oňaýly şertleri döredýär.</a:t>
            </a:r>
            <a:r>
              <a:rPr lang="ru-RU" sz="3000" dirty="0">
                <a:latin typeface="Times New Roman" panose="02020603050405020304" pitchFamily="18" charset="0"/>
                <a:ea typeface="Times New Roman" panose="02020603050405020304" pitchFamily="18" charset="0"/>
              </a:rPr>
              <a:t/>
            </a:r>
            <a:br>
              <a:rPr lang="ru-RU" sz="3000" dirty="0">
                <a:latin typeface="Times New Roman" panose="02020603050405020304" pitchFamily="18" charset="0"/>
                <a:ea typeface="Times New Roman" panose="02020603050405020304" pitchFamily="18" charset="0"/>
              </a:rPr>
            </a:br>
            <a:endParaRPr lang="ru-RU" sz="3000" dirty="0"/>
          </a:p>
        </p:txBody>
      </p:sp>
    </p:spTree>
    <p:extLst>
      <p:ext uri="{BB962C8B-B14F-4D97-AF65-F5344CB8AC3E}">
        <p14:creationId xmlns:p14="http://schemas.microsoft.com/office/powerpoint/2010/main" val="32424213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1045" y="357780"/>
            <a:ext cx="10013163" cy="6233890"/>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9.1</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Türkmenistanyň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ykdysadyýetiniň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agrar</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ulgamynyň</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smtClean="0">
                <a:latin typeface="Times New Roman" panose="02020603050405020304" pitchFamily="18" charset="0"/>
                <a:ea typeface="Times New Roman" panose="02020603050405020304" pitchFamily="18" charset="0"/>
                <a:cs typeface="Arial" panose="020B0604020202020204" pitchFamily="34" charset="0"/>
              </a:rPr>
              <a:t>döwlet</a:t>
            </a:r>
            <a:r>
              <a:rPr lang="ru-RU" sz="2200" b="1" kern="1600" dirty="0" smtClean="0">
                <a:latin typeface="Arial" panose="020B0604020202020204" pitchFamily="34" charset="0"/>
                <a:ea typeface="Times New Roman" panose="02020603050405020304" pitchFamily="18" charset="0"/>
              </a:rPr>
              <a:t/>
            </a:r>
            <a:br>
              <a:rPr lang="ru-RU" sz="2200" b="1" kern="1600" dirty="0" smtClean="0">
                <a:latin typeface="Arial" panose="020B0604020202020204" pitchFamily="34" charset="0"/>
                <a:ea typeface="Times New Roman" panose="02020603050405020304" pitchFamily="18" charset="0"/>
              </a:rPr>
            </a:br>
            <a:r>
              <a:rPr lang="ru-RU" sz="2200" b="1" kern="1600" dirty="0" smtClean="0">
                <a:latin typeface="Arial" panose="020B0604020202020204" pitchFamily="34" charset="0"/>
                <a:ea typeface="Times New Roman" panose="02020603050405020304" pitchFamily="18" charset="0"/>
              </a:rPr>
              <a:t>                                       </a:t>
            </a:r>
            <a:r>
              <a:rPr lang="ru-RU" sz="2200" b="1" kern="1600" spc="-15" dirty="0" err="1" smtClean="0">
                <a:latin typeface="Times New Roman" panose="02020603050405020304" pitchFamily="18" charset="0"/>
                <a:ea typeface="Times New Roman" panose="02020603050405020304" pitchFamily="18" charset="0"/>
                <a:cs typeface="Arial" panose="020B0604020202020204" pitchFamily="34" charset="0"/>
              </a:rPr>
              <a:t>kadalaşdyrylyşynyň</a:t>
            </a: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esasy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ugurlary</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ru-RU"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hojalygy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ösen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ösüp</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barýan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ýurtlaryň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ykdysadyýetlerinde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esasy</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pudaklaryň</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biri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bolup</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durýar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bu</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pudak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güýçlendirilen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döwlet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kadalaşdyrylyşyna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sezewar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edilýär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Türkmenistanda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hojalygynyň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agrosenagat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toplumynyň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ösdürilmegine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aýratyn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üns</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be-rilýär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bu</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barada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pudakda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iri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möçberli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özgertmeler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azyk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senagatynyň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ösdürilmegi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munuň</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bi-len</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baglanyşyklykda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önümlerini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gaýtadan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işleýän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senagat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kärhanalarynyň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seh-leriň</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döredilmegi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ýerleriniň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durmuş</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infrastrukturasynyň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ösdürilmegi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döwlet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tabşyrygy</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bo-ýunça</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öndürilýän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önümleriniň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döwlet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satyn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alyş</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nyrhlarynyň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ýokarlandyrylmagy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satyn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alynýan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tehnikalarynyň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her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ýylda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sanynyň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artdyrylmagy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şaýatlyk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edýär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Agrosenagat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toplumy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özünde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önümlerini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öndürmäge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ony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gaýtadan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işlemäge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saklamaga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şeýle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hem</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hojalygyny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gaýtadan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işleýän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senagaty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önümçilik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serişdeleri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bilen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üpjün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etmäge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ýöriteleşdirilen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onümçilik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özara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gatnaşyklaryna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eýe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bolan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pudaklary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jemleýär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Şunda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agrosenagat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toplumynyň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pudaklarynyň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maliýe-ykdysady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netijeliligi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ilkinji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nobatda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önümçiliginiň</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ösüşine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baglydyr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Azyk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önümlerini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azyk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däl</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ekinleriniň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önümçiligine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gatnaşýan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pudaklaryň</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dü-zümi</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agrosenagat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toplumynyň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pudaklaýyn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gurluşyny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düzýärler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48668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9003" y="419923"/>
            <a:ext cx="9835610" cy="6233890"/>
          </a:xfrm>
        </p:spPr>
        <p:txBody>
          <a:bodyPr>
            <a:normAutofit fontScale="90000"/>
          </a:bodyPr>
          <a:lstStyle/>
          <a:p>
            <a:pPr>
              <a:spcAft>
                <a:spcPts val="0"/>
              </a:spcAft>
            </a:pP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Agrosenagat</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önümçiliginiň</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döwlet</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kadalaşdyrylyşy</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diýlip</a:t>
            </a:r>
            <a:r>
              <a:rPr lang="ru-RU" sz="2200" b="1" dirty="0" smtClean="0">
                <a:solidFill>
                  <a:srgbClr val="000000"/>
                </a:solidFill>
                <a:latin typeface="Times New Roman" panose="02020603050405020304" pitchFamily="18" charset="0"/>
                <a:ea typeface="Times New Roman" panose="02020603050405020304" pitchFamily="18" charset="0"/>
              </a:rPr>
              <a:t>,</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oba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hojalyk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önümleriniň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çig</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malyň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we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azyk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önümleriniň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öndürilişine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gaýtadan</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işlenişine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we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ýerleşdirilişine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şeýle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hem</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önümçilik-tehniki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hyzmata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we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agrosenagat</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önümçiliginiň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üpjünçiligine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döwletiň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ykdysady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täsir</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etmegine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düşünilýär</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Şu</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aşakdakylar</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agrosenagat</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önümçiliginiň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döwlet</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kadalaşdyrylyşynyň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esasy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ugurlary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bolup</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durýarlar</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oba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hojalyk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önümleriniň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çig</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malyň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we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azyk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önümleriniň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bazaryny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emele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getirmek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we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onuň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hereketi</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maliýeleşdirmek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karzlaşdyrmak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ätiýaçlandyrmak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ýeňillikli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salgyt</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salmak</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daşary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ykdysady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iş</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amala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aşyrylan</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halatynda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ýurduň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haryt</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öndürijileriniň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bähbitlerini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gora-mak</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agrosenagat</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önümçiliginiň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ulgamynda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ylmy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ösdürmek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we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ylmy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işi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amala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aşyrmak</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obanyň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durmuş</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ulgamyny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ösdürmek</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Döwletiň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kadalaşdyryşynyň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esasy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ugurlary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aşakdakylardan</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ybaratdyr</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ýurduň</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azyk</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garaşsyzlygy</a:t>
            </a:r>
            <a:r>
              <a:rPr lang="ru-RU" sz="2200" dirty="0" smtClean="0">
                <a:solidFill>
                  <a:srgbClr val="000000"/>
                </a:solidFill>
                <a:latin typeface="Times New Roman" panose="02020603050405020304" pitchFamily="18" charset="0"/>
                <a:ea typeface="Times New Roman" panose="02020603050405020304" pitchFamily="18" charset="0"/>
              </a:rPr>
              <a:t> – </a:t>
            </a:r>
            <a:r>
              <a:rPr lang="ru-RU" sz="2200" dirty="0" err="1" smtClean="0">
                <a:solidFill>
                  <a:srgbClr val="000000"/>
                </a:solidFill>
                <a:latin typeface="Times New Roman" panose="02020603050405020304" pitchFamily="18" charset="0"/>
                <a:ea typeface="Times New Roman" panose="02020603050405020304" pitchFamily="18" charset="0"/>
              </a:rPr>
              <a:t>bu</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esasan</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içerki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serişdeleriň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hasabyna</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ilatyň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azyk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önümlerine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isleglerini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kanagatlandyrmak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mümkinçiligi</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ilat</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üçin</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azyk</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önümleriniň</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ýeterlik</a:t>
            </a:r>
            <a:r>
              <a:rPr lang="ru-RU" sz="2200" b="1" dirty="0" smtClean="0">
                <a:solidFill>
                  <a:srgbClr val="000000"/>
                </a:solidFill>
                <a:latin typeface="Times New Roman" panose="02020603050405020304" pitchFamily="18" charset="0"/>
                <a:ea typeface="Times New Roman" panose="02020603050405020304" pitchFamily="18" charset="0"/>
              </a:rPr>
              <a:t> </a:t>
            </a:r>
            <a:r>
              <a:rPr lang="ru-RU" sz="2200" b="1" dirty="0" err="1" smtClean="0">
                <a:solidFill>
                  <a:srgbClr val="000000"/>
                </a:solidFill>
                <a:latin typeface="Times New Roman" panose="02020603050405020304" pitchFamily="18" charset="0"/>
                <a:ea typeface="Times New Roman" panose="02020603050405020304" pitchFamily="18" charset="0"/>
              </a:rPr>
              <a:t>bolmagy</a:t>
            </a:r>
            <a:r>
              <a:rPr lang="ru-RU" sz="2200" dirty="0" smtClean="0">
                <a:solidFill>
                  <a:srgbClr val="000000"/>
                </a:solidFill>
                <a:latin typeface="Times New Roman" panose="02020603050405020304" pitchFamily="18" charset="0"/>
                <a:ea typeface="Times New Roman" panose="02020603050405020304" pitchFamily="18" charset="0"/>
              </a:rPr>
              <a:t> – </a:t>
            </a:r>
            <a:r>
              <a:rPr lang="ru-RU" sz="2200" dirty="0" err="1" smtClean="0">
                <a:solidFill>
                  <a:srgbClr val="000000"/>
                </a:solidFill>
                <a:latin typeface="Times New Roman" panose="02020603050405020304" pitchFamily="18" charset="0"/>
                <a:ea typeface="Times New Roman" panose="02020603050405020304" pitchFamily="18" charset="0"/>
              </a:rPr>
              <a:t>bu</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bir</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tarapdan</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ilatyň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isleglerini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kanagat-landyrmak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üçin</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önümleriň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sarp</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edilýän</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ýerine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ýeterlik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möçberlerde</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üznüksiz</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gelip</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gowuşma-gyny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aňladýar</a:t>
            </a:r>
            <a:r>
              <a:rPr lang="ru-RU"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azyk</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önümleriniň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hili</a:t>
            </a:r>
            <a:r>
              <a:rPr lang="en-US" sz="2200" dirty="0" smtClean="0">
                <a:solidFill>
                  <a:srgbClr val="000000"/>
                </a:solidFill>
                <a:latin typeface="Times New Roman" panose="02020603050405020304" pitchFamily="18" charset="0"/>
                <a:ea typeface="Times New Roman" panose="02020603050405020304" pitchFamily="18" charset="0"/>
              </a:rPr>
              <a:t> we </a:t>
            </a:r>
            <a:r>
              <a:rPr lang="en-US" sz="2200" dirty="0" err="1" smtClean="0">
                <a:solidFill>
                  <a:srgbClr val="000000"/>
                </a:solidFill>
                <a:latin typeface="Times New Roman" panose="02020603050405020304" pitchFamily="18" charset="0"/>
                <a:ea typeface="Times New Roman" panose="02020603050405020304" pitchFamily="18" charset="0"/>
              </a:rPr>
              <a:t>howpsuzlygy</a:t>
            </a:r>
            <a:r>
              <a:rPr lang="en-US" sz="2200" dirty="0" smtClean="0">
                <a:solidFill>
                  <a:srgbClr val="000000"/>
                </a:solidFill>
                <a:latin typeface="Times New Roman" panose="02020603050405020304" pitchFamily="18" charset="0"/>
                <a:ea typeface="Times New Roman" panose="02020603050405020304" pitchFamily="18" charset="0"/>
              </a:rPr>
              <a:t>.</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499767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6758" y="624110"/>
            <a:ext cx="9968775" cy="5474849"/>
          </a:xfrm>
        </p:spPr>
        <p:txBody>
          <a:bodyPr>
            <a:normAutofit fontScale="90000"/>
          </a:bodyPr>
          <a:lstStyle/>
          <a:p>
            <a:pPr>
              <a:spcBef>
                <a:spcPts val="1200"/>
              </a:spcBef>
              <a:spcAft>
                <a:spcPts val="0"/>
              </a:spcAft>
            </a:pPr>
            <a:r>
              <a:rPr lang="ru-RU" sz="2200" dirty="0" smtClean="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Agrosenagat</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önümçiligini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goldamaga</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ösdürmäge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gönükdirilen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býujet</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serişdeleri</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şu</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aşak</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daky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maksatlar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üçin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peýdalanylyp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bilner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täze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tehnikalary</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enjamlary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satyn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almagy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goşmak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goýum</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goldamaga</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topragyň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hasyllylygyny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ýokarlandyrmaga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suwaryş</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ulgamlaryny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saklmaga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ekinlerine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zyýan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berijilere</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kesellere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garşy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göreşmek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boýunça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amala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aşyrmaga</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karan</a:t>
            </a:r>
            <a:r>
              <a:rPr lang="ru-RU" sz="2200" dirty="0" smtClean="0">
                <a:latin typeface="Times New Roman" panose="02020603050405020304" pitchFamily="18" charset="0"/>
                <a:ea typeface="Times New Roman" panose="02020603050405020304" pitchFamily="18" charset="0"/>
              </a:rPr>
              <a:t>-</a:t>
            </a:r>
            <a:r>
              <a:rPr lang="en-US" sz="2200" dirty="0" smtClean="0">
                <a:latin typeface="Times New Roman" panose="02020603050405020304" pitchFamily="18" charset="0"/>
                <a:ea typeface="Times New Roman" panose="02020603050405020304" pitchFamily="18" charset="0"/>
              </a:rPr>
              <a:t>tin </a:t>
            </a:r>
            <a:r>
              <a:rPr lang="en-US" sz="2200" dirty="0">
                <a:latin typeface="Times New Roman" panose="02020603050405020304" pitchFamily="18" charset="0"/>
                <a:ea typeface="Times New Roman" panose="02020603050405020304" pitchFamily="18" charset="0"/>
              </a:rPr>
              <a:t>we </a:t>
            </a:r>
            <a:r>
              <a:rPr lang="en-US" sz="2200" dirty="0" err="1">
                <a:latin typeface="Times New Roman" panose="02020603050405020304" pitchFamily="18" charset="0"/>
                <a:ea typeface="Times New Roman" panose="02020603050405020304" pitchFamily="18" charset="0"/>
              </a:rPr>
              <a:t>mallaryň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aýratyn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ýokanç</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kesellerini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duýdurmaga</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öňuni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almaga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şeýle</a:t>
            </a:r>
            <a:r>
              <a:rPr lang="en-US" sz="2200" dirty="0">
                <a:latin typeface="Times New Roman" panose="02020603050405020304" pitchFamily="18" charset="0"/>
                <a:ea typeface="Times New Roman" panose="02020603050405020304" pitchFamily="18" charset="0"/>
              </a:rPr>
              <a:t> hem </a:t>
            </a:r>
            <a:r>
              <a:rPr lang="en-US" sz="2200" dirty="0" err="1" smtClean="0">
                <a:latin typeface="Times New Roman" panose="02020603050405020304" pitchFamily="18" charset="0"/>
                <a:ea typeface="Times New Roman" panose="02020603050405020304" pitchFamily="18" charset="0"/>
              </a:rPr>
              <a:t>töwerek</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däki</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gurşawy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goramak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boýunça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ylmy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barlaglary</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çäreleri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geçirmäge</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material </a:t>
            </a:r>
            <a:r>
              <a:rPr lang="en-US" sz="2200" dirty="0" err="1">
                <a:latin typeface="Times New Roman" panose="02020603050405020304" pitchFamily="18" charset="0"/>
                <a:ea typeface="Times New Roman" panose="02020603050405020304" pitchFamily="18" charset="0"/>
              </a:rPr>
              <a:t>serişdelerini</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energogeçirijileri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satyn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almaga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çykdajylarynyň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böleginiň</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öwezi</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niň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dolunmagy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tohumçylyk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maldarçylygy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ýokary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hilli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tohumçylygy</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ekinleriniň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garyşyk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tohumyny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öndürmegi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goldamaga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goşmaça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pul</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önümleriniň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çig</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malyň</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azyk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önümleriniň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bazaryny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ösdürmek</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goldamak</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hünär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taýýarlygyny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guramak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agrosenagat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toplumy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üçin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zerur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bolan</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hünärmenleriň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taýýarlyk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derejesini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ýokarlandyrmak</a:t>
            </a:r>
            <a:r>
              <a:rPr lang="en-US" sz="2200" dirty="0">
                <a:latin typeface="Times New Roman" panose="02020603050405020304" pitchFamily="18" charset="0"/>
                <a:ea typeface="Times New Roman" panose="02020603050405020304" pitchFamily="18" charset="0"/>
              </a:rPr>
              <a:t> hem-de </a:t>
            </a:r>
            <a:r>
              <a:rPr lang="en-US" sz="2200" dirty="0" err="1">
                <a:latin typeface="Times New Roman" panose="02020603050405020304" pitchFamily="18" charset="0"/>
                <a:ea typeface="Times New Roman" panose="02020603050405020304" pitchFamily="18" charset="0"/>
              </a:rPr>
              <a:t>olar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üçin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ýörite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hünär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okuwlaryny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guramak</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ru-RU" sz="2200" dirty="0" smtClean="0">
                <a:latin typeface="Times New Roman" panose="02020603050405020304" pitchFamily="18" charset="0"/>
                <a:ea typeface="Times New Roman" panose="02020603050405020304" pitchFamily="18" charset="0"/>
              </a:rPr>
              <a:t/>
            </a:r>
            <a:br>
              <a:rPr lang="ru-RU" sz="2200" dirty="0" smtClean="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smtClean="0">
                <a:latin typeface="Times New Roman" panose="02020603050405020304" pitchFamily="18" charset="0"/>
                <a:ea typeface="Times New Roman" panose="02020603050405020304" pitchFamily="18" charset="0"/>
              </a:rPr>
              <a:t>    </a:t>
            </a:r>
            <a:r>
              <a:rPr lang="en-US" sz="2200" dirty="0" smtClean="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Oba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önümlerini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öndürijileri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döwlet</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tarapyndan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goldamagyň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möhüm</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ugurlarynyň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ýene</a:t>
            </a:r>
            <a:r>
              <a:rPr lang="en-US" sz="2200" dirty="0">
                <a:latin typeface="Times New Roman" panose="02020603050405020304" pitchFamily="18" charset="0"/>
                <a:ea typeface="Times New Roman" panose="02020603050405020304" pitchFamily="18" charset="0"/>
              </a:rPr>
              <a:t>-de </a:t>
            </a:r>
            <a:r>
              <a:rPr lang="en-US" sz="2200" dirty="0" err="1">
                <a:latin typeface="Times New Roman" panose="02020603050405020304" pitchFamily="18" charset="0"/>
                <a:ea typeface="Times New Roman" panose="02020603050405020304" pitchFamily="18" charset="0"/>
              </a:rPr>
              <a:t>biri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önümleriniň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çig</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mallaryň</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azyk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harytlarynyň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bazarynyň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sazlaşykly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düzgünleşdirmek</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oňa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gözegçilik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etmekden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ybaratdyr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622887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8901" y="615233"/>
            <a:ext cx="9844488" cy="5980876"/>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smtClean="0">
                <a:latin typeface="Times New Roman" panose="02020603050405020304" pitchFamily="18" charset="0"/>
                <a:ea typeface="Times New Roman" panose="02020603050405020304" pitchFamily="18" charset="0"/>
                <a:cs typeface="Arial" panose="020B0604020202020204" pitchFamily="34" charset="0"/>
              </a:rPr>
              <a:t>9.2</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Türkmenistanyň</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ykdysadyýetiniň</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agrosenagat</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toplumynyň</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işini</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düzgünleşdirmegiň</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guramaçylyk</a:t>
            </a:r>
            <a:r>
              <a:rPr lang="en-US"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2200" b="1" kern="1600" spc="-15" dirty="0" err="1">
                <a:latin typeface="Times New Roman" panose="02020603050405020304" pitchFamily="18" charset="0"/>
                <a:ea typeface="Times New Roman" panose="02020603050405020304" pitchFamily="18" charset="0"/>
                <a:cs typeface="Arial" panose="020B0604020202020204" pitchFamily="34" charset="0"/>
              </a:rPr>
              <a:t>meseleleri</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en-US" sz="2200" b="1"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Agrosenagat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toplumynyň</a:t>
            </a:r>
            <a:r>
              <a:rPr lang="en-US" sz="2200" b="1"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tarapyndan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düzgünleşdirilýän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düzümlerine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topluma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gir</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ýän</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guramalaryň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hukuk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derejesine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garamazdan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ählisi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degişlidir</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ikisi</a:t>
            </a:r>
            <a:r>
              <a:rPr lang="en-US" sz="2200" dirty="0">
                <a:solidFill>
                  <a:srgbClr val="000000"/>
                </a:solidFill>
                <a:latin typeface="Times New Roman" panose="02020603050405020304" pitchFamily="18" charset="0"/>
                <a:ea typeface="Times New Roman" panose="02020603050405020304" pitchFamily="18" charset="0"/>
              </a:rPr>
              <a:t>-de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tara</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pyndan</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kanunçylygyň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dolandyryş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pudaklarynyň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degişli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edaralarynyň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bitewi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ulga</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mynyň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kömegi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bilen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aşyrylýar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Türkmenistanyň</a:t>
            </a:r>
            <a:r>
              <a:rPr lang="en-US" sz="2200" dirty="0">
                <a:solidFill>
                  <a:srgbClr val="000000"/>
                </a:solidFill>
                <a:latin typeface="Times New Roman" panose="02020603050405020304" pitchFamily="18" charset="0"/>
                <a:ea typeface="Times New Roman" panose="02020603050405020304" pitchFamily="18" charset="0"/>
              </a:rPr>
              <a:t> Oba </a:t>
            </a:r>
            <a:r>
              <a:rPr lang="en-US" sz="2200" dirty="0" err="1">
                <a:solidFill>
                  <a:srgbClr val="000000"/>
                </a:solidFill>
                <a:latin typeface="Times New Roman" panose="02020603050405020304" pitchFamily="18" charset="0"/>
                <a:ea typeface="Times New Roman" panose="02020603050405020304" pitchFamily="18" charset="0"/>
              </a:rPr>
              <a:t>hojalyk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ministrligi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ýurdumyzyň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oba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gojalyk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toplumynda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aşyryl</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ýan</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düýpli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özgertmelere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guramaçylyk-usulyýet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taýdan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ýolbaşçylyk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düzgünleş</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diriş</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edarasy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bolup</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çykyş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edýär</a:t>
            </a:r>
            <a:r>
              <a:rPr lang="en-US" sz="2200" dirty="0">
                <a:solidFill>
                  <a:srgbClr val="000000"/>
                </a:solidFill>
                <a:latin typeface="Times New Roman" panose="02020603050405020304" pitchFamily="18" charset="0"/>
                <a:ea typeface="Times New Roman" panose="02020603050405020304" pitchFamily="18" charset="0"/>
              </a:rPr>
              <a:t>. Oba </a:t>
            </a:r>
            <a:r>
              <a:rPr lang="en-US" sz="2200" dirty="0" err="1">
                <a:solidFill>
                  <a:srgbClr val="000000"/>
                </a:solidFill>
                <a:latin typeface="Times New Roman" panose="02020603050405020304" pitchFamily="18" charset="0"/>
                <a:ea typeface="Times New Roman" panose="02020603050405020304" pitchFamily="18" charset="0"/>
              </a:rPr>
              <a:t>hojalyk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ministrliginiň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baş</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wezipesi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döwletimiziň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smtClean="0">
                <a:solidFill>
                  <a:srgbClr val="000000"/>
                </a:solidFill>
                <a:latin typeface="Times New Roman" panose="02020603050405020304" pitchFamily="18" charset="0"/>
                <a:ea typeface="Times New Roman" panose="02020603050405020304" pitchFamily="18" charset="0"/>
              </a:rPr>
              <a:t>agro</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senagat</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toplumynda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öňe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sürýän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milli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strategiýasyny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gyşarnyksyz</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aşyrmakda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muňa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degişli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ministrlikleriň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pudak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edaralarynyň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eýeçiligiň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ähli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görnüşlerine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degişli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kärhanalaryň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guramalaryň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işini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özära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utgaşdyrmak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arkaly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olaryň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sazlaşykly</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hereket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etmegini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üpjün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smtClean="0">
                <a:solidFill>
                  <a:srgbClr val="000000"/>
                </a:solidFill>
                <a:latin typeface="Times New Roman" panose="02020603050405020304" pitchFamily="18" charset="0"/>
                <a:ea typeface="Times New Roman" panose="02020603050405020304" pitchFamily="18" charset="0"/>
              </a:rPr>
              <a:t>et</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mekde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Türkmenistanyň</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Prezidentiniň</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döwlet</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hökümetiniň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ýurdumyzyň</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oba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hojalyk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toplu</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myny</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düýpli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özgertmek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boýunça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öňe</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sürýän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kararlaryny</a:t>
            </a:r>
            <a:r>
              <a:rPr lang="en-US" sz="2200" dirty="0">
                <a:solidFill>
                  <a:srgbClr val="000000"/>
                </a:solidFill>
                <a:latin typeface="Times New Roman" panose="02020603050405020304" pitchFamily="18" charset="0"/>
                <a:ea typeface="Times New Roman" panose="02020603050405020304" pitchFamily="18" charset="0"/>
              </a:rPr>
              <a:t> we </a:t>
            </a:r>
            <a:r>
              <a:rPr lang="en-US" sz="2200" dirty="0" err="1">
                <a:solidFill>
                  <a:srgbClr val="000000"/>
                </a:solidFill>
                <a:latin typeface="Times New Roman" panose="02020603050405020304" pitchFamily="18" charset="0"/>
                <a:ea typeface="Times New Roman" panose="02020603050405020304" pitchFamily="18" charset="0"/>
              </a:rPr>
              <a:t>çözgütlerini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durmuşa</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smtClean="0">
                <a:solidFill>
                  <a:srgbClr val="000000"/>
                </a:solidFill>
                <a:latin typeface="Times New Roman" panose="02020603050405020304" pitchFamily="18" charset="0"/>
                <a:ea typeface="Times New Roman" panose="02020603050405020304" pitchFamily="18" charset="0"/>
              </a:rPr>
              <a:t>geçirmek</a:t>
            </a:r>
            <a:r>
              <a:rPr lang="ru-RU" sz="2200" dirty="0" smtClean="0">
                <a:solidFill>
                  <a:srgbClr val="000000"/>
                </a:solidFill>
                <a:latin typeface="Times New Roman" panose="02020603050405020304" pitchFamily="18" charset="0"/>
                <a:ea typeface="Times New Roman" panose="02020603050405020304" pitchFamily="18" charset="0"/>
              </a:rPr>
              <a:t>-</a:t>
            </a:r>
            <a:r>
              <a:rPr lang="en-US" sz="2200" dirty="0" smtClean="0">
                <a:solidFill>
                  <a:srgbClr val="000000"/>
                </a:solidFill>
                <a:latin typeface="Times New Roman" panose="02020603050405020304" pitchFamily="18" charset="0"/>
                <a:ea typeface="Times New Roman" panose="02020603050405020304" pitchFamily="18" charset="0"/>
              </a:rPr>
              <a:t>den </a:t>
            </a:r>
            <a:r>
              <a:rPr lang="en-US" sz="2200" dirty="0">
                <a:solidFill>
                  <a:srgbClr val="000000"/>
                </a:solidFill>
                <a:latin typeface="Times New Roman" panose="02020603050405020304" pitchFamily="18" charset="0"/>
                <a:ea typeface="Times New Roman" panose="02020603050405020304" pitchFamily="18" charset="0"/>
              </a:rPr>
              <a:t>we </a:t>
            </a:r>
            <a:r>
              <a:rPr lang="en-US" sz="2200" dirty="0" err="1">
                <a:solidFill>
                  <a:srgbClr val="000000"/>
                </a:solidFill>
                <a:latin typeface="Times New Roman" panose="02020603050405020304" pitchFamily="18" charset="0"/>
                <a:ea typeface="Times New Roman" panose="02020603050405020304" pitchFamily="18" charset="0"/>
              </a:rPr>
              <a:t>gözegçilik</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etmekden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ybaratdyr</a:t>
            </a:r>
            <a:r>
              <a:rPr lang="en-US"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679491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9103" y="286759"/>
            <a:ext cx="10164084" cy="6233890"/>
          </a:xfrm>
        </p:spPr>
        <p:txBody>
          <a:bodyPr>
            <a:normAutofit fontScale="90000"/>
          </a:bodyPr>
          <a:lstStyle/>
          <a:p>
            <a:pPr>
              <a:spcAft>
                <a:spcPts val="0"/>
              </a:spcAft>
            </a:pP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Türkmenistanyň</a:t>
            </a:r>
            <a:r>
              <a:rPr lang="en-US" sz="2200" dirty="0">
                <a:latin typeface="Times New Roman" panose="02020603050405020304" pitchFamily="18" charset="0"/>
                <a:ea typeface="Times New Roman" panose="02020603050405020304" pitchFamily="18" charset="0"/>
              </a:rPr>
              <a:t> Oba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ministrliginiň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garamagynda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duran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ugurlarynyň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hatarynda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başga</a:t>
            </a:r>
            <a:r>
              <a:rPr lang="en-US" sz="2200" dirty="0">
                <a:latin typeface="Times New Roman" panose="02020603050405020304" pitchFamily="18" charset="0"/>
                <a:ea typeface="Times New Roman" panose="02020603050405020304" pitchFamily="18" charset="0"/>
              </a:rPr>
              <a:t>-da: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ekinleriniň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görnüşlerini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öwrenmek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ekiş</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serişdelerini</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taýýarlamak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bugdaýyň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gök</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bakja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önümleriň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ekinleriniň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hasylyny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ýitgiden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goramak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keselleriň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dürli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görnüşi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bilen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göreşmek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çäreleriň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berjaý</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edilişine</a:t>
            </a:r>
            <a:r>
              <a:rPr lang="en-US" sz="2200" dirty="0">
                <a:latin typeface="Times New Roman" panose="02020603050405020304" pitchFamily="18" charset="0"/>
                <a:ea typeface="Times New Roman" panose="02020603050405020304" pitchFamily="18" charset="0"/>
              </a:rPr>
              <a:t> hem-de </a:t>
            </a:r>
            <a:r>
              <a:rPr lang="en-US" sz="2200" dirty="0" err="1">
                <a:latin typeface="Times New Roman" panose="02020603050405020304" pitchFamily="18" charset="0"/>
                <a:ea typeface="Times New Roman" panose="02020603050405020304" pitchFamily="18" charset="0"/>
              </a:rPr>
              <a:t>ekin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meýdanlarynyň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hapa-haşal</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otlardan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goralyşyna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gözegçilik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etmek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ugurlary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görkezip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bolar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Türkmenistanyň</a:t>
            </a:r>
            <a:r>
              <a:rPr lang="en-US" sz="2200" dirty="0">
                <a:latin typeface="Times New Roman" panose="02020603050405020304" pitchFamily="18" charset="0"/>
                <a:ea typeface="Times New Roman" panose="02020603050405020304" pitchFamily="18" charset="0"/>
              </a:rPr>
              <a:t> Oba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ministrligi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ekinleriniň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ösdürip</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ýetişdirmegiň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ýörite</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tehnologiýalarynyň</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pugta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berjaý</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edilmegine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gözegçilik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edýär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oba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meýdanlaryndan</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alyn</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ýan</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hasyly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ýokarlandyrmaga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ýardam</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çäreleri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öňdebaryjy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tehnologiýalary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işläp</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taýýarla</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mak</a:t>
            </a:r>
            <a:r>
              <a:rPr lang="en-US" sz="2200" dirty="0" smtClean="0">
                <a:latin typeface="Times New Roman" panose="02020603050405020304" pitchFamily="18" charset="0"/>
                <a:ea typeface="Times New Roman" panose="02020603050405020304" pitchFamily="18" charset="0"/>
              </a:rPr>
              <a:t> </a:t>
            </a:r>
            <a:r>
              <a:rPr lang="en-US" sz="2200" dirty="0">
                <a:latin typeface="Times New Roman" panose="02020603050405020304" pitchFamily="18" charset="0"/>
                <a:ea typeface="Times New Roman" panose="02020603050405020304" pitchFamily="18" charset="0"/>
              </a:rPr>
              <a:t>we </a:t>
            </a:r>
            <a:r>
              <a:rPr lang="en-US" sz="2200" dirty="0" err="1">
                <a:latin typeface="Times New Roman" panose="02020603050405020304" pitchFamily="18" charset="0"/>
                <a:ea typeface="Times New Roman" panose="02020603050405020304" pitchFamily="18" charset="0"/>
              </a:rPr>
              <a:t>önümçilige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ornaşdyrmak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boýunça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degerli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teklipleri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taýýarlaýar</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Türkmenistanyň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hojalygynda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alnyp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barylýan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işleri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utgaşdyrmak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ýurdumyzyň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hojaly</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gy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ministrligine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degişlidir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Olaryň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berjaý</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edýän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wezipeleriniň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arasynda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ýurdumyzyň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baýlyk</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laryny</a:t>
            </a:r>
            <a:r>
              <a:rPr lang="en-US" sz="2200" dirty="0" smtClean="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goramak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derýalaryň</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beýleki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howdanlarynyň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serişdelerini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ýerlikli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peýdalanmak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ýerleriň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ýagdaýyny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gowulandyrmak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suwarymly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ekerançylyk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meýdanlarynyň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üpjünçiligini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doly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ýerine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ýetirmek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täze</a:t>
            </a:r>
            <a:r>
              <a:rPr lang="en-US" sz="2200" dirty="0">
                <a:latin typeface="Times New Roman" panose="02020603050405020304" pitchFamily="18" charset="0"/>
                <a:ea typeface="Times New Roman" panose="02020603050405020304" pitchFamily="18" charset="0"/>
              </a:rPr>
              <a:t> tar</a:t>
            </a:r>
            <a:r>
              <a:rPr lang="ru-RU" sz="2200" dirty="0">
                <a:latin typeface="Times New Roman" panose="02020603050405020304" pitchFamily="18" charset="0"/>
                <a:ea typeface="Times New Roman" panose="02020603050405020304" pitchFamily="18" charset="0"/>
              </a:rPr>
              <a:t>a</a:t>
            </a:r>
            <a:r>
              <a:rPr lang="en-US" sz="2200" dirty="0">
                <a:latin typeface="Times New Roman" panose="02020603050405020304" pitchFamily="18" charset="0"/>
                <a:ea typeface="Times New Roman" panose="02020603050405020304" pitchFamily="18" charset="0"/>
              </a:rPr>
              <a:t>p </a:t>
            </a:r>
            <a:r>
              <a:rPr lang="en-US" sz="2200" dirty="0" err="1">
                <a:latin typeface="Times New Roman" panose="02020603050405020304" pitchFamily="18" charset="0"/>
                <a:ea typeface="Times New Roman" panose="02020603050405020304" pitchFamily="18" charset="0"/>
              </a:rPr>
              <a:t>ýerleri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öžleşdirmek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howdanlarynyň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aýawly</a:t>
            </a:r>
            <a:r>
              <a:rPr lang="en-US" sz="2200" dirty="0">
                <a:latin typeface="Times New Roman" panose="02020603050405020304" pitchFamily="18" charset="0"/>
                <a:ea typeface="Times New Roman" panose="02020603050405020304" pitchFamily="18" charset="0"/>
              </a:rPr>
              <a:t> hem </a:t>
            </a:r>
            <a:r>
              <a:rPr lang="en-US" sz="2200" dirty="0" err="1">
                <a:latin typeface="Times New Roman" panose="02020603050405020304" pitchFamily="18" charset="0"/>
                <a:ea typeface="Times New Roman" panose="02020603050405020304" pitchFamily="18" charset="0"/>
              </a:rPr>
              <a:t>netijeli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peýdalanylmagyny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gazanmak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meseleleri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aýratyn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orunda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durýar</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ulgamlarynyň</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desgalarynyň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ylmy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taýdan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doly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esaslandyrylan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gurluşyk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taslamalaryny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gurmak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täze</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ýerleri</a:t>
            </a:r>
            <a:r>
              <a:rPr lang="en-US" sz="2200" dirty="0">
                <a:latin typeface="Times New Roman" panose="02020603050405020304" pitchFamily="18" charset="0"/>
                <a:ea typeface="Times New Roman" panose="02020603050405020304" pitchFamily="18" charset="0"/>
              </a:rPr>
              <a:t> </a:t>
            </a:r>
            <a:r>
              <a:rPr lang="en-US" sz="2200" dirty="0" err="1" smtClean="0">
                <a:latin typeface="Times New Roman" panose="02020603050405020304" pitchFamily="18" charset="0"/>
                <a:ea typeface="Times New Roman" panose="02020603050405020304" pitchFamily="18" charset="0"/>
              </a:rPr>
              <a:t>özleş</a:t>
            </a:r>
            <a:r>
              <a:rPr lang="ru-RU" sz="2200" dirty="0" smtClean="0">
                <a:latin typeface="Times New Roman" panose="02020603050405020304" pitchFamily="18" charset="0"/>
                <a:ea typeface="Times New Roman" panose="02020603050405020304" pitchFamily="18" charset="0"/>
              </a:rPr>
              <a:t>-</a:t>
            </a:r>
            <a:r>
              <a:rPr lang="en-US" sz="2200" dirty="0" err="1" smtClean="0">
                <a:latin typeface="Times New Roman" panose="02020603050405020304" pitchFamily="18" charset="0"/>
                <a:ea typeface="Times New Roman" panose="02020603050405020304" pitchFamily="18" charset="0"/>
              </a:rPr>
              <a:t>dirmek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minerallaşdyrylan</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serişdelerini</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halk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hojalygynda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peýdalanmak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boýunça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ylmy-barlaglary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geçirmek</a:t>
            </a:r>
            <a:r>
              <a:rPr lang="en-US"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Ýurdumyzyň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serişdeleriniň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goruny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Amyderýa</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Murgap</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Tejen</a:t>
            </a:r>
            <a:r>
              <a:rPr lang="en-US" sz="2200" dirty="0">
                <a:latin typeface="Times New Roman" panose="02020603050405020304" pitchFamily="18" charset="0"/>
                <a:ea typeface="Times New Roman" panose="02020603050405020304" pitchFamily="18" charset="0"/>
              </a:rPr>
              <a:t> hem </a:t>
            </a:r>
            <a:r>
              <a:rPr lang="en-US" sz="2200" dirty="0" err="1">
                <a:latin typeface="Times New Roman" panose="02020603050405020304" pitchFamily="18" charset="0"/>
                <a:ea typeface="Times New Roman" panose="02020603050405020304" pitchFamily="18" charset="0"/>
              </a:rPr>
              <a:t>Etrek</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derýalarynyň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şeýle</a:t>
            </a:r>
            <a:r>
              <a:rPr lang="en-US" sz="2200" dirty="0">
                <a:latin typeface="Times New Roman" panose="02020603050405020304" pitchFamily="18" charset="0"/>
                <a:ea typeface="Times New Roman" panose="02020603050405020304" pitchFamily="18" charset="0"/>
              </a:rPr>
              <a:t>-de </a:t>
            </a:r>
            <a:r>
              <a:rPr lang="en-US" sz="2200" dirty="0" err="1">
                <a:latin typeface="Times New Roman" panose="02020603050405020304" pitchFamily="18" charset="0"/>
                <a:ea typeface="Times New Roman" panose="02020603050405020304" pitchFamily="18" charset="0"/>
              </a:rPr>
              <a:t>çeşme-çaýlarynyň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derýalaryň</a:t>
            </a:r>
            <a:r>
              <a:rPr lang="en-US" sz="2200" dirty="0">
                <a:latin typeface="Times New Roman" panose="02020603050405020304" pitchFamily="18" charset="0"/>
                <a:ea typeface="Times New Roman" panose="02020603050405020304" pitchFamily="18" charset="0"/>
              </a:rPr>
              <a:t> we </a:t>
            </a:r>
            <a:r>
              <a:rPr lang="en-US" sz="2200" dirty="0" err="1">
                <a:latin typeface="Times New Roman" panose="02020603050405020304" pitchFamily="18" charset="0"/>
                <a:ea typeface="Times New Roman" panose="02020603050405020304" pitchFamily="18" charset="0"/>
              </a:rPr>
              <a:t>suw</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akabalarynyň</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onlarçasy</a:t>
            </a:r>
            <a:r>
              <a:rPr lang="en-US" sz="2200" dirty="0">
                <a:latin typeface="Times New Roman" panose="02020603050405020304" pitchFamily="18" charset="0"/>
                <a:ea typeface="Times New Roman" panose="02020603050405020304" pitchFamily="18" charset="0"/>
              </a:rPr>
              <a:t> </a:t>
            </a:r>
            <a:r>
              <a:rPr lang="en-US" sz="2200" dirty="0" err="1">
                <a:latin typeface="Times New Roman" panose="02020603050405020304" pitchFamily="18" charset="0"/>
                <a:ea typeface="Times New Roman" panose="02020603050405020304" pitchFamily="18" charset="0"/>
              </a:rPr>
              <a:t>düzýär</a:t>
            </a:r>
            <a:r>
              <a:rPr lang="en-US" sz="22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35220684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2470" y="233493"/>
            <a:ext cx="10323883" cy="6407005"/>
          </a:xfrm>
        </p:spPr>
        <p:txBody>
          <a:bodyPr>
            <a:normAutofit fontScale="90000"/>
          </a:bodyPr>
          <a:lstStyle/>
          <a:p>
            <a:pPr>
              <a:spcAft>
                <a:spcPts val="0"/>
              </a:spcAft>
            </a:pPr>
            <a:r>
              <a:rPr lang="en-US" sz="2100" dirty="0">
                <a:solidFill>
                  <a:srgbClr val="000000"/>
                </a:solidFill>
                <a:latin typeface="Times New Roman" panose="02020603050405020304" pitchFamily="18" charset="0"/>
                <a:ea typeface="Times New Roman" panose="02020603050405020304" pitchFamily="18" charset="0"/>
              </a:rPr>
              <a:t>Oba </a:t>
            </a:r>
            <a:r>
              <a:rPr lang="en-US" sz="2100" dirty="0" err="1">
                <a:solidFill>
                  <a:srgbClr val="000000"/>
                </a:solidFill>
                <a:latin typeface="Times New Roman" panose="02020603050405020304" pitchFamily="18" charset="0"/>
                <a:ea typeface="Times New Roman" panose="02020603050405020304" pitchFamily="18" charset="0"/>
              </a:rPr>
              <a:t>hojalygynda</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mehanizmleşdirilen</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hyzmatlary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ýerleri</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sürmek</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kültelemek</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hasyly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ýygnamak</a:t>
            </a:r>
            <a:r>
              <a:rPr lang="en-US" sz="2100" dirty="0">
                <a:solidFill>
                  <a:srgbClr val="000000"/>
                </a:solidFill>
                <a:latin typeface="Times New Roman" panose="02020603050405020304" pitchFamily="18" charset="0"/>
                <a:ea typeface="Times New Roman" panose="02020603050405020304" pitchFamily="18" charset="0"/>
              </a:rPr>
              <a:t> we </a:t>
            </a:r>
            <a:r>
              <a:rPr lang="en-US" sz="2100" dirty="0" err="1" smtClean="0">
                <a:solidFill>
                  <a:srgbClr val="000000"/>
                </a:solidFill>
                <a:latin typeface="Times New Roman" panose="02020603050405020304" pitchFamily="18" charset="0"/>
                <a:ea typeface="Times New Roman" panose="02020603050405020304" pitchFamily="18" charset="0"/>
              </a:rPr>
              <a:t>beý</a:t>
            </a:r>
            <a:r>
              <a:rPr lang="ru-RU" sz="2100" dirty="0" smtClean="0">
                <a:solidFill>
                  <a:srgbClr val="000000"/>
                </a:solidFill>
                <a:latin typeface="Times New Roman" panose="02020603050405020304" pitchFamily="18" charset="0"/>
                <a:ea typeface="Times New Roman" panose="02020603050405020304" pitchFamily="18" charset="0"/>
              </a:rPr>
              <a:t>-</a:t>
            </a:r>
            <a:r>
              <a:rPr lang="en-US" sz="2100" dirty="0" err="1" smtClean="0">
                <a:solidFill>
                  <a:srgbClr val="000000"/>
                </a:solidFill>
                <a:latin typeface="Times New Roman" panose="02020603050405020304" pitchFamily="18" charset="0"/>
                <a:ea typeface="Times New Roman" panose="02020603050405020304" pitchFamily="18" charset="0"/>
              </a:rPr>
              <a:t>lekiler</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amala</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aşyrmak</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arkaly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ýer</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eýelerine</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ýakyndan</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ýardam</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berýän</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iri</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düzüm</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birlikleriniň</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ýene</a:t>
            </a:r>
            <a:r>
              <a:rPr lang="en-US" sz="2100" dirty="0">
                <a:solidFill>
                  <a:srgbClr val="000000"/>
                </a:solidFill>
                <a:latin typeface="Times New Roman" panose="02020603050405020304" pitchFamily="18" charset="0"/>
                <a:ea typeface="Times New Roman" panose="02020603050405020304" pitchFamily="18" charset="0"/>
              </a:rPr>
              <a:t>-de </a:t>
            </a:r>
            <a:r>
              <a:rPr lang="en-US" sz="2100" dirty="0" err="1">
                <a:solidFill>
                  <a:srgbClr val="000000"/>
                </a:solidFill>
                <a:latin typeface="Times New Roman" panose="02020603050405020304" pitchFamily="18" charset="0"/>
                <a:ea typeface="Times New Roman" panose="02020603050405020304" pitchFamily="18" charset="0"/>
              </a:rPr>
              <a:t>biri</a:t>
            </a:r>
            <a:r>
              <a:rPr lang="en-US" sz="2100" dirty="0">
                <a:solidFill>
                  <a:srgbClr val="000000"/>
                </a:solidFill>
                <a:latin typeface="Times New Roman" panose="02020603050405020304" pitchFamily="18" charset="0"/>
                <a:ea typeface="Times New Roman" panose="02020603050405020304" pitchFamily="18" charset="0"/>
              </a:rPr>
              <a:t> “</a:t>
            </a:r>
            <a:r>
              <a:rPr lang="en-US" sz="2100" b="1" dirty="0" err="1">
                <a:solidFill>
                  <a:srgbClr val="000000"/>
                </a:solidFill>
                <a:latin typeface="Times New Roman" panose="02020603050405020304" pitchFamily="18" charset="0"/>
                <a:ea typeface="Times New Roman" panose="02020603050405020304" pitchFamily="18" charset="0"/>
              </a:rPr>
              <a:t>Türkmenobahyzmat</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assosiasiýasydyr</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Döwlet</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buýurmalary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esasynda</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ýokary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hilli</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önümleri</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bugdaý</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pagta</a:t>
            </a:r>
            <a:r>
              <a:rPr lang="en-US" sz="2100" dirty="0">
                <a:solidFill>
                  <a:srgbClr val="000000"/>
                </a:solidFill>
                <a:latin typeface="Times New Roman" panose="02020603050405020304" pitchFamily="18" charset="0"/>
                <a:ea typeface="Times New Roman" panose="02020603050405020304" pitchFamily="18" charset="0"/>
              </a:rPr>
              <a:t> we </a:t>
            </a:r>
            <a:r>
              <a:rPr lang="en-US" sz="2100" dirty="0" err="1">
                <a:solidFill>
                  <a:srgbClr val="000000"/>
                </a:solidFill>
                <a:latin typeface="Times New Roman" panose="02020603050405020304" pitchFamily="18" charset="0"/>
                <a:ea typeface="Times New Roman" panose="02020603050405020304" pitchFamily="18" charset="0"/>
              </a:rPr>
              <a:t>ş.m</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öndürýän</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oba</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zähmetkeşlerine</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edilýän</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tehniki</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hyzmatlarda</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uly</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ýeňillikler</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göz</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a:solidFill>
                  <a:srgbClr val="000000"/>
                </a:solidFill>
                <a:latin typeface="Times New Roman" panose="02020603050405020304" pitchFamily="18" charset="0"/>
                <a:ea typeface="Times New Roman" panose="02020603050405020304" pitchFamily="18" charset="0"/>
              </a:rPr>
              <a:t>öňüne</a:t>
            </a:r>
            <a:r>
              <a:rPr lang="en-US" sz="2100" dirty="0">
                <a:solidFill>
                  <a:srgbClr val="000000"/>
                </a:solidFill>
                <a:latin typeface="Times New Roman" panose="02020603050405020304" pitchFamily="18" charset="0"/>
                <a:ea typeface="Times New Roman" panose="02020603050405020304" pitchFamily="18" charset="0"/>
              </a:rPr>
              <a:t> </a:t>
            </a:r>
            <a:r>
              <a:rPr lang="en-US" sz="2100" dirty="0" err="1" smtClean="0">
                <a:solidFill>
                  <a:srgbClr val="000000"/>
                </a:solidFill>
                <a:latin typeface="Times New Roman" panose="02020603050405020304" pitchFamily="18" charset="0"/>
                <a:ea typeface="Times New Roman" panose="02020603050405020304" pitchFamily="18" charset="0"/>
              </a:rPr>
              <a:t>tu</a:t>
            </a:r>
            <a:r>
              <a:rPr lang="ru-RU" sz="2100" dirty="0" smtClean="0">
                <a:solidFill>
                  <a:srgbClr val="000000"/>
                </a:solidFill>
                <a:latin typeface="Times New Roman" panose="02020603050405020304" pitchFamily="18" charset="0"/>
                <a:ea typeface="Times New Roman" panose="02020603050405020304" pitchFamily="18" charset="0"/>
              </a:rPr>
              <a:t>-</a:t>
            </a:r>
            <a:r>
              <a:rPr lang="en-US" sz="2100" dirty="0" err="1" smtClean="0">
                <a:solidFill>
                  <a:srgbClr val="000000"/>
                </a:solidFill>
                <a:latin typeface="Times New Roman" panose="02020603050405020304" pitchFamily="18" charset="0"/>
                <a:ea typeface="Times New Roman" panose="02020603050405020304" pitchFamily="18" charset="0"/>
              </a:rPr>
              <a:t>tulandyr</a:t>
            </a:r>
            <a:r>
              <a:rPr lang="en-US" sz="2100"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dirty="0">
                <a:solidFill>
                  <a:srgbClr val="000000"/>
                </a:solidFill>
                <a:latin typeface="Times New Roman" panose="02020603050405020304" pitchFamily="18" charset="0"/>
                <a:ea typeface="Times New Roman" panose="02020603050405020304" pitchFamily="18" charset="0"/>
              </a:rPr>
              <a:t>    “</a:t>
            </a:r>
            <a:r>
              <a:rPr lang="ru-RU" sz="2100" b="1" dirty="0" err="1">
                <a:solidFill>
                  <a:srgbClr val="000000"/>
                </a:solidFill>
                <a:latin typeface="Times New Roman" panose="02020603050405020304" pitchFamily="18" charset="0"/>
                <a:ea typeface="Times New Roman" panose="02020603050405020304" pitchFamily="18" charset="0"/>
              </a:rPr>
              <a:t>Türkmengallaönümleri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assosiasiýasy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önüm</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öndürijilerden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gallany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satyn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almak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gaýtadan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işlemek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ony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saklamak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işlerine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döwlet</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gözegçiligini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amala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aşyrýar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Assosiasiýanyň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öňünde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bellenilen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smtClean="0">
                <a:solidFill>
                  <a:srgbClr val="000000"/>
                </a:solidFill>
                <a:latin typeface="Times New Roman" panose="02020603050405020304" pitchFamily="18" charset="0"/>
                <a:ea typeface="Times New Roman" panose="02020603050405020304" pitchFamily="18" charset="0"/>
              </a:rPr>
              <a:t>we-zipeler</a:t>
            </a:r>
            <a:r>
              <a:rPr lang="ru-RU" sz="2100" dirty="0" smtClean="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gallany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öndürmek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gaýtadan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işlemek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gorap</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saklamak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boýunça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döwlet</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buýurmalarynyň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pugta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berjaý</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edilmegini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şeýle-de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un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çörek-külçe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unaş</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harytlaryny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öndürmekden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ybaratdyr</a:t>
            </a:r>
            <a:r>
              <a:rPr lang="ru-RU" sz="2100"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Pagtaçylyk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pagtany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gaýtadan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işleýän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senagatda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döwlet</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strategiýasyny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amala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aşyrmak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wezipezi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öz</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işini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hojalyk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hasaplaşygy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esasynda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alyp</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barýan</a:t>
            </a:r>
            <a:r>
              <a:rPr lang="ru-RU" sz="2100" dirty="0">
                <a:solidFill>
                  <a:srgbClr val="000000"/>
                </a:solidFill>
                <a:latin typeface="Times New Roman" panose="02020603050405020304" pitchFamily="18" charset="0"/>
                <a:ea typeface="Times New Roman" panose="02020603050405020304" pitchFamily="18" charset="0"/>
              </a:rPr>
              <a:t> “</a:t>
            </a:r>
            <a:r>
              <a:rPr lang="ru-RU" sz="2100" b="1" dirty="0" err="1">
                <a:solidFill>
                  <a:srgbClr val="000000"/>
                </a:solidFill>
                <a:latin typeface="Times New Roman" panose="02020603050405020304" pitchFamily="18" charset="0"/>
                <a:ea typeface="Times New Roman" panose="02020603050405020304" pitchFamily="18" charset="0"/>
              </a:rPr>
              <a:t>Türkmenpagta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döwlet</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konserniniň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üstüne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smtClean="0">
                <a:solidFill>
                  <a:srgbClr val="000000"/>
                </a:solidFill>
                <a:latin typeface="Times New Roman" panose="02020603050405020304" pitchFamily="18" charset="0"/>
                <a:ea typeface="Times New Roman" panose="02020603050405020304" pitchFamily="18" charset="0"/>
              </a:rPr>
              <a:t>ýükleni-lendir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Konserne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pagta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arassalaýjy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zawodlaryň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pagta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önümlerini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gaýtadan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işlemegiň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hiline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smtClean="0">
                <a:solidFill>
                  <a:srgbClr val="000000"/>
                </a:solidFill>
                <a:latin typeface="Times New Roman" panose="02020603050405020304" pitchFamily="18" charset="0"/>
                <a:ea typeface="Times New Roman" panose="02020603050405020304" pitchFamily="18" charset="0"/>
              </a:rPr>
              <a:t>tehnolo-giýasyna</a:t>
            </a:r>
            <a:r>
              <a:rPr lang="ru-RU" sz="2100" dirty="0" smtClean="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gözegçilgi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amala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aşyrýan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ýörite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gözegçilik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gullugy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abatlaýyş-üpjünçilik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zawodlary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degişlidir</a:t>
            </a:r>
            <a:r>
              <a:rPr lang="ru-RU" sz="2100"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Döwlet</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tarapyndan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düzgünleşdirýän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möhüm</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oba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hojalyk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pudaklarynyň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biri-de</a:t>
            </a:r>
            <a:r>
              <a:rPr lang="ru-RU" sz="2100" dirty="0">
                <a:solidFill>
                  <a:srgbClr val="000000"/>
                </a:solidFill>
                <a:latin typeface="Times New Roman" panose="02020603050405020304" pitchFamily="18" charset="0"/>
                <a:ea typeface="Times New Roman" panose="02020603050405020304" pitchFamily="18" charset="0"/>
              </a:rPr>
              <a:t> </a:t>
            </a:r>
            <a:r>
              <a:rPr lang="ru-RU" sz="2100" b="1" dirty="0" err="1">
                <a:solidFill>
                  <a:srgbClr val="000000"/>
                </a:solidFill>
                <a:latin typeface="Times New Roman" panose="02020603050405020304" pitchFamily="18" charset="0"/>
                <a:ea typeface="Times New Roman" panose="02020603050405020304" pitchFamily="18" charset="0"/>
              </a:rPr>
              <a:t>maldarçylykdyr</a:t>
            </a:r>
            <a:r>
              <a:rPr lang="ru-RU" sz="2100"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Ýurdumyzda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bu</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pudagy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ösdürmek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üçin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zerur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bolan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şertleriň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ählisi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döredilendir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maldarçylyk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önümini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öndürmäge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döwlet</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tarapyndan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hiç</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hili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salgyt</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salynmaýar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şahsy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hojalykda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saklanylýan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mallaryň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baş</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sany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çäklendirilmeýär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öri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smtClean="0">
                <a:solidFill>
                  <a:srgbClr val="000000"/>
                </a:solidFill>
                <a:latin typeface="Times New Roman" panose="02020603050405020304" pitchFamily="18" charset="0"/>
                <a:ea typeface="Times New Roman" panose="02020603050405020304" pitchFamily="18" charset="0"/>
              </a:rPr>
              <a:t>meýdanlarynyň</a:t>
            </a:r>
            <a:r>
              <a:rPr lang="ru-RU" sz="2100" dirty="0" smtClean="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peýdalanylmagy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üçin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tölegler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töledilmeýär</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öri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meýdanlarynyň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suw</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üpjünçiligine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çarwadarlara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ýokary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hilli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hyzmatlaryň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edilmegine</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aýratyn</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üns</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berilýär</a:t>
            </a:r>
            <a:r>
              <a:rPr lang="ru-RU" sz="2100"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Maldarçylyk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pudagynyň</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işini</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dolandyrmak</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wezipesi</a:t>
            </a:r>
            <a:r>
              <a:rPr lang="ru-RU" sz="2100" dirty="0">
                <a:solidFill>
                  <a:srgbClr val="000000"/>
                </a:solidFill>
                <a:latin typeface="Times New Roman" panose="02020603050405020304" pitchFamily="18" charset="0"/>
                <a:ea typeface="Times New Roman" panose="02020603050405020304" pitchFamily="18" charset="0"/>
              </a:rPr>
              <a:t> “</a:t>
            </a:r>
            <a:r>
              <a:rPr lang="ru-RU" sz="2100" b="1" dirty="0" err="1">
                <a:solidFill>
                  <a:srgbClr val="000000"/>
                </a:solidFill>
                <a:latin typeface="Times New Roman" panose="02020603050405020304" pitchFamily="18" charset="0"/>
                <a:ea typeface="Times New Roman" panose="02020603050405020304" pitchFamily="18" charset="0"/>
              </a:rPr>
              <a:t>Türkmenmallary</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asosiasiýasyna</a:t>
            </a:r>
            <a:r>
              <a:rPr lang="ru-RU" sz="2100" dirty="0">
                <a:solidFill>
                  <a:srgbClr val="000000"/>
                </a:solidFill>
                <a:latin typeface="Times New Roman" panose="02020603050405020304" pitchFamily="18" charset="0"/>
                <a:ea typeface="Times New Roman" panose="02020603050405020304" pitchFamily="18" charset="0"/>
              </a:rPr>
              <a:t> </a:t>
            </a:r>
            <a:r>
              <a:rPr lang="ru-RU" sz="2100" dirty="0" err="1">
                <a:solidFill>
                  <a:srgbClr val="000000"/>
                </a:solidFill>
                <a:latin typeface="Times New Roman" panose="02020603050405020304" pitchFamily="18" charset="0"/>
                <a:ea typeface="Times New Roman" panose="02020603050405020304" pitchFamily="18" charset="0"/>
              </a:rPr>
              <a:t>degişlidir</a:t>
            </a:r>
            <a:r>
              <a:rPr lang="ru-RU" sz="2100"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000" b="1" kern="1600" spc="-15" dirty="0">
                <a:solidFill>
                  <a:srgbClr val="000000"/>
                </a:solidFill>
                <a:latin typeface="Times New Roman" panose="02020603050405020304" pitchFamily="18" charset="0"/>
                <a:ea typeface="Times New Roman" panose="02020603050405020304" pitchFamily="18" charset="0"/>
                <a:cs typeface="Arial" panose="020B0604020202020204" pitchFamily="34" charset="0"/>
              </a:rPr>
              <a:t> </a:t>
            </a:r>
            <a:r>
              <a:rPr lang="ru-RU" sz="2000" b="1" kern="1600" dirty="0">
                <a:latin typeface="Arial" panose="020B0604020202020204" pitchFamily="34" charset="0"/>
                <a:ea typeface="Times New Roman" panose="02020603050405020304" pitchFamily="18" charset="0"/>
              </a:rPr>
              <a:t/>
            </a:r>
            <a:br>
              <a:rPr lang="ru-RU" sz="2000" b="1" kern="1600" dirty="0">
                <a:latin typeface="Arial" panose="020B0604020202020204" pitchFamily="34" charset="0"/>
                <a:ea typeface="Times New Roman" panose="02020603050405020304" pitchFamily="18" charset="0"/>
              </a:rPr>
            </a:br>
            <a:endParaRPr lang="ru-RU" dirty="0"/>
          </a:p>
        </p:txBody>
      </p:sp>
    </p:spTree>
    <p:extLst>
      <p:ext uri="{BB962C8B-B14F-4D97-AF65-F5344CB8AC3E}">
        <p14:creationId xmlns:p14="http://schemas.microsoft.com/office/powerpoint/2010/main" val="2681854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2066" y="508700"/>
            <a:ext cx="9808977" cy="5821078"/>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                                9.3</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Ýeri</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kärendesine</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almak</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a:latin typeface="Times New Roman" panose="02020603050405020304" pitchFamily="18" charset="0"/>
                <a:ea typeface="Times New Roman" panose="02020603050405020304" pitchFamily="18" charset="0"/>
                <a:cs typeface="Arial" panose="020B0604020202020204" pitchFamily="34" charset="0"/>
              </a:rPr>
              <a:t>we</a:t>
            </a:r>
            <a:r>
              <a:rPr lang="ru-RU" sz="22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ru-RU" sz="2200" b="1" kern="1600" spc="-15" dirty="0" err="1" smtClean="0">
                <a:latin typeface="Times New Roman" panose="02020603050405020304" pitchFamily="18" charset="0"/>
                <a:ea typeface="Times New Roman" panose="02020603050405020304" pitchFamily="18" charset="0"/>
                <a:cs typeface="Arial" panose="020B0604020202020204" pitchFamily="34" charset="0"/>
              </a:rPr>
              <a:t>kärendeçiler</a:t>
            </a:r>
            <a:r>
              <a:rPr lang="ru-RU" sz="22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ru-RU" sz="2200" b="1" kern="1600" dirty="0">
                <a:latin typeface="Arial" panose="020B0604020202020204" pitchFamily="34" charset="0"/>
                <a:ea typeface="Times New Roman" panose="02020603050405020304" pitchFamily="18" charset="0"/>
              </a:rPr>
              <a:t/>
            </a:r>
            <a:br>
              <a:rPr lang="ru-RU" sz="2200" b="1" kern="1600" dirty="0">
                <a:latin typeface="Arial" panose="020B0604020202020204" pitchFamily="34"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Ýerleriň</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ýörite</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baglaşylan</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ylalaşyk</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esasynda</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möhletleýin</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we</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yzyna</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gaýtaryp</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bermek</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şerti</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bilen</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peýdalanmak</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üçin</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alynmagyna</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ýeri</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kärendesine</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almak</a:t>
            </a:r>
            <a:r>
              <a:rPr lang="ru-RU" sz="2200" b="1" dirty="0">
                <a:latin typeface="Times New Roman" panose="02020603050405020304" pitchFamily="18" charset="0"/>
                <a:ea typeface="Times New Roman" panose="02020603050405020304" pitchFamily="18" charset="0"/>
              </a:rPr>
              <a:t> </a:t>
            </a:r>
            <a:r>
              <a:rPr lang="ru-RU" sz="2200" b="1" dirty="0" err="1">
                <a:latin typeface="Times New Roman" panose="02020603050405020304" pitchFamily="18" charset="0"/>
                <a:ea typeface="Times New Roman" panose="02020603050405020304" pitchFamily="18" charset="0"/>
              </a:rPr>
              <a:t>diýilýär</a:t>
            </a:r>
            <a:r>
              <a:rPr lang="ru-RU" sz="2200" b="1"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Ýeri</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kären-desine</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alyjylar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bolup</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Türkmenistanyň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daşary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ýurt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döwletleriniň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şahsy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ýuridiki</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tarap-lary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şeýle-de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daşary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döwletler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halkara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guramalary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çykyş</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edip</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bilýär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Kärendeçiniň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kärendä</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berýäniň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hukuklary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borçlary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şeýle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hem</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ýerleri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kärendesine</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al-maga</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bolan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hukuklaryň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ýüze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çykmagy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dolulygyna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ýatyrylmagy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ylalaşygynyň</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şertleri</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bilen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kesgitlenýär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hojalygyna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degişli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bolmadyk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maksatlar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bilen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kärendesine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alynýan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ýerler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üçin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ylalaşygyny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baglaşmagyň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adaty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nusgasy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ony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baglaşmagyň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tertibi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ýer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serişdelerini</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dolan-dyrmak</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boýunça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ýörite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döwlet</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edarasy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tarapyndan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işlenip</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taýýarlanýar</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tassyklanýar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Suwarymly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ekin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meýdanlaryny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uzak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möhletleýin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kärendesine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almak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isleýän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daýhan</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birle-şikleriniň</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beýleki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kärhanalarynyň</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agzalary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paýdarlar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jemgyýeti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kärendeçiler</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birleşikleri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we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daýhan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hojalyklary</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daýhan</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birleşiklerine</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ýa-da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beýleki</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oba</a:t>
            </a:r>
            <a:r>
              <a:rPr lang="ru-RU" sz="2200" dirty="0">
                <a:latin typeface="Times New Roman" panose="02020603050405020304" pitchFamily="18" charset="0"/>
                <a:ea typeface="Times New Roman" panose="02020603050405020304" pitchFamily="18" charset="0"/>
              </a:rPr>
              <a:t> </a:t>
            </a:r>
            <a:r>
              <a:rPr lang="ru-RU" sz="2200" dirty="0" err="1" smtClean="0">
                <a:latin typeface="Times New Roman" panose="02020603050405020304" pitchFamily="18" charset="0"/>
                <a:ea typeface="Times New Roman" panose="02020603050405020304" pitchFamily="18" charset="0"/>
              </a:rPr>
              <a:t>hoja-lyk</a:t>
            </a:r>
            <a:r>
              <a:rPr lang="ru-RU" sz="2200" dirty="0" smtClean="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kärhanalaryna</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ýüz</a:t>
            </a:r>
            <a:r>
              <a:rPr lang="ru-RU" sz="2200" dirty="0">
                <a:latin typeface="Times New Roman" panose="02020603050405020304" pitchFamily="18" charset="0"/>
                <a:ea typeface="Times New Roman" panose="02020603050405020304" pitchFamily="18" charset="0"/>
              </a:rPr>
              <a:t> </a:t>
            </a:r>
            <a:r>
              <a:rPr lang="ru-RU" sz="2200" dirty="0" err="1">
                <a:latin typeface="Times New Roman" panose="02020603050405020304" pitchFamily="18" charset="0"/>
                <a:ea typeface="Times New Roman" panose="02020603050405020304" pitchFamily="18" charset="0"/>
              </a:rPr>
              <a:t>tutýarlar</a:t>
            </a:r>
            <a:r>
              <a:rPr lang="ru-RU" sz="2200" dirty="0">
                <a:latin typeface="Times New Roman" panose="02020603050405020304" pitchFamily="18" charset="0"/>
                <a:ea typeface="Times New Roman" panose="02020603050405020304" pitchFamily="18" charset="0"/>
              </a:rPr>
              <a:t>.</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71427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4513" y="579720"/>
            <a:ext cx="9977653" cy="6122919"/>
          </a:xfrm>
        </p:spPr>
        <p:txBody>
          <a:bodyPr>
            <a:normAutofit/>
          </a:bodyPr>
          <a:lstStyle/>
          <a:p>
            <a:pPr>
              <a:spcAft>
                <a:spcPts val="0"/>
              </a:spcAft>
            </a:pP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Daýhançylyk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birleşiklerine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beýleki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oba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hojalyk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kärhanalaryna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degişli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bolan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suwa-rymly</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ekin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meýdanlary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uzak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möhletleýin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kärendesine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hökmany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ýagdaýda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bellenilen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maksatlar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üçin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ulanylmagy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şerti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bilen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berilýär</a:t>
            </a:r>
            <a:r>
              <a:rPr lang="ru-RU"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Kärendesine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berlen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emma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kärendeçi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tarapyndan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bir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ýylyň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dowamynda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peýdalanyl-madyk</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parçalary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dolulygyna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ýa-da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bölekleýin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gaýtarylyp</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alynýar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parçasyny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gaýtaryp</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almak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ony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beýleki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kärendeçä</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bermek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meseleleri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Türkmenistanyň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ko-deksi</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esasynda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çözülýär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Suwarymly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ýerleri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uzak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möhletleýin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kärendesine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bermeklik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daýhançylyk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hojalygy-nyň</a:t>
            </a:r>
            <a:r>
              <a:rPr lang="ru-RU" sz="2200" dirty="0" smtClean="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ýa-da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beýleki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oba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hojalyk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kärhanasynyň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iş</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toparynyň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karary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esasynda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amala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aşyrylýar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Iş</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toparynyň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welaýatyň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çäklerindäki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ýerler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bilen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bagly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meselelere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garamagy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boýunça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degişli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resminamalar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döwlet</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ýerleri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dolandyryş</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edarasyna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ugradylýar</a:t>
            </a:r>
            <a:r>
              <a:rPr lang="ru-RU"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Oba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hojalyk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önümçiligi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bilen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bagly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bolmadyk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maksatlara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söwda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nokatlaryny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smtClean="0">
                <a:solidFill>
                  <a:srgbClr val="000000"/>
                </a:solidFill>
                <a:latin typeface="Times New Roman" panose="02020603050405020304" pitchFamily="18" charset="0"/>
                <a:ea typeface="Times New Roman" panose="02020603050405020304" pitchFamily="18" charset="0"/>
              </a:rPr>
              <a:t>awto-duralgalary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awtosaraýlary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ammarlary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beýlekileri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wagtlaýyn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ýerleşdirmek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üçin</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Türkmenistanyň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şahsy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ýuridik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taraplaryna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parçalary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kärendesine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etrabyň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şäheriň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welaýatyň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we</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Aşgabat</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şäheriniň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ýer</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meseleleri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boýunça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iş</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toparynyň</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karary</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esasynda</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bölünip</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berilýär</a:t>
            </a:r>
            <a:r>
              <a:rPr lang="ru-RU" sz="2200"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227265571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28</TotalTime>
  <Words>377</Words>
  <Application>Microsoft Office PowerPoint</Application>
  <PresentationFormat>Широкоэкранный</PresentationFormat>
  <Paragraphs>15</Paragraphs>
  <Slides>15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Century Gothic</vt:lpstr>
      <vt:lpstr>Times New Roman</vt:lpstr>
      <vt:lpstr>Wingdings 3</vt:lpstr>
      <vt:lpstr>Легкий дым</vt:lpstr>
      <vt:lpstr>Tema№9. Agrosenagat toplumynyň döwlet kadalaşdyrylyşy.   9.1. Türkmenistanyň ykdysadyýetiniň agrar ulgamynyň döwlet kadalaşdyry-lyşynyň esasy ugurlary. 9.2. Türkmenistanyň ykdysadyýetiniň agrosenagat toplumynyň işini düzgün-leşdirmegiň guramaçylyk meseleleri. 9.3. Ýeri kärendesine almak we kärendeçiler. 9.4. Agrar ulgamynda amala aşyrylýan salgyt syýasaty. </vt:lpstr>
      <vt:lpstr>                       9.1. Türkmenistanyň ykdysadyýetiniň agrar ulgamynyň döwlet                                        kadalaşdyrylyşynyň esasy ugurlary.       Oba hojalygy ösen we ösüp barýan ýurtlaryň ykdysadyýetlerinde esasy pudaklaryň biri bolup durýar, bu pudak güýçlendirilen döwlet kadalaşdyrylyşyna sezewar edilýär.     Türkmenistanda oba hojalygynyň we agrosenagat toplumynyň ösdürilmegine aýratyn üns be-rilýär, bu barada pudakda iri möçberli özgertmeler, azyk senagatynyň ösdürilmegi we munuň bi-len baglanyşyklykda oba hojalyk önümlerini gaýtadan işleýän senagat kärhanalarynyň we seh-leriň döredilmegi, oba ýerleriniň durmuş infrastrukturasynyň ösdürilmegi, döwlet tabşyrygy bo-ýunça öndürilýän oba hojalyk önümleriniň döwlet satyn alyş nyrhlarynyň ýokarlandyrylmagy, satyn alynýan oba hojalyk tehnikalarynyň her ýylda sanynyň artdyrylmagy şaýatlyk edýär.     Agrosenagat toplumy özünde oba hojalyk önümlerini öndürmäge, ony gaýtadan işlemäge we saklamaga, şeýle hem oba hojalygyny we gaýtadan işleýän senagaty önümçilik serişdeleri bilen üpjün etmäge ýöriteleşdirilen we onümçilik özara gatnaşyklaryna eýe bolan pudaklary jemleýär. Şunda agrosenagat toplumynyň pudaklarynyň maliýe-ykdysady netijeliligi, ilkinji nobatda, oba hojalyk önümçiliginiň ösüşine baglydyr.     Azyk önümlerini we azyk däl oba hojalyk ekinleriniň önümçiligine gatnaşýan pudaklaryň dü-zümi agrosenagat toplumynyň pudaklaýyn gurluşyny düzýärler. </vt:lpstr>
      <vt:lpstr>  Agrosenagat önümçiliginiň döwlet kadalaşdyrylyşy diýlip, oba hojalyk önümleriniň, çig malyň we azyk önümleriniň öndürilişine, gaýtadan işlenişine we ýerleşdirilişine, şeýle hem önümçilik-tehniki hyzmata we agrosenagat önümçiliginiň üpjünçiligine döwletiň ykdysady täsir etmegine düşünilýär.     Şu aşakdakylar agrosenagat önümçiliginiň döwlet kadalaşdyrylyşynyň esasy ugurlary bolup durýarlar: - oba hojalyk önümleriniň, çig malyň we azyk önümleriniň bazaryny emele getirmek we onuň hereketi; - maliýeleşdirmek, karzlaşdyrmak, ätiýaçlandyrmak, ýeňillikli salgyt salmak; - daşary ykdysady iş amala aşyrylan halatynda ýurduň haryt öndürijileriniň bähbitlerini gora-mak; - agrosenagat önümçiliginiň ulgamynda ylmy ösdürmek we ylmy işi amala aşyrmak; - obanyň durmuş ulgamyny ösdürmek.     Döwletiň kadalaşdyryşynyň esasy ugurlary aşakdakylardan ybaratdyr: - ýurduň azyk garaşsyzlygy – bu esasan, içerki serişdeleriň hasabyna ilatyň azyk önümlerine isleglerini kanagatlandyrmak mümkinçiligi; - ilat üçin azyk önümleriniň ýeterlik bolmagy – bu, bir tarapdan, ilatyň isleglerini kanagat-landyrmak üçin önümleriň sarp edilýän ýerine ýeterlik möçberlerde üznüksiz gelip gowuşma-gyny aňladýar; - azyk önümleriniň hili we howpsuzlygy. </vt:lpstr>
      <vt:lpstr>  Agrosenagat önümçiligini goldamaga we ösdürmäge gönükdirilen býujet serişdeleri şu aşak-daky maksatlar üçin peýdalanylyp bilner. - täze tehnikalary we enjamlary satyn almagy goşmak bilen maýa goýum işini goldamaga; - topragyň hasyllylygyny ýokarlandyrmaga, döwlet suwaryş ulgamlaryny saklmaga, oba hojalyk ekinlerine zyýan berijilere we kesellere garşy göreşmek boýunça işleri amala aşyrmaga, karan-tin we mallaryň aýratyn ýokanç kesellerini duýdurmaga we öňuni almaga, şeýle hem töwerek-däki gurşawy goramak boýunça ylmy barlaglary we çäreleri geçirmäge. - material serişdelerini we energogeçirijileri satyn almaga çykdajylarynyň bir böleginiň öwezi-niň dolunmagy, tohumçylyk maldarçylygy, ýokary hilli tohumçylygy we oba hojalyk ekinleriniň garyşyk tohumyny öndürmegi goldamaga goşmaça pul; - oba hojalyk önümleriniň, çig malyň we azyk önümleriniň bazaryny ösdürmek we goldamak; - hünär taýýarlygyny guramak, agrosenagat toplumy üçin zerur bolan hünärmenleriň taýýarlyk derejesini ýokarlandyrmak hem-de olar üçin ýörite hünär okuwlaryny guramak.           Oba hojalyk önümlerini öndürijileri döwlet tarapyndan goldamagyň möhüm ugurlarynyň ýene-de biri oba hojalyk önümleriniň, çig mallaryň we azyk harytlarynyň bazarynyň sazlaşykly işini düzgünleşdirmek we oňa gözegçilik etmekden ybaratdyr.   </vt:lpstr>
      <vt:lpstr>     9.2. Türkmenistanyň ykdysadyýetiniň agrosenagat toplumynyň işini düzgünleşdirmegiň guramaçylyk meseleleri.       Agrosenagat toplumynyň işi döwlet tarapyndan düzgünleşdirilýän düzümlerine topluma gir-ýän guramalaryň hukuk derejesine garamazdan ählisi degişlidir. Olaryň ikisi-de döwlet tara-pyndan kanunçylygyň we döwlet dolandyryş pudaklarynyň degişli edaralarynyň bitewi ulga-mynyň kömegi bilen amala aşyrylýar.     Türkmenistanyň Oba hojalyk ministrligi ýurdumyzyň oba gojalyk toplumynda amala aşyryl-ýan düýpli özgertmelere guramaçylyk-usulyýet taýdan ýolbaşçylyk edýän döwlet düzgünleş-diriş edarasy bolup çykyş edýär. Oba hojalyk ministrliginiň baş wezipesi döwletimiziň agro-senagat toplumynda öňe sürýän milli strategiýasyny gyşarnyksyz amala aşyrmakda muňa degişli ministrlikleriň, pudak edaralarynyň, eýeçiligiň ähli görnüşlerine degişli kärhanalaryň we guramalaryň işini özära utgaşdyrmak arkaly olaryň sazlaşykly hereket etmegini üpjün et-mekde, Türkmenistanyň Prezidentiniň we döwlet hökümetiniň ýurdumyzyň oba hojalyk toplu-myny düýpli özgertmek boýunça öňe sürýän kararlaryny we çözgütlerini durmuşa geçirmek-den we gözegçilik etmekden ybaratdyr. </vt:lpstr>
      <vt:lpstr> Türkmenistanyň Oba hojalyk ministrliginiň garamagynda duran iş ugurlarynyň hatarynda başga-da: oba hojalyk ekinleriniň görnüşlerini öwrenmek; ekiş serişdelerini taýýarlamak, ak bugdaýyň, gök we bakja önümleriň; oba hojalyk ekinleriniň hasylyny ýitgiden goramak, keselleriň dürli görnüşi bilen göreşmek çäreleriň berjaý edilişine hem-de ekin meýdanlarynyň hapa-haşal otlardan goralyşyna gözegçilik etmek; ýaly ugurlary görkezip bolar.     Türkmenistanyň Oba hojalyk ministrligi oba hojalyk ekinleriniň ösdürip ýetişdirmegiň ýörite tehnologiýalarynyň pugta berjaý edilmegine gözegçilik edýär, oba hojalyk meýdanlaryndan alyn-ýan hasyly ýokarlandyrmaga ýardam berýän çäreleri, öňdebaryjy tehnologiýalary işläp taýýarla-mak we önümçilige ornaşdyrmak boýunça degerli teklipleri taýýarlaýar.     Türkmenistanyň suw hojalygynda alnyp barylýan işleri utgaşdyrmak ýurdumyzyň Suw hojaly-gy ministrligine degişlidir. Olaryň berjaý edýän wezipeleriniň arasynda ýurdumyzyň suw baýlyk-laryny goramak, derýalaryň we beýleki suw howdanlarynyň serişdelerini ýerlikli peýdalanmak, ýerleriň ýagdaýyny gowulandyrmak, suwarymly ekerançylyk meýdanlarynyň suw üpjünçiligini doly ýerine ýetirmek, täze tarap ýerleri öžleşdirmek, suw howdanlarynyň aýawly hem netijeli peýdalanylmagyny gazanmak, meseleleri aýratyn orunda durýar. Suw hojalyk ulgamlarynyň we desgalarynyň ylmy taýdan doly esaslandyrylan gurluşyk taslamalaryny gurmak, täze ýerleri özleş-dirmek, minerallaşdyrylan suw serişdelerini halk hojalygynda peýdalanmak boýunça ylmy-barlaglary geçirmek.     Ýurdumyzyň suw serişdeleriniň goruny Amyderýa, Murgap, Tejen hem Etrek derýalarynyň, şeýle-de çeşme-çaýlarynyň, derýalaryň we suw akabalarynyň onlarçasy düzýär.</vt:lpstr>
      <vt:lpstr>Oba hojalygynda mehanizmleşdirilen hyzmatlary (ýerleri sürmek, kültelemek, hasyly ýygnamak we beý-lekiler) amala aşyrmak arkaly ýer eýelerine ýakyndan ýardam berýän iri düzüm birlikleriniň ýene-de biri “Türkmenobahyzmat” assosiasiýasydyr. Döwlet buýurmalary esasynda ýokary hilli önümleri (bugdaý, pagta we ş.m.) öndürýän oba zähmetkeşlerine edilýän tehniki hyzmatlarda uly ýeňillikler göz öňüne tu-tulandyr.     “Türkmengallaönümleri” assosiasiýasy önüm öndürijilerden gallany satyn almak, gaýtadan işlemek we ony saklamak işlerine döwlet gözegçiligini amala aşyrýar. Assosiasiýanyň öňünde bellenilen we-zipeler gallany öndürmek, gaýtadan işlemek we gorap saklamak boýunça döwlet buýurmalarynyň pugta berjaý edilmegini, şeýle-de un, çörek-külçe we unaş harytlaryny öndürmekden ybaratdyr.     Pagtaçylyk we pagtany gaýtadan işleýän senagatda döwlet strategiýasyny amala aşyrmak wezipezi öz işini hojalyk hasaplaşygy esasynda alyp barýan “Türkmenpagta” döwlet konserniniň üstüne ýükleni-lendir. Konserne pagta arassalaýjy zawodlaryň, pagta önümlerini gaýtadan işlemegiň hiline we tehnolo-giýasyna gözegçilgi amala aşyrýan ýörite gözegçilik gullugy, abatlaýyş-üpjünçilik zawodlary degişlidir.     Döwlet tarapyndan işi düzgünleşdirýän möhüm oba hojalyk pudaklarynyň biri-de maldarçylykdyr.     Ýurdumyzda bu pudagy ösdürmek üçin zerur bolan şertleriň ählisi döredilendir: maldarçylyk önümini öndürmäge döwlet tarapyndan hiç hili salgyt salynmaýar, şahsy hojalykda saklanylýan mallaryň baş sany çäklendirilmeýär, öri meýdanlarynyň peýdalanylmagy üçin tölegler töledilmeýär, öri meýdanlarynyň suw üpjünçiligine we çarwadarlara ýokary hilli hyzmatlaryň edilmegine aýratyn üns berilýär.     Maldarçylyk pudagynyň işini dolandyrmak wezipesi “Türkmenmallary” asosiasiýasyna degişlidir.   </vt:lpstr>
      <vt:lpstr>                                9.3. Ýeri kärendesine almak we kärendeçiler.       Ýerleriň ýörite baglaşylan ylalaşyk esasynda möhletleýin we yzyna gaýtaryp bermek şerti bilen peýdalanmak üçin alynmagyna ýeri kärendesine almak diýilýär. Ýeri kären-desine alyjylar bolup Türkmenistanyň we daşary ýurt döwletleriniň şahsy we ýuridiki tarap-lary, şeýle-de daşary döwletler we halkara guramalary çykyş edip bilýär.     Kärendeçiniň we kärendä berýäniň hukuklary we borçlary, şeýle hem ýerleri kärendesine al-maga bolan hukuklaryň ýüze çykmagy we dolulygyna ýatyrylmagy kärende ylalaşygynyň şertleri bilen kesgitlenýär.     Oba hojalygyna degişli bolmadyk maksatlar bilen kärendesine alynýan ýerler üçin kärende ylalaşygyny baglaşmagyň adaty nusgasy we ony baglaşmagyň tertibi ýer serişdelerini dolan-dyrmak boýunça ýörite döwlet edarasy tarapyndan işlenip taýýarlanýar we tassyklanýar.     Suwarymly ekin meýdanlaryny uzak möhletleýin kärendesine almak isleýän daýhan birle-şikleriniň we beýleki oba hojalyk kärhanalarynyň agzalary, oba hojalyk paýdarlar jemgyýeti, kärendeçiler birleşikleri we daýhan hojalyklary daýhan birleşiklerine ýa-da beýleki oba hoja-lyk kärhanalaryna ýüz tutýarlar. </vt:lpstr>
      <vt:lpstr> Daýhançylyk birleşiklerine we beýleki oba hojalyk kärhanalaryna degişli bolan suwa-rymly ekin meýdanlary uzak möhletleýin kärendesine hökmany ýagdaýda bellenilen maksatlar üçin ulanylmagy şerti bilen berilýär.     Kärendesine berlen, emma kärendeçi tarapyndan bir ýylyň dowamynda peýdalanyl-madyk ýer parçalary dolulygyna ýa-da bölekleýin gaýtarylyp alynýar. Ýer parçasyny gaýtaryp almak we ony beýleki kärendeçä bermek meseleleri Türkmenistanyň ýer ko-deksi esasynda çözülýär     Suwarymly ýerleri uzak möhletleýin kärendesine bermeklik daýhançylyk hojalygy-nyň ýa-da beýleki oba hojalyk kärhanasynyň iş toparynyň karary esasynda amala aşyrylýar. Iş toparynyň welaýatyň çäklerindäki ýerler bilen bagly meselelere garamagy boýunça degişli resminamalar döwlet ýerleri dolandyryş edarasyna ugradylýar.     Oba hojalyk önümçiligi bilen bagly bolmadyk maksatlara (söwda nokatlaryny, awto-duralgalary, awtosaraýlary, ammarlary we beýlekileri wagtlaýyn ýerleşdirmek üçin) Türkmenistanyň şahsy we ýuridik taraplaryna ýer parçalary kärendesine etrabyň (şäheriň), welaýatyň we Aşgabat şäheriniň ýer meseleleri boýunça iş toparynyň karary esasynda bölünip berilýär.</vt:lpstr>
      <vt:lpstr>Daşary ýurt raýatlaryna we şahsy taraplara, şeýle-de daşary ýurt döwletlerine we halkara guramalaryna ýerleri kärendesine şu maksatlar bilen berilýär: - gurluşyk we oba hojalygyna degişli bolmadyk beýleki hajatlar üçin; - wagtlaýyn söwda we durmuş hyzmatlary nokatlaryny, ammarlary, awtodural-galary we beýleki desgalary wagtlaýyn ýerleşdirmek üçin.     Ýokarda görkezilen taraplara ýerler kärendesine Türkmenistanyň Preziden-tiniň Karary esasynda berilýär.     Ýerleri kärendä beriji tarap kärende şertnamasynyň şu aşakdaky ýagdaýlarda wagtyndan öň ýatyrylmagyny talap edip bilýär: - kärende şertnamasynda göz öňüne tutulan şertler berjaý edilmese; - ýerleri peýdalanmakda ýer kanunçylygynyň kadalarynyň bozulan ýagdaýynda; - kärendesine alnan ýerleriň hiliniň bilkastlaýyn pese düşürilen ýagdaýynda; - alnyp barylýan hojalyk işleriniň netijesinde daşky ekologiýa zelel ýetirilen ha-latynda; - kärendesine alnan ýerde rugsat berilmedik desgalaryň gurulmagy; </vt:lpstr>
      <vt:lpstr>  Kärendä beriji kärende şertnamasyny möhletinden öň ýatyrmak islan ýag-daýynda, eger-de şertnama başga ýagdaýlar göz öňünde tutulmadyk şertin-de, üç aýdan az bolmadyk wagt öň ýanynda bu barada kärendeçini ýazmaça görnüşinde habardar etmäge borçludyr.         Kärendeçi baglaşylan şertnamany şu aşakdaky ýagdaýlarda möhletin-den öň ýatyrmak boýunçä towakganama bilen ýüz tutup bilýär: -kärendä beriji şertnamalaýyn borçnamalaryň öz paýyna düşýänini berjaý etmese; - kärende şertnamasynda başga ýagdaýlar göz öňünde tutulmadyk, adatdan daşary ýagdaýlaryň bolmazlygy şerti bilen, kärendeçiniň kärendesine alnan ýeri netijeli peýdalanyp bilmedik halatynda; </vt:lpstr>
      <vt:lpstr>    Kärendä alnan ýerleri ikilenç kärendesine bermek gadagan edilýär.     Döwlet we jemgyýetçilik bähbitlerinden ugur almak bilen, Türkmenistanda ýer parçalaryny satyn almak, satmak sowgat bermek we girewine goýmak ga-dagan edilýär.      Şahsy we ýuridiki taraplara ýer we kärende töleglerinde ýeňillikleri bermegiň tertibi we şertleri Türkmenistanyň Ministrler Kabineti tarapyndan bellenilýär.     Ýer we kärende töleglerinden gelýän serişdeler kärendesine berilýän ýerleriň ýerleşýän ýerine degişlilikde ýerli býujetleriň hasabyna geçirilýär.     Daýhan birleşiklerine we beýleki oba hojalyk kärhanalaryna degişli bolan oba hojalyk maksatly ýerler oba hojalyk önümlerini öndürmek üçin peýdalanyl-ýar we şu aşakdakylara uzakmöhletleýin kärendesine berlip bilner: - şol hojalyklaryň agzalaryna; - oba hojalyk paýdarlar jemgyýetlerine;  - daýhan hojalyklaryna;  </vt:lpstr>
      <vt:lpstr>               9.4. Agrar ulgamynda amala aşyrylýan salgyt syýasaty.       Türkmenistan Watanymyzyň öž Garaşsyzlygyna eýe bolan ilkinji gününden başlap ýurdumyzyň amala aşyrýan agrar syýasaty döwletimiziň ösüş aýratyn-lyklaryna, halkymyzyň däp-dessurlaryna, ösüş ýoluny saýlap almaga gönük-dirildi. Munuň özi agrar özgertmelerini amala aşyrmagyň usullaryny, möhlet-lerini we häsiýetlerini kesgitledi. Döwlet suwaryş maksatly desgalaryň gurlu-şygy, ýerleri suwarmak we suw bilen üpjün etmek meseleler bilen bagly ähli aladalary öz üstüne alýar. Merkezleşdirmek we döwlet tarapyndan düzgünleş-dirmek çäreleri, aýratyn hem suw serişdelerine we olary peýdalanmak mesele-lerine bagly bolup durýar. Oba hojalyk ekinlerini suwarmakda peýdalanylýan suwaryş düzgünine laýyklykda suwuň möçberi her bir daýhan birleşigine administratiw birlikleri boýunça aýratynlykda bellenilýär, onuň sarp edilişine bolsa Türkmenistanyň Ministrler Kabineti gözegçilik edýär. </vt:lpstr>
      <vt:lpstr>  Ýurduň agrar syýasatynyň barha ilerlemeginde oba hojalyk önüm öndürijilerine berilýän ýeňillikli salgyt ulgamynyň orny uludur. Meselem, Türkmenistanyň Sal-gyt kodeksiniň 106-njy madda laýyklykda, goşulan gymmata göz öňünde tutulan salgytlar salgytlanmaga degişli şu aşakdaky amallar ýerine ýetirilende tölenilme-ýär: - pagtanyň gaýtadan işlenilmegi netijesinde alynýan önümler (pagta süýümi, to-humy, galyndylary we beýlekiler) ýerlenilende; - ýüpek gurçugynyň tohumy, pilesi we pileden alynýan ýüpegi öndürilende we ýerlenende; mineral dökünlerini, awuly himikatlary we ekinleri goramak üçin ulanylýan beýleki serişdeleri öndürmek, şeýle hem öndürilen oba hojalyk önüm-lerini ýetişdirmek we ýygnamak bilen bagly hyzmatlar amala aşyrylýan ýagda-ýynda; we ş.m.     Mundan başga-da, tokay we oba hojalyk önümlerini öndürmek we saklamak üçin peýdalanylýan emläge hem-de kärhanalaryň öndüren öz önümine salgyt sa-lynmaýar. </vt:lpstr>
      <vt:lpstr>187-nji madda laýyklykda şahsy taraplaryň şu aşakdaky ön-ümler:     öz howlusynda ýa-da şahsy kömekçi hojalygynda ýetişdi-rilen, tebigy we gaýtadan işlenilen oba hojalyk önümleri (şol sanda gülçülik we bal arylaryny saklamakdan alynýan önüm-ler), şunlukda, önüm öndürijiniň özüne degişli mellek ýeriniň ýa-da şahsy kömekçi hojalygynyň bardygyny tassyklaýan res-minamalaryň görkezilmegi hökmandyr. Bu çäreleriň ählisi oba hojalyk önümçiliginiň göwrüminiň artmagy üçin oňaýly şertleri döredýär.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Tema№9. Agrosenagat toplumynyň döwlet kadalaşdyrylyşy.   9.1. Türkmenistanyň ykdysadyýetiniň agrar ulgamynyň döwlet kadalaşdyry-lyşynyň esasy ugurlary. 9.2. Türkmenistanyň ykdysadyýetiniň agrosenagat toplumynyň işini düzgün-leşdirmegiň guramaçylyk meseleleri. 9.3. Ýeri kärendesine almak we kärendeçiler. 9.4. Agrar ulgamynda amala aşyrylýan salgyt syýasaty. </dc:title>
  <dc:creator>Admin</dc:creator>
  <cp:lastModifiedBy>Admin</cp:lastModifiedBy>
  <cp:revision>4</cp:revision>
  <dcterms:created xsi:type="dcterms:W3CDTF">2020-08-02T13:19:05Z</dcterms:created>
  <dcterms:modified xsi:type="dcterms:W3CDTF">2020-08-02T13:47:28Z</dcterms:modified>
</cp:coreProperties>
</file>