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A95B0B-455B-4834-82DC-AB34C8024E8F}">
          <p14:sldIdLst>
            <p14:sldId id="256"/>
            <p14:sldId id="257"/>
            <p14:sldId id="258"/>
            <p14:sldId id="259"/>
            <p14:sldId id="260"/>
            <p14:sldId id="262"/>
            <p14:sldId id="264"/>
            <p14:sldId id="263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A659-0F14-450F-8151-8C7ED5422BFC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68C1-C26D-4DCA-B650-51FB5A1BB3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78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2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71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60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35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909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40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3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2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1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45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6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9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28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71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00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6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1608" y="0"/>
            <a:ext cx="9347200" cy="955022"/>
          </a:xfrm>
        </p:spPr>
        <p:txBody>
          <a:bodyPr>
            <a:noAutofit/>
          </a:bodyPr>
          <a:lstStyle/>
          <a:p>
            <a:r>
              <a:rPr lang="tk-TM" sz="4000" b="1" smtClean="0">
                <a:cs typeface="Andalus" panose="02020603050405020304" pitchFamily="18" charset="-78"/>
              </a:rPr>
              <a:t>Çyzgylardaky tehniki maglumatlar</a:t>
            </a:r>
            <a:endParaRPr lang="ru-RU" sz="4000" b="1" dirty="0">
              <a:cs typeface="Andalus" panose="02020603050405020304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367" y="1062597"/>
            <a:ext cx="10367682" cy="5149943"/>
          </a:xfrm>
        </p:spPr>
        <p:txBody>
          <a:bodyPr>
            <a:noAutofit/>
          </a:bodyPr>
          <a:lstStyle/>
          <a:p>
            <a:r>
              <a:rPr lang="tk-TM" sz="3600" dirty="0" smtClean="0">
                <a:solidFill>
                  <a:schemeClr val="tx1"/>
                </a:solidFill>
                <a:latin typeface="Swis721 BT" panose="020B0504020202020204" pitchFamily="34" charset="0"/>
                <a:cs typeface="Times New Roman" panose="02020603050405020304" pitchFamily="18" charset="0"/>
              </a:rPr>
              <a:t>  Üstleriň büdür-südürligi. Metal işläp bejerýän guralda nähili işläp taýýarlanylsa-da, elmydama üstünde uly bolmadyk çykyt we oýuk görnüşdäki beýikli-pesli ýerler galýar, başgaça aýdylanda üst  büdür – südür bolýar.</a:t>
            </a:r>
          </a:p>
          <a:p>
            <a:r>
              <a:rPr lang="tk-TM" sz="3600" dirty="0" smtClean="0">
                <a:solidFill>
                  <a:schemeClr val="tx1"/>
                </a:solidFill>
                <a:latin typeface="Swis721 BT" panose="020B0504020202020204" pitchFamily="34" charset="0"/>
                <a:cs typeface="Times New Roman" panose="02020603050405020304" pitchFamily="18" charset="0"/>
              </a:rPr>
              <a:t>  Maşyn we enjam gurluşygynda üstüň büdür – südürligi diýilip kesgitli uzynlykda üstüň relýefini emele getirýän deňsizlikleriň jemine düşünýärler. Ony synlamak hem-de uladýan gurallaryň kömegi bilen ölçäp hem bilmek bolar.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0000" y="153938"/>
            <a:ext cx="1092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200" dirty="0" smtClean="0">
                <a:solidFill>
                  <a:srgbClr val="000000"/>
                </a:solidFill>
              </a:rPr>
              <a:t>Önümiň üstüniň çyzgyda sany görkezilen gaýtalanýan elementleriniň (deşikleriň, dişleriň, dilikleriň </a:t>
            </a:r>
            <a:r>
              <a:rPr lang="tk-TM" sz="3200" dirty="0">
                <a:solidFill>
                  <a:srgbClr val="000000"/>
                </a:solidFill>
              </a:rPr>
              <a:t>we </a:t>
            </a:r>
            <a:r>
              <a:rPr lang="tk-TM" sz="3200" dirty="0" smtClean="0">
                <a:solidFill>
                  <a:srgbClr val="000000"/>
                </a:solidFill>
              </a:rPr>
              <a:t>ş.m</a:t>
            </a:r>
            <a:r>
              <a:rPr lang="tk-TM" sz="3200" dirty="0">
                <a:solidFill>
                  <a:srgbClr val="000000"/>
                </a:solidFill>
              </a:rPr>
              <a:t>) </a:t>
            </a:r>
            <a:r>
              <a:rPr lang="tk-TM" sz="3200" dirty="0" smtClean="0">
                <a:solidFill>
                  <a:srgbClr val="000000"/>
                </a:solidFill>
              </a:rPr>
              <a:t>büdür südürliginiň </a:t>
            </a:r>
            <a:r>
              <a:rPr lang="tk-TM" sz="3200" dirty="0">
                <a:solidFill>
                  <a:srgbClr val="000000"/>
                </a:solidFill>
              </a:rPr>
              <a:t>belgisini</a:t>
            </a:r>
            <a:r>
              <a:rPr lang="tk-TM" sz="3200" dirty="0" smtClean="0">
                <a:solidFill>
                  <a:srgbClr val="000000"/>
                </a:solidFill>
              </a:rPr>
              <a:t>, şeýle hem bir </a:t>
            </a:r>
            <a:r>
              <a:rPr lang="tk-TM" sz="3200" dirty="0">
                <a:solidFill>
                  <a:srgbClr val="000000"/>
                </a:solidFill>
              </a:rPr>
              <a:t>we </a:t>
            </a:r>
            <a:r>
              <a:rPr lang="tk-TM" sz="3200" dirty="0" smtClean="0">
                <a:solidFill>
                  <a:srgbClr val="000000"/>
                </a:solidFill>
              </a:rPr>
              <a:t>şol </a:t>
            </a:r>
            <a:r>
              <a:rPr lang="tk-TM" sz="3200" dirty="0">
                <a:solidFill>
                  <a:srgbClr val="000000"/>
                </a:solidFill>
              </a:rPr>
              <a:t>bir </a:t>
            </a:r>
            <a:r>
              <a:rPr lang="tk-TM" sz="3200" dirty="0" smtClean="0">
                <a:solidFill>
                  <a:srgbClr val="000000"/>
                </a:solidFill>
              </a:rPr>
              <a:t>üstüň büdür südürliginiň </a:t>
            </a:r>
            <a:r>
              <a:rPr lang="tk-TM" sz="3200" dirty="0">
                <a:solidFill>
                  <a:srgbClr val="000000"/>
                </a:solidFill>
              </a:rPr>
              <a:t>belgisini, </a:t>
            </a:r>
            <a:r>
              <a:rPr lang="tk-TM" sz="3200" dirty="0" smtClean="0">
                <a:solidFill>
                  <a:srgbClr val="000000"/>
                </a:solidFill>
              </a:rPr>
              <a:t>şekilleriň sanyna </a:t>
            </a:r>
            <a:r>
              <a:rPr lang="tk-TM" sz="3200" dirty="0">
                <a:solidFill>
                  <a:srgbClr val="000000"/>
                </a:solidFill>
              </a:rPr>
              <a:t>bagly bolman bir </a:t>
            </a:r>
            <a:r>
              <a:rPr lang="tk-TM" sz="3200" dirty="0" smtClean="0">
                <a:solidFill>
                  <a:srgbClr val="000000"/>
                </a:solidFill>
              </a:rPr>
              <a:t>gezek goýýarlar.</a:t>
            </a:r>
            <a:endParaRPr lang="tk-TM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153" y="3263900"/>
            <a:ext cx="11962847" cy="31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162" y="2686050"/>
            <a:ext cx="11268075" cy="417195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38163" y="101600"/>
            <a:ext cx="11018838" cy="307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k-TM" sz="2400" smtClean="0">
                <a:solidFill>
                  <a:schemeClr val="tx1"/>
                </a:solidFill>
                <a:cs typeface="Times New Roman" panose="02020603050405020304" pitchFamily="18" charset="0"/>
              </a:rPr>
              <a:t>Eger-de şaýyň üsti perpendikulýar tekizlik bilen hyýalda kesilse , onda relýefiň gapdaldan görnüşi barada göz öňüne getirmeleri alyp bolar, ýagny çykytlaryň we oýuklaryň sanyny, görnüşini we ululyklaryny bilip bolar. Belgilik uzynlykda üstüň gapdaldan görnüşini we ululyklaryny bilip büdür-südürligiň diagrammasyny gurup bolar. Diagrammada orta çyzyk geçip, ondan ýokarda çykytlar, ondan ýokarda bolsa oýuklar alynýar. Orta çyzygy çykytlaryň meýdanlary bilen oýuklaryň meýdanlary deň bolar ýaly edip geçirmelidir.</a:t>
            </a:r>
            <a:endParaRPr lang="ru-RU" sz="3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9212" y="2990850"/>
            <a:ext cx="9248775" cy="386715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21981" y="1"/>
            <a:ext cx="11704919" cy="317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3200" b="1" smtClean="0">
                <a:solidFill>
                  <a:schemeClr val="tx1"/>
                </a:solidFill>
                <a:cs typeface="Times New Roman" panose="02020603050405020304" pitchFamily="18" charset="0"/>
              </a:rPr>
              <a:t>Üstleriň büdür südürliginiň belgilenişi.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tk-TM" sz="3200" smtClean="0">
                <a:solidFill>
                  <a:schemeClr val="tx1"/>
                </a:solidFill>
                <a:cs typeface="Times New Roman" panose="02020603050405020304" pitchFamily="18" charset="0"/>
              </a:rPr>
              <a:t>Şu standart senagatyň ähli pudaklarynyň önümleriniň çyzgylarynda üstleriň büdür-südürliginiň belgilenişini we olaryň goýluşynyň düzgünlerini berkarar edýär. Şu standart üstleriň büdür-südürliginiň belgilenişine we olary çyzgylarda goýmagyň düzginine seredýär.</a:t>
            </a:r>
            <a:endParaRPr lang="ru-RU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0689" y="3962400"/>
            <a:ext cx="8727401" cy="27432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09281" y="-49385"/>
            <a:ext cx="11768419" cy="1271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k-TM" sz="3200" b="1" smtClean="0">
                <a:solidFill>
                  <a:schemeClr val="tx1"/>
                </a:solidFill>
                <a:cs typeface="Times New Roman" panose="02020603050405020304" pitchFamily="18" charset="0"/>
              </a:rPr>
              <a:t>Şu standarta laýyklykda:</a:t>
            </a:r>
          </a:p>
          <a:p>
            <a:pPr marL="0" indent="0">
              <a:buNone/>
            </a:pPr>
            <a:r>
              <a:rPr lang="tk-TM" sz="32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tk-TM" sz="3200" smtClean="0">
                <a:solidFill>
                  <a:schemeClr val="tx1"/>
                </a:solidFill>
                <a:cs typeface="Times New Roman" panose="02020603050405020304" pitchFamily="18" charset="0"/>
              </a:rPr>
              <a:t>Çyzgyda üstleriň büdür-südürligi şol çyzgy boýunça olaryň emele geliş usulya bagly bolman büdür-südürligi konstruksiýanyň  talaplarynda şertleşdirilmedik üstlerden başga hemme ýerine ýetirilýän önümleriň üstleri üçin belgileýärler.Üstleriň büdür-südürliginiň belgilenişiniň düzümi suratda getirilendir. Büdür-südürligiň belgisinde diňe parametriň bahalary bolanda tekjesiz belgi lanylýar.</a:t>
            </a:r>
            <a:endParaRPr lang="ru-RU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3124" y="998744"/>
            <a:ext cx="6505575" cy="5859256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65765" y="101806"/>
            <a:ext cx="11913535" cy="896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Üstleriň büdür-südürliginiň belgisini çyzgylarda goýmagyň düzgünleri.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5600" y="1130638"/>
            <a:ext cx="43275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400" dirty="0"/>
              <a:t>Önümleriň şekillerinde üstleriň büdürsüdürliginiň belgisini südür çyzyklarda, çykaryş çyzyklarda (mümkün boldygyça ölçeg çyzyklaryna golaý) </a:t>
            </a:r>
            <a:r>
              <a:rPr lang="tk-TM" sz="2400" dirty="0" smtClean="0"/>
              <a:t>ýa-da çykaryjy </a:t>
            </a:r>
            <a:r>
              <a:rPr lang="tk-TM" sz="2400" dirty="0"/>
              <a:t>çyzyklaryň tekjesinde ýerleşdirýärler. Ýer ýetmezçilik edende büdür-südürligiň belgisini ölçeg çyzyklarynda ýa-da olaryň dowamynda, şeyle hem çykaryş çyzyklary üzüp ýerleşdirmäge ýol berilýär.</a:t>
            </a:r>
            <a:endParaRPr lang="tk-TM" sz="2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900" y="151537"/>
            <a:ext cx="1165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2800" dirty="0">
                <a:solidFill>
                  <a:srgbClr val="000000"/>
                </a:solidFill>
              </a:rPr>
              <a:t>Ü</a:t>
            </a:r>
            <a:r>
              <a:rPr lang="tk-TM" sz="2800" dirty="0" smtClean="0">
                <a:solidFill>
                  <a:srgbClr val="000000"/>
                </a:solidFill>
              </a:rPr>
              <a:t>stüň büdür-südür belgisini, belgide tekje bolanda çyzgynyň esasy ýazgysyna görä a</a:t>
            </a:r>
            <a:r>
              <a:rPr lang="tk-TM" sz="2800" dirty="0">
                <a:solidFill>
                  <a:srgbClr val="000000"/>
                </a:solidFill>
              </a:rPr>
              <a:t>, b suratlarda </a:t>
            </a:r>
            <a:r>
              <a:rPr lang="tk-TM" sz="2800" dirty="0" smtClean="0">
                <a:solidFill>
                  <a:srgbClr val="000000"/>
                </a:solidFill>
              </a:rPr>
              <a:t>görkezilişi ýaly ýerlesdirýärler.</a:t>
            </a:r>
            <a:endParaRPr lang="tk-TM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050" y="1206500"/>
            <a:ext cx="1192429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700" y="303937"/>
            <a:ext cx="44323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2800" dirty="0">
                <a:solidFill>
                  <a:srgbClr val="000000"/>
                </a:solidFill>
              </a:rPr>
              <a:t>Ü</a:t>
            </a:r>
            <a:r>
              <a:rPr lang="tk-TM" sz="2800" dirty="0" smtClean="0">
                <a:solidFill>
                  <a:srgbClr val="000000"/>
                </a:solidFill>
              </a:rPr>
              <a:t>stüň büdür-südür belgisini, belgide tekje bolmanda çyzgynyň esasy ýazgysyna görä suratda görkezilişi ýaly ýerlesdirýärler.</a:t>
            </a:r>
            <a:endParaRPr lang="tk-TM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9950" y="151537"/>
            <a:ext cx="57531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9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6643" y="367437"/>
            <a:ext cx="1087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3200" dirty="0" smtClean="0">
                <a:solidFill>
                  <a:srgbClr val="000000"/>
                </a:solidFill>
              </a:rPr>
              <a:t>Önüm üzülip şekillendirilende büdür-südürligini şekiliň diňe bir böleginde</a:t>
            </a:r>
            <a:r>
              <a:rPr lang="tk-TM" sz="3200" dirty="0">
                <a:solidFill>
                  <a:srgbClr val="000000"/>
                </a:solidFill>
              </a:rPr>
              <a:t>, </a:t>
            </a:r>
            <a:r>
              <a:rPr lang="tk-TM" sz="3200" dirty="0" smtClean="0">
                <a:solidFill>
                  <a:srgbClr val="000000"/>
                </a:solidFill>
              </a:rPr>
              <a:t>mükin boldugyça ölçegleriň görkezilen ýerine ýakynda goýýarlar</a:t>
            </a:r>
            <a:endParaRPr lang="tk-TM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0686" y="2515484"/>
            <a:ext cx="7123113" cy="312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0786" y="170884"/>
            <a:ext cx="104886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dirty="0" smtClean="0">
                <a:solidFill>
                  <a:srgbClr val="000000"/>
                </a:solidFill>
              </a:rPr>
              <a:t>Önümiň üstüniň bölegi üçin birmeňzeş büdür-südürligiň </a:t>
            </a:r>
            <a:r>
              <a:rPr lang="tk-TM" sz="2800" dirty="0">
                <a:solidFill>
                  <a:srgbClr val="000000"/>
                </a:solidFill>
              </a:rPr>
              <a:t>belgisini </a:t>
            </a:r>
            <a:r>
              <a:rPr lang="tk-TM" sz="2800" dirty="0" smtClean="0">
                <a:solidFill>
                  <a:srgbClr val="000000"/>
                </a:solidFill>
              </a:rPr>
              <a:t>çyzgynyň ýokarky sag burçunda </a:t>
            </a:r>
            <a:r>
              <a:rPr lang="tk-TM" sz="2800" i="1" dirty="0">
                <a:solidFill>
                  <a:srgbClr val="000000"/>
                </a:solidFill>
              </a:rPr>
              <a:t>( </a:t>
            </a:r>
            <a:r>
              <a:rPr lang="tk-TM" sz="2800" i="1" dirty="0" smtClean="0">
                <a:solidFill>
                  <a:srgbClr val="000000"/>
                </a:solidFill>
              </a:rPr>
              <a:t>\/ ) </a:t>
            </a:r>
            <a:r>
              <a:rPr lang="tk-TM" sz="2800" dirty="0" smtClean="0">
                <a:solidFill>
                  <a:srgbClr val="000000"/>
                </a:solidFill>
              </a:rPr>
              <a:t>şertli </a:t>
            </a:r>
            <a:r>
              <a:rPr lang="tk-TM" sz="2800" dirty="0">
                <a:solidFill>
                  <a:srgbClr val="000000"/>
                </a:solidFill>
              </a:rPr>
              <a:t>belgi bilen </a:t>
            </a:r>
            <a:r>
              <a:rPr lang="tk-TM" sz="2800" dirty="0" smtClean="0">
                <a:solidFill>
                  <a:srgbClr val="000000"/>
                </a:solidFill>
              </a:rPr>
              <a:t>bile ýerleşdirmek bolar. Bu şekiliňde büdür-südurligiň belgisi ýa-da </a:t>
            </a:r>
            <a:r>
              <a:rPr lang="tk-TM" sz="2800" i="1" dirty="0" smtClean="0">
                <a:solidFill>
                  <a:srgbClr val="000000"/>
                </a:solidFill>
              </a:rPr>
              <a:t>\/ </a:t>
            </a:r>
            <a:r>
              <a:rPr lang="tk-TM" sz="2800" dirty="0" smtClean="0">
                <a:solidFill>
                  <a:srgbClr val="000000"/>
                </a:solidFill>
              </a:rPr>
              <a:t> alamaty goýulmadyk ähli üstleriň </a:t>
            </a:r>
            <a:r>
              <a:rPr lang="tk-TM" sz="2800" i="1" dirty="0">
                <a:solidFill>
                  <a:srgbClr val="000000"/>
                </a:solidFill>
              </a:rPr>
              <a:t>( \/ ) </a:t>
            </a:r>
            <a:r>
              <a:rPr lang="tk-TM" sz="2800" dirty="0" smtClean="0">
                <a:solidFill>
                  <a:srgbClr val="000000"/>
                </a:solidFill>
              </a:rPr>
              <a:t>şertli belginiň öňünde görkezilen büdürsüdürliginiň bolmalydygyny aňladýar.</a:t>
            </a:r>
            <a:endParaRPr lang="tk-TM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913" y="584200"/>
            <a:ext cx="898494" cy="481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512" y="1498040"/>
            <a:ext cx="611188" cy="516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800" y="2965798"/>
            <a:ext cx="12014200" cy="3725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612" y="1509712"/>
            <a:ext cx="9429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385</TotalTime>
  <Words>403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Andalus</vt:lpstr>
      <vt:lpstr>Arial</vt:lpstr>
      <vt:lpstr>Calibri</vt:lpstr>
      <vt:lpstr>Century Gothic</vt:lpstr>
      <vt:lpstr>Swis721 BT</vt:lpstr>
      <vt:lpstr>Times New Roman</vt:lpstr>
      <vt:lpstr>Wingdings 3</vt:lpstr>
      <vt:lpstr>Легкий дым</vt:lpstr>
      <vt:lpstr>Çyzgylardaky tehniki maglumatlar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Kebşirlenen birikdirmeler.</dc:title>
  <dc:creator>Lenovo</dc:creator>
  <cp:lastModifiedBy>Lenovo</cp:lastModifiedBy>
  <cp:revision>50</cp:revision>
  <dcterms:created xsi:type="dcterms:W3CDTF">2020-04-14T10:27:32Z</dcterms:created>
  <dcterms:modified xsi:type="dcterms:W3CDTF">2020-06-25T11:06:12Z</dcterms:modified>
</cp:coreProperties>
</file>