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ru-RU" smtClean="0"/>
              <a:t>Образец заголовка</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ru-RU" smtClean="0"/>
              <a:t>Образец подзаголовка</a:t>
            </a:r>
            <a:endParaRPr kumimoji="0" lang="en-US"/>
          </a:p>
        </p:txBody>
      </p:sp>
      <p:sp>
        <p:nvSpPr>
          <p:cNvPr id="30" name="Date Placeholder 29"/>
          <p:cNvSpPr>
            <a:spLocks noGrp="1"/>
          </p:cNvSpPr>
          <p:nvPr>
            <p:ph type="dt" sz="half" idx="10"/>
          </p:nvPr>
        </p:nvSpPr>
        <p:spPr/>
        <p:txBody>
          <a:bodyPr/>
          <a:lstStyle/>
          <a:p>
            <a:fld id="{0E46EF97-D1C1-4623-BF34-A2B7049E5950}" type="datetimeFigureOut">
              <a:rPr lang="ru-RU" smtClean="0"/>
              <a:pPr/>
              <a:t>11.10.2016</a:t>
            </a:fld>
            <a:endParaRPr lang="ru-RU"/>
          </a:p>
        </p:txBody>
      </p:sp>
      <p:sp>
        <p:nvSpPr>
          <p:cNvPr id="19" name="Footer Placeholder 18"/>
          <p:cNvSpPr>
            <a:spLocks noGrp="1"/>
          </p:cNvSpPr>
          <p:nvPr>
            <p:ph type="ftr" sz="quarter" idx="11"/>
          </p:nvPr>
        </p:nvSpPr>
        <p:spPr/>
        <p:txBody>
          <a:bodyPr/>
          <a:lstStyle/>
          <a:p>
            <a:endParaRPr lang="ru-RU"/>
          </a:p>
        </p:txBody>
      </p:sp>
      <p:sp>
        <p:nvSpPr>
          <p:cNvPr id="27" name="Slide Number Placeholder 26"/>
          <p:cNvSpPr>
            <a:spLocks noGrp="1"/>
          </p:cNvSpPr>
          <p:nvPr>
            <p:ph type="sldNum" sz="quarter" idx="12"/>
          </p:nvPr>
        </p:nvSpPr>
        <p:spPr/>
        <p:txBody>
          <a:bodyPr/>
          <a:lstStyle/>
          <a:p>
            <a:fld id="{5A9A1AED-AC47-4DA0-80A3-0E276A4B8965}" type="slidenum">
              <a:rPr lang="ru-RU" smtClean="0"/>
              <a:pPr/>
              <a:t>‹#›</a:t>
            </a:fld>
            <a:endParaRPr lang="ru-RU"/>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ru-RU" smtClean="0"/>
              <a:t>Образец заголовка</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Date Placeholder 3"/>
          <p:cNvSpPr>
            <a:spLocks noGrp="1"/>
          </p:cNvSpPr>
          <p:nvPr>
            <p:ph type="dt" sz="half" idx="10"/>
          </p:nvPr>
        </p:nvSpPr>
        <p:spPr/>
        <p:txBody>
          <a:bodyPr/>
          <a:lstStyle/>
          <a:p>
            <a:fld id="{0E46EF97-D1C1-4623-BF34-A2B7049E5950}" type="datetimeFigureOut">
              <a:rPr lang="ru-RU" smtClean="0"/>
              <a:pPr/>
              <a:t>11.10.2016</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5A9A1AED-AC47-4DA0-80A3-0E276A4B8965}"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ru-RU" smtClean="0"/>
              <a:t>Образец заголовка</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Date Placeholder 3"/>
          <p:cNvSpPr>
            <a:spLocks noGrp="1"/>
          </p:cNvSpPr>
          <p:nvPr>
            <p:ph type="dt" sz="half" idx="10"/>
          </p:nvPr>
        </p:nvSpPr>
        <p:spPr/>
        <p:txBody>
          <a:bodyPr/>
          <a:lstStyle/>
          <a:p>
            <a:fld id="{0E46EF97-D1C1-4623-BF34-A2B7049E5950}" type="datetimeFigureOut">
              <a:rPr lang="ru-RU" smtClean="0"/>
              <a:pPr/>
              <a:t>11.10.2016</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5A9A1AED-AC47-4DA0-80A3-0E276A4B8965}"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ru-RU" smtClean="0"/>
              <a:t>Образец заголовка</a:t>
            </a:r>
            <a:endParaRPr kumimoji="0" lang="en-US"/>
          </a:p>
        </p:txBody>
      </p:sp>
      <p:sp>
        <p:nvSpPr>
          <p:cNvPr id="3" name="Content Placeholder 2"/>
          <p:cNvSpPr>
            <a:spLocks noGrp="1"/>
          </p:cNvSpPr>
          <p:nvPr>
            <p:ph idx="1"/>
          </p:nvPr>
        </p:nvSpPr>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Date Placeholder 3"/>
          <p:cNvSpPr>
            <a:spLocks noGrp="1"/>
          </p:cNvSpPr>
          <p:nvPr>
            <p:ph type="dt" sz="half" idx="10"/>
          </p:nvPr>
        </p:nvSpPr>
        <p:spPr/>
        <p:txBody>
          <a:bodyPr/>
          <a:lstStyle/>
          <a:p>
            <a:fld id="{0E46EF97-D1C1-4623-BF34-A2B7049E5950}" type="datetimeFigureOut">
              <a:rPr lang="ru-RU" smtClean="0"/>
              <a:pPr/>
              <a:t>11.10.2016</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5A9A1AED-AC47-4DA0-80A3-0E276A4B8965}"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ru-RU" smtClean="0"/>
              <a:t>Образец заголовка</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ru-RU" smtClean="0"/>
              <a:t>Образец текста</a:t>
            </a:r>
          </a:p>
        </p:txBody>
      </p:sp>
      <p:sp>
        <p:nvSpPr>
          <p:cNvPr id="4" name="Date Placeholder 3"/>
          <p:cNvSpPr>
            <a:spLocks noGrp="1"/>
          </p:cNvSpPr>
          <p:nvPr>
            <p:ph type="dt" sz="half" idx="10"/>
          </p:nvPr>
        </p:nvSpPr>
        <p:spPr/>
        <p:txBody>
          <a:bodyPr/>
          <a:lstStyle/>
          <a:p>
            <a:fld id="{0E46EF97-D1C1-4623-BF34-A2B7049E5950}" type="datetimeFigureOut">
              <a:rPr lang="ru-RU" smtClean="0"/>
              <a:pPr/>
              <a:t>11.10.2016</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5A9A1AED-AC47-4DA0-80A3-0E276A4B8965}" type="slidenum">
              <a:rPr lang="ru-RU" smtClean="0"/>
              <a:pPr/>
              <a:t>‹#›</a:t>
            </a:fld>
            <a:endParaRPr lang="ru-RU"/>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ru-RU" smtClean="0"/>
              <a:t>Образец заголовка</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Date Placeholder 4"/>
          <p:cNvSpPr>
            <a:spLocks noGrp="1"/>
          </p:cNvSpPr>
          <p:nvPr>
            <p:ph type="dt" sz="half" idx="10"/>
          </p:nvPr>
        </p:nvSpPr>
        <p:spPr/>
        <p:txBody>
          <a:bodyPr/>
          <a:lstStyle/>
          <a:p>
            <a:fld id="{0E46EF97-D1C1-4623-BF34-A2B7049E5950}" type="datetimeFigureOut">
              <a:rPr lang="ru-RU" smtClean="0"/>
              <a:pPr/>
              <a:t>11.10.2016</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5A9A1AED-AC47-4DA0-80A3-0E276A4B8965}"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ru-RU" smtClean="0"/>
              <a:t>Образец заголовка</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Date Placeholder 6"/>
          <p:cNvSpPr>
            <a:spLocks noGrp="1"/>
          </p:cNvSpPr>
          <p:nvPr>
            <p:ph type="dt" sz="half" idx="10"/>
          </p:nvPr>
        </p:nvSpPr>
        <p:spPr/>
        <p:txBody>
          <a:bodyPr/>
          <a:lstStyle/>
          <a:p>
            <a:fld id="{0E46EF97-D1C1-4623-BF34-A2B7049E5950}" type="datetimeFigureOut">
              <a:rPr lang="ru-RU" smtClean="0"/>
              <a:pPr/>
              <a:t>11.10.2016</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5A9A1AED-AC47-4DA0-80A3-0E276A4B8965}"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ru-RU" smtClean="0"/>
              <a:t>Образец заголовка</a:t>
            </a:r>
            <a:endParaRPr kumimoji="0" lang="en-US"/>
          </a:p>
        </p:txBody>
      </p:sp>
      <p:sp>
        <p:nvSpPr>
          <p:cNvPr id="3" name="Date Placeholder 2"/>
          <p:cNvSpPr>
            <a:spLocks noGrp="1"/>
          </p:cNvSpPr>
          <p:nvPr>
            <p:ph type="dt" sz="half" idx="10"/>
          </p:nvPr>
        </p:nvSpPr>
        <p:spPr/>
        <p:txBody>
          <a:bodyPr/>
          <a:lstStyle/>
          <a:p>
            <a:fld id="{0E46EF97-D1C1-4623-BF34-A2B7049E5950}" type="datetimeFigureOut">
              <a:rPr lang="ru-RU" smtClean="0"/>
              <a:pPr/>
              <a:t>11.10.2016</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5A9A1AED-AC47-4DA0-80A3-0E276A4B8965}"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E46EF97-D1C1-4623-BF34-A2B7049E5950}" type="datetimeFigureOut">
              <a:rPr lang="ru-RU" smtClean="0"/>
              <a:pPr/>
              <a:t>11.10.2016</a:t>
            </a:fld>
            <a:endParaRPr lang="ru-RU"/>
          </a:p>
        </p:txBody>
      </p:sp>
      <p:sp>
        <p:nvSpPr>
          <p:cNvPr id="3" name="Footer Placeholder 2"/>
          <p:cNvSpPr>
            <a:spLocks noGrp="1"/>
          </p:cNvSpPr>
          <p:nvPr>
            <p:ph type="ftr" sz="quarter" idx="11"/>
          </p:nvPr>
        </p:nvSpPr>
        <p:spPr/>
        <p:txBody>
          <a:bodyPr/>
          <a:lstStyle/>
          <a:p>
            <a:endParaRPr lang="ru-RU"/>
          </a:p>
        </p:txBody>
      </p:sp>
      <p:sp>
        <p:nvSpPr>
          <p:cNvPr id="4" name="Slide Number Placeholder 3"/>
          <p:cNvSpPr>
            <a:spLocks noGrp="1"/>
          </p:cNvSpPr>
          <p:nvPr>
            <p:ph type="sldNum" sz="quarter" idx="12"/>
          </p:nvPr>
        </p:nvSpPr>
        <p:spPr/>
        <p:txBody>
          <a:bodyPr/>
          <a:lstStyle/>
          <a:p>
            <a:fld id="{5A9A1AED-AC47-4DA0-80A3-0E276A4B8965}"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ru-RU" smtClean="0"/>
              <a:t>Образец заголовка</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ru-RU" smtClean="0"/>
              <a:t>Образец текста</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Date Placeholder 4"/>
          <p:cNvSpPr>
            <a:spLocks noGrp="1"/>
          </p:cNvSpPr>
          <p:nvPr>
            <p:ph type="dt" sz="half" idx="10"/>
          </p:nvPr>
        </p:nvSpPr>
        <p:spPr/>
        <p:txBody>
          <a:bodyPr/>
          <a:lstStyle/>
          <a:p>
            <a:fld id="{0E46EF97-D1C1-4623-BF34-A2B7049E5950}" type="datetimeFigureOut">
              <a:rPr lang="ru-RU" smtClean="0"/>
              <a:pPr/>
              <a:t>11.10.2016</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5A9A1AED-AC47-4DA0-80A3-0E276A4B8965}"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ru-RU" smtClean="0"/>
              <a:t>Образец заголовка</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ru-RU" smtClean="0"/>
              <a:t>Образец текста</a:t>
            </a:r>
          </a:p>
        </p:txBody>
      </p:sp>
      <p:sp>
        <p:nvSpPr>
          <p:cNvPr id="5" name="Date Placeholder 4"/>
          <p:cNvSpPr>
            <a:spLocks noGrp="1"/>
          </p:cNvSpPr>
          <p:nvPr>
            <p:ph type="dt" sz="half" idx="10"/>
          </p:nvPr>
        </p:nvSpPr>
        <p:spPr/>
        <p:txBody>
          <a:bodyPr/>
          <a:lstStyle/>
          <a:p>
            <a:fld id="{0E46EF97-D1C1-4623-BF34-A2B7049E5950}" type="datetimeFigureOut">
              <a:rPr lang="ru-RU" smtClean="0"/>
              <a:pPr/>
              <a:t>11.10.2016</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a:xfrm>
            <a:off x="8077200" y="6356350"/>
            <a:ext cx="609600" cy="365125"/>
          </a:xfrm>
        </p:spPr>
        <p:txBody>
          <a:bodyPr/>
          <a:lstStyle/>
          <a:p>
            <a:fld id="{5A9A1AED-AC47-4DA0-80A3-0E276A4B8965}" type="slidenum">
              <a:rPr lang="ru-RU" smtClean="0"/>
              <a:pPr/>
              <a:t>‹#›</a:t>
            </a:fld>
            <a:endParaRPr lang="ru-RU"/>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ru-RU" smtClean="0"/>
              <a:t>Вставка рисунка</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ru-RU" smtClean="0"/>
              <a:t>Образец заголовка</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0E46EF97-D1C1-4623-BF34-A2B7049E5950}" type="datetimeFigureOut">
              <a:rPr lang="ru-RU" smtClean="0"/>
              <a:pPr/>
              <a:t>11.10.2016</a:t>
            </a:fld>
            <a:endParaRPr lang="ru-RU"/>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ru-RU"/>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5A9A1AED-AC47-4DA0-80A3-0E276A4B8965}" type="slidenum">
              <a:rPr lang="ru-RU" smtClean="0"/>
              <a:pPr/>
              <a:t>‹#›</a:t>
            </a:fld>
            <a:endParaRPr lang="ru-RU"/>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lstStyle/>
          <a:p>
            <a:r>
              <a:rPr lang="tt-RU" b="1" dirty="0"/>
              <a:t>Walýuta bazary </a:t>
            </a:r>
            <a:endParaRPr lang="ru-RU" dirty="0"/>
          </a:p>
        </p:txBody>
      </p:sp>
    </p:spTree>
    <p:extLst>
      <p:ext uri="{BB962C8B-B14F-4D97-AF65-F5344CB8AC3E}">
        <p14:creationId xmlns:p14="http://schemas.microsoft.com/office/powerpoint/2010/main" val="257509112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tt-RU" b="1" dirty="0" smtClean="0"/>
              <a:t>Marźanyň artmagyna edýä</a:t>
            </a:r>
            <a:r>
              <a:rPr lang="sq-AL" b="1" dirty="0" smtClean="0"/>
              <a:t>n</a:t>
            </a:r>
            <a:r>
              <a:rPr lang="tt-RU" b="1" dirty="0" smtClean="0"/>
              <a:t> täsir</a:t>
            </a:r>
            <a:r>
              <a:rPr lang="sq-AL" b="1" dirty="0" smtClean="0"/>
              <a:t>ler</a:t>
            </a:r>
            <a:endParaRPr lang="ru-RU" dirty="0"/>
          </a:p>
        </p:txBody>
      </p:sp>
      <p:sp>
        <p:nvSpPr>
          <p:cNvPr id="3" name="Содержимое 2"/>
          <p:cNvSpPr>
            <a:spLocks noGrp="1"/>
          </p:cNvSpPr>
          <p:nvPr>
            <p:ph idx="1"/>
          </p:nvPr>
        </p:nvSpPr>
        <p:spPr/>
        <p:txBody>
          <a:bodyPr/>
          <a:lstStyle/>
          <a:p>
            <a:r>
              <a:rPr lang="tt-RU" dirty="0" smtClean="0"/>
              <a:t>Hemme maliýe gurluşlarynyň meňzeş bolmazlygy.Meselem: dollarda artykmaç pozisiýasy bolan bir banky alsak has arzan satyş bahasy kesgitlenip biliner.</a:t>
            </a:r>
            <a:endParaRPr lang="ru-RU" dirty="0" smtClean="0"/>
          </a:p>
          <a:p>
            <a:r>
              <a:rPr lang="tt-RU" dirty="0" smtClean="0"/>
              <a:t>Walýuta bazarlarynyň dagynyklygydyr.Ýagny, dürli ýer böleklerindäki banklar şol bir walýutalar üçin tapawutly alyş we satyş bahalaryny kesgitlän bolup bilerler.</a:t>
            </a:r>
            <a:endParaRPr lang="ru-RU"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tt-RU" b="1" dirty="0" smtClean="0"/>
              <a:t>Effektiw we walýuta düşünjeler</a:t>
            </a:r>
            <a:endParaRPr lang="ru-RU" dirty="0"/>
          </a:p>
        </p:txBody>
      </p:sp>
      <p:sp>
        <p:nvSpPr>
          <p:cNvPr id="3" name="Содержимое 2"/>
          <p:cNvSpPr>
            <a:spLocks noGrp="1"/>
          </p:cNvSpPr>
          <p:nvPr>
            <p:ph idx="1"/>
          </p:nvPr>
        </p:nvSpPr>
        <p:spPr>
          <a:xfrm>
            <a:off x="457200" y="1988840"/>
            <a:ext cx="8229600" cy="4440556"/>
          </a:xfrm>
        </p:spPr>
        <p:txBody>
          <a:bodyPr>
            <a:normAutofit/>
          </a:bodyPr>
          <a:lstStyle/>
          <a:p>
            <a:r>
              <a:rPr lang="tt-RU" dirty="0" smtClean="0"/>
              <a:t>Milli puluň nagt şekilde bolanlaryna “effektiw”we nagta öwrülip bilinen gurallarynada “walýuta” diýilýändir. Nagt görnüşinde bolmagy  meselem, kiçi süýşürintgilerden spekulýatiw peýdalar almak, syýahat maksady bilen ýurt daşyna çykmak hem-de nagt walýuta bilen amala aşyrylmasyzlygy bolsa çäkden daşary maýa göýberilmegi. Meselem: bank çekleri, syýahat çekleri.</a:t>
            </a:r>
            <a:endParaRPr lang="ru-RU" dirty="0" smtClean="0"/>
          </a:p>
          <a:p>
            <a:endParaRPr lang="ru-RU"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704088"/>
            <a:ext cx="8229600" cy="348648"/>
          </a:xfrm>
        </p:spPr>
        <p:txBody>
          <a:bodyPr>
            <a:normAutofit fontScale="90000"/>
          </a:bodyPr>
          <a:lstStyle/>
          <a:p>
            <a:r>
              <a:rPr lang="tt-RU" b="1" dirty="0" smtClean="0"/>
              <a:t>Arbitraź näme</a:t>
            </a:r>
            <a:r>
              <a:rPr lang="sq-AL" b="1" dirty="0" smtClean="0"/>
              <a:t>?</a:t>
            </a:r>
            <a:endParaRPr lang="ru-RU" dirty="0"/>
          </a:p>
        </p:txBody>
      </p:sp>
      <p:sp>
        <p:nvSpPr>
          <p:cNvPr id="3" name="Содержимое 2"/>
          <p:cNvSpPr>
            <a:spLocks noGrp="1"/>
          </p:cNvSpPr>
          <p:nvPr>
            <p:ph idx="1"/>
          </p:nvPr>
        </p:nvSpPr>
        <p:spPr>
          <a:xfrm>
            <a:off x="457200" y="1844824"/>
            <a:ext cx="8229600" cy="4798886"/>
          </a:xfrm>
        </p:spPr>
        <p:txBody>
          <a:bodyPr>
            <a:normAutofit/>
          </a:bodyPr>
          <a:lstStyle/>
          <a:p>
            <a:r>
              <a:rPr lang="tt-RU" dirty="0" smtClean="0"/>
              <a:t>Walýuta, gymmatly kagyzlar, täjirçilik harydy  ýa-da önümçilik faktorlary ýaly ykdysady barlygyň şol bir wagtdaky baha tapawutlaryndan peýda görmek üçin deň wagtda alnyp satylmagyna (ýa-da satylyp alynmagy)görnüşindäki amallara arbitraź ady berilýär.</a:t>
            </a:r>
            <a:endParaRPr lang="sq-AL" dirty="0" smtClean="0"/>
          </a:p>
          <a:p>
            <a:r>
              <a:rPr lang="tt-RU" dirty="0" smtClean="0"/>
              <a:t>Walýuta arbitraźy bir milli puluň beýleki pula çalyşma gatnaşygynyň (kursunyň) dürli bazarlarda şol bir wagtdaky tapawutlylyklaryndan gelip çykyp biler.Meselem:Istambul bazary=1dollar:2DTM, Nýu –Ýork bazary=1dollar:2.25DTM</a:t>
            </a:r>
            <a:endParaRPr lang="ru-RU" dirty="0" smtClean="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tt-RU" b="1" dirty="0" smtClean="0"/>
              <a:t>Arbitraź</a:t>
            </a:r>
            <a:r>
              <a:rPr lang="sq-AL" b="1" dirty="0" smtClean="0"/>
              <a:t>yň</a:t>
            </a:r>
            <a:r>
              <a:rPr lang="tt-RU" b="1" dirty="0" smtClean="0"/>
              <a:t> ykdysady peýdalary </a:t>
            </a:r>
            <a:endParaRPr lang="ru-RU" dirty="0"/>
          </a:p>
        </p:txBody>
      </p:sp>
      <p:sp>
        <p:nvSpPr>
          <p:cNvPr id="3" name="Содержимое 2"/>
          <p:cNvSpPr>
            <a:spLocks noGrp="1"/>
          </p:cNvSpPr>
          <p:nvPr>
            <p:ph idx="1"/>
          </p:nvPr>
        </p:nvSpPr>
        <p:spPr/>
        <p:txBody>
          <a:bodyPr/>
          <a:lstStyle/>
          <a:p>
            <a:r>
              <a:rPr lang="tt-RU" dirty="0" smtClean="0"/>
              <a:t>Arbitraźyň peýda getirmesi bilen birlikde, ykdysady nukdaýnazardan wajyp bolan ýene bir aýratynlyk bu amallaryň </a:t>
            </a:r>
            <a:r>
              <a:rPr lang="tt-RU" b="1" dirty="0" smtClean="0"/>
              <a:t>iki bazar aralygyndaky kurs tapawutlarynyň aradan aýrylmagydyr. </a:t>
            </a:r>
            <a:r>
              <a:rPr lang="tt-RU" dirty="0" smtClean="0"/>
              <a:t>Başgaça aýdylanda, arbitraź dürli bazarlarda kursalar arasyndaky bozulan deňagramlylygy dikeldip,dünýä derejesinde kurslaryň arasyndaky ylalaşygyň  bolmagyna (ýeke-täk baha kanuny) ýardam edýär.</a:t>
            </a:r>
            <a:endParaRPr lang="ru-RU"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476672"/>
            <a:ext cx="8229600" cy="864096"/>
          </a:xfrm>
        </p:spPr>
        <p:txBody>
          <a:bodyPr>
            <a:normAutofit fontScale="90000"/>
          </a:bodyPr>
          <a:lstStyle/>
          <a:p>
            <a:r>
              <a:rPr lang="tt-RU" sz="3200" b="1" dirty="0" smtClean="0"/>
              <a:t>Arbitraź dürli bazarlarda kursalar arasyndaky bozulan deňagramlylygy</a:t>
            </a:r>
            <a:r>
              <a:rPr lang="sq-AL" sz="3200" b="1" dirty="0" smtClean="0"/>
              <a:t> </a:t>
            </a:r>
            <a:r>
              <a:rPr lang="tt-RU" sz="3200" b="1" dirty="0" smtClean="0"/>
              <a:t>amala aş</a:t>
            </a:r>
            <a:r>
              <a:rPr lang="sq-AL" sz="3200" b="1" dirty="0" smtClean="0"/>
              <a:t>yrşy</a:t>
            </a:r>
            <a:r>
              <a:rPr lang="en-US" sz="3200" b="1" dirty="0" smtClean="0"/>
              <a:t>.</a:t>
            </a:r>
            <a:endParaRPr lang="ru-RU" sz="3200" b="1" dirty="0"/>
          </a:p>
        </p:txBody>
      </p:sp>
      <p:sp>
        <p:nvSpPr>
          <p:cNvPr id="3" name="Содержимое 2"/>
          <p:cNvSpPr>
            <a:spLocks noGrp="1"/>
          </p:cNvSpPr>
          <p:nvPr>
            <p:ph idx="1"/>
          </p:nvPr>
        </p:nvSpPr>
        <p:spPr>
          <a:xfrm>
            <a:off x="457200" y="1916832"/>
            <a:ext cx="8229600" cy="4512564"/>
          </a:xfrm>
        </p:spPr>
        <p:txBody>
          <a:bodyPr>
            <a:normAutofit/>
          </a:bodyPr>
          <a:lstStyle/>
          <a:p>
            <a:r>
              <a:rPr lang="tt-RU" dirty="0" smtClean="0"/>
              <a:t>Arbitraźçy Istambulda  Tl berip dollar satyn aldygyça , bu bazarda dollaryň bahasy ýokarlanar(Tl bahasy düşer);tersine Nýu-Ýork bazarynda Tl deregine dollar satyldygyça dollar bahasynda arzanlama (Tl bahasynda artyş )emele geler.Bahalardaky ters ugurda bolup geçýän bu üýtgemeleriň netijesinde walýuta kurslary iki bazarda –da şol bir derejä geler. Kurs deňligi emele gelenden soňra peýdalylyk ýok bolýandygy üçin arbitraź hem soňlanar.</a:t>
            </a:r>
            <a:endParaRPr lang="ru-RU" dirty="0" smtClean="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39552" y="404664"/>
            <a:ext cx="8229600" cy="1296144"/>
          </a:xfrm>
        </p:spPr>
        <p:txBody>
          <a:bodyPr>
            <a:normAutofit/>
          </a:bodyPr>
          <a:lstStyle/>
          <a:p>
            <a:r>
              <a:rPr lang="tt-RU" sz="2400" b="1" dirty="0" smtClean="0"/>
              <a:t>Iki sany milli puluň arasyndaky alyş-çalyş gatnaşygynyň hemme bazarlarda ylalaşykly bolmagynyň sebäpleri</a:t>
            </a:r>
            <a:endParaRPr lang="ru-RU" sz="2400" dirty="0"/>
          </a:p>
        </p:txBody>
      </p:sp>
      <p:sp>
        <p:nvSpPr>
          <p:cNvPr id="3" name="Содержимое 2"/>
          <p:cNvSpPr>
            <a:spLocks noGrp="1"/>
          </p:cNvSpPr>
          <p:nvPr>
            <p:ph idx="1"/>
          </p:nvPr>
        </p:nvSpPr>
        <p:spPr/>
        <p:txBody>
          <a:bodyPr>
            <a:normAutofit/>
          </a:bodyPr>
          <a:lstStyle/>
          <a:p>
            <a:r>
              <a:rPr lang="tt-RU" dirty="0" smtClean="0"/>
              <a:t>Dürli bazarlarda şol bir wagtdaky tapawutlylykdan gelip çykyp biler </a:t>
            </a:r>
            <a:endParaRPr lang="ru-RU" dirty="0" smtClean="0"/>
          </a:p>
          <a:p>
            <a:r>
              <a:rPr lang="tt-RU" dirty="0" smtClean="0"/>
              <a:t>Göni kurs bilen çapraz kurs arasyndaky emele gelip biljek tapawutlylykdan-da orta çykyp biler</a:t>
            </a:r>
            <a:endParaRPr lang="ru-RU" dirty="0" smtClean="0"/>
          </a:p>
          <a:p>
            <a:r>
              <a:rPr lang="tt-RU" dirty="0" smtClean="0"/>
              <a:t>Amal çykdajylarynyň ünsden gaçyrylan wagty iki sany milli pul arasyndaky alyş-çalyş gatnaşygynyň,arbitraź mehanizmi sebäpli biri- biri bilen ylalaşykda bolmagy gerekdir.</a:t>
            </a:r>
            <a:endParaRPr lang="ru-RU" dirty="0" smtClean="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1214422"/>
            <a:ext cx="8229600" cy="1062450"/>
          </a:xfrm>
        </p:spPr>
        <p:txBody>
          <a:bodyPr>
            <a:noAutofit/>
          </a:bodyPr>
          <a:lstStyle/>
          <a:p>
            <a:pPr algn="l"/>
            <a:r>
              <a:rPr lang="tt-RU" sz="2800" b="1" dirty="0" smtClean="0"/>
              <a:t>Kurslaryň aşakdaky ýalydygyny hasap edeliň: Nýu –Ýork -  2 dollar :</a:t>
            </a:r>
            <a:r>
              <a:rPr lang="sq-AL" sz="2800" b="1" dirty="0" smtClean="0"/>
              <a:t>1</a:t>
            </a:r>
            <a:r>
              <a:rPr lang="tt-RU" sz="2800" b="1" dirty="0" smtClean="0"/>
              <a:t>pound,  London-410ýen:1pound,</a:t>
            </a:r>
            <a:r>
              <a:rPr lang="sq-AL" sz="2800" b="1" dirty="0" smtClean="0"/>
              <a:t> </a:t>
            </a:r>
            <a:r>
              <a:rPr lang="tt-RU" sz="2800" b="1" dirty="0" smtClean="0"/>
              <a:t>Tokio-200ýen:1dollar. Bu ýagdaýda üç uçly arbitraźyň nähili peýdaly bolýandygyny görkeziň.</a:t>
            </a:r>
            <a:r>
              <a:rPr lang="ru-RU" sz="2800" dirty="0" smtClean="0"/>
              <a:t/>
            </a:r>
            <a:br>
              <a:rPr lang="ru-RU" sz="2800" dirty="0" smtClean="0"/>
            </a:br>
            <a:endParaRPr lang="ru-RU" sz="2800" dirty="0"/>
          </a:p>
        </p:txBody>
      </p:sp>
      <p:sp>
        <p:nvSpPr>
          <p:cNvPr id="3" name="Содержимое 2"/>
          <p:cNvSpPr>
            <a:spLocks noGrp="1"/>
          </p:cNvSpPr>
          <p:nvPr>
            <p:ph idx="1"/>
          </p:nvPr>
        </p:nvSpPr>
        <p:spPr>
          <a:xfrm>
            <a:off x="457200" y="2285992"/>
            <a:ext cx="8229600" cy="4143404"/>
          </a:xfrm>
        </p:spPr>
        <p:txBody>
          <a:bodyPr>
            <a:normAutofit/>
          </a:bodyPr>
          <a:lstStyle/>
          <a:p>
            <a:r>
              <a:rPr lang="tt-RU" dirty="0" smtClean="0"/>
              <a:t>Ýen/pound = 2</a:t>
            </a:r>
            <a:r>
              <a:rPr lang="sq-AL" dirty="0" smtClean="0"/>
              <a:t>$</a:t>
            </a:r>
            <a:r>
              <a:rPr lang="tt-RU" dirty="0" smtClean="0"/>
              <a:t>/1</a:t>
            </a:r>
            <a:r>
              <a:rPr lang="sq-AL" dirty="0" smtClean="0"/>
              <a:t>pound</a:t>
            </a:r>
            <a:r>
              <a:rPr lang="tt-RU" dirty="0" smtClean="0"/>
              <a:t>*200</a:t>
            </a:r>
            <a:r>
              <a:rPr lang="sq-AL" dirty="0" smtClean="0"/>
              <a:t>Ýen</a:t>
            </a:r>
            <a:r>
              <a:rPr lang="tt-RU" dirty="0" smtClean="0"/>
              <a:t>/1</a:t>
            </a:r>
            <a:r>
              <a:rPr lang="sq-AL" dirty="0" smtClean="0"/>
              <a:t>$</a:t>
            </a:r>
            <a:r>
              <a:rPr lang="tt-RU" dirty="0" smtClean="0"/>
              <a:t>=400 (çapraz kurs)</a:t>
            </a:r>
            <a:endParaRPr lang="ru-RU" dirty="0" smtClean="0"/>
          </a:p>
          <a:p>
            <a:r>
              <a:rPr lang="tt-RU" dirty="0" smtClean="0"/>
              <a:t>Ýen/pound=410/1(göni kurs)</a:t>
            </a:r>
            <a:endParaRPr lang="ru-RU" dirty="0" smtClean="0"/>
          </a:p>
          <a:p>
            <a:r>
              <a:rPr lang="tt-RU" dirty="0" smtClean="0"/>
              <a:t>Arbitraźçy Tokio bazaryndan dollar alar we bu dollary Nýu-Ýork bazarynda satyp, pound alar, iň soňunda bolsa London bazarynda poundy Ýen-e öwrüp ,arbitraźçy peýda eýe bolar. Bu ýerde </a:t>
            </a:r>
            <a:r>
              <a:rPr lang="sq-AL" dirty="0" smtClean="0"/>
              <a:t>iki walýutalar arasyndaky kesişilen (</a:t>
            </a:r>
            <a:r>
              <a:rPr lang="tt-RU" dirty="0" smtClean="0"/>
              <a:t>çapraz</a:t>
            </a:r>
            <a:r>
              <a:rPr lang="sq-AL" dirty="0" smtClean="0"/>
              <a:t>)</a:t>
            </a:r>
            <a:r>
              <a:rPr lang="tt-RU" dirty="0" smtClean="0"/>
              <a:t> kurs peýdaly bolar, ýagny, 1 poundy 400 ýene satyn alyp, 410 ýene London bazarynda satmagy arbitraźçylara peýdaly bolar.</a:t>
            </a:r>
            <a:endParaRPr lang="ru-RU" dirty="0" smtClean="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404664"/>
            <a:ext cx="8229600" cy="936104"/>
          </a:xfrm>
        </p:spPr>
        <p:txBody>
          <a:bodyPr>
            <a:normAutofit fontScale="90000"/>
          </a:bodyPr>
          <a:lstStyle/>
          <a:p>
            <a:r>
              <a:rPr lang="tt-RU" b="1" dirty="0" smtClean="0"/>
              <a:t>Bada – bat geçirilýän  amallar we möhletli geçirilýän  amallar</a:t>
            </a:r>
            <a:endParaRPr lang="ru-RU" dirty="0"/>
          </a:p>
        </p:txBody>
      </p:sp>
      <p:sp>
        <p:nvSpPr>
          <p:cNvPr id="3" name="Содержимое 2"/>
          <p:cNvSpPr>
            <a:spLocks noGrp="1"/>
          </p:cNvSpPr>
          <p:nvPr>
            <p:ph idx="1"/>
          </p:nvPr>
        </p:nvSpPr>
        <p:spPr>
          <a:xfrm>
            <a:off x="457200" y="1772816"/>
            <a:ext cx="8229600" cy="4870894"/>
          </a:xfrm>
        </p:spPr>
        <p:txBody>
          <a:bodyPr>
            <a:normAutofit/>
          </a:bodyPr>
          <a:lstStyle/>
          <a:p>
            <a:r>
              <a:rPr lang="tt-RU" dirty="0" smtClean="0"/>
              <a:t>Bada-bat geçirilýän amal: alnyp satylan pullaryň diňe ýörelge hökmünde ylalaşylyp, bada-bat geçirmek bilen amala aşyrylýan amallar. Meselem:bir bankdan effektiw walýuta satyn  alynmagy ýa-da satylmagy.</a:t>
            </a:r>
            <a:endParaRPr lang="ru-RU" dirty="0" smtClean="0"/>
          </a:p>
          <a:p>
            <a:r>
              <a:rPr lang="tt-RU" dirty="0" smtClean="0"/>
              <a:t>Möhletli amal:geljekde bir möhletde kesgitli mukdar milli pul bilen kesgitli mukdar daşary ýurt pulunyň alnyp berilmegi gerek bolan amallar. Bir bank bilen walýuta alyş ýa-da satyş ylalaşygy öňünden ylalaşylyp, ulanyljak kurs hem şol gündäki ylalaşykda kesgitlenýär.</a:t>
            </a:r>
            <a:endParaRPr lang="ru-RU" dirty="0" smtClean="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tk-TM" dirty="0" smtClean="0"/>
              <a:t>Diňläniňiz üçin köp sag boluň.</a:t>
            </a:r>
            <a:endParaRPr lang="ru-RU" dirty="0"/>
          </a:p>
        </p:txBody>
      </p:sp>
      <p:sp>
        <p:nvSpPr>
          <p:cNvPr id="3" name="Содержимое 2"/>
          <p:cNvSpPr>
            <a:spLocks noGrp="1"/>
          </p:cNvSpPr>
          <p:nvPr>
            <p:ph idx="1"/>
          </p:nvPr>
        </p:nvSpPr>
        <p:spPr/>
        <p:txBody>
          <a:bodyPr>
            <a:normAutofit/>
          </a:bodyPr>
          <a:lstStyle/>
          <a:p>
            <a:r>
              <a:rPr lang="tk-TM" sz="3600" dirty="0" smtClean="0"/>
              <a:t>Tayyarlan:Bagşyyewa Ogulbossan.</a:t>
            </a:r>
          </a:p>
          <a:p>
            <a:r>
              <a:rPr lang="tk-TM" sz="3600" dirty="0" smtClean="0"/>
              <a:t>Kabul eden:Gurbansähedow Bagtyyar.</a:t>
            </a:r>
            <a:endParaRPr lang="ru-RU" sz="3600"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60648"/>
            <a:ext cx="8229600" cy="1586440"/>
          </a:xfrm>
        </p:spPr>
        <p:txBody>
          <a:bodyPr>
            <a:normAutofit/>
          </a:bodyPr>
          <a:lstStyle/>
          <a:p>
            <a:r>
              <a:rPr lang="tt-RU" b="1" dirty="0" smtClean="0"/>
              <a:t>Walýuta </a:t>
            </a:r>
            <a:r>
              <a:rPr lang="tk-TM" b="1" dirty="0" smtClean="0"/>
              <a:t>we </a:t>
            </a:r>
            <a:r>
              <a:rPr lang="tt-RU" b="1" dirty="0" smtClean="0"/>
              <a:t>walýuta bazary näme </a:t>
            </a:r>
            <a:endParaRPr lang="ru-RU" dirty="0"/>
          </a:p>
        </p:txBody>
      </p:sp>
      <p:sp>
        <p:nvSpPr>
          <p:cNvPr id="3" name="Объект 2"/>
          <p:cNvSpPr>
            <a:spLocks noGrp="1"/>
          </p:cNvSpPr>
          <p:nvPr>
            <p:ph idx="1"/>
          </p:nvPr>
        </p:nvSpPr>
        <p:spPr>
          <a:xfrm>
            <a:off x="457200" y="2636912"/>
            <a:ext cx="8229600" cy="3840088"/>
          </a:xfrm>
        </p:spPr>
        <p:txBody>
          <a:bodyPr/>
          <a:lstStyle/>
          <a:p>
            <a:r>
              <a:rPr lang="tt-RU" dirty="0"/>
              <a:t>Daşary ýurtlaryň pullaryna “walýuta”ady berilýär.</a:t>
            </a:r>
            <a:endParaRPr lang="ru-RU" dirty="0"/>
          </a:p>
          <a:p>
            <a:r>
              <a:rPr lang="tt-RU" dirty="0"/>
              <a:t>Walýuta bazarlary-da daşary ýurt pullarynyň alynyp satylýan ýa-da bir milli puluň başga bir pula öwrülmegine mümkinçilik berýän gurama görnüşdäki gurluşlardyr</a:t>
            </a:r>
            <a:r>
              <a:rPr lang="tt-RU" dirty="0" smtClean="0"/>
              <a:t>.</a:t>
            </a:r>
            <a:endParaRPr lang="ru-RU" dirty="0"/>
          </a:p>
        </p:txBody>
      </p:sp>
    </p:spTree>
    <p:extLst>
      <p:ext uri="{BB962C8B-B14F-4D97-AF65-F5344CB8AC3E}">
        <p14:creationId xmlns:p14="http://schemas.microsoft.com/office/powerpoint/2010/main" val="124180473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116632"/>
            <a:ext cx="8229600" cy="1224136"/>
          </a:xfrm>
        </p:spPr>
        <p:txBody>
          <a:bodyPr/>
          <a:lstStyle/>
          <a:p>
            <a:r>
              <a:rPr lang="tt-RU" b="1" dirty="0"/>
              <a:t>Walýuta bazarynyň wezipeleri</a:t>
            </a:r>
            <a:endParaRPr lang="ru-RU" dirty="0"/>
          </a:p>
        </p:txBody>
      </p:sp>
      <p:sp>
        <p:nvSpPr>
          <p:cNvPr id="3" name="Объект 2"/>
          <p:cNvSpPr>
            <a:spLocks noGrp="1"/>
          </p:cNvSpPr>
          <p:nvPr>
            <p:ph idx="1"/>
          </p:nvPr>
        </p:nvSpPr>
        <p:spPr>
          <a:xfrm>
            <a:off x="467544" y="1484784"/>
            <a:ext cx="8229600" cy="6076528"/>
          </a:xfrm>
        </p:spPr>
        <p:txBody>
          <a:bodyPr>
            <a:normAutofit/>
          </a:bodyPr>
          <a:lstStyle/>
          <a:p>
            <a:r>
              <a:rPr lang="tt-RU" b="1" dirty="0"/>
              <a:t>Satyn alyş güýji transferi</a:t>
            </a:r>
            <a:r>
              <a:rPr lang="tt-RU" dirty="0"/>
              <a:t>: Walýuta </a:t>
            </a:r>
            <a:r>
              <a:rPr lang="tt-RU" dirty="0" smtClean="0"/>
              <a:t>bazarynyň </a:t>
            </a:r>
            <a:r>
              <a:rPr lang="tt-RU" dirty="0"/>
              <a:t>esasy funksiýasy milli pullaryň biri-birine </a:t>
            </a:r>
            <a:r>
              <a:rPr lang="sq-AL" dirty="0"/>
              <a:t>ö</a:t>
            </a:r>
            <a:r>
              <a:rPr lang="tt-RU" dirty="0"/>
              <a:t>wrülmegini üpjin edip,halkara söwda, maýa goýum ýa-da maliýe fondlarynyň transferine mümkinçilik bermegidir.Eger walýuta bazarlary bolmasa bir </a:t>
            </a:r>
            <a:r>
              <a:rPr lang="tt-RU" dirty="0" smtClean="0"/>
              <a:t>ýurdyň içindäki raýatlaryň  </a:t>
            </a:r>
            <a:r>
              <a:rPr lang="tt-RU" dirty="0"/>
              <a:t>eýe bolan we ortaça şertler astynda  ýurduň esasy pulunyň bagly bolan baýlyklaryň ol ýurduň çäkleriniň daşyna çykarylmagy gaty kyn ýa-da mümkin bolmazdy.</a:t>
            </a:r>
            <a:endParaRPr lang="ru-RU" dirty="0"/>
          </a:p>
          <a:p>
            <a:r>
              <a:rPr lang="tt-RU" b="1" dirty="0" smtClean="0"/>
              <a:t>Karz </a:t>
            </a:r>
            <a:r>
              <a:rPr lang="tt-RU" b="1" dirty="0"/>
              <a:t>almak mümkinçiligi </a:t>
            </a:r>
            <a:endParaRPr lang="ru-RU" b="1" dirty="0"/>
          </a:p>
          <a:p>
            <a:r>
              <a:rPr lang="tt-RU" b="1" dirty="0" smtClean="0"/>
              <a:t>Töwekgelçilikden </a:t>
            </a:r>
            <a:r>
              <a:rPr lang="tt-RU" b="1" dirty="0"/>
              <a:t>goranmak</a:t>
            </a:r>
            <a:r>
              <a:rPr lang="tt-RU" dirty="0"/>
              <a:t>: </a:t>
            </a:r>
            <a:r>
              <a:rPr lang="ru-RU" dirty="0" err="1"/>
              <a:t>garaşylmadyk</a:t>
            </a:r>
            <a:r>
              <a:rPr lang="tt-RU" dirty="0"/>
              <a:t> kurs töwekgelçiliginden  goranmak mümkinçiligini  bermegidir</a:t>
            </a:r>
            <a:r>
              <a:rPr lang="tt-RU" dirty="0" smtClean="0"/>
              <a:t>.</a:t>
            </a:r>
            <a:endParaRPr lang="ru-RU" dirty="0"/>
          </a:p>
        </p:txBody>
      </p:sp>
    </p:spTree>
    <p:extLst>
      <p:ext uri="{BB962C8B-B14F-4D97-AF65-F5344CB8AC3E}">
        <p14:creationId xmlns:p14="http://schemas.microsoft.com/office/powerpoint/2010/main" val="426633957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60648"/>
            <a:ext cx="8229600" cy="1152128"/>
          </a:xfrm>
        </p:spPr>
        <p:txBody>
          <a:bodyPr>
            <a:normAutofit fontScale="90000"/>
          </a:bodyPr>
          <a:lstStyle/>
          <a:p>
            <a:r>
              <a:rPr lang="tt-RU" b="1" dirty="0" smtClean="0"/>
              <a:t>Walýuta bazarlarynyň beýleki bazarlara görä  aýratynlyklary</a:t>
            </a:r>
            <a:endParaRPr lang="ru-RU" dirty="0"/>
          </a:p>
        </p:txBody>
      </p:sp>
      <p:sp>
        <p:nvSpPr>
          <p:cNvPr id="3" name="Объект 2"/>
          <p:cNvSpPr>
            <a:spLocks noGrp="1"/>
          </p:cNvSpPr>
          <p:nvPr>
            <p:ph idx="1"/>
          </p:nvPr>
        </p:nvSpPr>
        <p:spPr>
          <a:xfrm>
            <a:off x="457200" y="1371600"/>
            <a:ext cx="8229600" cy="5257800"/>
          </a:xfrm>
        </p:spPr>
        <p:txBody>
          <a:bodyPr>
            <a:normAutofit lnSpcReduction="10000"/>
          </a:bodyPr>
          <a:lstStyle/>
          <a:p>
            <a:r>
              <a:rPr lang="tt-RU" u="sng" dirty="0" smtClean="0"/>
              <a:t>Walýuta  </a:t>
            </a:r>
            <a:r>
              <a:rPr lang="tt-RU" u="sng" dirty="0"/>
              <a:t>bazarlarynyň alyjy we satyjylarynyň gönüden-göni garşylaşýan bazarlary däldir</a:t>
            </a:r>
            <a:r>
              <a:rPr lang="tt-RU" dirty="0"/>
              <a:t>:haryt bazarlaryndan tapawutlydyr,çünki alyjy we satyjylar amallary  bir-biri bilen däl-de, araçy ýagdaýyndaky banklardyr.</a:t>
            </a:r>
            <a:endParaRPr lang="ru-RU" dirty="0"/>
          </a:p>
          <a:p>
            <a:r>
              <a:rPr lang="tt-RU" u="sng" dirty="0" smtClean="0"/>
              <a:t>Walýuta </a:t>
            </a:r>
            <a:r>
              <a:rPr lang="tt-RU" u="sng" dirty="0"/>
              <a:t>bazarlary  kesgitli bir birźa görnüşinde guralan bazarlar däldir</a:t>
            </a:r>
            <a:r>
              <a:rPr lang="tt-RU" dirty="0"/>
              <a:t>: Walýuta bazarlary guramaçylyk bazarlary däldir.Bazar dagynyklygy şonuň bilen birlikde şol bir walýutalaryň bazarda azda-kände tapawutly bahalaryň hasaba alnan bolmagyna gabat gelnip biliner.</a:t>
            </a:r>
            <a:endParaRPr lang="ru-RU" dirty="0"/>
          </a:p>
          <a:p>
            <a:r>
              <a:rPr lang="tt-RU" u="sng" dirty="0" smtClean="0"/>
              <a:t>Bazar </a:t>
            </a:r>
            <a:r>
              <a:rPr lang="tt-RU" u="sng" dirty="0"/>
              <a:t>gurluşy</a:t>
            </a:r>
            <a:r>
              <a:rPr lang="tt-RU" dirty="0"/>
              <a:t>: uly banklar kesgitli walýutalary alyp- satyp pozisiýa (ugur) emele getirýärler. Ätiýaçlyklaryň haýsy çäklerde tutuljagy wajypdyr.</a:t>
            </a:r>
            <a:endParaRPr lang="ru-RU" dirty="0"/>
          </a:p>
          <a:p>
            <a:endParaRPr lang="ru-RU" dirty="0"/>
          </a:p>
        </p:txBody>
      </p:sp>
    </p:spTree>
    <p:extLst>
      <p:ext uri="{BB962C8B-B14F-4D97-AF65-F5344CB8AC3E}">
        <p14:creationId xmlns:p14="http://schemas.microsoft.com/office/powerpoint/2010/main" val="169786160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67544" y="-28275"/>
            <a:ext cx="8229600" cy="1586440"/>
          </a:xfrm>
        </p:spPr>
        <p:txBody>
          <a:bodyPr>
            <a:normAutofit/>
          </a:bodyPr>
          <a:lstStyle/>
          <a:p>
            <a:r>
              <a:rPr lang="tt-RU" b="1" dirty="0" smtClean="0"/>
              <a:t>Walýuta bazarlarynyň beýleki bazarlara görä  aýratynlyklary</a:t>
            </a:r>
            <a:endParaRPr lang="ru-RU" dirty="0"/>
          </a:p>
        </p:txBody>
      </p:sp>
      <p:sp>
        <p:nvSpPr>
          <p:cNvPr id="3" name="Объект 2"/>
          <p:cNvSpPr>
            <a:spLocks noGrp="1"/>
          </p:cNvSpPr>
          <p:nvPr>
            <p:ph idx="1"/>
          </p:nvPr>
        </p:nvSpPr>
        <p:spPr>
          <a:xfrm>
            <a:off x="457200" y="1844824"/>
            <a:ext cx="8229600" cy="4708376"/>
          </a:xfrm>
        </p:spPr>
        <p:txBody>
          <a:bodyPr>
            <a:normAutofit fontScale="92500"/>
          </a:bodyPr>
          <a:lstStyle/>
          <a:p>
            <a:r>
              <a:rPr lang="tt-RU" u="sng" dirty="0" smtClean="0"/>
              <a:t>Müşderileriň zerurlyklaryna görä, ylalaşylyp bilinmegi</a:t>
            </a:r>
            <a:r>
              <a:rPr lang="tt-RU" dirty="0" smtClean="0"/>
              <a:t>: Standart ylalaşyklara bagly däldir. Alnyp satylan walýutalar, pul birligi(görnüşi) , mukdary we möhleti tarapyndan dolulygyna müşderiniň islegine baglydyr.</a:t>
            </a:r>
            <a:endParaRPr lang="ru-RU" dirty="0" smtClean="0"/>
          </a:p>
          <a:p>
            <a:r>
              <a:rPr lang="tt-RU" u="sng" dirty="0" smtClean="0"/>
              <a:t>Walýuta bazarlary  bütin dünýa (institutsional) bilen häsýetli  bazarlardyr</a:t>
            </a:r>
            <a:r>
              <a:rPr lang="tt-RU" dirty="0" smtClean="0"/>
              <a:t>. Walýuta amallary edýän banklar telefon ,interneta baglydyrlar.</a:t>
            </a:r>
            <a:endParaRPr lang="ru-RU" dirty="0" smtClean="0"/>
          </a:p>
          <a:p>
            <a:r>
              <a:rPr lang="tt-RU" u="sng" dirty="0" smtClean="0"/>
              <a:t>Bütin dünýäde walýuta bazary hiç ýapylmaýan bazar ýagdaýyndadyr</a:t>
            </a:r>
            <a:r>
              <a:rPr lang="tt-RU" dirty="0" smtClean="0"/>
              <a:t>: walýuta kurslarynyň günüň 24 sagady boýunça her bir minutda üýtgemek mümkinçiligi bardyr.</a:t>
            </a:r>
            <a:endParaRPr lang="ru-RU" dirty="0" smtClean="0"/>
          </a:p>
          <a:p>
            <a:r>
              <a:rPr lang="tt-RU" u="sng" dirty="0" smtClean="0"/>
              <a:t>Walýuta bazarlary doly bäsdeşlik bazarlaryna örän ýakyn bazardyr</a:t>
            </a:r>
            <a:r>
              <a:rPr lang="tt-RU" dirty="0" smtClean="0"/>
              <a:t>.</a:t>
            </a:r>
            <a:endParaRPr lang="ru-RU" dirty="0" smtClean="0"/>
          </a:p>
        </p:txBody>
      </p:sp>
    </p:spTree>
    <p:extLst>
      <p:ext uri="{BB962C8B-B14F-4D97-AF65-F5344CB8AC3E}">
        <p14:creationId xmlns:p14="http://schemas.microsoft.com/office/powerpoint/2010/main" val="355071064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tt-RU" b="1" dirty="0" smtClean="0"/>
              <a:t>Walýuta kursy</a:t>
            </a:r>
            <a:r>
              <a:rPr lang="en-US" b="1" dirty="0" smtClean="0"/>
              <a:t> </a:t>
            </a:r>
            <a:r>
              <a:rPr lang="sq-AL" b="1" dirty="0" smtClean="0"/>
              <a:t>näme?</a:t>
            </a:r>
            <a:endParaRPr lang="ru-RU" dirty="0"/>
          </a:p>
        </p:txBody>
      </p:sp>
      <p:sp>
        <p:nvSpPr>
          <p:cNvPr id="3" name="Содержимое 2"/>
          <p:cNvSpPr>
            <a:spLocks noGrp="1"/>
          </p:cNvSpPr>
          <p:nvPr>
            <p:ph idx="1"/>
          </p:nvPr>
        </p:nvSpPr>
        <p:spPr>
          <a:xfrm>
            <a:off x="457200" y="1988840"/>
            <a:ext cx="8229600" cy="4511994"/>
          </a:xfrm>
        </p:spPr>
        <p:txBody>
          <a:bodyPr/>
          <a:lstStyle/>
          <a:p>
            <a:r>
              <a:rPr lang="tt-RU" dirty="0" smtClean="0"/>
              <a:t>Daşary ýurt pullarynyň bahasyna walýuta kursy ýa-da walýutanyň bahasy diýlip atlandyrylýar.</a:t>
            </a:r>
            <a:endParaRPr lang="sq-AL" dirty="0" smtClean="0"/>
          </a:p>
          <a:p>
            <a:r>
              <a:rPr lang="tt-RU" dirty="0" smtClean="0"/>
              <a:t>Umuman,</a:t>
            </a:r>
            <a:r>
              <a:rPr lang="sq-AL" dirty="0" smtClean="0"/>
              <a:t> </a:t>
            </a:r>
            <a:r>
              <a:rPr lang="tt-RU" dirty="0" smtClean="0"/>
              <a:t>bir milli pul bilen daşary ýurt pulunyň arasyndaky alyş-çalyş gatnaşygy görnüşinde-de kesgitlenip biliner.</a:t>
            </a:r>
            <a:endParaRPr lang="ru-RU" dirty="0" smtClean="0"/>
          </a:p>
          <a:p>
            <a:r>
              <a:rPr lang="tt-RU" dirty="0" smtClean="0"/>
              <a:t>Walýuta kursy,</a:t>
            </a:r>
            <a:r>
              <a:rPr lang="sq-AL" dirty="0" smtClean="0"/>
              <a:t> </a:t>
            </a:r>
            <a:r>
              <a:rPr lang="tt-RU" dirty="0" smtClean="0"/>
              <a:t>bir birlik daşary ýurt pulunyň milli pul bilen çalşylyp bolýan pul mukdarydyr.</a:t>
            </a:r>
            <a:endParaRPr lang="ru-RU"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tt-RU" b="1" dirty="0" smtClean="0"/>
              <a:t>Göni we gytaklaýyn kotasiýa  usullar</a:t>
            </a:r>
            <a:endParaRPr lang="ru-RU" dirty="0"/>
          </a:p>
        </p:txBody>
      </p:sp>
      <p:sp>
        <p:nvSpPr>
          <p:cNvPr id="3" name="Содержимое 2"/>
          <p:cNvSpPr>
            <a:spLocks noGrp="1"/>
          </p:cNvSpPr>
          <p:nvPr>
            <p:ph idx="1"/>
          </p:nvPr>
        </p:nvSpPr>
        <p:spPr>
          <a:xfrm>
            <a:off x="457200" y="2060848"/>
            <a:ext cx="8229600" cy="4368548"/>
          </a:xfrm>
        </p:spPr>
        <p:txBody>
          <a:bodyPr>
            <a:normAutofit/>
          </a:bodyPr>
          <a:lstStyle/>
          <a:p>
            <a:r>
              <a:rPr lang="tt-RU" dirty="0" smtClean="0"/>
              <a:t>Walýuta kursunyň daşary ýurt pulunyň birlik başyna milli pul mukdary  görnüşinde kesgitlenmesine “göni kotasiýa” (Ýewropa usuly) usuly diýilýär. Meselem, 2 DTM /dollar (Dollar başyna 2 DTM şeklinde )okalýar.</a:t>
            </a:r>
            <a:endParaRPr lang="ru-RU" dirty="0" smtClean="0"/>
          </a:p>
          <a:p>
            <a:r>
              <a:rPr lang="tt-RU" dirty="0" smtClean="0"/>
              <a:t> Walýuta kursy bir birlik milli pul garşysynda daşary ýurt puly mukdarynda aňladylmasyna “gytaklaýyn kotasiýa” (Amerikan usuly)diýlip atlandyrylýar. Meselem: ½ dollar /DTM (DTM başyna ½ dollar) bolýar.</a:t>
            </a:r>
            <a:endParaRPr lang="ru-RU" dirty="0" smtClean="0"/>
          </a:p>
          <a:p>
            <a:endParaRPr lang="ru-RU"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tt-RU" b="1" dirty="0" smtClean="0"/>
              <a:t>Alyş we satyş kursy marźasy</a:t>
            </a:r>
            <a:endParaRPr lang="ru-RU" dirty="0"/>
          </a:p>
        </p:txBody>
      </p:sp>
      <p:sp>
        <p:nvSpPr>
          <p:cNvPr id="3" name="Содержимое 2"/>
          <p:cNvSpPr>
            <a:spLocks noGrp="1"/>
          </p:cNvSpPr>
          <p:nvPr>
            <p:ph idx="1"/>
          </p:nvPr>
        </p:nvSpPr>
        <p:spPr>
          <a:xfrm>
            <a:off x="457200" y="2348880"/>
            <a:ext cx="8229600" cy="3777283"/>
          </a:xfrm>
        </p:spPr>
        <p:txBody>
          <a:bodyPr/>
          <a:lstStyle/>
          <a:p>
            <a:r>
              <a:rPr lang="tt-RU" dirty="0" smtClean="0"/>
              <a:t> Alyş kursy satyş kursundan has arzan bolar we aradaky tapawut amal </a:t>
            </a:r>
            <a:r>
              <a:rPr lang="tt-RU" b="1" dirty="0" smtClean="0"/>
              <a:t>çykdajylary bilen bankyň peýdasyny tutar</a:t>
            </a:r>
            <a:r>
              <a:rPr lang="tt-RU" dirty="0" smtClean="0"/>
              <a:t>.</a:t>
            </a:r>
            <a:r>
              <a:rPr lang="sq-AL" dirty="0" smtClean="0"/>
              <a:t> </a:t>
            </a:r>
            <a:r>
              <a:rPr lang="tt-RU" dirty="0" smtClean="0"/>
              <a:t>Alyş we satyş bahalary arasyndaky tapawuda kurs marźasy ady berilýär.</a:t>
            </a:r>
            <a:endParaRPr lang="ru-RU" dirty="0" smtClean="0"/>
          </a:p>
          <a:p>
            <a:pPr>
              <a:buNone/>
            </a:pPr>
            <a:endParaRPr lang="ru-RU"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tt-RU" b="1" dirty="0" smtClean="0"/>
              <a:t>Marźanyň artmagyna edýä</a:t>
            </a:r>
            <a:r>
              <a:rPr lang="sq-AL" b="1" dirty="0" smtClean="0"/>
              <a:t>n</a:t>
            </a:r>
            <a:r>
              <a:rPr lang="tt-RU" b="1" dirty="0" smtClean="0"/>
              <a:t> täsir</a:t>
            </a:r>
            <a:r>
              <a:rPr lang="sq-AL" b="1" dirty="0" smtClean="0"/>
              <a:t>ler</a:t>
            </a:r>
            <a:endParaRPr lang="ru-RU" dirty="0"/>
          </a:p>
        </p:txBody>
      </p:sp>
      <p:sp>
        <p:nvSpPr>
          <p:cNvPr id="3" name="Содержимое 2"/>
          <p:cNvSpPr>
            <a:spLocks noGrp="1"/>
          </p:cNvSpPr>
          <p:nvPr>
            <p:ph idx="1"/>
          </p:nvPr>
        </p:nvSpPr>
        <p:spPr>
          <a:xfrm>
            <a:off x="457200" y="1700808"/>
            <a:ext cx="8229600" cy="4425355"/>
          </a:xfrm>
        </p:spPr>
        <p:txBody>
          <a:bodyPr>
            <a:normAutofit fontScale="92500" lnSpcReduction="10000"/>
          </a:bodyPr>
          <a:lstStyle/>
          <a:p>
            <a:r>
              <a:rPr lang="tt-RU" dirty="0" smtClean="0"/>
              <a:t>Amal göwrümleri azaldygyça marźanyň artmagy tebigydyr.</a:t>
            </a:r>
            <a:r>
              <a:rPr lang="sq-AL" dirty="0" smtClean="0"/>
              <a:t> </a:t>
            </a:r>
            <a:r>
              <a:rPr lang="tt-RU" dirty="0" smtClean="0"/>
              <a:t>Çünki hemme amallarda edilen çykdajylar deňdir.</a:t>
            </a:r>
            <a:endParaRPr lang="ru-RU" dirty="0" smtClean="0"/>
          </a:p>
          <a:p>
            <a:r>
              <a:rPr lang="tt-RU" dirty="0" smtClean="0"/>
              <a:t>Walýuta bazarlarynda tizlenýän durnuksyzlyk (kursdaky uly artyş ýa-da azalyş) bolup durýan döwürlerde marźalar artýar.</a:t>
            </a:r>
            <a:r>
              <a:rPr lang="sq-AL" dirty="0" smtClean="0"/>
              <a:t> </a:t>
            </a:r>
            <a:r>
              <a:rPr lang="tt-RU" dirty="0" smtClean="0"/>
              <a:t>Çünki açyk ýa-da artykmaç pozisiýa (ugur) alynmagy töwekgelçiligiň üstüňe alynmagy diýmekdir.</a:t>
            </a:r>
            <a:endParaRPr lang="ru-RU" dirty="0" smtClean="0"/>
          </a:p>
          <a:p>
            <a:r>
              <a:rPr lang="tt-RU" dirty="0" smtClean="0"/>
              <a:t>Effektiw kurslarda marźanyň walýuta görä has giň bolmagydyr.Çünki effektiw(nagt pullar) walýutalaryň ownuk mukdarlarda  alnyp satylmagydyr we bankyň kassasynda bolan nagt walýutalaryň hiç hili göterim girdejisini getirmeýändir.</a:t>
            </a:r>
            <a:r>
              <a:rPr lang="sq-AL" dirty="0" smtClean="0"/>
              <a:t> </a:t>
            </a:r>
            <a:r>
              <a:rPr lang="tt-RU" dirty="0" smtClean="0"/>
              <a:t>Ýogsa, interbankda bank amallarynda göterim işlemegini dowam edýändir.</a:t>
            </a:r>
            <a:endParaRPr lang="sq-AL" dirty="0" smtClean="0"/>
          </a:p>
          <a:p>
            <a:endParaRPr lang="ru-RU" dirty="0" smtClean="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Поток">
  <a:themeElements>
    <a:clrScheme name="Поток">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Поток">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Поток">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scene3d>
            <a:camera prst="orthographicFront">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135</TotalTime>
  <Words>1075</Words>
  <Application>Microsoft Office PowerPoint</Application>
  <PresentationFormat>Экран (4:3)</PresentationFormat>
  <Paragraphs>56</Paragraphs>
  <Slides>18</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18</vt:i4>
      </vt:variant>
    </vt:vector>
  </HeadingPairs>
  <TitlesOfParts>
    <vt:vector size="19" baseType="lpstr">
      <vt:lpstr>Поток</vt:lpstr>
      <vt:lpstr>Walýuta bazary </vt:lpstr>
      <vt:lpstr>Walýuta we walýuta bazary näme </vt:lpstr>
      <vt:lpstr>Walýuta bazarynyň wezipeleri</vt:lpstr>
      <vt:lpstr>Walýuta bazarlarynyň beýleki bazarlara görä  aýratynlyklary</vt:lpstr>
      <vt:lpstr>Walýuta bazarlarynyň beýleki bazarlara görä  aýratynlyklary</vt:lpstr>
      <vt:lpstr>Walýuta kursy näme?</vt:lpstr>
      <vt:lpstr>Göni we gytaklaýyn kotasiýa  usullar</vt:lpstr>
      <vt:lpstr>Alyş we satyş kursy marźasy</vt:lpstr>
      <vt:lpstr>Marźanyň artmagyna edýän täsirler</vt:lpstr>
      <vt:lpstr>Marźanyň artmagyna edýän täsirler</vt:lpstr>
      <vt:lpstr>Effektiw we walýuta düşünjeler</vt:lpstr>
      <vt:lpstr>Arbitraź näme?</vt:lpstr>
      <vt:lpstr>Arbitraźyň ykdysady peýdalary </vt:lpstr>
      <vt:lpstr>Arbitraź dürli bazarlarda kursalar arasyndaky bozulan deňagramlylygy amala aşyrşy.</vt:lpstr>
      <vt:lpstr>Iki sany milli puluň arasyndaky alyş-çalyş gatnaşygynyň hemme bazarlarda ylalaşykly bolmagynyň sebäpleri</vt:lpstr>
      <vt:lpstr>Kurslaryň aşakdaky ýalydygyny hasap edeliň: Nýu –Ýork -  2 dollar :1pound,  London-410ýen:1pound, Tokio-200ýen:1dollar. Bu ýagdaýda üç uçly arbitraźyň nähili peýdaly bolýandygyny görkeziň. </vt:lpstr>
      <vt:lpstr>Bada – bat geçirilýän  amallar we möhletli geçirilýän  amallar</vt:lpstr>
      <vt:lpstr>Diňläniňiz üçin köp sag boluň.</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Walýuta bazary </dc:title>
  <dc:creator>Guwanch</dc:creator>
  <cp:lastModifiedBy>KALEL</cp:lastModifiedBy>
  <cp:revision>17</cp:revision>
  <dcterms:created xsi:type="dcterms:W3CDTF">2013-10-25T01:59:30Z</dcterms:created>
  <dcterms:modified xsi:type="dcterms:W3CDTF">2016-10-11T12:28:44Z</dcterms:modified>
</cp:coreProperties>
</file>