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8208912" cy="590465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5-nji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tema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.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Demir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ýol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gatnawyny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we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otly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hereketini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guramak</a:t>
            </a:r>
            <a:endParaRPr lang="ru-RU" sz="3600" b="1" dirty="0" smtClean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k-TM" sz="36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Meýilnama:</a:t>
            </a:r>
            <a:endParaRPr lang="ru-RU" sz="36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1.Otlyny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kabul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etmek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36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2.Grafik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teoriýasynyň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esaslary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 lang="ru-RU" sz="36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3.Otlulary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ugratmak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3600" dirty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45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1.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Otlyny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etmek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otlulary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stansiýadaky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ýollarynyň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boş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wagtynda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giriş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signaly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açyk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ýagdaýda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tehniki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buýruk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beriji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namasynda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otlulary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etmäge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niýetlenen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ýollara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edilýär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Ýolagçy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otlulary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ýollarynyň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awtomatiki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lokomotiw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signallaşdyrmasy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bilen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enjamlaşdyrylyp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gurulan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ýollaryna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edilýär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       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nobatçysy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otlulary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öz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wagtynda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etmek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üçin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boş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ýollaryň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bolmagyny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üpjün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etmäge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otlulary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ýapyk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giriş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signalyň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ýanynda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saklanmagyna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hiç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hilli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zerurlyga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bermeli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däldir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Geçip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barýan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otlydan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ýörite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açylyp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galynan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wagonlary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ýa-da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wagonlar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toplumyny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ediş-ugradyş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ýollarynda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düşürmek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beýleki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ýerine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ýetirmäge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rugsat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berilmeýär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            </a:t>
            </a:r>
            <a:endParaRPr lang="ru-RU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573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latin typeface="Times New Roman"/>
                <a:ea typeface="Calibri"/>
                <a:cs typeface="Times New Roman"/>
              </a:rPr>
              <a:t>Aralyk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stansiýalarda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ýörite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açylyp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galynan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wagonlary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ýa-da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wagonlar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toplumyny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ediş-ugradyş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ýollarynda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düşürmek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beýleki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ýerine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ýetirmek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üçin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waglaýynça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dispeçeriniň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rugsady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boýunça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ýerine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ýetirip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bilýär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Tutudyjy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petigi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(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ulawluýuşiý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tupik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)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islendik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hereketli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düzümi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bilen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goraýjy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petigi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(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peredohranitelnyý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tupik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)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ýolagçy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wagonlary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adamly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bolanda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howply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wagonlary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bilen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eýelemäge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rugsat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berilmeýär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       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Bir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maşinist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tarapyndan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hyzmat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edilýän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ýolagçy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otlusyny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etmek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ugratmak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üçin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nobatçysy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dispetçer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merkezleşmesi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bilen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enjamlaşdyrylan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uçastoklarda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bolsa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dispetçeri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maşinistiň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taýýarlygy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we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signallaryň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açyklygy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hakynda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maşinisti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habardar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edýär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978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dirty="0" err="1">
                <a:latin typeface="Times New Roman"/>
                <a:ea typeface="Calibri"/>
                <a:cs typeface="Times New Roman"/>
              </a:rPr>
              <a:t>Stansiýada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nobatçysy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we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merkezleşdirilen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dispeçer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uçaskada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dispeçeriniň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otlyny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etmezden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öňki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borçlary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:</a:t>
            </a:r>
            <a:endParaRPr lang="ru-RU" sz="2400" dirty="0"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+mj-lt"/>
              <a:buAutoNum type="arabicPeriod"/>
              <a:tabLst>
                <a:tab pos="228600" algn="l"/>
              </a:tabLst>
            </a:pPr>
            <a:r>
              <a:rPr lang="en-US" dirty="0" err="1">
                <a:latin typeface="Times New Roman"/>
                <a:ea typeface="Calibri"/>
                <a:cs typeface="Times New Roman"/>
              </a:rPr>
              <a:t>Otlyny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edýän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ýolunyň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boşlugyna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göz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ýetirmeli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;</a:t>
            </a:r>
            <a:endParaRPr lang="ru-RU" sz="2400" dirty="0"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+mj-lt"/>
              <a:buAutoNum type="arabicPeriod"/>
              <a:tabLst>
                <a:tab pos="228600" algn="l"/>
              </a:tabLst>
            </a:pPr>
            <a:r>
              <a:rPr lang="en-US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edilýän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marşruta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çykmagy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we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manýowr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işlerini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geçirmegi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bes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etmeli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;</a:t>
            </a:r>
            <a:endParaRPr lang="ru-RU" sz="2400" dirty="0"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+mj-lt"/>
              <a:buAutoNum type="arabicPeriod"/>
              <a:tabLst>
                <a:tab pos="228600" algn="l"/>
              </a:tabLst>
            </a:pPr>
            <a:r>
              <a:rPr lang="en-US" dirty="0" err="1">
                <a:latin typeface="Times New Roman"/>
                <a:ea typeface="Calibri"/>
                <a:cs typeface="Times New Roman"/>
              </a:rPr>
              <a:t>Otlyny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etmek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üçin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marşruty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taýýarlamaly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;</a:t>
            </a:r>
            <a:endParaRPr lang="ru-RU" sz="2400" dirty="0"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+mj-lt"/>
              <a:buAutoNum type="arabicPeriod"/>
              <a:tabLst>
                <a:tab pos="228600" algn="l"/>
              </a:tabLst>
            </a:pPr>
            <a:r>
              <a:rPr lang="en-US" dirty="0" err="1">
                <a:latin typeface="Times New Roman"/>
                <a:ea typeface="Calibri"/>
                <a:cs typeface="Times New Roman"/>
              </a:rPr>
              <a:t>Giriş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swetoforlary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açmaly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en-US" dirty="0">
                <a:latin typeface="Times New Roman"/>
                <a:ea typeface="Calibri"/>
                <a:cs typeface="Times New Roman"/>
              </a:rPr>
              <a:t>        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Stansiýalaryň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nobatçylary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we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dispeçeri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otlulary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etmek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bilen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baglanyşykly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işleri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ýerine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ýetirmek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boýunça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hereketiň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tertibi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Türkmenistanyň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demir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ýolunda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otlularyň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hereketi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we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manýowr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işi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boýunça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düzgünnamasy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tarapyndan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takyk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görkezilýär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.               </a:t>
            </a:r>
            <a:endParaRPr lang="ru-RU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045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2.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Grafik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teoriýasynyň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esaslary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  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Demir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ulagynda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otlylaryň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hereket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teoriýasyny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alymlaryň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inženerleriniň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dispetçerler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demir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beýleki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işgärleri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bilen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bilelikde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işlemegi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netijesinde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döwrebap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görnüşde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işlenilip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taýýarlanyldy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tehniki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serişdeleri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kämilleşdirmek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bilen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otlylaryň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agramyny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hereket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tizligini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ýokarlandyrmak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bilen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esasanam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hereketiň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köp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şertinde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usullaryny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umumylaşdyrmak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bilen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ösýär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Grafik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teoriýasy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otlylar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goýberilende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kabul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edilende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kiçi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araçäkleri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otlylaryň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aralyk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araçäkleri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hasaplamak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usullaryna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galyberse-de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otlylaryň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lokomotiwleriň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hereket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howpsuzlygyny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hasaba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almak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bilen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duralga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ýagdaýyna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seredilýär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429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80728"/>
            <a:ext cx="8229600" cy="5256584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Demir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ýol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liniýasynyň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we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agzasynyň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goýberijilik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ukybyny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hasaplamak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usuly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ony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güýçlendirmek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üçin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çäreleri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saýlap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almak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usuly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grafik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teoriýasynyň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zerur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işleriniň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biri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bolup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durýar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.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Şunlykda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liniýanyň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göýberijilik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ukyby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peregonlaryň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energo-üpjünçilik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depodaky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we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beýleki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gurluşlaryň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özara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baglanyşygyna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toplumlaýyn</a:t>
            </a:r>
            <a:r>
              <a:rPr lang="en-US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>
                <a:latin typeface="Times New Roman"/>
                <a:ea typeface="Calibri"/>
                <a:cs typeface="Times New Roman"/>
              </a:rPr>
              <a:t>seredilýär</a:t>
            </a:r>
            <a:r>
              <a:rPr lang="en-US" dirty="0">
                <a:latin typeface="Times New Roman"/>
                <a:ea typeface="Calibri"/>
                <a:cs typeface="Times New Roman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07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400" b="1" dirty="0">
                <a:latin typeface="Times New Roman"/>
                <a:ea typeface="Calibri"/>
                <a:cs typeface="Times New Roman"/>
              </a:rPr>
              <a:t>3.</a:t>
            </a:r>
            <a:r>
              <a:rPr lang="ru-RU" sz="3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400" b="1" dirty="0" err="1">
                <a:latin typeface="Times New Roman"/>
                <a:ea typeface="Calibri"/>
                <a:cs typeface="Times New Roman"/>
              </a:rPr>
              <a:t>Otlulary</a:t>
            </a:r>
            <a:r>
              <a:rPr lang="ru-RU" sz="34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400" b="1" dirty="0" err="1">
                <a:latin typeface="Times New Roman"/>
                <a:ea typeface="Calibri"/>
                <a:cs typeface="Times New Roman"/>
              </a:rPr>
              <a:t>ugratmak</a:t>
            </a:r>
            <a:r>
              <a:rPr lang="ru-RU" sz="3400" b="1" dirty="0">
                <a:latin typeface="Times New Roman"/>
                <a:ea typeface="Calibri"/>
                <a:cs typeface="Times New Roman"/>
              </a:rPr>
              <a:t>.</a:t>
            </a:r>
            <a:endParaRPr lang="ru-RU" sz="34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  <a:tabLst>
                <a:tab pos="2388235" algn="l"/>
              </a:tabLst>
            </a:pPr>
            <a:r>
              <a:rPr lang="ru-RU" sz="3400" dirty="0">
                <a:latin typeface="Times New Roman"/>
                <a:ea typeface="Times New Roman"/>
              </a:rPr>
              <a:t>              </a:t>
            </a:r>
            <a:r>
              <a:rPr lang="ru-RU" sz="3400" dirty="0" err="1">
                <a:latin typeface="Times New Roman"/>
                <a:ea typeface="Times New Roman"/>
              </a:rPr>
              <a:t>Stansiýa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boýunça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nobatçynyň</a:t>
            </a:r>
            <a:r>
              <a:rPr lang="ru-RU" sz="3400" dirty="0">
                <a:latin typeface="Times New Roman"/>
                <a:ea typeface="Times New Roman"/>
              </a:rPr>
              <a:t>, </a:t>
            </a:r>
            <a:r>
              <a:rPr lang="ru-RU" sz="3400" dirty="0" err="1">
                <a:latin typeface="Times New Roman"/>
                <a:ea typeface="Times New Roman"/>
              </a:rPr>
              <a:t>dispetçer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merkezleşdiriş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bilen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enjamlaşdyrylan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uçastoklarda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bolsa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otly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dispetçeriniň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otlyny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ugratmak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üçin</a:t>
            </a:r>
            <a:r>
              <a:rPr lang="ru-RU" sz="3400" dirty="0">
                <a:latin typeface="Times New Roman"/>
                <a:ea typeface="Times New Roman"/>
              </a:rPr>
              <a:t>   </a:t>
            </a:r>
            <a:r>
              <a:rPr lang="ru-RU" sz="3400" dirty="0" err="1">
                <a:latin typeface="Times New Roman"/>
                <a:ea typeface="Times New Roman"/>
              </a:rPr>
              <a:t>marşrutyň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taýýarlygyna</a:t>
            </a:r>
            <a:r>
              <a:rPr lang="ru-RU" sz="3400" dirty="0">
                <a:latin typeface="Times New Roman"/>
                <a:ea typeface="Times New Roman"/>
              </a:rPr>
              <a:t>, </a:t>
            </a:r>
            <a:r>
              <a:rPr lang="ru-RU" sz="3400" dirty="0" err="1">
                <a:latin typeface="Times New Roman"/>
                <a:ea typeface="Times New Roman"/>
              </a:rPr>
              <a:t>strelkalaryň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ýapykdygyna</a:t>
            </a:r>
            <a:r>
              <a:rPr lang="ru-RU" sz="3400" dirty="0">
                <a:latin typeface="Times New Roman"/>
                <a:ea typeface="Times New Roman"/>
              </a:rPr>
              <a:t>,  </a:t>
            </a:r>
            <a:r>
              <a:rPr lang="ru-RU" sz="3400" dirty="0" err="1">
                <a:latin typeface="Times New Roman"/>
                <a:ea typeface="Times New Roman"/>
              </a:rPr>
              <a:t>ugradyş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marştutynyň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strelkalarynda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manýowrlaryň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bes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edilendigine</a:t>
            </a:r>
            <a:r>
              <a:rPr lang="ru-RU" sz="3400" dirty="0">
                <a:latin typeface="Times New Roman"/>
                <a:ea typeface="Times New Roman"/>
              </a:rPr>
              <a:t>, </a:t>
            </a:r>
            <a:r>
              <a:rPr lang="ru-RU" sz="3400" dirty="0" err="1">
                <a:latin typeface="Times New Roman"/>
                <a:ea typeface="Times New Roman"/>
              </a:rPr>
              <a:t>düzüme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tehniki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taýdan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hyzmat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etmegiň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we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täjirçilik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gözden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geçirmegiň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guratandygyna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göz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ýetirmezden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çykyş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swetoforyny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açmaga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ýa-da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aralygy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eýelemek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üçin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başga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rugsady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bermäge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haky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ýokdyr</a:t>
            </a:r>
            <a:r>
              <a:rPr lang="ru-RU" sz="3400" dirty="0">
                <a:latin typeface="Times New Roman"/>
                <a:ea typeface="Times New Roman"/>
              </a:rPr>
              <a:t>.  </a:t>
            </a:r>
            <a:r>
              <a:rPr lang="ru-RU" sz="3400" dirty="0" err="1">
                <a:latin typeface="Times New Roman"/>
                <a:ea typeface="Times New Roman"/>
              </a:rPr>
              <a:t>Otlylaryň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düzülen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stansiýalaryndan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otlynyň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düzüminiň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wagonlaryň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tirkelmegi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we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ýazdyrylmagy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geçirilen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stansiýalardan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ýa-da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otlynyň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yzyny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belgileýän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signal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disklerini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çalyşmak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göz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öňünde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tutulan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stansiýalardan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ugranda</a:t>
            </a:r>
            <a:r>
              <a:rPr lang="ru-RU" sz="3400" dirty="0">
                <a:latin typeface="Times New Roman"/>
                <a:ea typeface="Times New Roman"/>
              </a:rPr>
              <a:t>, </a:t>
            </a:r>
            <a:r>
              <a:rPr lang="ru-RU" sz="3400" dirty="0" err="1">
                <a:latin typeface="Times New Roman"/>
                <a:ea typeface="Times New Roman"/>
              </a:rPr>
              <a:t>stansiýa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boýunça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nobatçy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çykyş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swetoforyny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açmazdan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ýa-da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lokomotiwiň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ýörite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özi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ýöreýän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hereketli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düzümiň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maşinistine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aralygy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eýelemek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üçin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rugsat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bermezden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öň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hem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iň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soňky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wagonda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otly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signalynyň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bardygyna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stansiýanyň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tehniki-rugsat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beriji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namasynda</a:t>
            </a:r>
            <a:r>
              <a:rPr lang="ru-RU" sz="3400" dirty="0">
                <a:latin typeface="Times New Roman"/>
                <a:ea typeface="Times New Roman"/>
              </a:rPr>
              <a:t>  </a:t>
            </a:r>
            <a:r>
              <a:rPr lang="ru-RU" sz="3400" dirty="0" err="1">
                <a:latin typeface="Times New Roman"/>
                <a:ea typeface="Times New Roman"/>
              </a:rPr>
              <a:t>bellenen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tertibe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laýyklykda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göz</a:t>
            </a:r>
            <a:r>
              <a:rPr lang="ru-RU" sz="3400" dirty="0">
                <a:latin typeface="Times New Roman"/>
                <a:ea typeface="Times New Roman"/>
              </a:rPr>
              <a:t> </a:t>
            </a:r>
            <a:r>
              <a:rPr lang="ru-RU" sz="3400" dirty="0" err="1">
                <a:latin typeface="Times New Roman"/>
                <a:ea typeface="Times New Roman"/>
              </a:rPr>
              <a:t>ýetirmelidir</a:t>
            </a:r>
            <a:r>
              <a:rPr lang="ru-RU" sz="3400" dirty="0">
                <a:latin typeface="Times New Roman"/>
                <a:ea typeface="Times New Roman"/>
              </a:rPr>
              <a:t>. 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164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264696"/>
          </a:xfrm>
        </p:spPr>
        <p:txBody>
          <a:bodyPr>
            <a:noAutofit/>
          </a:bodyPr>
          <a:lstStyle/>
          <a:p>
            <a:pPr>
              <a:tabLst>
                <a:tab pos="2388235" algn="l"/>
              </a:tabLst>
            </a:pP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Lokomotiw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otlusy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berlende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ýa-da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lokomotiw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brigadasy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çalşyrylanda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depo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brigadalar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çalşylýan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punkt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nobatçy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stansiýa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lokomotiwe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maşinist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tarapyndan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hyzmat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edilýändigi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hakynda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lokomotiwiň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sanbelgisini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maşinistiň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familiýasyny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işe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gelýän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wagtyny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görkezmek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habar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bermäge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borçludyr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2388235" algn="l"/>
              </a:tabLst>
            </a:pP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Stansiýa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nobatçy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maglumatlary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hereketiniň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žurnalyna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ýazýar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olary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otly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dispetçerione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habar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berýär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388235" algn="l"/>
              </a:tabLst>
            </a:pP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Otly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dispetçeri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habary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alyp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bellige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alynýan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buýrugy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öz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uçastogynyň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stansiýalaryna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berýär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gatnaw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marşuty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ýanaşyk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uçastogyň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otly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dispetçerine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aşakdaky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görnüş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habar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berýär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stansiýadan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ugradylýan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№..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otly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maşinist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tarapyndan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hyzmat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edilýär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Howpsuz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goýbermegi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üpjün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ediň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 OHD..” 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388235" algn="l"/>
              </a:tabLst>
            </a:pP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Stansiýanyň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tehniki-buýruk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beriji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namasynda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şeýle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otlylaryň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ediş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goýberiş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ýollary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görkezilýär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6997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660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yusup</dc:creator>
  <cp:lastModifiedBy>yusup</cp:lastModifiedBy>
  <cp:revision>4</cp:revision>
  <dcterms:created xsi:type="dcterms:W3CDTF">2021-10-12T06:04:04Z</dcterms:created>
  <dcterms:modified xsi:type="dcterms:W3CDTF">2021-10-12T06:10:14Z</dcterms:modified>
</cp:coreProperties>
</file>