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11/9/2020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11/9/2020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796027F-7875-4030-9381-8BD8C4F21935}"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11/9/2020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11/9/2020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4509A250-FF31-4206-8172-F9D3106AACB1}" type="datetimeFigureOut">
              <a:rPr lang="en-US" dirty="0"/>
              <a:t>11/9/2020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11/9/2020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30E7B93D-C76A-42F7-8536-36C17867A906}"/>
              </a:ext>
            </a:extLst>
          </p:cNvPr>
          <p:cNvSpPr>
            <a:spLocks noGrp="1"/>
          </p:cNvSpPr>
          <p:nvPr>
            <p:ph type="subTitle" idx="1"/>
          </p:nvPr>
        </p:nvSpPr>
        <p:spPr>
          <a:xfrm>
            <a:off x="729056" y="1751380"/>
            <a:ext cx="10733887" cy="4879239"/>
          </a:xfrm>
        </p:spPr>
        <p:txBody>
          <a:bodyPr>
            <a:normAutofit/>
          </a:bodyPr>
          <a:lstStyle/>
          <a:p>
            <a:pPr algn="ctr"/>
            <a:r>
              <a:rPr lang="tk-TM" sz="5400" b="1" dirty="0">
                <a:solidFill>
                  <a:schemeClr val="bg1"/>
                </a:solidFill>
                <a:latin typeface="Times New Roman" panose="02020603050405020304" pitchFamily="18" charset="0"/>
                <a:cs typeface="Times New Roman" panose="02020603050405020304" pitchFamily="18" charset="0"/>
              </a:rPr>
              <a:t>Tema: ekologiýa hakynda düşünje. Ekologiýa ylmynyň ösüş taryhy</a:t>
            </a:r>
            <a:endParaRPr lang="ru-RU" sz="5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3825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405EFF9-0CC4-4D3D-A91E-EC94B2B19A59}"/>
              </a:ext>
            </a:extLst>
          </p:cNvPr>
          <p:cNvSpPr>
            <a:spLocks noGrp="1"/>
          </p:cNvSpPr>
          <p:nvPr>
            <p:ph idx="1"/>
          </p:nvPr>
        </p:nvSpPr>
        <p:spPr>
          <a:xfrm>
            <a:off x="166255" y="138545"/>
            <a:ext cx="11845635" cy="6539345"/>
          </a:xfrm>
        </p:spPr>
        <p:txBody>
          <a:bodyPr>
            <a:normAutofit/>
          </a:bodyPr>
          <a:lstStyle/>
          <a:p>
            <a:pPr marL="0" indent="0" algn="just">
              <a:buNone/>
            </a:pPr>
            <a:r>
              <a:rPr lang="tk-TM" sz="4000" dirty="0">
                <a:latin typeface="Times New Roman" panose="02020603050405020304" pitchFamily="18" charset="0"/>
                <a:cs typeface="Times New Roman" panose="02020603050405020304" pitchFamily="18" charset="0"/>
              </a:rPr>
              <a:t>Geoekologiýa landşaft ekologiýasyna manydaş bolup, ekologiýanyň, geologiýanyň, geohimiýanyň,  biologi-ýanyň we geografiýanyň birleşmelerinden emele gelen toplumlýyn ylymdyr. Geoekologiýa geologik gurşawyň, tebigy gurşawyň beýleki düzüm bölekleri bolan –atmosfera, gidrosfera,biosfera bilen kanunalaýyk gatnaşygyny öwrenýär hem-de adamyň hojalyk işi netijesinde ýüze çykýan köp görnüşli täsirleri kesgitleýär. Geoekologiýa özüne gury ýer, süýji suw, deňiz, dag, çöl ekologiýasyny alýar.</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442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6481E0B-F444-4432-86AB-7442642C06DD}"/>
              </a:ext>
            </a:extLst>
          </p:cNvPr>
          <p:cNvSpPr>
            <a:spLocks noGrp="1"/>
          </p:cNvSpPr>
          <p:nvPr>
            <p:ph idx="1"/>
          </p:nvPr>
        </p:nvSpPr>
        <p:spPr>
          <a:xfrm>
            <a:off x="263236" y="124691"/>
            <a:ext cx="11554691" cy="6553200"/>
          </a:xfrm>
        </p:spPr>
        <p:txBody>
          <a:bodyPr>
            <a:noAutofit/>
          </a:bodyPr>
          <a:lstStyle/>
          <a:p>
            <a:pPr marL="0" indent="0" algn="just">
              <a:buNone/>
            </a:pPr>
            <a:r>
              <a:rPr lang="tk-TM" sz="3700" dirty="0">
                <a:latin typeface="Times New Roman" panose="02020603050405020304" pitchFamily="18" charset="0"/>
                <a:cs typeface="Times New Roman" panose="02020603050405020304" pitchFamily="18" charset="0"/>
              </a:rPr>
              <a:t>Adam ekologiýasy adam bilen daşky gurşawyň özara gatnaşyk kanunalaýyklaryny öwrenýän toplumlaýyn ylymdyr. Ol ilatlaşmak, saglygy goramak we ösdürmek, adamlaryň fiziki we pisihiki mümkinçiliklerini kämilleşdirmek, daşky gurşawyň dürli şertleriniň adam bedenine ýetirýän täsirini öwrenýär. Şäher ekologiýasy dürli görnüşli ilatly ýerlerde adamlaryň ýaşaýyş şertlerini öwrenýär. Ol özüne urbanizasiýa , gurluşyk we binagärçilik ekologiýasyny alýar. Arkologiýa emeli- binagärçilik obýektleriň dşky gurşaw bilen özara baglanöygyny öwrenýär.</a:t>
            </a:r>
            <a:endParaRPr lang="ru-RU" sz="3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6227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99188F-674E-4C36-A424-42B1E64CB6F5}"/>
              </a:ext>
            </a:extLst>
          </p:cNvPr>
          <p:cNvSpPr>
            <a:spLocks noGrp="1"/>
          </p:cNvSpPr>
          <p:nvPr>
            <p:ph type="title"/>
          </p:nvPr>
        </p:nvSpPr>
        <p:spPr>
          <a:xfrm>
            <a:off x="1235255" y="1588790"/>
            <a:ext cx="11328617" cy="6225173"/>
          </a:xfrm>
        </p:spPr>
        <p:txBody>
          <a:bodyPr/>
          <a:lstStyle/>
          <a:p>
            <a:r>
              <a:rPr lang="tk-TM" sz="4800" b="1" dirty="0">
                <a:solidFill>
                  <a:schemeClr val="bg1"/>
                </a:solidFill>
                <a:latin typeface="Times New Roman" panose="02020603050405020304" pitchFamily="18" charset="0"/>
                <a:cs typeface="Times New Roman" panose="02020603050405020304" pitchFamily="18" charset="0"/>
              </a:rPr>
              <a:t>1. Ekologiýa barada düşünje.</a:t>
            </a:r>
            <a:br>
              <a:rPr lang="tk-TM" sz="4800" b="1" dirty="0">
                <a:solidFill>
                  <a:schemeClr val="bg1"/>
                </a:solidFill>
                <a:latin typeface="Times New Roman" panose="02020603050405020304" pitchFamily="18" charset="0"/>
                <a:cs typeface="Times New Roman" panose="02020603050405020304" pitchFamily="18" charset="0"/>
              </a:rPr>
            </a:br>
            <a:r>
              <a:rPr lang="tk-TM" sz="4800" b="1" dirty="0">
                <a:solidFill>
                  <a:schemeClr val="bg1"/>
                </a:solidFill>
                <a:latin typeface="Times New Roman" panose="02020603050405020304" pitchFamily="18" charset="0"/>
                <a:cs typeface="Times New Roman" panose="02020603050405020304" pitchFamily="18" charset="0"/>
              </a:rPr>
              <a:t>2. Ekologiýanyň ylmy taryhy.</a:t>
            </a:r>
            <a:br>
              <a:rPr lang="tk-TM" sz="4800" b="1" dirty="0">
                <a:solidFill>
                  <a:schemeClr val="bg1"/>
                </a:solidFill>
                <a:latin typeface="Times New Roman" panose="02020603050405020304" pitchFamily="18" charset="0"/>
                <a:cs typeface="Times New Roman" panose="02020603050405020304" pitchFamily="18" charset="0"/>
              </a:rPr>
            </a:br>
            <a:r>
              <a:rPr lang="tk-TM" sz="4800" b="1" dirty="0">
                <a:solidFill>
                  <a:schemeClr val="bg1"/>
                </a:solidFill>
                <a:latin typeface="Times New Roman" panose="02020603050405020304" pitchFamily="18" charset="0"/>
                <a:cs typeface="Times New Roman" panose="02020603050405020304" pitchFamily="18" charset="0"/>
              </a:rPr>
              <a:t>3. Ekologiýa ylmynyň häzirki zaman   </a:t>
            </a:r>
            <a:br>
              <a:rPr lang="tk-TM" sz="4800" b="1" dirty="0">
                <a:solidFill>
                  <a:schemeClr val="bg1"/>
                </a:solidFill>
                <a:latin typeface="Times New Roman" panose="02020603050405020304" pitchFamily="18" charset="0"/>
                <a:cs typeface="Times New Roman" panose="02020603050405020304" pitchFamily="18" charset="0"/>
              </a:rPr>
            </a:br>
            <a:r>
              <a:rPr lang="tk-TM" sz="4800" b="1" dirty="0">
                <a:solidFill>
                  <a:schemeClr val="bg1"/>
                </a:solidFill>
                <a:latin typeface="Times New Roman" panose="02020603050405020304" pitchFamily="18" charset="0"/>
                <a:cs typeface="Times New Roman" panose="02020603050405020304" pitchFamily="18" charset="0"/>
              </a:rPr>
              <a:t>    gurluşy.</a:t>
            </a:r>
            <a:br>
              <a:rPr lang="tk-TM" sz="4800" b="1" dirty="0">
                <a:solidFill>
                  <a:schemeClr val="bg1"/>
                </a:solidFill>
                <a:latin typeface="Times New Roman" panose="02020603050405020304" pitchFamily="18" charset="0"/>
                <a:cs typeface="Times New Roman" panose="02020603050405020304" pitchFamily="18" charset="0"/>
              </a:rPr>
            </a:br>
            <a:r>
              <a:rPr lang="tk-TM" sz="4800" b="1" dirty="0">
                <a:solidFill>
                  <a:schemeClr val="bg1"/>
                </a:solidFill>
                <a:latin typeface="Times New Roman" panose="02020603050405020304" pitchFamily="18" charset="0"/>
                <a:cs typeface="Times New Roman" panose="02020603050405020304" pitchFamily="18" charset="0"/>
              </a:rPr>
              <a:t> </a:t>
            </a:r>
            <a:endParaRPr lang="ru-RU" sz="4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6546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6E1450-CA72-44F2-A2E5-BCBBADE03786}"/>
              </a:ext>
            </a:extLst>
          </p:cNvPr>
          <p:cNvSpPr>
            <a:spLocks noGrp="1"/>
          </p:cNvSpPr>
          <p:nvPr>
            <p:ph type="title"/>
          </p:nvPr>
        </p:nvSpPr>
        <p:spPr>
          <a:xfrm>
            <a:off x="382875" y="378759"/>
            <a:ext cx="11185671" cy="6100482"/>
          </a:xfrm>
        </p:spPr>
        <p:txBody>
          <a:bodyPr/>
          <a:lstStyle/>
          <a:p>
            <a:pPr algn="just"/>
            <a:r>
              <a:rPr lang="tk-TM" sz="3600" dirty="0">
                <a:latin typeface="Times New Roman" panose="02020603050405020304" pitchFamily="18" charset="0"/>
                <a:cs typeface="Times New Roman" panose="02020603050405020304" pitchFamily="18" charset="0"/>
              </a:rPr>
              <a:t>Ekologiýa – bu daşky gurşawda ýaşaýşyň durnuklulygyny üpjün edýän gatnaşyklar baradaky ylymdyr. Ýaşaýyş bizi gurşap alýan dünýäde iň çylşyrymly görnüşdir. Biologiýanyň aýry bölümlerinden we köp maksatly ulgamyndan jemlenen bu meseleleri birnäçe ylymlar öwrenýär. Emma biologik bolmadyk beýleki ylymlaryň (mehanika, optika, himiýa, fiziki geografiýa we ş.m) üstünlikleri hem ýaşaýyşa bolan düşünjä öz goşandyny goşýar. Tebigat baradaky dürli ugurly bilimler ulgamynda ekologiýa ylmy aýratyn otur tutýar.</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8416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22730A-A1A9-48D7-A727-A5DAE571D5C4}"/>
              </a:ext>
            </a:extLst>
          </p:cNvPr>
          <p:cNvSpPr>
            <a:spLocks noGrp="1"/>
          </p:cNvSpPr>
          <p:nvPr>
            <p:ph type="title"/>
          </p:nvPr>
        </p:nvSpPr>
        <p:spPr>
          <a:xfrm>
            <a:off x="235528" y="0"/>
            <a:ext cx="11720944" cy="5975791"/>
          </a:xfrm>
        </p:spPr>
        <p:txBody>
          <a:bodyPr/>
          <a:lstStyle/>
          <a:p>
            <a:pPr algn="just"/>
            <a:r>
              <a:rPr lang="tk-TM" sz="3600" dirty="0">
                <a:latin typeface="Times New Roman" panose="02020603050405020304" pitchFamily="18" charset="0"/>
                <a:cs typeface="Times New Roman" panose="02020603050405020304" pitchFamily="18" charset="0"/>
              </a:rPr>
              <a:t>	Ekologiýa adalgasyna köp halatlarda adamyň daşky gurşawyny ýa-da ýönekeý tebigaty goramak diýip düşünýärler. Bu düýbünden nädogrydyr. Ekologiýa janly bedenleriň ýaşaýyş şertlerini, olaryň özara we daşky gurşaw bilen baglanşygyny öwrenýän ylymdyr. Daşky gurşawy goramak adamyň ýaşaýyş gurşawynyň we durmuş ukyplylygynyň amatly hem-de howpsuz şertlerini üpjün etmäge gönükdirilen ulgamlar çäresidir. Daşky gurşawy goramak adamlaryň hojalyk işi netijesinde tebigata we ilat saglygyna göni ýa-da gyýtaklaýyn oňaýsyz täsirleriniň öňüni almak maksady bilen tebigy serişdeleri gorap saklamagy, dikeltmegi we rejeli peýdalanmagy göz öňünde tutýar.</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420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6CD1E3-D3EA-4624-B823-0820F7A49CE6}"/>
              </a:ext>
            </a:extLst>
          </p:cNvPr>
          <p:cNvSpPr>
            <a:spLocks noGrp="1"/>
          </p:cNvSpPr>
          <p:nvPr>
            <p:ph type="title"/>
          </p:nvPr>
        </p:nvSpPr>
        <p:spPr>
          <a:xfrm>
            <a:off x="313602" y="189481"/>
            <a:ext cx="11518180" cy="6446845"/>
          </a:xfrm>
        </p:spPr>
        <p:txBody>
          <a:bodyPr/>
          <a:lstStyle/>
          <a:p>
            <a:pPr algn="just"/>
            <a:r>
              <a:rPr lang="tk-TM" sz="3200" dirty="0">
                <a:latin typeface="Times New Roman" panose="02020603050405020304" pitchFamily="18" charset="0"/>
                <a:cs typeface="Times New Roman" panose="02020603050405020304" pitchFamily="18" charset="0"/>
              </a:rPr>
              <a:t>	</a:t>
            </a:r>
            <a:r>
              <a:rPr lang="tk-TM" sz="3600" dirty="0">
                <a:latin typeface="Times New Roman" panose="02020603050405020304" pitchFamily="18" charset="0"/>
                <a:cs typeface="Times New Roman" panose="02020603050405020304" pitchFamily="18" charset="0"/>
              </a:rPr>
              <a:t>Ekologiýa grekça </a:t>
            </a:r>
            <a:r>
              <a:rPr lang="tk-TM" sz="3600" dirty="0">
                <a:solidFill>
                  <a:schemeClr val="bg2">
                    <a:lumMod val="40000"/>
                    <a:lumOff val="60000"/>
                  </a:schemeClr>
                </a:solidFill>
                <a:latin typeface="Times New Roman" panose="02020603050405020304" pitchFamily="18" charset="0"/>
                <a:cs typeface="Times New Roman" panose="02020603050405020304" pitchFamily="18" charset="0"/>
              </a:rPr>
              <a:t>oikos - </a:t>
            </a:r>
            <a:r>
              <a:rPr lang="tk-TM" sz="3600" dirty="0">
                <a:solidFill>
                  <a:schemeClr val="tx1"/>
                </a:solidFill>
                <a:latin typeface="Times New Roman" panose="02020603050405020304" pitchFamily="18" charset="0"/>
                <a:cs typeface="Times New Roman" panose="02020603050405020304" pitchFamily="18" charset="0"/>
              </a:rPr>
              <a:t>ýaşaýyş jaýy, bolýan ýeri we </a:t>
            </a:r>
            <a:r>
              <a:rPr lang="tk-TM" sz="3600" dirty="0">
                <a:solidFill>
                  <a:schemeClr val="bg2">
                    <a:lumMod val="40000"/>
                    <a:lumOff val="60000"/>
                  </a:schemeClr>
                </a:solidFill>
                <a:latin typeface="Times New Roman" panose="02020603050405020304" pitchFamily="18" charset="0"/>
                <a:cs typeface="Times New Roman" panose="02020603050405020304" pitchFamily="18" charset="0"/>
              </a:rPr>
              <a:t>logos- </a:t>
            </a:r>
            <a:r>
              <a:rPr lang="tk-TM" sz="3600" dirty="0">
                <a:solidFill>
                  <a:schemeClr val="tx1"/>
                </a:solidFill>
                <a:latin typeface="Times New Roman" panose="02020603050405020304" pitchFamily="18" charset="0"/>
                <a:cs typeface="Times New Roman" panose="02020603050405020304" pitchFamily="18" charset="0"/>
              </a:rPr>
              <a:t>taglymat diýen sözlerden gelip çykypdyr. Ol aýry-aýry bedenleriň we olaryň dürli toplumlarynyň özara gatnaşyklaryny, ýaşaýan ýerlerini hem-de ýaşaýyş gurşawy bilen bedenleriň aragatnaşygyny, ekologik ulgamlaryň ýaşaýşynyň kanunalaýyklaryny öwrenýän giň gerimli ylymdyr.</a:t>
            </a:r>
            <a:r>
              <a:rPr lang="tk-TM" sz="3600" dirty="0">
                <a:solidFill>
                  <a:schemeClr val="bg2">
                    <a:lumMod val="40000"/>
                    <a:lumOff val="60000"/>
                  </a:schemeClr>
                </a:solidFill>
                <a:latin typeface="Times New Roman" panose="02020603050405020304" pitchFamily="18" charset="0"/>
                <a:cs typeface="Times New Roman" panose="02020603050405020304" pitchFamily="18" charset="0"/>
              </a:rPr>
              <a:t> Ekologiýa aýry yllym hökmünde ýaňy bir ýarym asyra golaý mundan öň resmileşdirildi we ol çalt ösüş ýouny geçdi. Şol döwrüň dowamynda ýer togalagynda ýaşaýşyň çylşyrymlylygyny, şonuň bilen birlikde gurluşyň düzüminiň emele gelmegini öwrenýän nazary we tejribe işleri amala aşyryldy.</a:t>
            </a:r>
            <a:endParaRPr lang="ru-RU" sz="3600" dirty="0">
              <a:solidFill>
                <a:schemeClr val="bg2">
                  <a:lumMod val="40000"/>
                  <a:lumOff val="6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2053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5228351-78DB-452B-8F73-B1F8AF85B203}"/>
              </a:ext>
            </a:extLst>
          </p:cNvPr>
          <p:cNvSpPr>
            <a:spLocks noGrp="1"/>
          </p:cNvSpPr>
          <p:nvPr>
            <p:ph idx="1"/>
          </p:nvPr>
        </p:nvSpPr>
        <p:spPr>
          <a:xfrm>
            <a:off x="346365" y="207818"/>
            <a:ext cx="11402290" cy="6497782"/>
          </a:xfrm>
        </p:spPr>
        <p:txBody>
          <a:bodyPr>
            <a:normAutofit fontScale="92500"/>
          </a:bodyPr>
          <a:lstStyle/>
          <a:p>
            <a:pPr algn="just"/>
            <a:r>
              <a:rPr lang="tk-TM" sz="4000" dirty="0">
                <a:latin typeface="Times New Roman" panose="02020603050405020304" pitchFamily="18" charset="0"/>
                <a:cs typeface="Times New Roman" panose="02020603050405020304" pitchFamily="18" charset="0"/>
              </a:rPr>
              <a:t>2. Ekologiýa diýen ylmy düşünjäni ilkinji gezek nemes alymy Ernst Gekkel 1866-nji ýylda &lt;&lt;Bedenleriň ähliumumy morfologiýasy&gt;&gt; diýen işinde ulanyp başlaýar. Ol öz ylymy işinde haýwanlaryň durmuşy we olaryň özara köp taraplaýyn, çylşyrymly gatnaşyklary barada ýazýar.Ernst Gekkel bu işiniň ikinji tomunda  ekologiýa ylym hökmünde kesgitleme berýar &lt;&lt;Ekologiýa diýip biz bedenleriň daşky gurşaw bilen gatnaşygy baradaky umumy ylyma düşünýaris hem-de oňa ýaşaýyşyň ähli şertlerini &gt;&gt; degişli edýäris.</a:t>
            </a:r>
            <a:r>
              <a:rPr lang="tk-TM" sz="3600"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9825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C6DDDDF-B214-4F12-9936-BDA59B23DB76}"/>
              </a:ext>
            </a:extLst>
          </p:cNvPr>
          <p:cNvSpPr>
            <a:spLocks noGrp="1"/>
          </p:cNvSpPr>
          <p:nvPr>
            <p:ph idx="1"/>
          </p:nvPr>
        </p:nvSpPr>
        <p:spPr>
          <a:xfrm>
            <a:off x="249382" y="235527"/>
            <a:ext cx="11596254" cy="6386945"/>
          </a:xfrm>
        </p:spPr>
        <p:txBody>
          <a:bodyPr>
            <a:normAutofit/>
          </a:bodyPr>
          <a:lstStyle/>
          <a:p>
            <a:pPr marL="0" indent="0" algn="just">
              <a:buNone/>
            </a:pPr>
            <a:r>
              <a:rPr lang="tk-TM" sz="3600" dirty="0">
                <a:latin typeface="Times New Roman" panose="02020603050405020304" pitchFamily="18" charset="0"/>
                <a:cs typeface="Times New Roman" panose="02020603050405020304" pitchFamily="18" charset="0"/>
              </a:rPr>
              <a:t>	Ernst Gekkeliň täze ylym hökmünde ekologik düşünjä beren kesgitlemesi biologiýanyň uzak ösüş wagtynda toplan köp sanly anyk maglumatlaryna esaslanýar. Hakykatda biologik bilimiň emele gelmeginiň ähli öňki döwürlerinde diňe bir aýry görnüşleri barada ýazylan maglumatlar toplanman, eýsem olaryň ýaşaýyş keşbi, käte aýry jemleşdirmeler hem berlipdir.Adam diňe bir bikär gözegçi däl, eýsem tebigaty özgertmäge işjeň gatnaşyjy bolupdyr. Eýýäm ilkidurmuş zamanasynda gaýanyň üstünde çekilen şekillerden häzirki zaman adamlary özüne mälim bolan haýwanlaryň görnüşlerini tanaýar.</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085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1AEC356-1AE3-4AAD-8B79-7417946B94C8}"/>
              </a:ext>
            </a:extLst>
          </p:cNvPr>
          <p:cNvSpPr>
            <a:spLocks noGrp="1"/>
          </p:cNvSpPr>
          <p:nvPr>
            <p:ph idx="1"/>
          </p:nvPr>
        </p:nvSpPr>
        <p:spPr>
          <a:xfrm>
            <a:off x="235527" y="180109"/>
            <a:ext cx="11734799" cy="6359235"/>
          </a:xfrm>
        </p:spPr>
        <p:txBody>
          <a:bodyPr>
            <a:normAutofit fontScale="92500"/>
          </a:bodyPr>
          <a:lstStyle/>
          <a:p>
            <a:pPr marL="0" indent="0" algn="just">
              <a:buNone/>
            </a:pPr>
            <a:r>
              <a:rPr lang="tk-TM" sz="4000" dirty="0">
                <a:latin typeface="Times New Roman" panose="02020603050405020304" pitchFamily="18" charset="0"/>
                <a:cs typeface="Times New Roman" panose="02020603050405020304" pitchFamily="18" charset="0"/>
              </a:rPr>
              <a:t>	Orta asyrlarda diniň agdyklyk etmegi netijesinde tebigaty öwrenmäge bolan iş pese düşýär. Şol sebapli tebigat ylymlary diňe uýujylygyň esasy düzgünlerine laýyklykda gözegçilikde saklanypdyr. Biologiýada janly bedenleriň ähli görnüşleriniň hudaý tarapyndan döredilendigini we olaryň üýtgemezdigini kesgitleýän, hudaý tarapyndan ýaradylan we onsuz çöp başy  gymyldamaz diýilip ykrar edilýän dini taglymat agdyklyk edipdir. Meşhur şahyr we filosof magtymguly pyragynyň eserlerinde türkmen topragyna bolan çäksiz söýgi , ýaşaýyş durmuş meselelerini, tebigat gözelligi uly orun tutupdyr.</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8959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28D6F05-5FF9-4549-8C9A-DBF613F97F4D}"/>
              </a:ext>
            </a:extLst>
          </p:cNvPr>
          <p:cNvSpPr>
            <a:spLocks noGrp="1"/>
          </p:cNvSpPr>
          <p:nvPr>
            <p:ph idx="1"/>
          </p:nvPr>
        </p:nvSpPr>
        <p:spPr>
          <a:xfrm>
            <a:off x="138545" y="166255"/>
            <a:ext cx="11873345" cy="6525490"/>
          </a:xfrm>
        </p:spPr>
        <p:txBody>
          <a:bodyPr>
            <a:normAutofit/>
          </a:bodyPr>
          <a:lstStyle/>
          <a:p>
            <a:pPr marL="0" indent="0" algn="just">
              <a:buNone/>
            </a:pPr>
            <a:r>
              <a:rPr lang="tk-TM" sz="4000" dirty="0">
                <a:latin typeface="Times New Roman" panose="02020603050405020304" pitchFamily="18" charset="0"/>
                <a:cs typeface="Times New Roman" panose="02020603050405020304" pitchFamily="18" charset="0"/>
              </a:rPr>
              <a:t>	Ekologiýalaşdyrmak bilimiň ähli pudaklaryna galtaşyp, ekologik ylymyň birnäçe ugurlarynyň döremegine getidi bu ugrlar öwrenilýän ders esasy obýektler, gurşawlar we.ş.m boýunça toparlara bölünýär.  Häzirki wagtda ekologik bilimler toplumy özüne 70-e golaý iri ylmy dersleri ekologik sözlük bolan 14 müňden gowrak adalgalary we düşünjeleri alýar.Ekologik ugry toparlara bölmegiň hemmeler tarapyndan kabul edilen bir umumy görnüşi ýok. Ekologiýa ylmy geoekologiýa we  adam ekologiýa urularyna bölünýär. </a:t>
            </a:r>
          </a:p>
        </p:txBody>
      </p:sp>
    </p:spTree>
    <p:extLst>
      <p:ext uri="{BB962C8B-B14F-4D97-AF65-F5344CB8AC3E}">
        <p14:creationId xmlns:p14="http://schemas.microsoft.com/office/powerpoint/2010/main" val="31138870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142</TotalTime>
  <Words>305</Words>
  <Application>Microsoft Office PowerPoint</Application>
  <PresentationFormat>Широкоэкранный</PresentationFormat>
  <Paragraphs>11</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Century Gothic</vt:lpstr>
      <vt:lpstr>Times New Roman</vt:lpstr>
      <vt:lpstr>Wingdings 3</vt:lpstr>
      <vt:lpstr>Ион</vt:lpstr>
      <vt:lpstr>Презентация PowerPoint</vt:lpstr>
      <vt:lpstr>1. Ekologiýa barada düşünje. 2. Ekologiýanyň ylmy taryhy. 3. Ekologiýa ylmynyň häzirki zaman        gurluşy.  </vt:lpstr>
      <vt:lpstr>Ekologiýa – bu daşky gurşawda ýaşaýşyň durnuklulygyny üpjün edýän gatnaşyklar baradaky ylymdyr. Ýaşaýyş bizi gurşap alýan dünýäde iň çylşyrymly görnüşdir. Biologiýanyň aýry bölümlerinden we köp maksatly ulgamyndan jemlenen bu meseleleri birnäçe ylymlar öwrenýär. Emma biologik bolmadyk beýleki ylymlaryň (mehanika, optika, himiýa, fiziki geografiýa we ş.m) üstünlikleri hem ýaşaýyşa bolan düşünjä öz goşandyny goşýar. Tebigat baradaky dürli ugurly bilimler ulgamynda ekologiýa ylmy aýratyn otur tutýar.</vt:lpstr>
      <vt:lpstr> Ekologiýa adalgasyna köp halatlarda adamyň daşky gurşawyny ýa-da ýönekeý tebigaty goramak diýip düşünýärler. Bu düýbünden nädogrydyr. Ekologiýa janly bedenleriň ýaşaýyş şertlerini, olaryň özara we daşky gurşaw bilen baglanşygyny öwrenýän ylymdyr. Daşky gurşawy goramak adamyň ýaşaýyş gurşawynyň we durmuş ukyplylygynyň amatly hem-de howpsuz şertlerini üpjün etmäge gönükdirilen ulgamlar çäresidir. Daşky gurşawy goramak adamlaryň hojalyk işi netijesinde tebigata we ilat saglygyna göni ýa-da gyýtaklaýyn oňaýsyz täsirleriniň öňüni almak maksady bilen tebigy serişdeleri gorap saklamagy, dikeltmegi we rejeli peýdalanmagy göz öňünde tutýar.</vt:lpstr>
      <vt:lpstr> Ekologiýa grekça oikos - ýaşaýyş jaýy, bolýan ýeri we logos- taglymat diýen sözlerden gelip çykypdyr. Ol aýry-aýry bedenleriň we olaryň dürli toplumlarynyň özara gatnaşyklaryny, ýaşaýan ýerlerini hem-de ýaşaýyş gurşawy bilen bedenleriň aragatnaşygyny, ekologik ulgamlaryň ýaşaýşynyň kanunalaýyklaryny öwrenýän giň gerimli ylymdyr. Ekologiýa aýry yllym hökmünde ýaňy bir ýarym asyra golaý mundan öň resmileşdirildi we ol çalt ösüş ýouny geçdi. Şol döwrüň dowamynda ýer togalagynda ýaşaýşyň çylşyrymlylygyny, şonuň bilen birlikde gurluşyň düzüminiň emele gelmegini öwrenýän nazary we tejribe işleri amala aşyryldy.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Windows 7</dc:creator>
  <cp:lastModifiedBy>Certified Windows</cp:lastModifiedBy>
  <cp:revision>13</cp:revision>
  <dcterms:created xsi:type="dcterms:W3CDTF">2020-11-06T17:31:23Z</dcterms:created>
  <dcterms:modified xsi:type="dcterms:W3CDTF">2020-11-08T21:32:19Z</dcterms:modified>
</cp:coreProperties>
</file>