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58" d="100"/>
          <a:sy n="58" d="100"/>
        </p:scale>
        <p:origin x="78" y="10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 10"/>
          <p:cNvGrpSpPr/>
          <p:nvPr/>
        </p:nvGrpSpPr>
        <p:grpSpPr>
          <a:xfrm>
            <a:off x="0" y="0"/>
            <a:ext cx="2305051" cy="6858001"/>
            <a:chOff x="0" y="0"/>
            <a:chExt cx="2305051" cy="6858001"/>
          </a:xfrm>
          <a:gradFill flip="none" rotWithShape="1">
            <a:gsLst>
              <a:gs pos="0">
                <a:schemeClr val="tx2"/>
              </a:gs>
              <a:gs pos="100000">
                <a:schemeClr val="bg2">
                  <a:lumMod val="60000"/>
                  <a:lumOff val="40000"/>
                </a:schemeClr>
              </a:gs>
            </a:gsLst>
            <a:lin ang="5400000" scaled="0"/>
            <a:tileRect/>
          </a:gradFill>
        </p:grpSpPr>
        <p:sp>
          <p:nvSpPr>
            <p:cNvPr id="12" name="Rectangle 5"/>
            <p:cNvSpPr>
              <a:spLocks noChangeArrowheads="1"/>
            </p:cNvSpPr>
            <p:nvPr/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3" name="Freeform 6"/>
            <p:cNvSpPr>
              <a:spLocks noEditPoints="1"/>
            </p:cNvSpPr>
            <p:nvPr/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4" name="Freeform 7"/>
            <p:cNvSpPr>
              <a:spLocks noEditPoints="1"/>
            </p:cNvSpPr>
            <p:nvPr/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5" name="Rectangle 8"/>
            <p:cNvSpPr>
              <a:spLocks noChangeArrowheads="1"/>
            </p:cNvSpPr>
            <p:nvPr/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6" name="Freeform 9"/>
            <p:cNvSpPr>
              <a:spLocks noEditPoints="1"/>
            </p:cNvSpPr>
            <p:nvPr/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7" name="Freeform 10"/>
            <p:cNvSpPr/>
            <p:nvPr/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8" name="Freeform 11"/>
            <p:cNvSpPr/>
            <p:nvPr/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9" name="Freeform 12"/>
            <p:cNvSpPr>
              <a:spLocks noEditPoints="1"/>
            </p:cNvSpPr>
            <p:nvPr/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0" name="Freeform 13"/>
            <p:cNvSpPr/>
            <p:nvPr/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1" name="Freeform 14"/>
            <p:cNvSpPr/>
            <p:nvPr/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2" name="Freeform 15"/>
            <p:cNvSpPr>
              <a:spLocks noEditPoints="1"/>
            </p:cNvSpPr>
            <p:nvPr/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3" name="Freeform 16"/>
            <p:cNvSpPr>
              <a:spLocks noEditPoints="1"/>
            </p:cNvSpPr>
            <p:nvPr/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4" name="Freeform 17"/>
            <p:cNvSpPr/>
            <p:nvPr/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5" name="Freeform 18"/>
            <p:cNvSpPr>
              <a:spLocks noEditPoints="1"/>
            </p:cNvSpPr>
            <p:nvPr/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6" name="Freeform 19"/>
            <p:cNvSpPr/>
            <p:nvPr/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7" name="Freeform 20"/>
            <p:cNvSpPr>
              <a:spLocks noEditPoints="1"/>
            </p:cNvSpPr>
            <p:nvPr/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8" name="Freeform 21"/>
            <p:cNvSpPr>
              <a:spLocks noEditPoints="1"/>
            </p:cNvSpPr>
            <p:nvPr/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9" name="Freeform 22"/>
            <p:cNvSpPr/>
            <p:nvPr/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0" name="Freeform 23"/>
            <p:cNvSpPr>
              <a:spLocks noEditPoints="1"/>
            </p:cNvSpPr>
            <p:nvPr/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1" name="Freeform 24"/>
            <p:cNvSpPr>
              <a:spLocks noEditPoints="1"/>
            </p:cNvSpPr>
            <p:nvPr/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2" name="Freeform 25"/>
            <p:cNvSpPr/>
            <p:nvPr/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3" name="Freeform 26"/>
            <p:cNvSpPr>
              <a:spLocks noEditPoints="1"/>
            </p:cNvSpPr>
            <p:nvPr/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4" name="Freeform 27"/>
            <p:cNvSpPr/>
            <p:nvPr/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5" name="Freeform 28"/>
            <p:cNvSpPr>
              <a:spLocks noEditPoints="1"/>
            </p:cNvSpPr>
            <p:nvPr/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6" name="Freeform 29"/>
            <p:cNvSpPr/>
            <p:nvPr/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7" name="Freeform 30"/>
            <p:cNvSpPr>
              <a:spLocks noEditPoints="1"/>
            </p:cNvSpPr>
            <p:nvPr/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8" name="Freeform 31"/>
            <p:cNvSpPr/>
            <p:nvPr/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9" name="Freeform 32"/>
            <p:cNvSpPr>
              <a:spLocks noEditPoints="1"/>
            </p:cNvSpPr>
            <p:nvPr/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0" name="Rectangle 33"/>
            <p:cNvSpPr>
              <a:spLocks noChangeArrowheads="1"/>
            </p:cNvSpPr>
            <p:nvPr/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41" name="Freeform 34"/>
            <p:cNvSpPr>
              <a:spLocks noEditPoints="1"/>
            </p:cNvSpPr>
            <p:nvPr/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2" name="Freeform 35"/>
            <p:cNvSpPr/>
            <p:nvPr/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3" name="Freeform 36"/>
            <p:cNvSpPr/>
            <p:nvPr/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4" name="Freeform 37"/>
            <p:cNvSpPr>
              <a:spLocks noEditPoints="1"/>
            </p:cNvSpPr>
            <p:nvPr/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5" name="Freeform 38"/>
            <p:cNvSpPr/>
            <p:nvPr/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6" name="Freeform 39"/>
            <p:cNvSpPr/>
            <p:nvPr/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7" name="Freeform 40"/>
            <p:cNvSpPr>
              <a:spLocks noEditPoints="1"/>
            </p:cNvSpPr>
            <p:nvPr/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8" name="Freeform 41"/>
            <p:cNvSpPr/>
            <p:nvPr/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9" name="Freeform 42"/>
            <p:cNvSpPr>
              <a:spLocks noEditPoints="1"/>
            </p:cNvSpPr>
            <p:nvPr/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0" name="Freeform 43"/>
            <p:cNvSpPr/>
            <p:nvPr/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1" name="Freeform 44"/>
            <p:cNvSpPr>
              <a:spLocks noEditPoints="1"/>
            </p:cNvSpPr>
            <p:nvPr/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2" name="Rectangle 45"/>
            <p:cNvSpPr>
              <a:spLocks noChangeArrowheads="1"/>
            </p:cNvSpPr>
            <p:nvPr/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53" name="Freeform 46"/>
            <p:cNvSpPr/>
            <p:nvPr/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4" name="Freeform 47"/>
            <p:cNvSpPr>
              <a:spLocks noEditPoints="1"/>
            </p:cNvSpPr>
            <p:nvPr/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5" name="Freeform 48"/>
            <p:cNvSpPr/>
            <p:nvPr/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6" name="Freeform 49"/>
            <p:cNvSpPr>
              <a:spLocks noEditPoints="1"/>
            </p:cNvSpPr>
            <p:nvPr/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7" name="Freeform 50"/>
            <p:cNvSpPr>
              <a:spLocks noEditPoints="1"/>
            </p:cNvSpPr>
            <p:nvPr/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8" name="Freeform 51"/>
            <p:cNvSpPr/>
            <p:nvPr/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9" name="Freeform 52"/>
            <p:cNvSpPr/>
            <p:nvPr/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0" name="Freeform 53"/>
            <p:cNvSpPr>
              <a:spLocks noEditPoints="1"/>
            </p:cNvSpPr>
            <p:nvPr/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1" name="Freeform 54"/>
            <p:cNvSpPr>
              <a:spLocks noEditPoints="1"/>
            </p:cNvSpPr>
            <p:nvPr/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2" name="Freeform 55"/>
            <p:cNvSpPr/>
            <p:nvPr/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3" name="Freeform 56"/>
            <p:cNvSpPr>
              <a:spLocks noEditPoints="1"/>
            </p:cNvSpPr>
            <p:nvPr/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4" name="Freeform 57"/>
            <p:cNvSpPr/>
            <p:nvPr/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5" name="Freeform 58"/>
            <p:cNvSpPr>
              <a:spLocks noEditPoints="1"/>
            </p:cNvSpPr>
            <p:nvPr/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76424" y="1122363"/>
            <a:ext cx="8791575" cy="2387600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76424" y="3602038"/>
            <a:ext cx="8791575" cy="1655762"/>
          </a:xfrm>
        </p:spPr>
        <p:txBody>
          <a:bodyPr>
            <a:normAutofit/>
          </a:bodyPr>
          <a:lstStyle>
            <a:lvl1pPr marL="0" indent="0" algn="l">
              <a:buNone/>
              <a:defRPr sz="2000" cap="all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077511" y="5410201"/>
            <a:ext cx="2743200" cy="365125"/>
          </a:xfrm>
        </p:spPr>
        <p:txBody>
          <a:bodyPr/>
          <a:lstStyle/>
          <a:p>
            <a:fld id="{E3F507EE-516C-4EA5-A1DB-E0E2CE16CA61}" type="datetimeFigureOut">
              <a:rPr lang="ru-RU" smtClean="0"/>
              <a:t>18.03.2021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876424" y="5410201"/>
            <a:ext cx="5124886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96911" y="5410199"/>
            <a:ext cx="771089" cy="365125"/>
          </a:xfrm>
        </p:spPr>
        <p:txBody>
          <a:bodyPr/>
          <a:lstStyle/>
          <a:p>
            <a:fld id="{1BFEAA20-E681-4989-8937-C6CC16EDAE1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41943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4304664"/>
            <a:ext cx="9912355" cy="819355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41411" y="606426"/>
            <a:ext cx="9912354" cy="3299778"/>
          </a:xfrm>
          <a:prstGeom prst="round2DiagRect">
            <a:avLst>
              <a:gd name="adj1" fmla="val 4860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3200"/>
            </a:lvl1pPr>
          </a:lstStyle>
          <a:p>
            <a:pPr marL="0" lvl="0" indent="0">
              <a:buNone/>
            </a:pPr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5124020"/>
            <a:ext cx="9910859" cy="682472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F507EE-516C-4EA5-A1DB-E0E2CE16CA61}" type="datetimeFigureOut">
              <a:rPr lang="ru-RU" smtClean="0"/>
              <a:t>18.03.2021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FEAA20-E681-4989-8937-C6CC16EDAE1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91083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56" y="609600"/>
            <a:ext cx="9905955" cy="342900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4419599"/>
            <a:ext cx="9904459" cy="137159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F507EE-516C-4EA5-A1DB-E0E2CE16CA61}" type="datetimeFigureOut">
              <a:rPr lang="ru-RU" smtClean="0"/>
              <a:t>18.03.2021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FEAA20-E681-4989-8937-C6CC16EDAE1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416189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599"/>
            <a:ext cx="9302752" cy="2748429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4309919"/>
            <a:ext cx="9906002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F507EE-516C-4EA5-A1DB-E0E2CE16CA61}" type="datetimeFigureOut">
              <a:rPr lang="ru-RU" smtClean="0"/>
              <a:t>18.03.2021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FEAA20-E681-4989-8937-C6CC16EDAE1C}" type="slidenum">
              <a:rPr lang="ru-RU" smtClean="0"/>
              <a:t>‹#›</a:t>
            </a:fld>
            <a:endParaRPr lang="ru-RU"/>
          </a:p>
        </p:txBody>
      </p:sp>
      <p:sp>
        <p:nvSpPr>
          <p:cNvPr id="60" name="TextBox 59"/>
          <p:cNvSpPr txBox="1"/>
          <p:nvPr/>
        </p:nvSpPr>
        <p:spPr>
          <a:xfrm>
            <a:off x="903512" y="73239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10537370" y="276497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46737397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2134041"/>
            <a:ext cx="9906001" cy="2511835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4657655"/>
            <a:ext cx="9904505" cy="1140644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F507EE-516C-4EA5-A1DB-E0E2CE16CA61}" type="datetimeFigureOut">
              <a:rPr lang="ru-RU" smtClean="0"/>
              <a:t>18.03.2021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FEAA20-E681-4989-8937-C6CC16EDAE1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196509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141410" y="2674463"/>
            <a:ext cx="3196899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27918" y="3360263"/>
            <a:ext cx="3208735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4766" y="2677635"/>
            <a:ext cx="3184385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04213" y="3363435"/>
            <a:ext cx="3195830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442" y="2674463"/>
            <a:ext cx="3194968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52442" y="3360263"/>
            <a:ext cx="3194968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F507EE-516C-4EA5-A1DB-E0E2CE16CA61}" type="datetimeFigureOut">
              <a:rPr lang="ru-RU" smtClean="0"/>
              <a:t>18.03.2021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FEAA20-E681-4989-8937-C6CC16EDAE1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535809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1141411" y="609600"/>
            <a:ext cx="9905999" cy="1905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141413" y="4404596"/>
            <a:ext cx="319524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141413" y="2666998"/>
            <a:ext cx="31952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41413" y="4980858"/>
            <a:ext cx="3195240" cy="8178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89053" y="4404596"/>
            <a:ext cx="320040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89053" y="2666998"/>
            <a:ext cx="31989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87593" y="4980857"/>
            <a:ext cx="3200400" cy="81034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567" y="4404595"/>
            <a:ext cx="3190741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52442" y="2666998"/>
            <a:ext cx="3194969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52442" y="4980854"/>
            <a:ext cx="3194968" cy="81034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F507EE-516C-4EA5-A1DB-E0E2CE16CA61}" type="datetimeFigureOut">
              <a:rPr lang="ru-RU" smtClean="0"/>
              <a:t>18.03.2021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FEAA20-E681-4989-8937-C6CC16EDAE1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687700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F507EE-516C-4EA5-A1DB-E0E2CE16CA61}" type="datetimeFigureOut">
              <a:rPr lang="ru-RU" smtClean="0"/>
              <a:t>18.03.2021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FEAA20-E681-4989-8937-C6CC16EDAE1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529091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042400" y="609599"/>
            <a:ext cx="2005011" cy="5181601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1410" y="609599"/>
            <a:ext cx="7748590" cy="518160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F507EE-516C-4EA5-A1DB-E0E2CE16CA61}" type="datetimeFigureOut">
              <a:rPr lang="ru-RU" smtClean="0"/>
              <a:t>18.03.2021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FEAA20-E681-4989-8937-C6CC16EDAE1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50180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F507EE-516C-4EA5-A1DB-E0E2CE16CA61}" type="datetimeFigureOut">
              <a:rPr lang="ru-RU" smtClean="0"/>
              <a:t>18.03.2021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FEAA20-E681-4989-8937-C6CC16EDAE1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61830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419226"/>
            <a:ext cx="9906000" cy="2852737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424362"/>
            <a:ext cx="9906000" cy="1374776"/>
          </a:xfrm>
        </p:spPr>
        <p:txBody>
          <a:bodyPr>
            <a:normAutofit/>
          </a:bodyPr>
          <a:lstStyle>
            <a:lvl1pPr marL="0" indent="0">
              <a:buNone/>
              <a:defRPr sz="1800"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F507EE-516C-4EA5-A1DB-E0E2CE16CA61}" type="datetimeFigureOut">
              <a:rPr lang="ru-RU" smtClean="0"/>
              <a:t>18.03.2021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FEAA20-E681-4989-8937-C6CC16EDAE1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49093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1410" y="2249486"/>
            <a:ext cx="4878389" cy="354171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249486"/>
            <a:ext cx="4875211" cy="354171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F507EE-516C-4EA5-A1DB-E0E2CE16CA61}" type="datetimeFigureOut">
              <a:rPr lang="ru-RU" smtClean="0"/>
              <a:t>18.03.2021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FEAA20-E681-4989-8937-C6CC16EDAE1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75105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19126"/>
            <a:ext cx="9906000" cy="1477961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0019" y="2249486"/>
            <a:ext cx="4649783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1410" y="3073397"/>
            <a:ext cx="4878391" cy="271780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8" y="2249485"/>
            <a:ext cx="4646602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073397"/>
            <a:ext cx="4875210" cy="271780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F507EE-516C-4EA5-A1DB-E0E2CE16CA61}" type="datetimeFigureOut">
              <a:rPr lang="ru-RU" smtClean="0"/>
              <a:t>18.03.2021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FEAA20-E681-4989-8937-C6CC16EDAE1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61475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F507EE-516C-4EA5-A1DB-E0E2CE16CA61}" type="datetimeFigureOut">
              <a:rPr lang="ru-RU" smtClean="0"/>
              <a:t>18.03.2021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FEAA20-E681-4989-8937-C6CC16EDAE1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62198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F507EE-516C-4EA5-A1DB-E0E2CE16CA61}" type="datetimeFigureOut">
              <a:rPr lang="ru-RU" smtClean="0"/>
              <a:t>18.03.2021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FEAA20-E681-4989-8937-C6CC16EDAE1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34921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6705" y="609601"/>
            <a:ext cx="3856037" cy="163988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56200" y="592666"/>
            <a:ext cx="5891209" cy="5198534"/>
          </a:xfrm>
        </p:spPr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6705" y="2249486"/>
            <a:ext cx="3856037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F507EE-516C-4EA5-A1DB-E0E2CE16CA61}" type="datetimeFigureOut">
              <a:rPr lang="ru-RU" smtClean="0"/>
              <a:t>18.03.2021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FEAA20-E681-4989-8937-C6CC16EDAE1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02170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5934508" cy="163988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380721" y="609601"/>
            <a:ext cx="3666690" cy="5181599"/>
          </a:xfrm>
          <a:prstGeom prst="round2DiagRect">
            <a:avLst>
              <a:gd name="adj1" fmla="val 5608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2249486"/>
            <a:ext cx="5934511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F507EE-516C-4EA5-A1DB-E0E2CE16CA61}" type="datetimeFigureOut">
              <a:rPr lang="ru-RU" smtClean="0"/>
              <a:t>18.03.2021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FEAA20-E681-4989-8937-C6CC16EDAE1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54422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/>
          <p:cNvGrpSpPr/>
          <p:nvPr/>
        </p:nvGrpSpPr>
        <p:grpSpPr>
          <a:xfrm>
            <a:off x="-14288" y="0"/>
            <a:ext cx="12053888" cy="6858001"/>
            <a:chOff x="-14288" y="0"/>
            <a:chExt cx="12053888" cy="6858001"/>
          </a:xfrm>
        </p:grpSpPr>
        <p:grpSp>
          <p:nvGrpSpPr>
            <p:cNvPr id="9" name="Group 8"/>
            <p:cNvGrpSpPr/>
            <p:nvPr/>
          </p:nvGrpSpPr>
          <p:grpSpPr>
            <a:xfrm>
              <a:off x="-14288" y="0"/>
              <a:ext cx="1220788" cy="6858001"/>
              <a:chOff x="-14288" y="0"/>
              <a:chExt cx="1220788" cy="6858001"/>
            </a:xfrm>
            <a:gradFill flip="none" rotWithShape="1">
              <a:gsLst>
                <a:gs pos="0">
                  <a:schemeClr val="tx2"/>
                </a:gs>
                <a:gs pos="100000">
                  <a:schemeClr val="bg2">
                    <a:lumMod val="60000"/>
                    <a:lumOff val="4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21" name="Rectangle 5"/>
              <p:cNvSpPr>
                <a:spLocks noChangeArrowheads="1"/>
              </p:cNvSpPr>
              <p:nvPr/>
            </p:nvSpPr>
            <p:spPr bwMode="auto">
              <a:xfrm>
                <a:off x="114300" y="4763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22" name="Freeform 6"/>
              <p:cNvSpPr>
                <a:spLocks noEditPoints="1"/>
              </p:cNvSpPr>
              <p:nvPr/>
            </p:nvSpPr>
            <p:spPr bwMode="auto">
              <a:xfrm>
                <a:off x="33337" y="217646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3" name="Freeform 7"/>
              <p:cNvSpPr>
                <a:spLocks noEditPoints="1"/>
              </p:cNvSpPr>
              <p:nvPr/>
            </p:nvSpPr>
            <p:spPr bwMode="auto">
              <a:xfrm>
                <a:off x="28575" y="4021138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4" name="Freeform 8"/>
              <p:cNvSpPr/>
              <p:nvPr/>
            </p:nvSpPr>
            <p:spPr bwMode="auto">
              <a:xfrm>
                <a:off x="200025" y="4763"/>
                <a:ext cx="369888" cy="1811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41">
                    <a:moveTo>
                      <a:pt x="218" y="1141"/>
                    </a:moveTo>
                    <a:lnTo>
                      <a:pt x="0" y="626"/>
                    </a:lnTo>
                    <a:lnTo>
                      <a:pt x="0" y="0"/>
                    </a:lnTo>
                    <a:lnTo>
                      <a:pt x="15" y="0"/>
                    </a:lnTo>
                    <a:lnTo>
                      <a:pt x="15" y="623"/>
                    </a:lnTo>
                    <a:lnTo>
                      <a:pt x="233" y="1135"/>
                    </a:lnTo>
                    <a:lnTo>
                      <a:pt x="218" y="114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5" name="Freeform 9"/>
              <p:cNvSpPr>
                <a:spLocks noEditPoints="1"/>
              </p:cNvSpPr>
              <p:nvPr/>
            </p:nvSpPr>
            <p:spPr bwMode="auto">
              <a:xfrm>
                <a:off x="503237" y="1801813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6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6" name="Freeform 10"/>
              <p:cNvSpPr/>
              <p:nvPr/>
            </p:nvSpPr>
            <p:spPr bwMode="auto">
              <a:xfrm>
                <a:off x="285750" y="4763"/>
                <a:ext cx="369888" cy="1430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901">
                    <a:moveTo>
                      <a:pt x="221" y="901"/>
                    </a:moveTo>
                    <a:lnTo>
                      <a:pt x="0" y="383"/>
                    </a:lnTo>
                    <a:lnTo>
                      <a:pt x="0" y="0"/>
                    </a:lnTo>
                    <a:lnTo>
                      <a:pt x="18" y="0"/>
                    </a:lnTo>
                    <a:lnTo>
                      <a:pt x="18" y="380"/>
                    </a:lnTo>
                    <a:lnTo>
                      <a:pt x="233" y="895"/>
                    </a:lnTo>
                    <a:lnTo>
                      <a:pt x="221" y="90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7" name="Freeform 11"/>
              <p:cNvSpPr/>
              <p:nvPr/>
            </p:nvSpPr>
            <p:spPr bwMode="auto">
              <a:xfrm>
                <a:off x="546100" y="0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96" y="575"/>
                    </a:moveTo>
                    <a:lnTo>
                      <a:pt x="78" y="575"/>
                    </a:lnTo>
                    <a:lnTo>
                      <a:pt x="78" y="192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96" y="189"/>
                    </a:lnTo>
                    <a:lnTo>
                      <a:pt x="96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8" name="Freeform 12"/>
              <p:cNvSpPr>
                <a:spLocks noEditPoints="1"/>
              </p:cNvSpPr>
              <p:nvPr/>
            </p:nvSpPr>
            <p:spPr bwMode="auto">
              <a:xfrm>
                <a:off x="588962" y="14208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7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9" name="Freeform 13"/>
              <p:cNvSpPr>
                <a:spLocks noEditPoints="1"/>
              </p:cNvSpPr>
              <p:nvPr/>
            </p:nvSpPr>
            <p:spPr bwMode="auto">
              <a:xfrm>
                <a:off x="588962" y="9032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0" name="Freeform 14"/>
              <p:cNvSpPr/>
              <p:nvPr/>
            </p:nvSpPr>
            <p:spPr bwMode="auto">
              <a:xfrm>
                <a:off x="641350" y="0"/>
                <a:ext cx="422275" cy="527050"/>
              </a:xfrm>
              <a:custGeom>
                <a:avLst/>
                <a:gdLst/>
                <a:ahLst/>
                <a:cxnLst/>
                <a:rect l="0" t="0" r="r" b="b"/>
                <a:pathLst>
                  <a:path w="266" h="332">
                    <a:moveTo>
                      <a:pt x="257" y="332"/>
                    </a:moveTo>
                    <a:lnTo>
                      <a:pt x="48" y="123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63" y="114"/>
                    </a:lnTo>
                    <a:lnTo>
                      <a:pt x="266" y="320"/>
                    </a:lnTo>
                    <a:lnTo>
                      <a:pt x="257" y="33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1" name="Freeform 15"/>
              <p:cNvSpPr>
                <a:spLocks noEditPoints="1"/>
              </p:cNvSpPr>
              <p:nvPr/>
            </p:nvSpPr>
            <p:spPr bwMode="auto">
              <a:xfrm>
                <a:off x="1020762" y="488950"/>
                <a:ext cx="161925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4" h="31">
                    <a:moveTo>
                      <a:pt x="17" y="31"/>
                    </a:moveTo>
                    <a:cubicBezTo>
                      <a:pt x="13" y="31"/>
                      <a:pt x="9" y="30"/>
                      <a:pt x="6" y="27"/>
                    </a:cubicBezTo>
                    <a:cubicBezTo>
                      <a:pt x="0" y="20"/>
                      <a:pt x="0" y="10"/>
                      <a:pt x="6" y="4"/>
                    </a:cubicBezTo>
                    <a:cubicBezTo>
                      <a:pt x="9" y="1"/>
                      <a:pt x="13" y="0"/>
                      <a:pt x="17" y="0"/>
                    </a:cubicBezTo>
                    <a:cubicBezTo>
                      <a:pt x="21" y="0"/>
                      <a:pt x="25" y="1"/>
                      <a:pt x="28" y="4"/>
                    </a:cubicBezTo>
                    <a:cubicBezTo>
                      <a:pt x="34" y="10"/>
                      <a:pt x="34" y="20"/>
                      <a:pt x="28" y="27"/>
                    </a:cubicBezTo>
                    <a:cubicBezTo>
                      <a:pt x="25" y="30"/>
                      <a:pt x="21" y="31"/>
                      <a:pt x="17" y="31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5"/>
                      <a:pt x="9" y="7"/>
                    </a:cubicBezTo>
                    <a:cubicBezTo>
                      <a:pt x="4" y="12"/>
                      <a:pt x="4" y="19"/>
                      <a:pt x="9" y="24"/>
                    </a:cubicBezTo>
                    <a:cubicBezTo>
                      <a:pt x="11" y="26"/>
                      <a:pt x="14" y="27"/>
                      <a:pt x="17" y="27"/>
                    </a:cubicBezTo>
                    <a:cubicBezTo>
                      <a:pt x="20" y="27"/>
                      <a:pt x="23" y="26"/>
                      <a:pt x="25" y="24"/>
                    </a:cubicBezTo>
                    <a:cubicBezTo>
                      <a:pt x="30" y="19"/>
                      <a:pt x="30" y="12"/>
                      <a:pt x="25" y="7"/>
                    </a:cubicBezTo>
                    <a:cubicBezTo>
                      <a:pt x="23" y="5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2" name="Line 16"/>
              <p:cNvSpPr>
                <a:spLocks noChangeShapeType="1"/>
              </p:cNvSpPr>
              <p:nvPr/>
            </p:nvSpPr>
            <p:spPr bwMode="auto">
              <a:xfrm>
                <a:off x="-4763" y="9525"/>
                <a:ext cx="0" cy="0"/>
              </a:xfrm>
              <a:prstGeom prst="line">
                <a:avLst/>
              </a:prstGeom>
              <a:grpFill/>
              <a:ln w="15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</p:sp>
          <p:sp>
            <p:nvSpPr>
              <p:cNvPr id="33" name="Freeform 17"/>
              <p:cNvSpPr/>
              <p:nvPr/>
            </p:nvSpPr>
            <p:spPr bwMode="auto">
              <a:xfrm>
                <a:off x="9525" y="1801813"/>
                <a:ext cx="123825" cy="127000"/>
              </a:xfrm>
              <a:custGeom>
                <a:avLst/>
                <a:gdLst/>
                <a:ahLst/>
                <a:cxnLst/>
                <a:rect l="0" t="0" r="r" b="b"/>
                <a:pathLst>
                  <a:path w="78" h="80">
                    <a:moveTo>
                      <a:pt x="6" y="80"/>
                    </a:moveTo>
                    <a:lnTo>
                      <a:pt x="0" y="71"/>
                    </a:lnTo>
                    <a:lnTo>
                      <a:pt x="69" y="0"/>
                    </a:lnTo>
                    <a:lnTo>
                      <a:pt x="78" y="9"/>
                    </a:lnTo>
                    <a:lnTo>
                      <a:pt x="6" y="8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4" name="Freeform 18"/>
              <p:cNvSpPr/>
              <p:nvPr/>
            </p:nvSpPr>
            <p:spPr bwMode="auto">
              <a:xfrm>
                <a:off x="-9525" y="3549650"/>
                <a:ext cx="147638" cy="481013"/>
              </a:xfrm>
              <a:custGeom>
                <a:avLst/>
                <a:gdLst/>
                <a:ahLst/>
                <a:cxnLst/>
                <a:rect l="0" t="0" r="r" b="b"/>
                <a:pathLst>
                  <a:path w="93" h="303">
                    <a:moveTo>
                      <a:pt x="93" y="303"/>
                    </a:moveTo>
                    <a:lnTo>
                      <a:pt x="78" y="303"/>
                    </a:lnTo>
                    <a:lnTo>
                      <a:pt x="78" y="78"/>
                    </a:lnTo>
                    <a:lnTo>
                      <a:pt x="0" y="12"/>
                    </a:lnTo>
                    <a:lnTo>
                      <a:pt x="12" y="0"/>
                    </a:lnTo>
                    <a:lnTo>
                      <a:pt x="93" y="69"/>
                    </a:lnTo>
                    <a:lnTo>
                      <a:pt x="93" y="30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5" name="Freeform 19"/>
              <p:cNvSpPr/>
              <p:nvPr/>
            </p:nvSpPr>
            <p:spPr bwMode="auto">
              <a:xfrm>
                <a:off x="128587" y="1382713"/>
                <a:ext cx="142875" cy="476250"/>
              </a:xfrm>
              <a:custGeom>
                <a:avLst/>
                <a:gdLst/>
                <a:ahLst/>
                <a:cxnLst/>
                <a:rect l="0" t="0" r="r" b="b"/>
                <a:pathLst>
                  <a:path w="90" h="300">
                    <a:moveTo>
                      <a:pt x="90" y="300"/>
                    </a:moveTo>
                    <a:lnTo>
                      <a:pt x="78" y="300"/>
                    </a:lnTo>
                    <a:lnTo>
                      <a:pt x="78" y="84"/>
                    </a:lnTo>
                    <a:lnTo>
                      <a:pt x="0" y="9"/>
                    </a:lnTo>
                    <a:lnTo>
                      <a:pt x="9" y="0"/>
                    </a:lnTo>
                    <a:lnTo>
                      <a:pt x="90" y="81"/>
                    </a:lnTo>
                    <a:lnTo>
                      <a:pt x="90" y="30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6" name="Freeform 20"/>
              <p:cNvSpPr>
                <a:spLocks noEditPoints="1"/>
              </p:cNvSpPr>
              <p:nvPr/>
            </p:nvSpPr>
            <p:spPr bwMode="auto">
              <a:xfrm>
                <a:off x="204787" y="1849438"/>
                <a:ext cx="114300" cy="107950"/>
              </a:xfrm>
              <a:custGeom>
                <a:avLst/>
                <a:gdLst/>
                <a:ahLst/>
                <a:cxnLst/>
                <a:rect l="0" t="0" r="r" b="b"/>
                <a:pathLst>
                  <a:path w="24" h="23">
                    <a:moveTo>
                      <a:pt x="12" y="23"/>
                    </a:moveTo>
                    <a:cubicBezTo>
                      <a:pt x="6" y="23"/>
                      <a:pt x="0" y="18"/>
                      <a:pt x="0" y="12"/>
                    </a:cubicBezTo>
                    <a:cubicBezTo>
                      <a:pt x="0" y="5"/>
                      <a:pt x="6" y="0"/>
                      <a:pt x="12" y="0"/>
                    </a:cubicBezTo>
                    <a:cubicBezTo>
                      <a:pt x="18" y="0"/>
                      <a:pt x="24" y="5"/>
                      <a:pt x="24" y="12"/>
                    </a:cubicBezTo>
                    <a:cubicBezTo>
                      <a:pt x="24" y="18"/>
                      <a:pt x="18" y="23"/>
                      <a:pt x="12" y="23"/>
                    </a:cubicBezTo>
                    <a:close/>
                    <a:moveTo>
                      <a:pt x="12" y="4"/>
                    </a:moveTo>
                    <a:cubicBezTo>
                      <a:pt x="8" y="4"/>
                      <a:pt x="4" y="8"/>
                      <a:pt x="4" y="12"/>
                    </a:cubicBezTo>
                    <a:cubicBezTo>
                      <a:pt x="4" y="16"/>
                      <a:pt x="8" y="19"/>
                      <a:pt x="12" y="19"/>
                    </a:cubicBezTo>
                    <a:cubicBezTo>
                      <a:pt x="16" y="19"/>
                      <a:pt x="20" y="16"/>
                      <a:pt x="20" y="12"/>
                    </a:cubicBezTo>
                    <a:cubicBezTo>
                      <a:pt x="20" y="8"/>
                      <a:pt x="16" y="4"/>
                      <a:pt x="1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7" name="Rectangle 21"/>
              <p:cNvSpPr>
                <a:spLocks noChangeArrowheads="1"/>
              </p:cNvSpPr>
              <p:nvPr/>
            </p:nvSpPr>
            <p:spPr bwMode="auto">
              <a:xfrm>
                <a:off x="133350" y="4662488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38" name="Freeform 22"/>
              <p:cNvSpPr/>
              <p:nvPr/>
            </p:nvSpPr>
            <p:spPr bwMode="auto">
              <a:xfrm>
                <a:off x="223837" y="5041900"/>
                <a:ext cx="369888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35">
                    <a:moveTo>
                      <a:pt x="15" y="1135"/>
                    </a:moveTo>
                    <a:lnTo>
                      <a:pt x="0" y="1135"/>
                    </a:lnTo>
                    <a:lnTo>
                      <a:pt x="0" y="515"/>
                    </a:lnTo>
                    <a:lnTo>
                      <a:pt x="0" y="512"/>
                    </a:lnTo>
                    <a:lnTo>
                      <a:pt x="218" y="0"/>
                    </a:lnTo>
                    <a:lnTo>
                      <a:pt x="233" y="6"/>
                    </a:lnTo>
                    <a:lnTo>
                      <a:pt x="15" y="518"/>
                    </a:lnTo>
                    <a:lnTo>
                      <a:pt x="15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9" name="Freeform 23"/>
              <p:cNvSpPr>
                <a:spLocks noEditPoints="1"/>
              </p:cNvSpPr>
              <p:nvPr/>
            </p:nvSpPr>
            <p:spPr bwMode="auto">
              <a:xfrm>
                <a:off x="52387" y="44815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0" name="Freeform 24"/>
              <p:cNvSpPr/>
              <p:nvPr/>
            </p:nvSpPr>
            <p:spPr bwMode="auto">
              <a:xfrm>
                <a:off x="-14288" y="5627688"/>
                <a:ext cx="85725" cy="1216025"/>
              </a:xfrm>
              <a:custGeom>
                <a:avLst/>
                <a:gdLst/>
                <a:ahLst/>
                <a:cxnLst/>
                <a:rect l="0" t="0" r="r" b="b"/>
                <a:pathLst>
                  <a:path w="54" h="766">
                    <a:moveTo>
                      <a:pt x="54" y="766"/>
                    </a:moveTo>
                    <a:lnTo>
                      <a:pt x="36" y="766"/>
                    </a:lnTo>
                    <a:lnTo>
                      <a:pt x="36" y="149"/>
                    </a:lnTo>
                    <a:lnTo>
                      <a:pt x="0" y="3"/>
                    </a:lnTo>
                    <a:lnTo>
                      <a:pt x="18" y="0"/>
                    </a:lnTo>
                    <a:lnTo>
                      <a:pt x="54" y="146"/>
                    </a:lnTo>
                    <a:lnTo>
                      <a:pt x="54" y="76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1" name="Freeform 25"/>
              <p:cNvSpPr>
                <a:spLocks noEditPoints="1"/>
              </p:cNvSpPr>
              <p:nvPr/>
            </p:nvSpPr>
            <p:spPr bwMode="auto">
              <a:xfrm>
                <a:off x="527050" y="48672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2" name="Freeform 26"/>
              <p:cNvSpPr/>
              <p:nvPr/>
            </p:nvSpPr>
            <p:spPr bwMode="auto">
              <a:xfrm>
                <a:off x="309562" y="5422900"/>
                <a:ext cx="374650" cy="1425575"/>
              </a:xfrm>
              <a:custGeom>
                <a:avLst/>
                <a:gdLst/>
                <a:ahLst/>
                <a:cxnLst/>
                <a:rect l="0" t="0" r="r" b="b"/>
                <a:pathLst>
                  <a:path w="236" h="898">
                    <a:moveTo>
                      <a:pt x="18" y="898"/>
                    </a:moveTo>
                    <a:lnTo>
                      <a:pt x="0" y="898"/>
                    </a:lnTo>
                    <a:lnTo>
                      <a:pt x="0" y="515"/>
                    </a:lnTo>
                    <a:lnTo>
                      <a:pt x="3" y="512"/>
                    </a:lnTo>
                    <a:lnTo>
                      <a:pt x="221" y="0"/>
                    </a:lnTo>
                    <a:lnTo>
                      <a:pt x="236" y="6"/>
                    </a:lnTo>
                    <a:lnTo>
                      <a:pt x="18" y="518"/>
                    </a:lnTo>
                    <a:lnTo>
                      <a:pt x="18" y="89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3" name="Freeform 27"/>
              <p:cNvSpPr/>
              <p:nvPr/>
            </p:nvSpPr>
            <p:spPr bwMode="auto">
              <a:xfrm>
                <a:off x="569912" y="5945188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15" y="575"/>
                    </a:moveTo>
                    <a:lnTo>
                      <a:pt x="0" y="569"/>
                    </a:lnTo>
                    <a:lnTo>
                      <a:pt x="81" y="383"/>
                    </a:lnTo>
                    <a:lnTo>
                      <a:pt x="81" y="0"/>
                    </a:lnTo>
                    <a:lnTo>
                      <a:pt x="96" y="0"/>
                    </a:lnTo>
                    <a:lnTo>
                      <a:pt x="96" y="386"/>
                    </a:lnTo>
                    <a:lnTo>
                      <a:pt x="15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4" name="Freeform 28"/>
              <p:cNvSpPr>
                <a:spLocks noEditPoints="1"/>
              </p:cNvSpPr>
              <p:nvPr/>
            </p:nvSpPr>
            <p:spPr bwMode="auto">
              <a:xfrm>
                <a:off x="612775" y="52466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5" name="Freeform 29"/>
              <p:cNvSpPr>
                <a:spLocks noEditPoints="1"/>
              </p:cNvSpPr>
              <p:nvPr/>
            </p:nvSpPr>
            <p:spPr bwMode="auto">
              <a:xfrm>
                <a:off x="612775" y="57642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6" name="Freeform 30"/>
              <p:cNvSpPr/>
              <p:nvPr/>
            </p:nvSpPr>
            <p:spPr bwMode="auto">
              <a:xfrm>
                <a:off x="669925" y="6330950"/>
                <a:ext cx="417513" cy="517525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6">
                    <a:moveTo>
                      <a:pt x="15" y="326"/>
                    </a:moveTo>
                    <a:lnTo>
                      <a:pt x="0" y="320"/>
                    </a:lnTo>
                    <a:lnTo>
                      <a:pt x="45" y="206"/>
                    </a:lnTo>
                    <a:lnTo>
                      <a:pt x="48" y="206"/>
                    </a:lnTo>
                    <a:lnTo>
                      <a:pt x="254" y="0"/>
                    </a:lnTo>
                    <a:lnTo>
                      <a:pt x="263" y="12"/>
                    </a:lnTo>
                    <a:lnTo>
                      <a:pt x="60" y="215"/>
                    </a:lnTo>
                    <a:lnTo>
                      <a:pt x="15" y="3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7" name="Freeform 31"/>
              <p:cNvSpPr>
                <a:spLocks noEditPoints="1"/>
              </p:cNvSpPr>
              <p:nvPr/>
            </p:nvSpPr>
            <p:spPr bwMode="auto">
              <a:xfrm>
                <a:off x="1049337" y="6221413"/>
                <a:ext cx="157163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3" h="31">
                    <a:moveTo>
                      <a:pt x="16" y="31"/>
                    </a:moveTo>
                    <a:cubicBezTo>
                      <a:pt x="12" y="31"/>
                      <a:pt x="8" y="29"/>
                      <a:pt x="5" y="26"/>
                    </a:cubicBezTo>
                    <a:cubicBezTo>
                      <a:pt x="2" y="24"/>
                      <a:pt x="0" y="20"/>
                      <a:pt x="0" y="15"/>
                    </a:cubicBezTo>
                    <a:cubicBezTo>
                      <a:pt x="0" y="11"/>
                      <a:pt x="2" y="7"/>
                      <a:pt x="5" y="4"/>
                    </a:cubicBezTo>
                    <a:cubicBezTo>
                      <a:pt x="8" y="1"/>
                      <a:pt x="12" y="0"/>
                      <a:pt x="16" y="0"/>
                    </a:cubicBezTo>
                    <a:cubicBezTo>
                      <a:pt x="20" y="0"/>
                      <a:pt x="24" y="1"/>
                      <a:pt x="27" y="4"/>
                    </a:cubicBezTo>
                    <a:cubicBezTo>
                      <a:pt x="33" y="10"/>
                      <a:pt x="33" y="20"/>
                      <a:pt x="27" y="26"/>
                    </a:cubicBezTo>
                    <a:cubicBezTo>
                      <a:pt x="24" y="29"/>
                      <a:pt x="20" y="31"/>
                      <a:pt x="16" y="31"/>
                    </a:cubicBezTo>
                    <a:close/>
                    <a:moveTo>
                      <a:pt x="16" y="4"/>
                    </a:moveTo>
                    <a:cubicBezTo>
                      <a:pt x="13" y="4"/>
                      <a:pt x="10" y="5"/>
                      <a:pt x="8" y="7"/>
                    </a:cubicBezTo>
                    <a:cubicBezTo>
                      <a:pt x="6" y="9"/>
                      <a:pt x="4" y="12"/>
                      <a:pt x="4" y="15"/>
                    </a:cubicBezTo>
                    <a:cubicBezTo>
                      <a:pt x="4" y="19"/>
                      <a:pt x="6" y="21"/>
                      <a:pt x="8" y="24"/>
                    </a:cubicBezTo>
                    <a:cubicBezTo>
                      <a:pt x="10" y="26"/>
                      <a:pt x="13" y="27"/>
                      <a:pt x="16" y="27"/>
                    </a:cubicBezTo>
                    <a:cubicBezTo>
                      <a:pt x="19" y="27"/>
                      <a:pt x="22" y="26"/>
                      <a:pt x="24" y="24"/>
                    </a:cubicBezTo>
                    <a:cubicBezTo>
                      <a:pt x="29" y="19"/>
                      <a:pt x="29" y="12"/>
                      <a:pt x="24" y="7"/>
                    </a:cubicBezTo>
                    <a:cubicBezTo>
                      <a:pt x="22" y="5"/>
                      <a:pt x="19" y="4"/>
                      <a:pt x="16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</p:grpSp>
        <p:grpSp>
          <p:nvGrpSpPr>
            <p:cNvPr id="10" name="Group 9"/>
            <p:cNvGrpSpPr/>
            <p:nvPr/>
          </p:nvGrpSpPr>
          <p:grpSpPr>
            <a:xfrm>
              <a:off x="11364912" y="0"/>
              <a:ext cx="674688" cy="6848476"/>
              <a:chOff x="11364912" y="0"/>
              <a:chExt cx="674688" cy="6848476"/>
            </a:xfrm>
            <a:gradFill flip="none" rotWithShape="1">
              <a:gsLst>
                <a:gs pos="0">
                  <a:schemeClr val="tx2">
                    <a:alpha val="80000"/>
                  </a:schemeClr>
                </a:gs>
                <a:gs pos="100000">
                  <a:schemeClr val="bg2">
                    <a:lumMod val="60000"/>
                    <a:lumOff val="40000"/>
                    <a:alpha val="6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11" name="Freeform 32"/>
              <p:cNvSpPr/>
              <p:nvPr/>
            </p:nvSpPr>
            <p:spPr bwMode="auto">
              <a:xfrm>
                <a:off x="11483975" y="0"/>
                <a:ext cx="417513" cy="512763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3">
                    <a:moveTo>
                      <a:pt x="12" y="323"/>
                    </a:moveTo>
                    <a:lnTo>
                      <a:pt x="0" y="314"/>
                    </a:lnTo>
                    <a:lnTo>
                      <a:pt x="203" y="108"/>
                    </a:lnTo>
                    <a:lnTo>
                      <a:pt x="248" y="0"/>
                    </a:lnTo>
                    <a:lnTo>
                      <a:pt x="263" y="6"/>
                    </a:lnTo>
                    <a:lnTo>
                      <a:pt x="218" y="117"/>
                    </a:lnTo>
                    <a:lnTo>
                      <a:pt x="218" y="117"/>
                    </a:lnTo>
                    <a:lnTo>
                      <a:pt x="12" y="32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2" name="Freeform 33"/>
              <p:cNvSpPr>
                <a:spLocks noEditPoints="1"/>
              </p:cNvSpPr>
              <p:nvPr/>
            </p:nvSpPr>
            <p:spPr bwMode="auto">
              <a:xfrm>
                <a:off x="11364912" y="474663"/>
                <a:ext cx="157163" cy="152400"/>
              </a:xfrm>
              <a:custGeom>
                <a:avLst/>
                <a:gdLst/>
                <a:ahLst/>
                <a:cxnLst/>
                <a:rect l="0" t="0" r="r" b="b"/>
                <a:pathLst>
                  <a:path w="33" h="32">
                    <a:moveTo>
                      <a:pt x="17" y="32"/>
                    </a:moveTo>
                    <a:cubicBezTo>
                      <a:pt x="13" y="32"/>
                      <a:pt x="9" y="30"/>
                      <a:pt x="6" y="27"/>
                    </a:cubicBezTo>
                    <a:cubicBezTo>
                      <a:pt x="0" y="21"/>
                      <a:pt x="0" y="11"/>
                      <a:pt x="6" y="5"/>
                    </a:cubicBezTo>
                    <a:cubicBezTo>
                      <a:pt x="9" y="2"/>
                      <a:pt x="13" y="0"/>
                      <a:pt x="17" y="0"/>
                    </a:cubicBezTo>
                    <a:cubicBezTo>
                      <a:pt x="21" y="0"/>
                      <a:pt x="25" y="2"/>
                      <a:pt x="28" y="5"/>
                    </a:cubicBezTo>
                    <a:cubicBezTo>
                      <a:pt x="31" y="8"/>
                      <a:pt x="33" y="12"/>
                      <a:pt x="33" y="16"/>
                    </a:cubicBezTo>
                    <a:cubicBezTo>
                      <a:pt x="33" y="20"/>
                      <a:pt x="31" y="24"/>
                      <a:pt x="28" y="27"/>
                    </a:cubicBezTo>
                    <a:cubicBezTo>
                      <a:pt x="25" y="30"/>
                      <a:pt x="21" y="32"/>
                      <a:pt x="17" y="32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6"/>
                      <a:pt x="9" y="8"/>
                    </a:cubicBezTo>
                    <a:cubicBezTo>
                      <a:pt x="4" y="12"/>
                      <a:pt x="4" y="20"/>
                      <a:pt x="9" y="24"/>
                    </a:cubicBezTo>
                    <a:cubicBezTo>
                      <a:pt x="11" y="27"/>
                      <a:pt x="14" y="28"/>
                      <a:pt x="17" y="28"/>
                    </a:cubicBezTo>
                    <a:cubicBezTo>
                      <a:pt x="20" y="28"/>
                      <a:pt x="23" y="27"/>
                      <a:pt x="26" y="24"/>
                    </a:cubicBezTo>
                    <a:cubicBezTo>
                      <a:pt x="30" y="20"/>
                      <a:pt x="30" y="12"/>
                      <a:pt x="26" y="8"/>
                    </a:cubicBezTo>
                    <a:cubicBezTo>
                      <a:pt x="23" y="6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3" name="Freeform 34"/>
              <p:cNvSpPr>
                <a:spLocks noEditPoints="1"/>
              </p:cNvSpPr>
              <p:nvPr/>
            </p:nvSpPr>
            <p:spPr bwMode="auto">
              <a:xfrm>
                <a:off x="11631612" y="1539875"/>
                <a:ext cx="188913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4" name="Freeform 35"/>
              <p:cNvSpPr/>
              <p:nvPr/>
            </p:nvSpPr>
            <p:spPr bwMode="auto">
              <a:xfrm>
                <a:off x="11531600" y="5694363"/>
                <a:ext cx="298450" cy="1154113"/>
              </a:xfrm>
              <a:custGeom>
                <a:avLst/>
                <a:gdLst/>
                <a:ahLst/>
                <a:cxnLst/>
                <a:rect l="0" t="0" r="r" b="b"/>
                <a:pathLst>
                  <a:path w="188" h="727">
                    <a:moveTo>
                      <a:pt x="15" y="727"/>
                    </a:moveTo>
                    <a:lnTo>
                      <a:pt x="0" y="727"/>
                    </a:lnTo>
                    <a:lnTo>
                      <a:pt x="0" y="407"/>
                    </a:lnTo>
                    <a:lnTo>
                      <a:pt x="0" y="407"/>
                    </a:lnTo>
                    <a:lnTo>
                      <a:pt x="176" y="0"/>
                    </a:lnTo>
                    <a:lnTo>
                      <a:pt x="188" y="6"/>
                    </a:lnTo>
                    <a:lnTo>
                      <a:pt x="15" y="410"/>
                    </a:lnTo>
                    <a:lnTo>
                      <a:pt x="15" y="72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5" name="Freeform 36"/>
              <p:cNvSpPr>
                <a:spLocks noEditPoints="1"/>
              </p:cNvSpPr>
              <p:nvPr/>
            </p:nvSpPr>
            <p:spPr bwMode="auto">
              <a:xfrm>
                <a:off x="11772900" y="5551488"/>
                <a:ext cx="157163" cy="155575"/>
              </a:xfrm>
              <a:custGeom>
                <a:avLst/>
                <a:gdLst/>
                <a:ahLst/>
                <a:cxnLst/>
                <a:rect l="0" t="0" r="r" b="b"/>
                <a:pathLst>
                  <a:path w="33" h="33">
                    <a:moveTo>
                      <a:pt x="17" y="33"/>
                    </a:moveTo>
                    <a:cubicBezTo>
                      <a:pt x="8" y="33"/>
                      <a:pt x="0" y="25"/>
                      <a:pt x="0" y="16"/>
                    </a:cubicBezTo>
                    <a:cubicBezTo>
                      <a:pt x="0" y="7"/>
                      <a:pt x="8" y="0"/>
                      <a:pt x="17" y="0"/>
                    </a:cubicBezTo>
                    <a:cubicBezTo>
                      <a:pt x="26" y="0"/>
                      <a:pt x="33" y="7"/>
                      <a:pt x="33" y="16"/>
                    </a:cubicBezTo>
                    <a:cubicBezTo>
                      <a:pt x="33" y="25"/>
                      <a:pt x="26" y="33"/>
                      <a:pt x="17" y="33"/>
                    </a:cubicBezTo>
                    <a:close/>
                    <a:moveTo>
                      <a:pt x="17" y="4"/>
                    </a:moveTo>
                    <a:cubicBezTo>
                      <a:pt x="10" y="4"/>
                      <a:pt x="4" y="9"/>
                      <a:pt x="4" y="16"/>
                    </a:cubicBezTo>
                    <a:cubicBezTo>
                      <a:pt x="4" y="23"/>
                      <a:pt x="10" y="29"/>
                      <a:pt x="17" y="29"/>
                    </a:cubicBezTo>
                    <a:cubicBezTo>
                      <a:pt x="23" y="29"/>
                      <a:pt x="29" y="23"/>
                      <a:pt x="29" y="16"/>
                    </a:cubicBezTo>
                    <a:cubicBezTo>
                      <a:pt x="29" y="9"/>
                      <a:pt x="23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6" name="Freeform 37"/>
              <p:cNvSpPr/>
              <p:nvPr/>
            </p:nvSpPr>
            <p:spPr bwMode="auto">
              <a:xfrm>
                <a:off x="11710987" y="4763"/>
                <a:ext cx="304800" cy="1544638"/>
              </a:xfrm>
              <a:custGeom>
                <a:avLst/>
                <a:gdLst/>
                <a:ahLst/>
                <a:cxnLst/>
                <a:rect l="0" t="0" r="r" b="b"/>
                <a:pathLst>
                  <a:path w="192" h="973">
                    <a:moveTo>
                      <a:pt x="15" y="973"/>
                    </a:moveTo>
                    <a:lnTo>
                      <a:pt x="0" y="973"/>
                    </a:lnTo>
                    <a:lnTo>
                      <a:pt x="0" y="790"/>
                    </a:lnTo>
                    <a:lnTo>
                      <a:pt x="174" y="614"/>
                    </a:lnTo>
                    <a:lnTo>
                      <a:pt x="174" y="0"/>
                    </a:lnTo>
                    <a:lnTo>
                      <a:pt x="192" y="0"/>
                    </a:lnTo>
                    <a:lnTo>
                      <a:pt x="192" y="620"/>
                    </a:lnTo>
                    <a:lnTo>
                      <a:pt x="15" y="796"/>
                    </a:lnTo>
                    <a:lnTo>
                      <a:pt x="15" y="97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7" name="Freeform 38"/>
              <p:cNvSpPr>
                <a:spLocks noEditPoints="1"/>
              </p:cNvSpPr>
              <p:nvPr/>
            </p:nvSpPr>
            <p:spPr bwMode="auto">
              <a:xfrm>
                <a:off x="11636375" y="4867275"/>
                <a:ext cx="188913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8" name="Freeform 39"/>
              <p:cNvSpPr/>
              <p:nvPr/>
            </p:nvSpPr>
            <p:spPr bwMode="auto">
              <a:xfrm>
                <a:off x="11441112" y="5046663"/>
                <a:ext cx="307975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194" h="1135">
                    <a:moveTo>
                      <a:pt x="18" y="1135"/>
                    </a:moveTo>
                    <a:lnTo>
                      <a:pt x="0" y="1135"/>
                    </a:lnTo>
                    <a:lnTo>
                      <a:pt x="0" y="354"/>
                    </a:lnTo>
                    <a:lnTo>
                      <a:pt x="176" y="177"/>
                    </a:lnTo>
                    <a:lnTo>
                      <a:pt x="176" y="0"/>
                    </a:lnTo>
                    <a:lnTo>
                      <a:pt x="194" y="0"/>
                    </a:lnTo>
                    <a:lnTo>
                      <a:pt x="194" y="183"/>
                    </a:lnTo>
                    <a:lnTo>
                      <a:pt x="18" y="360"/>
                    </a:lnTo>
                    <a:lnTo>
                      <a:pt x="18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9" name="Freeform 40"/>
              <p:cNvSpPr>
                <a:spLocks noEditPoints="1"/>
              </p:cNvSpPr>
              <p:nvPr/>
            </p:nvSpPr>
            <p:spPr bwMode="auto">
              <a:xfrm>
                <a:off x="11849100" y="64166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0" name="Rectangle 41"/>
              <p:cNvSpPr>
                <a:spLocks noChangeArrowheads="1"/>
              </p:cNvSpPr>
              <p:nvPr/>
            </p:nvSpPr>
            <p:spPr bwMode="auto">
              <a:xfrm>
                <a:off x="11939587" y="6596063"/>
                <a:ext cx="23813" cy="2524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1413" y="618518"/>
            <a:ext cx="9905998" cy="14785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2" y="2249487"/>
            <a:ext cx="9905999" cy="35417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56921" y="588327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F507EE-516C-4EA5-A1DB-E0E2CE16CA61}" type="datetimeFigureOut">
              <a:rPr lang="ru-RU" smtClean="0"/>
              <a:t>18.03.2021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41411" y="5883275"/>
            <a:ext cx="623930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 cap="all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76321" y="5883274"/>
            <a:ext cx="77108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FEAA20-E681-4989-8937-C6CC16EDAE1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801343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  <p:sldLayoutId id="2147483689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SzPct val="125000"/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512323" y="465512"/>
            <a:ext cx="8791575" cy="1448406"/>
          </a:xfrm>
        </p:spPr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14-nji </a:t>
            </a:r>
            <a:r>
              <a:rPr lang="en-US" dirty="0" err="1" smtClean="0">
                <a:solidFill>
                  <a:schemeClr val="bg1"/>
                </a:solidFill>
              </a:rPr>
              <a:t>tema</a:t>
            </a:r>
            <a:r>
              <a:rPr lang="en-US" dirty="0" smtClean="0">
                <a:solidFill>
                  <a:schemeClr val="bg1"/>
                </a:solidFill>
              </a:rPr>
              <a:t>. </a:t>
            </a:r>
            <a:r>
              <a:rPr lang="en-US" dirty="0" err="1" smtClean="0">
                <a:solidFill>
                  <a:schemeClr val="bg1"/>
                </a:solidFill>
              </a:rPr>
              <a:t>Maglumat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logistikasy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4" name="Picture 2" descr="D:\kitap\Häzirki zaman komp.teh\Ekonomika\prezentasiya\презентация 1\21-36-19-image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2322" y="2089175"/>
            <a:ext cx="8410601" cy="46508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240276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09675" y="308780"/>
            <a:ext cx="10067925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spcAft>
                <a:spcPts val="0"/>
              </a:spcAft>
            </a:pPr>
            <a:r>
              <a:rPr lang="cs-CZ" sz="20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Logistikada ştrih kodlary awtomatlaşdyrylan usulda </a:t>
            </a:r>
            <a:r>
              <a:rPr lang="ru-RU" sz="20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barabarlaşdyrmak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(</a:t>
            </a:r>
            <a:r>
              <a:rPr lang="cs-CZ" sz="20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identifikasiýa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) </a:t>
            </a:r>
            <a:r>
              <a:rPr lang="cs-CZ" sz="20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tehnologiýasynyň peýdalanylmagy logistika </a:t>
            </a:r>
            <a:r>
              <a:rPr lang="ru-RU" sz="20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iş</a:t>
            </a:r>
            <a:r>
              <a:rPr lang="cs-CZ" sz="20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iniň ähli tapgyrlarynda maddy akymlaryň dolandyrylyşyny düýpli gowulandyrmaga mümkinçilik berýär. Onuň esasy aýratynlyklaryny belläp geçeliň. </a:t>
            </a:r>
            <a:endParaRPr lang="ru-RU" sz="2000" dirty="0">
              <a:solidFill>
                <a:schemeClr val="bg1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indent="450215" algn="just">
              <a:spcAft>
                <a:spcPts val="0"/>
              </a:spcAft>
            </a:pPr>
            <a:r>
              <a:rPr lang="cs-CZ" sz="2000" b="1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Önümçilikde:</a:t>
            </a:r>
            <a:endParaRPr lang="ru-RU" sz="2000" dirty="0">
              <a:solidFill>
                <a:schemeClr val="bg1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indent="450215" algn="just">
              <a:spcAft>
                <a:spcPts val="0"/>
              </a:spcAft>
            </a:pPr>
            <a:r>
              <a:rPr lang="cs-CZ" sz="20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– her bir </a:t>
            </a:r>
            <a:r>
              <a:rPr lang="ru-RU" sz="20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ýerde</a:t>
            </a:r>
            <a:r>
              <a:rPr lang="cs-CZ" sz="20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önümleriň we onuň toplaýyş bölekleriniň hereketini hasaba almagy we olaryň hereketine, şeýle hem tutuş kärhanada logistika prosesiniň ýagdaýyna gözegçiligiň ýeke-täk ulgamyny döretmek;</a:t>
            </a:r>
            <a:endParaRPr lang="ru-RU" sz="2000" dirty="0">
              <a:solidFill>
                <a:schemeClr val="bg1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indent="450215" algn="just">
              <a:spcAft>
                <a:spcPts val="0"/>
              </a:spcAft>
            </a:pPr>
            <a:r>
              <a:rPr lang="cs-CZ" sz="20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– kömekçi işgärleriň we hasabat resminamalarynyň sanyny azaltmak, ýalňyşlary aradan aýyrmak</a:t>
            </a:r>
            <a:endParaRPr lang="ru-RU" sz="2000" dirty="0">
              <a:solidFill>
                <a:schemeClr val="bg1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indent="450215" algn="just">
              <a:spcAft>
                <a:spcPts val="0"/>
              </a:spcAft>
            </a:pPr>
            <a:r>
              <a:rPr lang="cs-CZ" sz="2000" b="1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Ammar hojalygynda:</a:t>
            </a:r>
            <a:endParaRPr lang="ru-RU" sz="2000" dirty="0">
              <a:solidFill>
                <a:schemeClr val="bg1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indent="450215" algn="just">
              <a:spcAft>
                <a:spcPts val="0"/>
              </a:spcAft>
            </a:pPr>
            <a:r>
              <a:rPr lang="cs-CZ" sz="20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– maddy akymyň hereketini awtomatlaşdyrylan usulda hasaba almak we gözegçilik etmek;</a:t>
            </a:r>
            <a:endParaRPr lang="ru-RU" sz="2000" dirty="0">
              <a:solidFill>
                <a:schemeClr val="bg1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indent="450215" algn="just">
              <a:spcAft>
                <a:spcPts val="0"/>
              </a:spcAft>
            </a:pPr>
            <a:r>
              <a:rPr lang="cs-CZ" sz="20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– maddy ätiýaçlyklary tükellemek işini awtomatlaşdyrmak;</a:t>
            </a:r>
            <a:endParaRPr lang="ru-RU" sz="2000" dirty="0">
              <a:solidFill>
                <a:schemeClr val="bg1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indent="450215" algn="just">
              <a:spcAft>
                <a:spcPts val="0"/>
              </a:spcAft>
            </a:pPr>
            <a:r>
              <a:rPr lang="cs-CZ" sz="20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– maddy we maglumat akymlary bilen logistika amallarynda wagty tygşytlamak.</a:t>
            </a:r>
            <a:endParaRPr lang="ru-RU" sz="2000" dirty="0">
              <a:solidFill>
                <a:schemeClr val="bg1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indent="450215" algn="just">
              <a:spcAft>
                <a:spcPts val="0"/>
              </a:spcAft>
            </a:pPr>
            <a:r>
              <a:rPr lang="cs-CZ" sz="2000" b="1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Söwdada:</a:t>
            </a:r>
            <a:endParaRPr lang="ru-RU" sz="2000" dirty="0">
              <a:solidFill>
                <a:schemeClr val="bg1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indent="450215" algn="just">
              <a:spcAft>
                <a:spcPts val="0"/>
              </a:spcAft>
            </a:pPr>
            <a:r>
              <a:rPr lang="cs-CZ" sz="20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– maddy akymy hasaba almagyň ýeke-täk ulgamyny döretmek;</a:t>
            </a:r>
            <a:endParaRPr lang="ru-RU" sz="2000" dirty="0">
              <a:solidFill>
                <a:schemeClr val="bg1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indent="450215" algn="just">
              <a:spcAft>
                <a:spcPts val="0"/>
              </a:spcAft>
            </a:pPr>
            <a:r>
              <a:rPr lang="cs-CZ" sz="20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– sargytlary awtomatlaşdyrmak we harytlary tükellemek;</a:t>
            </a:r>
            <a:endParaRPr lang="ru-RU" sz="2000" dirty="0">
              <a:solidFill>
                <a:schemeClr val="bg1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indent="450215" algn="just">
              <a:spcAft>
                <a:spcPts val="0"/>
              </a:spcAft>
            </a:pPr>
            <a:r>
              <a:rPr lang="cs-CZ" sz="20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– satyn alyjylara hyzmat etmek üçin wagt döretmek.  </a:t>
            </a:r>
            <a:endParaRPr lang="ru-RU" sz="2000" dirty="0">
              <a:solidFill>
                <a:schemeClr val="bg1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614996"/>
      </p:ext>
    </p:extLst>
  </p:cSld>
  <p:clrMapOvr>
    <a:masterClrMapping/>
  </p:clrMapOvr>
  <p:transition spd="slow">
    <p:strips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95376" y="216858"/>
            <a:ext cx="10477500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spcAft>
                <a:spcPts val="0"/>
              </a:spcAft>
            </a:pPr>
            <a:r>
              <a:rPr lang="cs-CZ" sz="24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Logistikanyň esasy wezipelerini çözmek üçin maglumatlary elektron usulda işlemek, ylmy funksional seljeriş we logistika amallaryny awtomatlaşdyrmaga mümkinçilik berýän tehn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o</a:t>
            </a:r>
            <a:r>
              <a:rPr lang="cs-CZ" sz="24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logiýalar giňden ulanylmalydyr. Çig maly satyn almakdan başlap taýýar önümi ýerlemäge çenli maddy akymyň maglumat taýdan üpjünçiligi logistika hatarynyň bölümlerini birleşdirmek guraly bolup durýar.</a:t>
            </a:r>
            <a:endParaRPr lang="ru-RU" sz="2400" dirty="0">
              <a:solidFill>
                <a:schemeClr val="bg1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indent="450215" algn="just">
              <a:spcAft>
                <a:spcPts val="0"/>
              </a:spcAft>
            </a:pPr>
            <a:r>
              <a:rPr lang="cs-CZ" sz="24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Ol ýa-da beýleki waka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ru-RU" sz="24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meselem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</a:t>
            </a:r>
            <a:r>
              <a:rPr lang="cs-CZ" sz="24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bazarda emele gelen täjirçilik ýagdaýy barada maglumatyň dessin alynmagy ýa-da haryt ibermek barada habar alynmagy firmanyň işiniň daşky gurşawynda bazardaky üstünligiň ýa-da şowsuzlygyň sebäbi bolup biler. Iki ýagdaýda hem maglumat üpjünçiliginiň toplumy birinji orunda çykyş edýär. Maglumatlaryň akymy baglaýjy sapaklar bolup, olara logistika ulgamynyň ähli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düzüm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bölekleri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cs-CZ" sz="24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düzülýär. Maglumat ulgamynyň döredilmegi kärhananyň içinde maglumatlar binýadynyň, kommunikasiýalaryň döredilmegini göz öňünde tutýar.</a:t>
            </a:r>
            <a:endParaRPr lang="ru-RU" sz="2400" dirty="0">
              <a:solidFill>
                <a:schemeClr val="bg1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pic>
        <p:nvPicPr>
          <p:cNvPr id="3" name="Picture 2" descr="D:\kitap\Häzirki zaman komp.teh\Ekonomika\prezentasiya\презентация 1\21-34-46-image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96062" y="4870824"/>
            <a:ext cx="2619375" cy="1743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8117486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76350" y="474345"/>
            <a:ext cx="1009650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spcAft>
                <a:spcPts val="0"/>
              </a:spcAft>
            </a:pPr>
            <a:r>
              <a:rPr lang="cs-CZ" sz="24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Maglumat logistikasy logistika menejmentiniň </a:t>
            </a:r>
            <a:r>
              <a:rPr lang="ru-RU" sz="24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wezipeleýin</a:t>
            </a:r>
            <a:r>
              <a:rPr lang="cs-CZ" sz="24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ugruny üpjün edýän tutuş logistika ulgamynyň aýrylmaz bölegi bolup durýar. Maglumat logistikasyny öwrenmegiň obýekti maddy we maliýe akymlarynyň hereketini görkezýän </a:t>
            </a:r>
            <a:r>
              <a:rPr lang="cs-CZ" sz="2400" b="1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maglumat akymlary</a:t>
            </a:r>
            <a:r>
              <a:rPr lang="cs-CZ" sz="24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bolup durýar. Maglumat logistikasy logistika ýörelgelerinden ugur almak bilen, tutuş guramany maglumat bilen üpjün etmek üçin ulanylýar. Maglumat logistikasynyň esasy maksady </a:t>
            </a:r>
            <a:r>
              <a:rPr lang="cs-CZ" sz="2400" b="1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logistika ulgamynyň ähli</a:t>
            </a:r>
            <a:r>
              <a:rPr lang="ru-RU" sz="2400" b="1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b="1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düzüm</a:t>
            </a:r>
            <a:r>
              <a:rPr lang="ru-RU" sz="2400" b="1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b="1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böleklerini</a:t>
            </a:r>
            <a:r>
              <a:rPr lang="ru-RU" sz="2400" b="1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cs-CZ" sz="2400" b="1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gerek </a:t>
            </a:r>
            <a:r>
              <a:rPr lang="cs-CZ" sz="24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bolan</a:t>
            </a:r>
            <a:endParaRPr lang="en-US" sz="2400" b="1" dirty="0">
              <a:solidFill>
                <a:schemeClr val="bg1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cs-CZ" sz="24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cs-CZ" sz="2400" b="1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möhletlerde gerek bolan möçberlerde </a:t>
            </a:r>
            <a:endParaRPr lang="en-US" sz="2400" b="1" dirty="0" smtClean="0">
              <a:solidFill>
                <a:schemeClr val="bg1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cs-CZ" sz="24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we </a:t>
            </a:r>
            <a:r>
              <a:rPr lang="cs-CZ" sz="2400" b="1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gerek ýerinde maglumatlar bilen </a:t>
            </a:r>
            <a:endParaRPr lang="en-US" sz="2400" b="1" dirty="0" smtClean="0">
              <a:solidFill>
                <a:schemeClr val="bg1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cs-CZ" sz="24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üpjün </a:t>
            </a:r>
            <a:r>
              <a:rPr lang="cs-CZ" sz="2400" b="1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etmekden ybaradyr.</a:t>
            </a:r>
            <a:r>
              <a:rPr lang="cs-CZ" sz="24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Maglumat </a:t>
            </a:r>
            <a:endParaRPr lang="en-US" sz="2400" dirty="0" smtClean="0">
              <a:solidFill>
                <a:schemeClr val="bg1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cs-CZ" sz="2400" dirty="0" smtClean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logistikasy </a:t>
            </a:r>
            <a:r>
              <a:rPr lang="cs-CZ" sz="24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maddy akym bilen bilelikde </a:t>
            </a:r>
            <a:endParaRPr lang="en-US" sz="2400" dirty="0" smtClean="0">
              <a:solidFill>
                <a:schemeClr val="bg1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cs-CZ" sz="2400" dirty="0" smtClean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bolup </a:t>
            </a:r>
            <a:r>
              <a:rPr lang="cs-CZ" sz="24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geçýän maglumatlar akymyny </a:t>
            </a:r>
            <a:endParaRPr lang="en-US" sz="2400" dirty="0" smtClean="0">
              <a:solidFill>
                <a:schemeClr val="bg1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cs-CZ" sz="2400" dirty="0" smtClean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guraýar </a:t>
            </a:r>
            <a:r>
              <a:rPr lang="cs-CZ" sz="24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we kärhana üçin üpjünçiligi, </a:t>
            </a:r>
            <a:endParaRPr lang="en-US" sz="2400" dirty="0" smtClean="0">
              <a:solidFill>
                <a:schemeClr val="bg1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cs-CZ" sz="2400" dirty="0" smtClean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önümçiligi </a:t>
            </a:r>
            <a:r>
              <a:rPr lang="cs-CZ" sz="24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we ýerlemegi baglanyşdyrýan </a:t>
            </a:r>
            <a:endParaRPr lang="en-US" sz="2400" dirty="0" smtClean="0">
              <a:solidFill>
                <a:schemeClr val="bg1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cs-CZ" sz="2400" dirty="0" smtClean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möhüm </a:t>
            </a:r>
            <a:r>
              <a:rPr lang="cs-CZ" sz="24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bölek bolup durýar.</a:t>
            </a:r>
            <a:endParaRPr lang="ru-RU" sz="2400" dirty="0">
              <a:solidFill>
                <a:schemeClr val="bg1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pic>
        <p:nvPicPr>
          <p:cNvPr id="3" name="Picture 2" descr="D:\kitap\Häzirki zaman komp.teh\Ekonomika\prezentasiya\презентация 1\21-33-51-image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7290" y="2925546"/>
            <a:ext cx="4645560" cy="31811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7491258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97775" y="765774"/>
            <a:ext cx="1078992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spcAft>
                <a:spcPts val="0"/>
              </a:spcAft>
            </a:pPr>
            <a:r>
              <a:rPr lang="cs-CZ" sz="2400" b="1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Maglumatlar akymy maddy akym bilen emele getirilýär. Maglumatlar akymy</a:t>
            </a:r>
            <a:r>
              <a:rPr lang="cs-CZ" sz="24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– bu logistika amallaryny dolandyrmak, seljermek we gözegçilik etmek boýunça zerur bolan logistika ulgamynda, logistika ulgamy bilen daşarky gurşawyň arasynda aýlanyp duran </a:t>
            </a:r>
            <a:r>
              <a:rPr lang="cs-CZ" sz="2400" b="1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habarlaryň</a:t>
            </a:r>
            <a:r>
              <a:rPr lang="cs-CZ" sz="24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jemidir. Maglumat akymy kagyz we elektron resminamalar (göterijiler) görnüşinde bolup biler.</a:t>
            </a:r>
            <a:endParaRPr lang="ru-RU" sz="2400" dirty="0">
              <a:solidFill>
                <a:schemeClr val="bg1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indent="450215" algn="just">
              <a:spcAft>
                <a:spcPts val="0"/>
              </a:spcAft>
            </a:pPr>
            <a:r>
              <a:rPr lang="cs-CZ" sz="2400" b="1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Logistika ulgamlarynda maglumat akymlarynyň özüne mahsus aýratynlyklary bardyr,</a:t>
            </a:r>
            <a:r>
              <a:rPr lang="cs-CZ" sz="24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bu aýratynlyklar olary maglumat akymlarynyň beýleki ähli görnüşlerinden tapawutlandyrýar. Bu aýratynlyklar logistika ulgamlarynyň häsiýetine baglydyr. Logistika maglumat akymlarynyň şu häsiýetnamalary bardyr:</a:t>
            </a:r>
            <a:endParaRPr lang="ru-RU" sz="2400" dirty="0">
              <a:solidFill>
                <a:schemeClr val="bg1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indent="450215" algn="just">
              <a:spcAft>
                <a:spcPts val="0"/>
              </a:spcAft>
            </a:pPr>
            <a:r>
              <a:rPr lang="cs-CZ" sz="24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– birmeňzeş dällik (logistika ulgamlarynda peýdalanylýan maglumatlar hil taýdan dürli-dürlüdir);</a:t>
            </a:r>
            <a:endParaRPr lang="ru-RU" sz="2400" dirty="0">
              <a:solidFill>
                <a:schemeClr val="bg1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indent="450215" algn="just">
              <a:spcAft>
                <a:spcPts val="0"/>
              </a:spcAft>
            </a:pPr>
            <a:r>
              <a:rPr lang="cs-CZ" sz="24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– birlikleriň –maglumatlar bilen üpjün edijileriň köplügi;</a:t>
            </a:r>
            <a:endParaRPr lang="ru-RU" sz="2400" dirty="0">
              <a:solidFill>
                <a:schemeClr val="bg1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indent="450215" algn="just">
              <a:spcAft>
                <a:spcPts val="0"/>
              </a:spcAft>
            </a:pPr>
            <a:r>
              <a:rPr lang="cs-CZ" sz="24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– birlikleriň –maglumatlar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y</a:t>
            </a:r>
            <a:r>
              <a:rPr lang="cs-CZ" sz="24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sarp edijileriň köplügi;</a:t>
            </a:r>
            <a:endParaRPr lang="ru-RU" sz="2400" dirty="0">
              <a:solidFill>
                <a:schemeClr val="bg1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indent="450215" algn="just">
              <a:spcAft>
                <a:spcPts val="0"/>
              </a:spcAft>
            </a:pPr>
            <a:r>
              <a:rPr lang="cs-CZ" sz="24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– maglumatlaryň ugurlaryna iş ýüzünde  syn etmegiň çylşyrymly we kyn bolmagy;</a:t>
            </a:r>
            <a:endParaRPr lang="ru-RU" sz="2400" dirty="0">
              <a:solidFill>
                <a:schemeClr val="bg1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indent="450215" algn="just">
              <a:spcAft>
                <a:spcPts val="0"/>
              </a:spcAft>
            </a:pPr>
            <a:r>
              <a:rPr lang="cs-CZ" sz="24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– her bir ugur boýunça resminamalaryň birliginiň berilýän sanynyň köplügi.</a:t>
            </a:r>
            <a:endParaRPr lang="ru-RU" sz="2400" dirty="0">
              <a:solidFill>
                <a:schemeClr val="bg1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4159715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314450" y="754693"/>
            <a:ext cx="10220325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spcAft>
                <a:spcPts val="0"/>
              </a:spcAft>
            </a:pPr>
            <a:r>
              <a:rPr lang="cs-CZ" sz="2400" b="1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Maglumat akymlary maddy akymlardan öňe geçip, onuň bilen bir wagtda ýa-da ondan soň bolup biler.</a:t>
            </a:r>
            <a:r>
              <a:rPr lang="cs-CZ" sz="24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Şunda maglumat akymy maddy akymlar bilen bir tapara hem, gapma-garşy tarapa hem hereket edip bilerler. Maglumat akymynyň hereket edýän ýoly, umumy ýagdaýda, maddy akymyň hereket edýän ugry bilen gabat gelmän biler. Maglumat akymy şu görkezijiler bilen häsiýetlendirilýär:</a:t>
            </a:r>
            <a:endParaRPr lang="ru-RU" sz="2400" dirty="0">
              <a:solidFill>
                <a:schemeClr val="bg1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indent="450215" algn="just">
              <a:spcAft>
                <a:spcPts val="0"/>
              </a:spcAft>
            </a:pPr>
            <a:r>
              <a:rPr lang="cs-CZ" sz="24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– ýüze çykan çeşmesi;</a:t>
            </a:r>
            <a:endParaRPr lang="ru-RU" sz="2400" dirty="0">
              <a:solidFill>
                <a:schemeClr val="bg1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indent="450215" algn="just">
              <a:spcAft>
                <a:spcPts val="0"/>
              </a:spcAft>
            </a:pPr>
            <a:r>
              <a:rPr lang="cs-CZ" sz="24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– hereketiniň ugry;</a:t>
            </a:r>
            <a:endParaRPr lang="ru-RU" sz="2400" dirty="0">
              <a:solidFill>
                <a:schemeClr val="bg1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indent="450215" algn="just">
              <a:spcAft>
                <a:spcPts val="0"/>
              </a:spcAft>
            </a:pPr>
            <a:r>
              <a:rPr lang="cs-CZ" sz="24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– bermegiň we kabul etmegiň tizligi;</a:t>
            </a:r>
            <a:endParaRPr lang="ru-RU" sz="2400" dirty="0">
              <a:solidFill>
                <a:schemeClr val="bg1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342900" lvl="0" indent="-342900" algn="just">
              <a:spcAft>
                <a:spcPts val="0"/>
              </a:spcAft>
              <a:buFont typeface="Times New Roman" panose="02020603050405020304" pitchFamily="18" charset="0"/>
              <a:buChar char="–"/>
            </a:pPr>
            <a:r>
              <a:rPr lang="cs-CZ" sz="24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akymyň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kuwwatlygy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(</a:t>
            </a:r>
            <a:r>
              <a:rPr lang="cs-CZ" sz="24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intensiwligi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)</a:t>
            </a:r>
            <a:r>
              <a:rPr lang="cs-CZ" sz="24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  <a:endParaRPr lang="ru-RU" sz="2400" dirty="0">
              <a:solidFill>
                <a:schemeClr val="bg1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pic>
        <p:nvPicPr>
          <p:cNvPr id="3" name="Picture 3" descr="D:\kitap\Häzirki zaman komp.teh\Ekonomika\prezentasiya\презентация 1\21-34-21-image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0422" y="2992148"/>
            <a:ext cx="4706097" cy="35250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7911253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304925" y="474345"/>
            <a:ext cx="10144125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spcAft>
                <a:spcPts val="0"/>
              </a:spcAft>
            </a:pPr>
            <a:r>
              <a:rPr lang="cs-CZ" sz="2400" b="1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Maglumat logistika ulgamynyň möhüm bölegi bolup durýar we öňe gidýän dolandyryş çözgüdini kabul etmek üçin hyzmat edýär.</a:t>
            </a:r>
            <a:endParaRPr lang="ru-RU" sz="2400" dirty="0">
              <a:solidFill>
                <a:schemeClr val="bg1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indent="450215" algn="just">
              <a:spcAft>
                <a:spcPts val="0"/>
              </a:spcAft>
            </a:pPr>
            <a:r>
              <a:rPr lang="cs-CZ" sz="24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Gurama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g</a:t>
            </a:r>
            <a:r>
              <a:rPr lang="cs-CZ" sz="24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yň maksatlary üçin basgançaklaryň dört derejesi (dolandyryş derejeleri) bölü</a:t>
            </a:r>
            <a:r>
              <a:rPr lang="ru-RU" sz="24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ni</a:t>
            </a:r>
            <a:r>
              <a:rPr lang="cs-CZ" sz="24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 görkez</a:t>
            </a:r>
            <a:r>
              <a:rPr lang="ru-RU" sz="24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il</a:t>
            </a:r>
            <a:r>
              <a:rPr lang="cs-CZ" sz="24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ýär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we</a:t>
            </a:r>
            <a:r>
              <a:rPr lang="cs-CZ" sz="24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ony piramida görnüşinde göz öňüne getirip bolar. Her bir derejä belli bir maglumat laýyk gelýär.</a:t>
            </a:r>
            <a:endParaRPr lang="ru-RU" sz="2400" dirty="0">
              <a:solidFill>
                <a:schemeClr val="bg1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indent="450215" algn="just">
              <a:spcAft>
                <a:spcPts val="0"/>
              </a:spcAft>
            </a:pPr>
            <a:r>
              <a:rPr lang="cs-CZ" sz="24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Maglumat ulgamynyň iň aşaky derejesi aýry-aýry ge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</a:t>
            </a:r>
            <a:r>
              <a:rPr lang="cs-CZ" sz="24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leşiklere we talaplara degişlidir. Şular ýaly hereketleriň mysallary – sargyt baradaky talaplar, sargytlary işlemek, ýükleri daşamagyň ýollaryny, ulagyň görnüşlerini kesgitlemek, harydyň iberilendigi, gelip gowşan ýük baradaky habarlar. Şu derejede maglumat akymynyň tizligi örän möhümdir. Hereket edýän işgärler gönüden-göni ýerine ýetirijilerdir.</a:t>
            </a:r>
            <a:endParaRPr lang="ru-RU" sz="2400" dirty="0">
              <a:solidFill>
                <a:schemeClr val="bg1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8006" y="4246404"/>
            <a:ext cx="2477961" cy="24883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720591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prestig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333499" y="474345"/>
            <a:ext cx="10106025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spcAft>
                <a:spcPts val="0"/>
              </a:spcAft>
            </a:pPr>
            <a:r>
              <a:rPr lang="cs-CZ" sz="24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Islendik </a:t>
            </a:r>
            <a:r>
              <a:rPr lang="cs-CZ" sz="2400" b="1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logistika maglumat ulgamy</a:t>
            </a:r>
            <a:r>
              <a:rPr lang="cs-CZ" sz="24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elementleriň-bölekleriň jeminden durýar, olaryň arasynda belli bir </a:t>
            </a:r>
            <a:r>
              <a:rPr lang="ru-RU" sz="24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wezipeli</a:t>
            </a:r>
            <a:r>
              <a:rPr lang="cs-CZ" sz="24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baglanyşyklar we gatnaşyklar ýola goýlandyr. Maglumat ulgamynyň gönüden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-</a:t>
            </a:r>
            <a:r>
              <a:rPr lang="cs-CZ" sz="24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göni iş bölümi dolandyryş işgärleriniň awtomatlaşdyrylan iş ýeri, guramany dolandyryş ulgamynyň maglumatlar birligi ýa-da ýerine ýetirilýän maglumat </a:t>
            </a:r>
            <a:r>
              <a:rPr lang="ru-RU" sz="24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wezipeleriň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cs-CZ" sz="24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(işleriň, amallaryň) umumylygy bilen birleşen dolandyryş işgärleriniň aýrybaşgalaşdyrylan topary bolup biler. </a:t>
            </a:r>
            <a:endParaRPr lang="ru-RU" sz="2400" dirty="0">
              <a:solidFill>
                <a:schemeClr val="bg1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indent="450215" algn="just">
              <a:spcAft>
                <a:spcPts val="0"/>
              </a:spcAft>
            </a:pPr>
            <a:r>
              <a:rPr lang="cs-CZ" sz="2400" b="1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Logistika maglumat ulgamy –</a:t>
            </a:r>
            <a:r>
              <a:rPr lang="cs-CZ" sz="24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interaktiw gurluş bolup, ol işgärleri, enjamlary we logistika ulgamynyň hereketini meýilnamalaşdyrmak, düzgünleşdirmek, gözegçilik etmek we seljermek üçin logistika menejmenti tarapyndan peýdalanylýan maglumat akymlary bilen birleşen </a:t>
            </a:r>
            <a:r>
              <a:rPr lang="ru-RU" sz="24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işleri</a:t>
            </a:r>
            <a:r>
              <a:rPr lang="cs-CZ" sz="24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(tehnologiýalary) öz içine alýar.  </a:t>
            </a:r>
            <a:endParaRPr lang="ru-RU" sz="2400" dirty="0">
              <a:solidFill>
                <a:schemeClr val="bg1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798531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47800" y="474345"/>
            <a:ext cx="10134600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spcAft>
                <a:spcPts val="0"/>
              </a:spcAft>
            </a:pPr>
            <a:r>
              <a:rPr lang="cs-CZ" sz="2400" b="1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Maglumat ulgamyny gurmagyň esasy ýörelgeleri:</a:t>
            </a:r>
            <a:endParaRPr lang="ru-RU" sz="2400" dirty="0">
              <a:solidFill>
                <a:schemeClr val="bg1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indent="450215" algn="just">
              <a:spcAft>
                <a:spcPts val="0"/>
              </a:spcAft>
            </a:pPr>
            <a:r>
              <a:rPr lang="cs-CZ" sz="24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– ierarhiýa (wezipeleriň we maglumat çeşmelerini peýdalanmagyň tabynlygy);</a:t>
            </a:r>
            <a:endParaRPr lang="ru-RU" sz="2400" dirty="0">
              <a:solidFill>
                <a:schemeClr val="bg1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indent="450215" algn="just">
              <a:spcAft>
                <a:spcPts val="0"/>
              </a:spcAft>
            </a:pPr>
            <a:r>
              <a:rPr lang="cs-CZ" sz="24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– maglumatlary birleşdirmek ýörelgesi (dürli derejede talaplary hasaba almak);</a:t>
            </a:r>
            <a:endParaRPr lang="ru-RU" sz="2400" dirty="0">
              <a:solidFill>
                <a:schemeClr val="bg1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indent="450215" algn="just">
              <a:spcAft>
                <a:spcPts val="0"/>
              </a:spcAft>
            </a:pPr>
            <a:r>
              <a:rPr lang="cs-CZ" sz="24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– artykmaçlyk (ulgamy diňe bir gündelik wezipeleri däl, eýsem geljekki wezipeleri göz öňünde tutmak bilen guramak);</a:t>
            </a:r>
            <a:endParaRPr lang="ru-RU" sz="2400" dirty="0">
              <a:solidFill>
                <a:schemeClr val="bg1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indent="450215" algn="just">
              <a:spcAft>
                <a:spcPts val="0"/>
              </a:spcAft>
            </a:pPr>
            <a:r>
              <a:rPr lang="cs-CZ" sz="24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– gizlinlik;</a:t>
            </a:r>
            <a:endParaRPr lang="ru-RU" sz="2400" dirty="0">
              <a:solidFill>
                <a:schemeClr val="bg1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indent="450215" algn="just">
              <a:spcAft>
                <a:spcPts val="0"/>
              </a:spcAft>
            </a:pPr>
            <a:r>
              <a:rPr lang="cs-CZ" sz="24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– üýtgeýän talaplara uýgunlaşmak;</a:t>
            </a:r>
            <a:endParaRPr lang="ru-RU" sz="2400" dirty="0">
              <a:solidFill>
                <a:schemeClr val="bg1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indent="450215" algn="just">
              <a:spcAft>
                <a:spcPts val="0"/>
              </a:spcAft>
            </a:pPr>
            <a:r>
              <a:rPr lang="cs-CZ" sz="24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– sazlaşyklylyk we maglumatlaryň bitewiligi (görkezijiler ulgamyny işläp taýýarlamak bilen kesgitlenýär, onda laýyk gelmeýän hereketleriň bolmagynyň we ýalňyş maglumatlaryň berilmeginiň mümkinçiligi aradan aýrylmalydyr);</a:t>
            </a:r>
            <a:endParaRPr lang="ru-RU" sz="2400" dirty="0">
              <a:solidFill>
                <a:schemeClr val="bg1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342900" lvl="0" indent="-342900" algn="just">
              <a:spcAft>
                <a:spcPts val="0"/>
              </a:spcAft>
              <a:buFont typeface="Times New Roman" panose="02020603050405020304" pitchFamily="18" charset="0"/>
              <a:buChar char="–"/>
            </a:pPr>
            <a:r>
              <a:rPr lang="cs-CZ" sz="24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ulgamyň açyklygy (maglumatlaryň üstüni ýetirmek üçin).</a:t>
            </a:r>
            <a:endParaRPr lang="ru-RU" sz="2400" dirty="0">
              <a:solidFill>
                <a:schemeClr val="bg1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99489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47652" y="117693"/>
            <a:ext cx="10690166" cy="68634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spcAft>
                <a:spcPts val="0"/>
              </a:spcAft>
            </a:pPr>
            <a:r>
              <a:rPr lang="cs-CZ" sz="2000" b="1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Logistika maglumat ulgamyny döretmegiň maksatlary:</a:t>
            </a:r>
            <a:endParaRPr lang="ru-RU" sz="2000" dirty="0">
              <a:solidFill>
                <a:schemeClr val="bg1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spcAft>
                <a:spcPts val="0"/>
              </a:spcAft>
            </a:pPr>
            <a:r>
              <a:rPr lang="cs-CZ" sz="20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– logistika ulgamynyň elementlerini dolandyryş çözgütlerini kabul etmek üçin gündelik maglumatlar bilen üpjün etmek;</a:t>
            </a:r>
            <a:endParaRPr lang="ru-RU" sz="2000" dirty="0">
              <a:solidFill>
                <a:schemeClr val="bg1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spcAft>
                <a:spcPts val="0"/>
              </a:spcAft>
            </a:pPr>
            <a:r>
              <a:rPr lang="cs-CZ" sz="20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– maglumatlaryň salgylaýynlygyny berjaý etmek;</a:t>
            </a:r>
            <a:endParaRPr lang="ru-RU" sz="2000" dirty="0">
              <a:solidFill>
                <a:schemeClr val="bg1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Times New Roman" panose="02020603050405020304" pitchFamily="18" charset="0"/>
              <a:buChar char="–"/>
            </a:pPr>
            <a:r>
              <a:rPr lang="cs-CZ" sz="20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bazaryň talaplaryna laýyklykda kärhananyň </a:t>
            </a:r>
            <a:r>
              <a:rPr lang="ru-RU" sz="20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wezipelerini</a:t>
            </a:r>
            <a:r>
              <a:rPr lang="cs-CZ" sz="20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giňeltmek</a:t>
            </a:r>
            <a:r>
              <a:rPr lang="cs-CZ" sz="2000" dirty="0" smtClean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2000" dirty="0" smtClean="0">
              <a:solidFill>
                <a:schemeClr val="bg1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cs-CZ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Aýratyn </a:t>
            </a:r>
            <a:r>
              <a:rPr lang="cs-CZ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kärhananyň derejesinde maglumat akymlary, öz gezeginde, üç topara bölünýär:</a:t>
            </a:r>
            <a:endParaRPr lang="ru-RU" sz="2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cs-CZ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meýilnamalaýyn ulgamlar;</a:t>
            </a:r>
            <a:endParaRPr lang="ru-RU" sz="2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cs-CZ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dispozitiw (ýa-da dispetçerçilik) ulgamlar;</a:t>
            </a:r>
            <a:endParaRPr lang="ru-RU" sz="2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cs-CZ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ýerine ýetiriş (ýa-da operatiw) ulgamlary.</a:t>
            </a:r>
            <a:endParaRPr lang="ru-RU" sz="2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cs-CZ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Strategik häsiýetli uzak möhletli çözgütleri kabul etmek üçin </a:t>
            </a:r>
            <a:r>
              <a:rPr lang="cs-CZ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meýilnamalaýyn maglumat ulgamlary</a:t>
            </a:r>
            <a:r>
              <a:rPr lang="cs-CZ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Çözülýän wezipeleriň arasynda şular bolup biler:</a:t>
            </a:r>
            <a:endParaRPr lang="ru-RU" sz="2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cs-CZ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logistika hatarynyň böleklerini döretmek we olary amatly etmek;</a:t>
            </a:r>
            <a:endParaRPr lang="ru-RU" sz="2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cs-CZ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önümçiligi meýilnamalaşdyrmak;</a:t>
            </a:r>
            <a:endParaRPr lang="ru-RU" sz="2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cs-CZ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ätiýaçlyklary umumy dolandyrmak;</a:t>
            </a:r>
            <a:endParaRPr lang="ru-RU" sz="2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ä</a:t>
            </a:r>
            <a:r>
              <a:rPr lang="cs-CZ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tiýaçlyk gorlaryny dolandyrmak we beýleki wezipeler. </a:t>
            </a:r>
            <a:endParaRPr lang="ru-RU" sz="2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cs-CZ" sz="2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Dispozitiw </a:t>
            </a:r>
            <a:r>
              <a:rPr lang="cs-CZ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maglumat ulgamlary</a:t>
            </a:r>
            <a:r>
              <a:rPr lang="cs-CZ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aýratyn birligi dolandyrmak (meselem, ammary dolandyrmak) üçin şol birligiň derejesinde döredilýär. Bu ýerde şu wezipeler çözlüp bilner:</a:t>
            </a:r>
            <a:endParaRPr lang="ru-RU" sz="2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cs-CZ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ätiýaçlyklary jikme-jik dolandyrmak (ammarda ýerleşdirilmeli ýerini kesgitlemek);</a:t>
            </a:r>
            <a:endParaRPr lang="ru-RU" sz="2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cs-CZ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ammaryň içindäki ulaglara ygtyýar etmek;</a:t>
            </a:r>
            <a:endParaRPr lang="ru-RU" sz="2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cs-CZ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sargytlar boýunça ýükleri seçip almak we olary toplamak, iberilýän ýükleri hasaba almak we beýleki wezipeler. </a:t>
            </a:r>
            <a:endParaRPr lang="ru-RU" sz="2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Times New Roman" panose="02020603050405020304" pitchFamily="18" charset="0"/>
              <a:buChar char="–"/>
            </a:pPr>
            <a:endParaRPr lang="ru-RU" sz="2000" dirty="0">
              <a:solidFill>
                <a:schemeClr val="bg1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5914217"/>
      </p:ext>
    </p:extLst>
  </p:cSld>
  <p:clrMapOvr>
    <a:masterClrMapping/>
  </p:clrMapOvr>
  <p:transition spd="slow">
    <p:pull dir="lu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Контур">
  <a:themeElements>
    <a:clrScheme name="Контур">
      <a:dk1>
        <a:sysClr val="windowText" lastClr="000000"/>
      </a:dk1>
      <a:lt1>
        <a:sysClr val="window" lastClr="FFFFFF"/>
      </a:lt1>
      <a:dk2>
        <a:srgbClr val="134770"/>
      </a:dk2>
      <a:lt2>
        <a:srgbClr val="82FFFF"/>
      </a:lt2>
      <a:accent1>
        <a:srgbClr val="9ACD4C"/>
      </a:accent1>
      <a:accent2>
        <a:srgbClr val="FAA93A"/>
      </a:accent2>
      <a:accent3>
        <a:srgbClr val="D35940"/>
      </a:accent3>
      <a:accent4>
        <a:srgbClr val="B258D3"/>
      </a:accent4>
      <a:accent5>
        <a:srgbClr val="63A0CC"/>
      </a:accent5>
      <a:accent6>
        <a:srgbClr val="8AC4A7"/>
      </a:accent6>
      <a:hlink>
        <a:srgbClr val="B8FA56"/>
      </a:hlink>
      <a:folHlink>
        <a:srgbClr val="7AF8CC"/>
      </a:folHlink>
    </a:clrScheme>
    <a:fontScheme name="Контур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Контур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108000"/>
                <a:lumMod val="110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040000" scaled="0"/>
        </a:gradFill>
        <a:gradFill rotWithShape="1">
          <a:gsLst>
            <a:gs pos="0">
              <a:schemeClr val="phClr">
                <a:tint val="94000"/>
                <a:satMod val="105000"/>
                <a:lumMod val="102000"/>
              </a:schemeClr>
            </a:gs>
            <a:gs pos="100000">
              <a:schemeClr val="phClr">
                <a:shade val="74000"/>
                <a:satMod val="128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94000"/>
                <a:satMod val="148000"/>
                <a:lumMod val="150000"/>
              </a:schemeClr>
            </a:gs>
            <a:gs pos="100000">
              <a:schemeClr val="phClr">
                <a:shade val="92000"/>
                <a:hueMod val="104000"/>
                <a:satMod val="140000"/>
                <a:lumMod val="68000"/>
              </a:schemeClr>
            </a:gs>
          </a:gsLst>
          <a:lin ang="5040000" scaled="0"/>
        </a:gradFill>
        <a:blipFill>
          <a:blip xmlns:r="http://schemas.openxmlformats.org/officeDocument/2006/relationships" r:embed="rId1">
            <a:duotone>
              <a:schemeClr val="phClr">
                <a:shade val="88000"/>
                <a:hueMod val="106000"/>
                <a:satMod val="140000"/>
                <a:lumMod val="54000"/>
              </a:schemeClr>
              <a:schemeClr val="phClr">
                <a:tint val="98000"/>
                <a:hueMod val="90000"/>
                <a:satMod val="150000"/>
                <a:lumMod val="16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ircuit" id="{0AC2F7E7-15F5-431C-B2A2-456FE929F56C}" vid="{0911B802-464C-4241-8DD9-B60FF88E379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TM04033919[[fn=Контур]]</Template>
  <TotalTime>9</TotalTime>
  <Words>905</Words>
  <Application>Microsoft Office PowerPoint</Application>
  <PresentationFormat>Широкоэкранный</PresentationFormat>
  <Paragraphs>66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6" baseType="lpstr">
      <vt:lpstr>Arial</vt:lpstr>
      <vt:lpstr>Calibri</vt:lpstr>
      <vt:lpstr>Times New Roman</vt:lpstr>
      <vt:lpstr>Trebuchet MS</vt:lpstr>
      <vt:lpstr>Tw Cen MT</vt:lpstr>
      <vt:lpstr>Контур</vt:lpstr>
      <vt:lpstr>14-nji tema. Maglumat logistikasy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14-nji tema. Maglumat logistikasy</dc:title>
  <dc:creator>Lenovo</dc:creator>
  <cp:lastModifiedBy>Lenovo</cp:lastModifiedBy>
  <cp:revision>4</cp:revision>
  <dcterms:created xsi:type="dcterms:W3CDTF">2021-03-18T06:48:44Z</dcterms:created>
  <dcterms:modified xsi:type="dcterms:W3CDTF">2021-03-18T06:57:54Z</dcterms:modified>
</cp:coreProperties>
</file>