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tk-TM"/>
          </a:p>
        </p:txBody>
      </p:sp>
      <p:sp>
        <p:nvSpPr>
          <p:cNvPr id="4" name="Дата 3"/>
          <p:cNvSpPr>
            <a:spLocks noGrp="1"/>
          </p:cNvSpPr>
          <p:nvPr>
            <p:ph type="dt" sz="half" idx="10"/>
          </p:nvPr>
        </p:nvSpPr>
        <p:spPr/>
        <p:txBody>
          <a:body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141006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161679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85564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24779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3458467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Дата 4"/>
          <p:cNvSpPr>
            <a:spLocks noGrp="1"/>
          </p:cNvSpPr>
          <p:nvPr>
            <p:ph type="dt" sz="half" idx="10"/>
          </p:nvPr>
        </p:nvSpPr>
        <p:spPr/>
        <p:txBody>
          <a:bodyPr/>
          <a:lstStyle/>
          <a:p>
            <a:fld id="{78221A81-B02E-4808-BE14-34913C853912}" type="datetimeFigureOut">
              <a:rPr lang="tk-TM" smtClean="0"/>
              <a:t>21.12.20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1188355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7" name="Дата 6"/>
          <p:cNvSpPr>
            <a:spLocks noGrp="1"/>
          </p:cNvSpPr>
          <p:nvPr>
            <p:ph type="dt" sz="half" idx="10"/>
          </p:nvPr>
        </p:nvSpPr>
        <p:spPr/>
        <p:txBody>
          <a:bodyPr/>
          <a:lstStyle/>
          <a:p>
            <a:fld id="{78221A81-B02E-4808-BE14-34913C853912}" type="datetimeFigureOut">
              <a:rPr lang="tk-TM" smtClean="0"/>
              <a:t>21.12.20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139044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Дата 2"/>
          <p:cNvSpPr>
            <a:spLocks noGrp="1"/>
          </p:cNvSpPr>
          <p:nvPr>
            <p:ph type="dt" sz="half" idx="10"/>
          </p:nvPr>
        </p:nvSpPr>
        <p:spPr/>
        <p:txBody>
          <a:bodyPr/>
          <a:lstStyle/>
          <a:p>
            <a:fld id="{78221A81-B02E-4808-BE14-34913C853912}" type="datetimeFigureOut">
              <a:rPr lang="tk-TM" smtClean="0"/>
              <a:t>21.12.20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82551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221A81-B02E-4808-BE14-34913C853912}" type="datetimeFigureOut">
              <a:rPr lang="tk-TM" smtClean="0"/>
              <a:t>21.12.20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277325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8221A81-B02E-4808-BE14-34913C853912}" type="datetimeFigureOut">
              <a:rPr lang="tk-TM" smtClean="0"/>
              <a:t>21.12.20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132361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8221A81-B02E-4808-BE14-34913C853912}" type="datetimeFigureOut">
              <a:rPr lang="tk-TM" smtClean="0"/>
              <a:t>21.12.20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7F833480-AA5B-4F66-AD60-9D28688E1902}" type="slidenum">
              <a:rPr lang="tk-TM" smtClean="0"/>
              <a:t>‹#›</a:t>
            </a:fld>
            <a:endParaRPr lang="tk-TM"/>
          </a:p>
        </p:txBody>
      </p:sp>
    </p:spTree>
    <p:extLst>
      <p:ext uri="{BB962C8B-B14F-4D97-AF65-F5344CB8AC3E}">
        <p14:creationId xmlns:p14="http://schemas.microsoft.com/office/powerpoint/2010/main" val="868736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21A81-B02E-4808-BE14-34913C853912}" type="datetimeFigureOut">
              <a:rPr lang="tk-TM" smtClean="0"/>
              <a:t>21.12.20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33480-AA5B-4F66-AD60-9D28688E1902}" type="slidenum">
              <a:rPr lang="tk-TM" smtClean="0"/>
              <a:t>‹#›</a:t>
            </a:fld>
            <a:endParaRPr lang="tk-TM"/>
          </a:p>
        </p:txBody>
      </p:sp>
    </p:spTree>
    <p:extLst>
      <p:ext uri="{BB962C8B-B14F-4D97-AF65-F5344CB8AC3E}">
        <p14:creationId xmlns:p14="http://schemas.microsoft.com/office/powerpoint/2010/main" val="2771678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 y="532262"/>
            <a:ext cx="12191999" cy="2387600"/>
          </a:xfrm>
        </p:spPr>
        <p:txBody>
          <a:bodyPr>
            <a:normAutofit/>
          </a:bodyPr>
          <a:lstStyle/>
          <a:p>
            <a:r>
              <a:rPr lang="cs-CZ" sz="4000" b="1" dirty="0">
                <a:latin typeface="Times New Roman" panose="02020603050405020304" pitchFamily="18" charset="0"/>
                <a:cs typeface="Times New Roman" panose="02020603050405020304" pitchFamily="18" charset="0"/>
              </a:rPr>
              <a:t>TEMA № </a:t>
            </a:r>
            <a:r>
              <a:rPr lang="tk-TM" sz="4000" b="1" dirty="0">
                <a:latin typeface="Times New Roman" panose="02020603050405020304" pitchFamily="18" charset="0"/>
                <a:cs typeface="Times New Roman" panose="02020603050405020304" pitchFamily="18" charset="0"/>
              </a:rPr>
              <a:t>1</a:t>
            </a:r>
            <a:r>
              <a:rPr lang="cs-CZ" sz="4000" b="1" dirty="0">
                <a:latin typeface="Times New Roman" panose="02020603050405020304" pitchFamily="18" charset="0"/>
                <a:cs typeface="Times New Roman" panose="02020603050405020304" pitchFamily="18" charset="0"/>
              </a:rPr>
              <a:t>6</a:t>
            </a:r>
            <a:br>
              <a:rPr lang="tk-TM" sz="4000" dirty="0">
                <a:latin typeface="Times New Roman" panose="02020603050405020304" pitchFamily="18" charset="0"/>
                <a:cs typeface="Times New Roman" panose="02020603050405020304" pitchFamily="18" charset="0"/>
              </a:rPr>
            </a:br>
            <a:br>
              <a:rPr lang="cs-CZ" sz="4000" b="1" dirty="0">
                <a:latin typeface="Times New Roman" panose="02020603050405020304" pitchFamily="18" charset="0"/>
                <a:cs typeface="Times New Roman" panose="02020603050405020304" pitchFamily="18" charset="0"/>
              </a:rPr>
            </a:br>
            <a:r>
              <a:rPr lang="cs-CZ" sz="4000" b="1" dirty="0">
                <a:latin typeface="Times New Roman" panose="02020603050405020304" pitchFamily="18" charset="0"/>
                <a:cs typeface="Times New Roman" panose="02020603050405020304" pitchFamily="18" charset="0"/>
              </a:rPr>
              <a:t>   Tema: </a:t>
            </a:r>
            <a:r>
              <a:rPr lang="tk-TM" sz="4000" b="1" dirty="0">
                <a:latin typeface="Times New Roman" panose="02020603050405020304" pitchFamily="18" charset="0"/>
                <a:cs typeface="Times New Roman" panose="02020603050405020304" pitchFamily="18" charset="0"/>
              </a:rPr>
              <a:t>Açyklykda elektrik geçiriji liniýaň montažy</a:t>
            </a:r>
            <a:r>
              <a:rPr lang="cs-CZ" sz="4000" b="1" dirty="0">
                <a:latin typeface="Times New Roman" panose="02020603050405020304" pitchFamily="18" charset="0"/>
                <a:cs typeface="Times New Roman" panose="02020603050405020304" pitchFamily="18" charset="0"/>
              </a:rPr>
              <a:t>.   </a:t>
            </a:r>
            <a:br>
              <a:rPr lang="tk-TM" sz="4000" dirty="0">
                <a:latin typeface="Times New Roman" panose="02020603050405020304" pitchFamily="18" charset="0"/>
                <a:cs typeface="Times New Roman" panose="02020603050405020304" pitchFamily="18" charset="0"/>
              </a:rPr>
            </a:br>
            <a:endParaRPr lang="tk-TM" sz="4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628274" y="2767847"/>
            <a:ext cx="8935452" cy="3697121"/>
          </a:xfrm>
        </p:spPr>
        <p:txBody>
          <a:bodyPr>
            <a:normAutofit/>
          </a:bodyPr>
          <a:lstStyle/>
          <a:p>
            <a:r>
              <a:rPr lang="tk-TM" sz="3200" b="1" dirty="0">
                <a:latin typeface="Times New Roman" panose="02020603050405020304" pitchFamily="18" charset="0"/>
                <a:cs typeface="Times New Roman" panose="02020603050405020304" pitchFamily="18" charset="0"/>
              </a:rPr>
              <a:t> Meýilnama:</a:t>
            </a:r>
            <a:endParaRPr lang="tk-TM" sz="3200" dirty="0">
              <a:latin typeface="Times New Roman" panose="02020603050405020304" pitchFamily="18" charset="0"/>
              <a:cs typeface="Times New Roman" panose="02020603050405020304" pitchFamily="18" charset="0"/>
            </a:endParaRPr>
          </a:p>
          <a:p>
            <a:r>
              <a:rPr lang="tk-TM" sz="3200" b="1" dirty="0">
                <a:latin typeface="Times New Roman" panose="02020603050405020304" pitchFamily="18" charset="0"/>
                <a:cs typeface="Times New Roman" panose="02020603050405020304" pitchFamily="18" charset="0"/>
              </a:rPr>
              <a:t> </a:t>
            </a:r>
            <a:endParaRPr lang="tk-TM" sz="32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sz="3200" b="1" dirty="0">
                <a:latin typeface="Times New Roman" panose="02020603050405020304" pitchFamily="18" charset="0"/>
                <a:cs typeface="Times New Roman" panose="02020603050405020304" pitchFamily="18" charset="0"/>
              </a:rPr>
              <a:t>Trassada zaýalanan ýerleri gözläp tapmak. </a:t>
            </a:r>
            <a:endParaRPr lang="tk-TM" sz="32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sz="3200" b="1" dirty="0">
                <a:latin typeface="Times New Roman" panose="02020603050405020304" pitchFamily="18" charset="0"/>
                <a:cs typeface="Times New Roman" panose="02020603050405020304" pitchFamily="18" charset="0"/>
              </a:rPr>
              <a:t>AEGÝOlarynda bejeriş işleriniň tehnalogiýasy.</a:t>
            </a:r>
            <a:endParaRPr lang="tk-TM" sz="32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sz="3200" b="1" dirty="0">
                <a:latin typeface="Times New Roman" panose="02020603050405020304" pitchFamily="18" charset="0"/>
                <a:cs typeface="Times New Roman" panose="02020603050405020304" pitchFamily="18" charset="0"/>
              </a:rPr>
              <a:t>AEGÝOlarynda bejeriş işleriniň guramasy.</a:t>
            </a:r>
            <a:endParaRPr lang="tk-TM" sz="3200" dirty="0">
              <a:latin typeface="Times New Roman" panose="02020603050405020304" pitchFamily="18" charset="0"/>
              <a:cs typeface="Times New Roman" panose="02020603050405020304" pitchFamily="18" charset="0"/>
            </a:endParaRPr>
          </a:p>
          <a:p>
            <a:pPr marL="457200" indent="-457200" algn="l">
              <a:buFont typeface="+mj-lt"/>
              <a:buAutoNum type="arabicPeriod"/>
            </a:pPr>
            <a:endParaRPr lang="tk-TM"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615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tk-TM"/>
          </a:p>
        </p:txBody>
      </p:sp>
      <p:sp>
        <p:nvSpPr>
          <p:cNvPr id="3" name="Объект 2"/>
          <p:cNvSpPr>
            <a:spLocks noGrp="1"/>
          </p:cNvSpPr>
          <p:nvPr>
            <p:ph idx="1"/>
          </p:nvPr>
        </p:nvSpPr>
        <p:spPr/>
        <p:txBody>
          <a:bodyPr/>
          <a:lstStyle/>
          <a:p>
            <a:endParaRPr lang="tk-TM"/>
          </a:p>
        </p:txBody>
      </p:sp>
    </p:spTree>
    <p:extLst>
      <p:ext uri="{BB962C8B-B14F-4D97-AF65-F5344CB8AC3E}">
        <p14:creationId xmlns:p14="http://schemas.microsoft.com/office/powerpoint/2010/main" val="3089848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6804876"/>
          </a:xfrm>
          <a:prstGeom prst="rect">
            <a:avLst/>
          </a:prstGeom>
        </p:spPr>
        <p:txBody>
          <a:bodyPr wrap="square">
            <a:spAutoFit/>
          </a:bodyPr>
          <a:lstStyle/>
          <a:p>
            <a:pPr marL="6350" marR="39370" indent="-6350">
              <a:lnSpc>
                <a:spcPct val="103000"/>
              </a:lnSpc>
            </a:pPr>
            <a:r>
              <a:rPr lang="tk-TM" sz="2500" b="1" dirty="0">
                <a:solidFill>
                  <a:srgbClr val="000000"/>
                </a:solidFill>
                <a:effectLst/>
                <a:latin typeface="Times New Roman" panose="02020603050405020304" pitchFamily="18" charset="0"/>
                <a:ea typeface="Calibri" panose="020F0502020204030204" pitchFamily="34" charset="0"/>
              </a:rPr>
              <a:t> </a:t>
            </a:r>
            <a:r>
              <a:rPr lang="en-US" sz="2500" b="1" dirty="0">
                <a:solidFill>
                  <a:srgbClr val="000000"/>
                </a:solidFill>
                <a:effectLst/>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Elektrik geçiriji liniýany </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wagtal-wagtal seredip  görmek (aýlanyp çykmak) liniýanyň ýagdaýyny barlamak üçin ýerine ýetirilýär we näsazlygyny görkezmek mümkin. Wagtlaýyn   muny haýsydyr biri ýerli şerte görä seredip görmeli, liniýa jogapkärçilik derejäni, ony elektrosistemaň baş inžiner belleýär we oturdýar. (Elektrik geçiriji liniýa üçin önümçilik kärhanada energetikanyň baş energetigi), 1000 W ýokary Elektrik geçiriji liniýa üçin üç aýdan köp bolmaly däl we iki aýlap Elektrik geçiriji liniýa üçin 1000 W çenli. Aşakda görkezilenler Elektrik geçiriji liniýany esasy näsazlyklary aýdyňlaşdyrýar gelejekde düzedilýär.</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Metal sütünler üçin ony keseligine egmek ýa-da liniýaň uzynlygyna we trawers (trawers-bir zat berkitmek üçin kese agaç) deformasiýa, tros sütün; g</a:t>
            </a:r>
            <a:r>
              <a:rPr lang="en-US" sz="2500" dirty="0" err="1">
                <a:solidFill>
                  <a:srgbClr val="000000"/>
                </a:solidFill>
                <a:latin typeface="Times New Roman" panose="02020603050405020304" pitchFamily="18" charset="0"/>
                <a:ea typeface="Calibri" panose="020F0502020204030204" pitchFamily="34" charset="0"/>
              </a:rPr>
              <a:t>ermew</a:t>
            </a:r>
            <a:r>
              <a:rPr lang="en-US" sz="2500" dirty="0">
                <a:solidFill>
                  <a:srgbClr val="000000"/>
                </a:solidFill>
                <a:latin typeface="Times New Roman" panose="02020603050405020304" pitchFamily="18" charset="0"/>
                <a:ea typeface="Calibri" panose="020F0502020204030204" pitchFamily="34" charset="0"/>
              </a:rPr>
              <a:t> (</a:t>
            </a:r>
            <a:r>
              <a:rPr lang="en-US" sz="2500" dirty="0" err="1">
                <a:solidFill>
                  <a:srgbClr val="000000"/>
                </a:solidFill>
                <a:latin typeface="Times New Roman" panose="02020603050405020304" pitchFamily="18" charset="0"/>
                <a:ea typeface="Calibri" panose="020F0502020204030204" pitchFamily="34" charset="0"/>
              </a:rPr>
              <a:t>gabow</a:t>
            </a:r>
            <a:r>
              <a:rPr lang="en-US" sz="2500" dirty="0">
                <a:solidFill>
                  <a:srgbClr val="000000"/>
                </a:solidFill>
                <a:latin typeface="Times New Roman" panose="02020603050405020304" pitchFamily="18" charset="0"/>
                <a:ea typeface="Calibri" panose="020F0502020204030204" pitchFamily="34" charset="0"/>
              </a:rPr>
              <a:t>)</a:t>
            </a:r>
            <a:r>
              <a:rPr lang="tk-TM" sz="2500" dirty="0">
                <a:solidFill>
                  <a:srgbClr val="000000"/>
                </a:solidFill>
                <a:latin typeface="Times New Roman" panose="02020603050405020304" pitchFamily="18" charset="0"/>
                <a:ea typeface="Calibri" panose="020F0502020204030204" pitchFamily="34" charset="0"/>
              </a:rPr>
              <a:t> </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ýa-da fundamentiň töwereginiň ýerini çişirme, gabaw fundamenti; jaýrygy we onuň ýer asty böleginiň  zaýalanmagy; anker boltunda gaýkalaň ýoklygy; jaýrygyň poslamagy (esasan düwünde) we sütüniň detalyny egmek; ýaramaz kebşirlenen  (jaýryk), zaklýopkaly we boltly birleşdirme.</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Agaç sütünler üçin</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keseligine sütüni egmek we liniýaň  uzynlygyna; onuň gyşyk bölegi (trowers we başga detallar); sütüniň ýaramaz çukury; berkidilende boltuň we gaýkaň bolmazlygy, boltuň hyrynyň uzynlygy ýeterliksiz; üzük ýa-da simlaryň bandažynyň  halparmagy; şponyň (mehanizmde we ş. m. birleşdiriji detal) ýa-da pahnaň ýoklygy; sütüniň detalynyň çüýremegi; we</a:t>
            </a:r>
            <a:r>
              <a:rPr lang="en-US" sz="2500" dirty="0">
                <a:solidFill>
                  <a:srgbClr val="000000"/>
                </a:solidFill>
                <a:latin typeface="Times New Roman" panose="02020603050405020304" pitchFamily="18" charset="0"/>
                <a:ea typeface="Calibri" panose="020F0502020204030204" pitchFamily="34" charset="0"/>
              </a:rPr>
              <a:t> </a:t>
            </a:r>
            <a:r>
              <a:rPr lang="tk-TM" sz="2500" dirty="0">
                <a:solidFill>
                  <a:srgbClr val="000000"/>
                </a:solidFill>
                <a:latin typeface="Times New Roman" panose="02020603050405020304" pitchFamily="18" charset="0"/>
                <a:ea typeface="Calibri" panose="020F0502020204030204" pitchFamily="34" charset="0"/>
              </a:rPr>
              <a:t>o</a:t>
            </a:r>
            <a:r>
              <a:rPr lang="en-US" sz="2500" dirty="0">
                <a:solidFill>
                  <a:srgbClr val="000000"/>
                </a:solidFill>
                <a:latin typeface="Times New Roman" panose="02020603050405020304" pitchFamily="18" charset="0"/>
                <a:ea typeface="Calibri" panose="020F0502020204030204" pitchFamily="34" charset="0"/>
              </a:rPr>
              <a:t>nu</a:t>
            </a:r>
            <a:r>
              <a:rPr lang="tk-TM" sz="2500" dirty="0">
                <a:solidFill>
                  <a:srgbClr val="000000"/>
                </a:solidFill>
                <a:latin typeface="Times New Roman" panose="02020603050405020304" pitchFamily="18" charset="0"/>
                <a:ea typeface="Calibri" panose="020F0502020204030204" pitchFamily="34" charset="0"/>
              </a:rPr>
              <a:t>ň ýanmagy</a:t>
            </a:r>
            <a:r>
              <a:rPr lang="en-US" sz="2500" dirty="0">
                <a:solidFill>
                  <a:srgbClr val="000000"/>
                </a:solidFill>
                <a:latin typeface="Times New Roman" panose="02020603050405020304" pitchFamily="18" charset="0"/>
                <a:ea typeface="Calibri" panose="020F0502020204030204" pitchFamily="34" charset="0"/>
              </a:rPr>
              <a:t>. </a:t>
            </a:r>
            <a:endParaRPr lang="tk-TM" sz="25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65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04716"/>
            <a:ext cx="12192000" cy="6148030"/>
          </a:xfrm>
          <a:prstGeom prst="rect">
            <a:avLst/>
          </a:prstGeom>
        </p:spPr>
        <p:txBody>
          <a:bodyPr wrap="square">
            <a:spAutoFit/>
          </a:bodyPr>
          <a:lstStyle/>
          <a:p>
            <a:pPr marL="6350" marR="39370" indent="-6350">
              <a:lnSpc>
                <a:spcPct val="103000"/>
              </a:lnSpc>
            </a:pPr>
            <a:r>
              <a:rPr lang="en-US" sz="3200" dirty="0">
                <a:solidFill>
                  <a:srgbClr val="000000"/>
                </a:solidFill>
                <a:latin typeface="Times New Roman" panose="02020603050405020304" pitchFamily="18" charset="0"/>
                <a:ea typeface="Calibri" panose="020F0502020204030204" pitchFamily="34" charset="0"/>
              </a:rPr>
              <a:t>	</a:t>
            </a:r>
            <a:r>
              <a:rPr lang="tk-TM" sz="3200" dirty="0">
                <a:solidFill>
                  <a:srgbClr val="000000"/>
                </a:solidFill>
                <a:latin typeface="Times New Roman" panose="02020603050405020304" pitchFamily="18" charset="0"/>
                <a:ea typeface="Calibri" panose="020F0502020204030204" pitchFamily="34" charset="0"/>
              </a:rPr>
              <a:t>Agaç sütüni Elektrik geçiriji liniýany howanyň çyglylygynyň üýtgeme  şertinde işleýär, o</a:t>
            </a:r>
            <a:r>
              <a:rPr lang="en-US" sz="3200" dirty="0">
                <a:solidFill>
                  <a:srgbClr val="000000"/>
                </a:solidFill>
                <a:latin typeface="Times New Roman" panose="02020603050405020304" pitchFamily="18" charset="0"/>
                <a:ea typeface="Calibri" panose="020F0502020204030204" pitchFamily="34" charset="0"/>
              </a:rPr>
              <a:t>l</a:t>
            </a:r>
            <a:r>
              <a:rPr lang="tk-TM" sz="3200" dirty="0">
                <a:solidFill>
                  <a:srgbClr val="000000"/>
                </a:solidFill>
                <a:latin typeface="Times New Roman" panose="02020603050405020304" pitchFamily="18" charset="0"/>
                <a:ea typeface="Calibri" panose="020F0502020204030204" pitchFamily="34" charset="0"/>
              </a:rPr>
              <a:t> uly ýokary derejeli çüýremäge ukyply. Sütünleriň çüýränligi barlanylanda daşyna seredip görülýär we agaç detallaryny kakyp çüýrän ýeriniň </a:t>
            </a:r>
            <a:r>
              <a:rPr lang="tk-TM" sz="3200">
                <a:solidFill>
                  <a:srgbClr val="000000"/>
                </a:solidFill>
                <a:latin typeface="Times New Roman" panose="02020603050405020304" pitchFamily="18" charset="0"/>
                <a:ea typeface="Calibri" panose="020F0502020204030204" pitchFamily="34" charset="0"/>
              </a:rPr>
              <a:t>çuňlugyny ölçenilýär</a:t>
            </a:r>
            <a:r>
              <a:rPr lang="tk-TM" sz="3200" dirty="0">
                <a:solidFill>
                  <a:srgbClr val="000000"/>
                </a:solidFill>
                <a:latin typeface="Times New Roman" panose="02020603050405020304" pitchFamily="18" charset="0"/>
                <a:ea typeface="Calibri" panose="020F0502020204030204" pitchFamily="34" charset="0"/>
              </a:rPr>
              <a:t>. Agaç sütünleri esasy agaç gabygy  üç ýyldan çüý</a:t>
            </a:r>
            <a:r>
              <a:rPr lang="en-US" sz="3200" dirty="0" err="1">
                <a:solidFill>
                  <a:srgbClr val="000000"/>
                </a:solidFill>
                <a:latin typeface="Times New Roman" panose="02020603050405020304" pitchFamily="18" charset="0"/>
                <a:ea typeface="Calibri" panose="020F0502020204030204" pitchFamily="34" charset="0"/>
              </a:rPr>
              <a:t>reme</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derejesi</a:t>
            </a:r>
            <a:r>
              <a:rPr lang="tk-TM" sz="3200" dirty="0">
                <a:solidFill>
                  <a:srgbClr val="000000"/>
                </a:solidFill>
                <a:latin typeface="Times New Roman" panose="02020603050405020304" pitchFamily="18" charset="0"/>
                <a:ea typeface="Calibri" panose="020F0502020204030204" pitchFamily="34" charset="0"/>
              </a:rPr>
              <a:t> barlanylýar. Sütün üçin agaç gabygy baş</a:t>
            </a:r>
            <a:r>
              <a:rPr lang="en-US" sz="3200" dirty="0" err="1">
                <a:solidFill>
                  <a:srgbClr val="000000"/>
                </a:solidFill>
                <a:latin typeface="Times New Roman" panose="02020603050405020304" pitchFamily="18" charset="0"/>
                <a:ea typeface="Calibri" panose="020F0502020204030204" pitchFamily="34" charset="0"/>
              </a:rPr>
              <a:t>daky</a:t>
            </a:r>
            <a:r>
              <a:rPr lang="tk-TM" sz="3200" dirty="0">
                <a:solidFill>
                  <a:srgbClr val="000000"/>
                </a:solidFill>
                <a:latin typeface="Times New Roman" panose="02020603050405020304" pitchFamily="18" charset="0"/>
                <a:ea typeface="Calibri" panose="020F0502020204030204" pitchFamily="34" charset="0"/>
              </a:rPr>
              <a:t> görkeziji</a:t>
            </a:r>
            <a:r>
              <a:rPr lang="en-US" sz="3200" dirty="0" err="1">
                <a:solidFill>
                  <a:srgbClr val="000000"/>
                </a:solidFill>
                <a:latin typeface="Times New Roman" panose="02020603050405020304" pitchFamily="18" charset="0"/>
                <a:ea typeface="Calibri" panose="020F0502020204030204" pitchFamily="34" charset="0"/>
              </a:rPr>
              <a:t>si</a:t>
            </a:r>
            <a:r>
              <a:rPr lang="tk-TM" sz="3200" dirty="0">
                <a:solidFill>
                  <a:srgbClr val="000000"/>
                </a:solidFill>
                <a:latin typeface="Times New Roman" panose="02020603050405020304" pitchFamily="18" charset="0"/>
                <a:ea typeface="Calibri" panose="020F0502020204030204" pitchFamily="34" charset="0"/>
              </a:rPr>
              <a:t> wagt</a:t>
            </a:r>
            <a:r>
              <a:rPr lang="en-US" sz="3200" dirty="0">
                <a:solidFill>
                  <a:srgbClr val="000000"/>
                </a:solidFill>
                <a:latin typeface="Times New Roman" panose="02020603050405020304" pitchFamily="18" charset="0"/>
                <a:ea typeface="Calibri" panose="020F0502020204030204" pitchFamily="34" charset="0"/>
              </a:rPr>
              <a:t>a g</a:t>
            </a:r>
            <a:r>
              <a:rPr lang="tk-TM" sz="3200" dirty="0">
                <a:solidFill>
                  <a:srgbClr val="000000"/>
                </a:solidFill>
                <a:latin typeface="Times New Roman" panose="02020603050405020304" pitchFamily="18" charset="0"/>
                <a:ea typeface="Calibri" panose="020F0502020204030204" pitchFamily="34" charset="0"/>
              </a:rPr>
              <a:t>örä üýtgäp biler we ony elektro ulgamyň baş inženeri elektroseti ýa-da kärhananyň baş energetigi barlap, tejribeli ekspluatasiýaçy ýolbaşçylyk edýär. Agaç sütünleriň has beter çüremäge duçar bolujulyk ýeri, ýere ýerleşdirilen we ýere ýakyn ýeri, haýsy bir aýratyn sütüniň detaly şonuň ýaly sepleşen ýeri. Agaç sütüniň çüränini pugta seredip görmekden barlagy başlanýar we sütüni boýdan başa uzynlygyny kakyp görmeli. </a:t>
            </a:r>
            <a:endParaRPr lang="tk-TM" sz="3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74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04717"/>
            <a:ext cx="12192000" cy="6156172"/>
          </a:xfrm>
          <a:prstGeom prst="rect">
            <a:avLst/>
          </a:prstGeom>
        </p:spPr>
        <p:txBody>
          <a:bodyPr wrap="square">
            <a:spAutoFit/>
          </a:bodyPr>
          <a:lstStyle/>
          <a:p>
            <a:pPr marL="342900" marR="39370" indent="-342900">
              <a:lnSpc>
                <a:spcPct val="103000"/>
              </a:lnSpc>
              <a:buFont typeface="+mj-lt"/>
              <a:buAutoNum type="arabicPeriod"/>
            </a:pPr>
            <a:r>
              <a:rPr lang="tk-TM" sz="2400" dirty="0">
                <a:solidFill>
                  <a:srgbClr val="000000"/>
                </a:solidFill>
                <a:latin typeface="Times New Roman" panose="02020603050405020304" pitchFamily="18" charset="0"/>
                <a:ea typeface="Calibri" panose="020F0502020204030204" pitchFamily="34" charset="0"/>
              </a:rPr>
              <a:t>Izolýatorlar üçin-forforyň mehaniki zaýalanmagy; ýanyk we syrçasynyň eremegi; izolýatorly izolýatorlaryň hapalygy; asma grlýandyň dikliginden üýtgemegi; gulpuň we grlýandyň şpliniň ýoklugy; sterženiň izolýatoryň çykýan depesi; egri ştiri we sterženi; armaturlaryň poslamagy.</a:t>
            </a:r>
            <a:endParaRPr lang="tk-TM" sz="2400" dirty="0">
              <a:solidFill>
                <a:srgbClr val="000000"/>
              </a:solidFill>
              <a:effectLst/>
              <a:latin typeface="Times New Roman" panose="02020603050405020304" pitchFamily="18" charset="0"/>
              <a:ea typeface="Times New Roman" panose="02020603050405020304" pitchFamily="18" charset="0"/>
            </a:endParaRPr>
          </a:p>
          <a:p>
            <a:pPr marL="342900" marR="39370" indent="-342900">
              <a:lnSpc>
                <a:spcPct val="103000"/>
              </a:lnSpc>
              <a:buFont typeface="+mj-lt"/>
              <a:buAutoNum type="arabicPeriod"/>
            </a:pPr>
            <a:r>
              <a:rPr lang="tk-TM" sz="2400" dirty="0">
                <a:solidFill>
                  <a:srgbClr val="000000"/>
                </a:solidFill>
                <a:latin typeface="Times New Roman" panose="02020603050405020304" pitchFamily="18" charset="0"/>
                <a:ea typeface="Calibri" panose="020F0502020204030204" pitchFamily="34" charset="0"/>
              </a:rPr>
              <a:t>Zeminleme gurluşy üçin-zaýalanmagy ýa-da sütünden ýere göýberilen zeminlenmäň üzülmesi; sütüne berkidilýän gulpuň we ýokarda birleşdirýän gysgyçyň ýoklugy. Razrýadnikler üçin goraýjy şahyň zaýalanmgy we ýanmagy; ýagdaýda kanagatlandyrmaýan görkezijiň işlemegi; iskra aralykda elektrodyň daşy eremegi; iskra aralykda beýikliginiň üýtgemegi.</a:t>
            </a:r>
            <a:endParaRPr lang="tk-TM" sz="2400" dirty="0">
              <a:solidFill>
                <a:srgbClr val="000000"/>
              </a:solidFill>
              <a:effectLst/>
              <a:latin typeface="Times New Roman" panose="02020603050405020304" pitchFamily="18" charset="0"/>
              <a:ea typeface="Times New Roman" panose="02020603050405020304" pitchFamily="18" charset="0"/>
            </a:endParaRPr>
          </a:p>
          <a:p>
            <a:pPr marL="342900" marR="39370" indent="-342900">
              <a:lnSpc>
                <a:spcPct val="103000"/>
              </a:lnSpc>
              <a:buFont typeface="+mj-lt"/>
              <a:buAutoNum type="arabicPeriod"/>
            </a:pPr>
            <a:r>
              <a:rPr lang="tk-TM" sz="2400" dirty="0">
                <a:solidFill>
                  <a:srgbClr val="000000"/>
                </a:solidFill>
                <a:latin typeface="Times New Roman" panose="02020603050405020304" pitchFamily="18" charset="0"/>
                <a:ea typeface="Calibri" panose="020F0502020204030204" pitchFamily="34" charset="0"/>
              </a:rPr>
              <a:t>Şondan soň barlanýan wagtynda goralýan töweregiň ýagdaýy barlanylýar. Onuň töwereginde küde saman, torf örümi we agaç materiallary bolmaly däldir; haçan-da kesilen agaç gaçanda simlara zyýan berip biler. Trossa hökmany aýlanyp çykýarlar haçan-da goralýan töwerekde we onuň agaç ekilende; meýilleşdirilen ýer gurluşyk we wizir (wizir-nyşana alyş gurallarynyň detaly) işi ýerine ýetirilende; kabeli we turba geçirijileri praklatkalanýar; liniýa elektrik geçiriji gurmak we aragatnaşyk liniýa ýollary we ýük düşürilýän meýdança we ş. m. Ähli enjamlary wagtal-wagtal seredip ýetmezçiligini putýowka lista näsazlygy geçirilýär. Näsazlygy gyssagly aradan aýyrmak talap edilmegi, žurnala geçirmäge ýolbaşçy işgärler seredýär we näsazlygy görkezmek we ýapma wagtyny aradan aýyrýarlar.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674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249018"/>
          </a:xfrm>
          <a:prstGeom prst="rect">
            <a:avLst/>
          </a:prstGeom>
        </p:spPr>
        <p:txBody>
          <a:bodyPr wrap="square">
            <a:spAutoFit/>
          </a:bodyPr>
          <a:lstStyle/>
          <a:p>
            <a:pPr marL="6350" marR="39370" indent="-6350">
              <a:lnSpc>
                <a:spcPct val="103000"/>
              </a:lnSpc>
            </a:pPr>
            <a:r>
              <a:rPr lang="tk-TM" sz="2600" dirty="0">
                <a:solidFill>
                  <a:srgbClr val="000000"/>
                </a:solidFill>
                <a:latin typeface="Times New Roman" panose="02020603050405020304" pitchFamily="18" charset="0"/>
                <a:ea typeface="Calibri" panose="020F0502020204030204" pitchFamily="34" charset="0"/>
              </a:rPr>
              <a:t>Elektrik geçiriji liniýaň tehniki ýagdaýyny kesgitlemek üçin ýylda bir gezek liniýany inžiner tehniki işgärleri geçirýär. Nobatdan daşary seredip görmeli tumanda, tupanda, elektrik geçiriji liniýaň kadaly işlemegiň bozulmagy bolup biler. Nobatdan daşary elektrik geçiriji liniýa seretmek elektrosetiň baş inženeri ýa-da kärhananyň baş energetigi belleýär. </a:t>
            </a:r>
            <a:endParaRPr lang="tk-TM" sz="2600" dirty="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600" dirty="0">
                <a:solidFill>
                  <a:srgbClr val="000000"/>
                </a:solidFill>
                <a:latin typeface="Times New Roman" panose="02020603050405020304" pitchFamily="18" charset="0"/>
                <a:ea typeface="Calibri" panose="020F0502020204030204" pitchFamily="34" charset="0"/>
              </a:rPr>
              <a:t>	Ýerden seredip görlende hemme näsazlygy ýüze çykaryp bolmaýar. Şonuň üçin naprýeženiýesi 35 kW we ondan ýokary naprýeženiýe alty ýyldan bir gezek simlary, troslary, her sütündäki liniýaň grlýandynyň izolýatoryny münülip seredip görülýär. Şonuň ýaly simlary, troslary, izolýatorlary, armaturlary, simlary  berkidýän detallary we sütündäki trosy, şplintiň (şplint-nurbatyň uçyndaky deşige sokulup, uçlary gaýtarylýan iki eplem çüý) sany we armaturdaky gulpy oňat barlanylýar. Naprýeženiýesi 35 kW kiçi bolan liniýany hökmany münülip, barlanyp, seredip, ölçelip görülýär.</a:t>
            </a:r>
            <a:endParaRPr lang="tk-TM" sz="2600" dirty="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600" dirty="0">
                <a:solidFill>
                  <a:srgbClr val="000000"/>
                </a:solidFill>
                <a:latin typeface="Times New Roman" panose="02020603050405020304" pitchFamily="18" charset="0"/>
                <a:ea typeface="Calibri" panose="020F0502020204030204" pitchFamily="34" charset="0"/>
              </a:rPr>
              <a:t>	Poslamazlyga garşy çaýylan metal sütüni alty ýyldan bir gezek barlamak göz öňünde tutulýar we demir beton sütüni, metal görnüşli sütüniň basgançagy we anker dartyjy ikinji goragy korroziýa garşy geçirilýär. Eger ösüşiň barşynda ekspluatasiýa EGL gaýtalanma, aýyrma bolup geçýär, onda nobatdan daşary münüp seredip görmek geçirilýär. </a:t>
            </a:r>
            <a:endParaRPr lang="tk-TM" sz="26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953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6917022"/>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Döwülen elektrik geçiriji liniýa doňaklykda (güýz-gyş möwsümi we simiň “oýnamasynyň” öňüni almak, hökmany emele gelen simlaryň doňaklygyny aýyrmagyň çäresini görmeli. Ýüze çykarmagyň serişdesi we liniýadaky simlaryň doňaklygyň ululygynyň  signalizasiýasyny aýryp goýmak. Doňaklyk signalynyň ululygyny liniýadaky simdan aýryp goýmak, doňaklygy belli bir aralykda signalizatora aýan edýär. Doňaklygy belli bir aralykda signalizatory üç blokdan durýar: Doňaklyk ýükleme datçigi, peredatçigi we ýokary ýyglykly signal priýomnik. Ýükleme datçik we peredatçik sütüniň liniýasynda şeýle oturdylýar, simdaky ýüki datçigiň güýçölçeýjisine (dinamometire) geçirer ýaly.</a:t>
            </a:r>
            <a:endParaRPr lang="tk-TM" sz="2400" dirty="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Emma effekt ýerde ulanylanda doňaklyk signalizatory çäklendirilen. Olar naprýeženiýesi 220 kW ýokary bolmadyk elektrik geçiriji liniýa işi üçin niýetlenen. Şondan başga, ýükli doňaklyk haçan datçige täsir edýär, diňe ýeterlik uly doňaklyk massasy taslananda. Şol wagtda, simlaryň oýnamasy hemişe birtaraplaýyn ululykda örän kiçi. Şonuň üçin doňaklyk signalizatory şertiň ýüze çykmagynda hökman signal serişdesinde, simlaryň “oýnamasy” bolp geçýär.</a:t>
            </a:r>
            <a:endParaRPr lang="tk-TM" sz="2400" dirty="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Doňaklyk goragy birnäçe görnüşde geçirilýär. Buz we gar elektrik togunyň ýylysyna ereýär, şonuň üçin simlaryň elektrik ýüküniň ulalmagy talap edilýär. Eger-de elektrik geçiriji liniýany gysga utgaşdyrsak talap edilýän effektini çalt alarys. Linýaň uly uzynlygy we uly induktiw garşylygy doňaklygyň eremegine iň ýokary naprýeženiýeli üýtgeýän tok we iň uly reaktiw kuwwaty talap edilýär.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641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179127"/>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Doňaklygyň eremegi üçin hemişelik tokda ýörite göneldiji agregat </a:t>
            </a:r>
            <a:r>
              <a:rPr lang="tk-TM" sz="2400" b="1" dirty="0">
                <a:solidFill>
                  <a:srgbClr val="000000"/>
                </a:solidFill>
                <a:latin typeface="Times New Roman" panose="02020603050405020304" pitchFamily="18" charset="0"/>
                <a:ea typeface="Calibri" panose="020F0502020204030204" pitchFamily="34" charset="0"/>
              </a:rPr>
              <a:t>ВУКН-120-1400</a:t>
            </a:r>
            <a:r>
              <a:rPr lang="tk-TM" sz="2400" dirty="0">
                <a:solidFill>
                  <a:srgbClr val="000000"/>
                </a:solidFill>
                <a:latin typeface="Times New Roman" panose="02020603050405020304" pitchFamily="18" charset="0"/>
                <a:ea typeface="Calibri" panose="020F0502020204030204" pitchFamily="34" charset="0"/>
              </a:rPr>
              <a:t>. Bu agregat naprýeženiýesi </a:t>
            </a:r>
            <a:r>
              <a:rPr lang="tk-TM" sz="2400" b="1" dirty="0">
                <a:solidFill>
                  <a:srgbClr val="000000"/>
                </a:solidFill>
                <a:latin typeface="Times New Roman" panose="02020603050405020304" pitchFamily="18" charset="0"/>
                <a:ea typeface="Calibri" panose="020F0502020204030204" pitchFamily="34" charset="0"/>
              </a:rPr>
              <a:t>10 kW</a:t>
            </a:r>
            <a:r>
              <a:rPr lang="tk-TM" sz="2400" dirty="0">
                <a:solidFill>
                  <a:srgbClr val="000000"/>
                </a:solidFill>
                <a:latin typeface="Times New Roman" panose="02020603050405020304" pitchFamily="18" charset="0"/>
                <a:ea typeface="Calibri" panose="020F0502020204030204" pitchFamily="34" charset="0"/>
              </a:rPr>
              <a:t> çenli üýtgeýän toga birikdirilýär we göneldiji tok berýär we naprýeženiýesi </a:t>
            </a:r>
            <a:r>
              <a:rPr lang="tk-TM" sz="2400" b="1" dirty="0">
                <a:solidFill>
                  <a:srgbClr val="000000"/>
                </a:solidFill>
                <a:latin typeface="Times New Roman" panose="02020603050405020304" pitchFamily="18" charset="0"/>
                <a:ea typeface="Calibri" panose="020F0502020204030204" pitchFamily="34" charset="0"/>
              </a:rPr>
              <a:t>14 kW</a:t>
            </a:r>
            <a:r>
              <a:rPr lang="tk-TM" sz="2400" dirty="0">
                <a:solidFill>
                  <a:srgbClr val="000000"/>
                </a:solidFill>
                <a:latin typeface="Times New Roman" panose="02020603050405020304" pitchFamily="18" charset="0"/>
                <a:ea typeface="Calibri" panose="020F0502020204030204" pitchFamily="34" charset="0"/>
              </a:rPr>
              <a:t> çenli. Munyň ýaly agregata parallel birikdirilen </a:t>
            </a:r>
            <a:r>
              <a:rPr lang="tk-TM" sz="2400" b="1" dirty="0">
                <a:solidFill>
                  <a:srgbClr val="000000"/>
                </a:solidFill>
                <a:latin typeface="Times New Roman" panose="02020603050405020304" pitchFamily="18" charset="0"/>
                <a:ea typeface="Calibri" panose="020F0502020204030204" pitchFamily="34" charset="0"/>
              </a:rPr>
              <a:t>220 kW</a:t>
            </a:r>
            <a:r>
              <a:rPr lang="tk-TM" sz="2400" dirty="0">
                <a:solidFill>
                  <a:srgbClr val="000000"/>
                </a:solidFill>
                <a:latin typeface="Times New Roman" panose="02020603050405020304" pitchFamily="18" charset="0"/>
                <a:ea typeface="Calibri" panose="020F0502020204030204" pitchFamily="34" charset="0"/>
              </a:rPr>
              <a:t> elektrik geçiriji liniýa doňaklygynyň eremegini üpjün edip biler, uzynlygy 100-120 km ýakyn. Yzygider birikdirilen birnäçe agregatlar, aýratyn transformatordan iýmitlenýär ýa-da ulgama şinadan aýrylan, uçastkada eremegiň uzynlygyny ulaltsak has ýokary naprýeženiýeli hemişelik togy alyp bolar.</a:t>
            </a:r>
            <a:endParaRPr lang="tk-TM" sz="2400" dirty="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Simlaryň doňaklygyny şeýlede mehaniki ýoly bilen daşlaşdyrmak bolar. Iň ýönekeý mehaniki doňaklygy aýyrmagyň görnüşi-  kakma, ýerden uzyn şestiň (şestiň-alty sany meňzeş alamatlylygyň) kömegi bilen geçirilýär.</a:t>
            </a:r>
          </a:p>
          <a:p>
            <a:pPr marL="6350" marR="39370" indent="-6350">
              <a:lnSpc>
                <a:spcPct val="103000"/>
              </a:lnSpc>
            </a:pPr>
            <a:r>
              <a:rPr lang="tk-TM" sz="2400">
                <a:solidFill>
                  <a:srgbClr val="000000"/>
                </a:solidFill>
                <a:latin typeface="Times New Roman" panose="02020603050405020304" pitchFamily="18" charset="0"/>
                <a:ea typeface="Calibri" panose="020F0502020204030204" pitchFamily="34" charset="0"/>
              </a:rPr>
              <a:t>	</a:t>
            </a:r>
            <a:r>
              <a:rPr lang="tk-TM" sz="2400" dirty="0">
                <a:solidFill>
                  <a:srgbClr val="000000"/>
                </a:solidFill>
                <a:latin typeface="Times New Roman" panose="02020603050405020304" pitchFamily="18" charset="0"/>
                <a:ea typeface="Calibri" panose="020F0502020204030204" pitchFamily="34" charset="0"/>
              </a:rPr>
              <a:t>	Bu metal köp wagty talap edýär we diňe gysga liniýaly uçaskada ulanylýar. Elektrik geçiriji liniýada ekspluatasiýa döwründe simlaryň we troslaryň wibirasiýasy bolýar. Asma simlaryň we troslaryň beýikliginiň artmagy wibirasiýaň ösmegine getirýär. Şonyň ýalyda wibrasiýa simlaryň we troslaryň hemişe gyşarmagyna, berkidilen ýerinde ugrukdyrlan. Wibirasiýanyň öňüni almak üçin ýörite wibrasiýa öçüriji oturdylýar. Wibirasiýa öçüriji ulanylan ýerinde simlar we troslar uzak hyzmat edýär.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9848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CB7F92C7-92DB-4F76-93F8-939E1C06A6BA}"/>
              </a:ext>
            </a:extLst>
          </p:cNvPr>
          <p:cNvPicPr>
            <a:picLocks noChangeAspect="1"/>
          </p:cNvPicPr>
          <p:nvPr/>
        </p:nvPicPr>
        <p:blipFill>
          <a:blip r:embed="rId2"/>
          <a:stretch>
            <a:fillRect/>
          </a:stretch>
        </p:blipFill>
        <p:spPr>
          <a:xfrm>
            <a:off x="2509837" y="719137"/>
            <a:ext cx="7172325" cy="5419725"/>
          </a:xfrm>
          <a:prstGeom prst="rect">
            <a:avLst/>
          </a:prstGeom>
        </p:spPr>
      </p:pic>
    </p:spTree>
    <p:extLst>
      <p:ext uri="{BB962C8B-B14F-4D97-AF65-F5344CB8AC3E}">
        <p14:creationId xmlns:p14="http://schemas.microsoft.com/office/powerpoint/2010/main" val="3576147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tk-TM"/>
          </a:p>
        </p:txBody>
      </p:sp>
      <p:sp>
        <p:nvSpPr>
          <p:cNvPr id="3" name="Объект 2"/>
          <p:cNvSpPr>
            <a:spLocks noGrp="1"/>
          </p:cNvSpPr>
          <p:nvPr>
            <p:ph idx="1"/>
          </p:nvPr>
        </p:nvSpPr>
        <p:spPr/>
        <p:txBody>
          <a:bodyPr/>
          <a:lstStyle/>
          <a:p>
            <a:endParaRPr lang="tk-TM"/>
          </a:p>
        </p:txBody>
      </p:sp>
    </p:spTree>
    <p:extLst>
      <p:ext uri="{BB962C8B-B14F-4D97-AF65-F5344CB8AC3E}">
        <p14:creationId xmlns:p14="http://schemas.microsoft.com/office/powerpoint/2010/main" val="17184076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341</Words>
  <Application>Microsoft Office PowerPoint</Application>
  <PresentationFormat>Широкоэкранный</PresentationFormat>
  <Paragraphs>20</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TEMA № 16     Tema: Açyklykda elektrik geçiriji liniýaň montažy.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16     Tema: Açyklykda elektrik geçiriji liniýaň montažy.    </dc:title>
  <dc:creator>Lenovo</dc:creator>
  <cp:lastModifiedBy>LENOVO</cp:lastModifiedBy>
  <cp:revision>9</cp:revision>
  <dcterms:created xsi:type="dcterms:W3CDTF">2020-12-21T06:26:41Z</dcterms:created>
  <dcterms:modified xsi:type="dcterms:W3CDTF">2020-12-21T11:59:22Z</dcterms:modified>
</cp:coreProperties>
</file>