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44BEC1F-64E0-4B4C-87D9-5FCAC726716F}"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75675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4BEC1F-64E0-4B4C-87D9-5FCAC726716F}"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1109651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4BEC1F-64E0-4B4C-87D9-5FCAC726716F}"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1551123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4BEC1F-64E0-4B4C-87D9-5FCAC726716F}"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349302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44BEC1F-64E0-4B4C-87D9-5FCAC726716F}"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1639961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44BEC1F-64E0-4B4C-87D9-5FCAC726716F}"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146919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44BEC1F-64E0-4B4C-87D9-5FCAC726716F}" type="datetimeFigureOut">
              <a:rPr lang="ru-RU" smtClean="0"/>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2777722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44BEC1F-64E0-4B4C-87D9-5FCAC726716F}" type="datetimeFigureOut">
              <a:rPr lang="ru-RU" smtClean="0"/>
              <a:t>09.02.2021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164447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4BEC1F-64E0-4B4C-87D9-5FCAC726716F}" type="datetimeFigureOut">
              <a:rPr lang="ru-RU" smtClean="0"/>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3369606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44BEC1F-64E0-4B4C-87D9-5FCAC726716F}"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1045473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44BEC1F-64E0-4B4C-87D9-5FCAC726716F}"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E7D20C-AEB4-45F2-B338-DB69B7537AED}" type="slidenum">
              <a:rPr lang="ru-RU" smtClean="0"/>
              <a:t>‹#›</a:t>
            </a:fld>
            <a:endParaRPr lang="ru-RU"/>
          </a:p>
        </p:txBody>
      </p:sp>
    </p:spTree>
    <p:extLst>
      <p:ext uri="{BB962C8B-B14F-4D97-AF65-F5344CB8AC3E}">
        <p14:creationId xmlns:p14="http://schemas.microsoft.com/office/powerpoint/2010/main" val="4242099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BEC1F-64E0-4B4C-87D9-5FCAC726716F}" type="datetimeFigureOut">
              <a:rPr lang="ru-RU" smtClean="0"/>
              <a:t>09.02.2021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7D20C-AEB4-45F2-B338-DB69B7537AED}" type="slidenum">
              <a:rPr lang="ru-RU" smtClean="0"/>
              <a:t>‹#›</a:t>
            </a:fld>
            <a:endParaRPr lang="ru-RU"/>
          </a:p>
        </p:txBody>
      </p:sp>
    </p:spTree>
    <p:extLst>
      <p:ext uri="{BB962C8B-B14F-4D97-AF65-F5344CB8AC3E}">
        <p14:creationId xmlns:p14="http://schemas.microsoft.com/office/powerpoint/2010/main" val="346802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Autofit/>
          </a:bodyPr>
          <a:lstStyle/>
          <a:p>
            <a:pPr>
              <a:lnSpc>
                <a:spcPct val="100000"/>
              </a:lnSpc>
              <a:spcAft>
                <a:spcPts val="0"/>
              </a:spcAft>
            </a:pPr>
            <a: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Tema 16: </a:t>
            </a:r>
            <a:r>
              <a:rPr lang="ru-RU" sz="54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Timarlaýyş</a:t>
            </a:r>
            <a:r>
              <a:rPr lang="ru-RU"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gurluşyk</a:t>
            </a:r>
            <a:r>
              <a:rPr lang="ru-RU"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işleriniň</a:t>
            </a:r>
            <a:r>
              <a:rPr lang="ru-RU"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b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maşynlary</a:t>
            </a:r>
            <a:r>
              <a:rPr lang="ru-RU"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we</a:t>
            </a:r>
            <a:r>
              <a:rPr lang="ru-RU"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enjamlary</a:t>
            </a:r>
            <a:r>
              <a:rPr lang="ru-RU" sz="5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
            <a:br>
              <a:rPr lang="ru-RU" sz="5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tk-TM" sz="5400" b="1"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El</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işleýän</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maşynlar</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enjamlar</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Hek</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materiallaryny</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söndirmek</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daşamak</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maşynlar</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Suwag</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işleriniň</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agregatlary</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enjamlary</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Boýag</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işleriniň</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enjamlary</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54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54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5400" b="1" dirty="0">
                <a:latin typeface="Calibri" panose="020F0502020204030204" pitchFamily="34" charset="0"/>
                <a:ea typeface="Calibri" panose="020F0502020204030204" pitchFamily="34" charset="0"/>
                <a:cs typeface="Times New Roman" panose="02020603050405020304" pitchFamily="18" charset="0"/>
              </a:rPr>
              <a:t> </a:t>
            </a:r>
            <a:r>
              <a:rPr lang="tk-TM" sz="5400" b="1" dirty="0" smtClean="0">
                <a:latin typeface="Calibri" panose="020F0502020204030204" pitchFamily="34" charset="0"/>
                <a:ea typeface="Calibri" panose="020F0502020204030204" pitchFamily="34" charset="0"/>
                <a:cs typeface="Times New Roman" panose="02020603050405020304" pitchFamily="18" charset="0"/>
              </a:rPr>
              <a:t>   </a:t>
            </a:r>
            <a:r>
              <a:rPr lang="ru-RU" sz="5400" b="1" dirty="0" err="1" smtClean="0">
                <a:latin typeface="Times New Roman" panose="02020603050405020304" pitchFamily="18" charset="0"/>
                <a:ea typeface="Times New Roman" panose="02020603050405020304" pitchFamily="18" charset="0"/>
              </a:rPr>
              <a:t>Netije</a:t>
            </a:r>
            <a:r>
              <a:rPr lang="ru-RU" sz="5400" b="1" dirty="0">
                <a:latin typeface="Times New Roman" panose="02020603050405020304" pitchFamily="18" charset="0"/>
                <a:ea typeface="Times New Roman" panose="02020603050405020304" pitchFamily="18" charset="0"/>
              </a:rPr>
              <a:t>.</a:t>
            </a:r>
            <a:endParaRPr lang="ru-RU" sz="5400" b="1" dirty="0"/>
          </a:p>
        </p:txBody>
      </p:sp>
    </p:spTree>
    <p:extLst>
      <p:ext uri="{BB962C8B-B14F-4D97-AF65-F5344CB8AC3E}">
        <p14:creationId xmlns:p14="http://schemas.microsoft.com/office/powerpoint/2010/main" val="154686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930162"/>
            <a:ext cx="12192000" cy="2927838"/>
          </a:xfrm>
        </p:spPr>
        <p:txBody>
          <a:bodyPr>
            <a:normAutofit fontScale="90000"/>
          </a:bodyPr>
          <a:lstStyle/>
          <a:p>
            <a:r>
              <a:rPr lang="en-US" b="1" dirty="0">
                <a:solidFill>
                  <a:srgbClr val="00B050"/>
                </a:solidFill>
                <a:latin typeface="Times New Roman" panose="02020603050405020304" pitchFamily="18" charset="0"/>
              </a:rPr>
              <a:t>El </a:t>
            </a:r>
            <a:r>
              <a:rPr lang="en-US" b="1" dirty="0" smtClean="0">
                <a:solidFill>
                  <a:srgbClr val="00B050"/>
                </a:solidFill>
                <a:latin typeface="Times New Roman" panose="02020603050405020304" pitchFamily="18" charset="0"/>
              </a:rPr>
              <a:t>bile</a:t>
            </a:r>
            <a:r>
              <a:rPr lang="tk-TM" b="1" dirty="0">
                <a:solidFill>
                  <a:srgbClr val="00B050"/>
                </a:solidFill>
                <a:latin typeface="Times New Roman" panose="02020603050405020304" pitchFamily="18" charset="0"/>
              </a:rPr>
              <a:t>n</a:t>
            </a:r>
            <a:r>
              <a:rPr lang="en-US" b="1" dirty="0" smtClean="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burawlaýjy</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maşyn</a:t>
            </a:r>
            <a:r>
              <a:rPr lang="en-US" b="1" dirty="0">
                <a:solidFill>
                  <a:srgbClr val="00B05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r>
              <a:rPr lang="en-US" dirty="0">
                <a:solidFill>
                  <a:srgbClr val="000000"/>
                </a:solidFill>
                <a:latin typeface="Times New Roman" panose="02020603050405020304" pitchFamily="18" charset="0"/>
              </a:rPr>
              <a:t>1-şpindel; </a:t>
            </a:r>
            <a:r>
              <a:rPr lang="en-US" dirty="0" smtClean="0">
                <a:solidFill>
                  <a:srgbClr val="000000"/>
                </a:solidFill>
                <a:latin typeface="Times New Roman" panose="02020603050405020304" pitchFamily="18" charset="0"/>
              </a:rPr>
              <a:t>2-depejik</a:t>
            </a:r>
            <a:r>
              <a:rPr lang="en-US" dirty="0">
                <a:solidFill>
                  <a:srgbClr val="000000"/>
                </a:solidFill>
                <a:latin typeface="Times New Roman" panose="02020603050405020304" pitchFamily="18" charset="0"/>
              </a:rPr>
              <a:t>; 3-hereketlenýän ok; </a:t>
            </a:r>
            <a:r>
              <a:rPr lang="en-US" dirty="0" smtClean="0">
                <a:solidFill>
                  <a:srgbClr val="000000"/>
                </a:solidFill>
                <a:latin typeface="Times New Roman" panose="02020603050405020304" pitchFamily="18" charset="0"/>
              </a:rPr>
              <a:t>4-stater</a:t>
            </a:r>
            <a:r>
              <a:rPr lang="en-US" dirty="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5-korpus</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6-rotor</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7-ok</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8-utawaç</a:t>
            </a:r>
            <a:r>
              <a:rPr lang="en-US" dirty="0">
                <a:solidFill>
                  <a:srgbClr val="000000"/>
                </a:solidFill>
                <a:latin typeface="Times New Roman" panose="02020603050405020304" pitchFamily="18" charset="0"/>
              </a:rPr>
              <a:t>; 9-öçürip </a:t>
            </a:r>
            <a:r>
              <a:rPr lang="en-US" dirty="0" err="1">
                <a:solidFill>
                  <a:srgbClr val="000000"/>
                </a:solidFill>
                <a:latin typeface="Times New Roman" panose="02020603050405020304" pitchFamily="18" charset="0"/>
              </a:rPr>
              <a:t>ýapyjy</a:t>
            </a:r>
            <a:r>
              <a:rPr lang="en-US" dirty="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10-gurnaýjy</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11-kabel</a:t>
            </a:r>
            <a:r>
              <a:rPr lang="en-US" dirty="0">
                <a:solidFill>
                  <a:srgbClr val="000000"/>
                </a:solidFill>
                <a:latin typeface="Times New Roman" panose="02020603050405020304" pitchFamily="18" charset="0"/>
              </a:rPr>
              <a:t>; 12-wintilýator; 13-yzky </a:t>
            </a:r>
            <a:r>
              <a:rPr lang="en-US" dirty="0" err="1">
                <a:solidFill>
                  <a:srgbClr val="000000"/>
                </a:solidFill>
                <a:latin typeface="Times New Roman" panose="02020603050405020304" pitchFamily="18" charset="0"/>
              </a:rPr>
              <a:t>gapak</a:t>
            </a:r>
            <a:r>
              <a:rPr lang="en-US" dirty="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14-öňdäki </a:t>
            </a:r>
            <a:r>
              <a:rPr lang="en-US" dirty="0" err="1" smtClean="0">
                <a:solidFill>
                  <a:srgbClr val="000000"/>
                </a:solidFill>
                <a:latin typeface="Times New Roman" panose="02020603050405020304" pitchFamily="18" charset="0"/>
              </a:rPr>
              <a:t>gapak</a:t>
            </a:r>
            <a:r>
              <a:rPr lang="tk-TM" dirty="0" smtClean="0">
                <a:solidFill>
                  <a:srgbClr val="000000"/>
                </a:solidFill>
                <a:latin typeface="Times New Roman" panose="02020603050405020304" pitchFamily="18" charset="0"/>
              </a:rPr>
              <a:t>.</a:t>
            </a:r>
            <a:r>
              <a:rPr lang="en-US" dirty="0" smtClean="0">
                <a:solidFill>
                  <a:srgbClr val="000000"/>
                </a:solidFill>
                <a:latin typeface="Times New Roman" panose="02020603050405020304" pitchFamily="18" charset="0"/>
              </a:rPr>
              <a:t> </a:t>
            </a:r>
            <a:endParaRPr lang="ru-RU" dirty="0"/>
          </a:p>
        </p:txBody>
      </p:sp>
      <p:pic>
        <p:nvPicPr>
          <p:cNvPr id="4" name="Объект 3"/>
          <p:cNvPicPr>
            <a:picLocks noGrp="1" noChangeAspect="1"/>
          </p:cNvPicPr>
          <p:nvPr>
            <p:ph idx="1"/>
          </p:nvPr>
        </p:nvPicPr>
        <p:blipFill>
          <a:blip r:embed="rId2"/>
          <a:stretch>
            <a:fillRect/>
          </a:stretch>
        </p:blipFill>
        <p:spPr>
          <a:xfrm>
            <a:off x="2268415" y="1"/>
            <a:ext cx="7297616" cy="3991708"/>
          </a:xfrm>
          <a:prstGeom prst="rect">
            <a:avLst/>
          </a:prstGeom>
        </p:spPr>
      </p:pic>
    </p:spTree>
    <p:extLst>
      <p:ext uri="{BB962C8B-B14F-4D97-AF65-F5344CB8AC3E}">
        <p14:creationId xmlns:p14="http://schemas.microsoft.com/office/powerpoint/2010/main" val="1261988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090246"/>
          </a:xfrm>
        </p:spPr>
        <p:txBody>
          <a:bodyPr/>
          <a:lstStyle/>
          <a:p>
            <a:r>
              <a:rPr lang="tk-TM" dirty="0" smtClean="0">
                <a:solidFill>
                  <a:srgbClr val="000000"/>
                </a:solidFill>
                <a:latin typeface="Times New Roman" panose="02020603050405020304" pitchFamily="18" charset="0"/>
              </a:rPr>
              <a:t>         </a:t>
            </a:r>
            <a:r>
              <a:rPr lang="en-US" b="1" dirty="0" smtClean="0">
                <a:solidFill>
                  <a:srgbClr val="00B050"/>
                </a:solidFill>
                <a:latin typeface="Times New Roman" panose="02020603050405020304" pitchFamily="18" charset="0"/>
              </a:rPr>
              <a:t>El </a:t>
            </a:r>
            <a:r>
              <a:rPr lang="en-US" b="1" dirty="0" err="1">
                <a:solidFill>
                  <a:srgbClr val="00B050"/>
                </a:solidFill>
                <a:latin typeface="Times New Roman" panose="02020603050405020304" pitchFamily="18" charset="0"/>
              </a:rPr>
              <a:t>bilen</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işleýän</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urup</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burawlaýjy</a:t>
            </a:r>
            <a:r>
              <a:rPr lang="en-US" b="1" dirty="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maşyn</a:t>
            </a:r>
            <a:r>
              <a:rPr lang="en-US" b="1" dirty="0">
                <a:solidFill>
                  <a:srgbClr val="00B050"/>
                </a:solidFill>
                <a:latin typeface="Times New Roman" panose="02020603050405020304" pitchFamily="18" charset="0"/>
              </a:rPr>
              <a:t> </a:t>
            </a:r>
            <a:endParaRPr lang="ru-RU" b="1" dirty="0">
              <a:solidFill>
                <a:srgbClr val="00B050"/>
              </a:solidFill>
            </a:endParaRPr>
          </a:p>
        </p:txBody>
      </p:sp>
      <p:pic>
        <p:nvPicPr>
          <p:cNvPr id="4" name="Объект 3"/>
          <p:cNvPicPr>
            <a:picLocks noGrp="1" noChangeAspect="1"/>
          </p:cNvPicPr>
          <p:nvPr>
            <p:ph idx="1"/>
          </p:nvPr>
        </p:nvPicPr>
        <p:blipFill>
          <a:blip r:embed="rId2"/>
          <a:stretch>
            <a:fillRect/>
          </a:stretch>
        </p:blipFill>
        <p:spPr>
          <a:xfrm>
            <a:off x="1415561" y="1090247"/>
            <a:ext cx="9539653" cy="5767753"/>
          </a:xfrm>
          <a:prstGeom prst="rect">
            <a:avLst/>
          </a:prstGeom>
        </p:spPr>
      </p:pic>
    </p:spTree>
    <p:extLst>
      <p:ext uri="{BB962C8B-B14F-4D97-AF65-F5344CB8AC3E}">
        <p14:creationId xmlns:p14="http://schemas.microsoft.com/office/powerpoint/2010/main" val="3398950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828799"/>
          </a:xfrm>
        </p:spPr>
        <p:txBody>
          <a:bodyPr>
            <a:normAutofit fontScale="90000"/>
          </a:bodyPr>
          <a:lstStyle/>
          <a:p>
            <a:r>
              <a:rPr lang="tk-TM" b="1" dirty="0" smtClean="0">
                <a:solidFill>
                  <a:srgbClr val="00B050"/>
                </a:solidFill>
                <a:latin typeface="Times New Roman" panose="02020603050405020304" pitchFamily="18" charset="0"/>
              </a:rPr>
              <a:t>                             </a:t>
            </a:r>
            <a:r>
              <a:rPr lang="en-US" b="1" dirty="0" err="1" smtClean="0">
                <a:solidFill>
                  <a:srgbClr val="00B050"/>
                </a:solidFill>
                <a:latin typeface="Times New Roman" panose="02020603050405020304" pitchFamily="18" charset="0"/>
              </a:rPr>
              <a:t>Nurbat</a:t>
            </a:r>
            <a:r>
              <a:rPr lang="en-US" b="1" dirty="0" smtClean="0">
                <a:solidFill>
                  <a:srgbClr val="00B050"/>
                </a:solidFill>
                <a:latin typeface="Times New Roman" panose="02020603050405020304" pitchFamily="18" charset="0"/>
              </a:rPr>
              <a:t> </a:t>
            </a:r>
            <a:r>
              <a:rPr lang="en-US" b="1" dirty="0" err="1">
                <a:solidFill>
                  <a:srgbClr val="00B050"/>
                </a:solidFill>
                <a:latin typeface="Times New Roman" panose="02020603050405020304" pitchFamily="18" charset="0"/>
              </a:rPr>
              <a:t>towlaýjy</a:t>
            </a:r>
            <a:r>
              <a:rPr lang="en-US" b="1" dirty="0">
                <a:solidFill>
                  <a:srgbClr val="00B05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1-şpindel</a:t>
            </a:r>
            <a:r>
              <a:rPr lang="en-US" dirty="0">
                <a:solidFill>
                  <a:srgbClr val="000000"/>
                </a:solidFill>
                <a:latin typeface="Times New Roman" panose="02020603050405020304" pitchFamily="18" charset="0"/>
              </a:rPr>
              <a:t>; 2-mehanizm; 3-reduktor; </a:t>
            </a:r>
            <a:r>
              <a:rPr lang="en-US" dirty="0" smtClean="0">
                <a:solidFill>
                  <a:srgbClr val="000000"/>
                </a:solidFill>
                <a:latin typeface="Times New Roman" panose="02020603050405020304" pitchFamily="18" charset="0"/>
              </a:rPr>
              <a:t>4-korpus</a:t>
            </a:r>
            <a:r>
              <a:rPr lang="en-US" dirty="0">
                <a:solidFill>
                  <a:srgbClr val="000000"/>
                </a:solidFill>
                <a:latin typeface="Times New Roman" panose="02020603050405020304" pitchFamily="18" charset="0"/>
              </a:rPr>
              <a:t>; 5-tutawaç; </a:t>
            </a:r>
            <a:r>
              <a:rPr lang="en-US" dirty="0" smtClean="0">
                <a:solidFill>
                  <a:srgbClr val="000000"/>
                </a:solidFill>
                <a:latin typeface="Times New Roman" panose="02020603050405020304" pitchFamily="18" charset="0"/>
              </a:rPr>
              <a:t>6-gysyjy </a:t>
            </a:r>
            <a:r>
              <a:rPr lang="en-US" dirty="0" err="1">
                <a:solidFill>
                  <a:srgbClr val="000000"/>
                </a:solidFill>
                <a:latin typeface="Times New Roman" panose="02020603050405020304" pitchFamily="18" charset="0"/>
              </a:rPr>
              <a:t>pružin</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7-şarik</a:t>
            </a:r>
            <a:r>
              <a:rPr lang="en-US" dirty="0">
                <a:solidFill>
                  <a:srgbClr val="000000"/>
                </a:solidFill>
                <a:latin typeface="Times New Roman" panose="02020603050405020304" pitchFamily="18" charset="0"/>
              </a:rPr>
              <a:t>; 8-pružin; 9-gapdal </a:t>
            </a:r>
            <a:r>
              <a:rPr lang="en-US" dirty="0" err="1">
                <a:solidFill>
                  <a:srgbClr val="000000"/>
                </a:solidFill>
                <a:latin typeface="Times New Roman" panose="02020603050405020304" pitchFamily="18" charset="0"/>
              </a:rPr>
              <a:t>açary</a:t>
            </a:r>
            <a:r>
              <a:rPr lang="en-US" dirty="0">
                <a:solidFill>
                  <a:srgbClr val="000000"/>
                </a:solidFill>
                <a:latin typeface="Times New Roman" panose="02020603050405020304" pitchFamily="18" charset="0"/>
              </a:rPr>
              <a:t> </a:t>
            </a:r>
            <a:endParaRPr lang="ru-RU" dirty="0"/>
          </a:p>
        </p:txBody>
      </p:sp>
      <p:pic>
        <p:nvPicPr>
          <p:cNvPr id="4" name="Объект 3"/>
          <p:cNvPicPr>
            <a:picLocks noGrp="1" noChangeAspect="1"/>
          </p:cNvPicPr>
          <p:nvPr>
            <p:ph idx="1"/>
          </p:nvPr>
        </p:nvPicPr>
        <p:blipFill>
          <a:blip r:embed="rId2"/>
          <a:stretch>
            <a:fillRect/>
          </a:stretch>
        </p:blipFill>
        <p:spPr>
          <a:xfrm>
            <a:off x="1776044" y="1828800"/>
            <a:ext cx="8097717" cy="5029200"/>
          </a:xfrm>
          <a:prstGeom prst="rect">
            <a:avLst/>
          </a:prstGeom>
        </p:spPr>
      </p:pic>
    </p:spTree>
    <p:extLst>
      <p:ext uri="{BB962C8B-B14F-4D97-AF65-F5344CB8AC3E}">
        <p14:creationId xmlns:p14="http://schemas.microsoft.com/office/powerpoint/2010/main" val="139698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B050"/>
                </a:solidFill>
                <a:latin typeface="Times New Roman" panose="02020603050405020304" pitchFamily="18" charset="0"/>
              </a:rPr>
              <a:t>Gurluşyk</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timarlamak</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işleri</a:t>
            </a:r>
            <a:r>
              <a:rPr lang="en-US" sz="5400" b="1" dirty="0">
                <a:solidFill>
                  <a:srgbClr val="00B050"/>
                </a:solidFill>
                <a:latin typeface="Times New Roman" panose="02020603050405020304" pitchFamily="18" charset="0"/>
              </a:rPr>
              <a:t> </a:t>
            </a:r>
            <a:r>
              <a:rPr lang="en-US" sz="5400" b="1" dirty="0" err="1">
                <a:solidFill>
                  <a:srgbClr val="000000"/>
                </a:solidFill>
                <a:latin typeface="Times New Roman" panose="02020603050405020304" pitchFamily="18" charset="0"/>
              </a:rPr>
              <a:t>şu</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usullardan</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durýar</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1. </a:t>
            </a:r>
            <a:r>
              <a:rPr lang="en-US" sz="5400" b="1" dirty="0" err="1" smtClean="0">
                <a:latin typeface="Times New Roman" panose="02020603050405020304" pitchFamily="18" charset="0"/>
              </a:rPr>
              <a:t>Suw</a:t>
            </a:r>
            <a:r>
              <a:rPr lang="tk-TM" sz="5400" b="1" dirty="0" smtClean="0">
                <a:latin typeface="Times New Roman" panose="02020603050405020304" pitchFamily="18" charset="0"/>
              </a:rPr>
              <a:t>a</a:t>
            </a:r>
            <a:r>
              <a:rPr lang="en-US" sz="5400" b="1" dirty="0" err="1" smtClean="0">
                <a:latin typeface="Times New Roman" panose="02020603050405020304" pitchFamily="18" charset="0"/>
              </a:rPr>
              <a:t>mak</a:t>
            </a:r>
            <a:r>
              <a:rPr lang="en-US" sz="5400" b="1" dirty="0">
                <a:latin typeface="Times New Roman" panose="02020603050405020304" pitchFamily="18" charset="0"/>
              </a:rPr>
              <a:t>, </a:t>
            </a:r>
            <a:r>
              <a:rPr lang="en-US" sz="5400" b="1" dirty="0" err="1">
                <a:latin typeface="Times New Roman" panose="02020603050405020304" pitchFamily="18" charset="0"/>
              </a:rPr>
              <a:t>reňlemek</a:t>
            </a:r>
            <a:r>
              <a:rPr lang="en-US" sz="5400" b="1" dirty="0">
                <a:latin typeface="Times New Roman" panose="02020603050405020304" pitchFamily="18" charset="0"/>
              </a:rPr>
              <a:t>, </a:t>
            </a:r>
            <a:r>
              <a:rPr lang="en-US" sz="5400" b="1" dirty="0" err="1">
                <a:latin typeface="Times New Roman" panose="02020603050405020304" pitchFamily="18" charset="0"/>
              </a:rPr>
              <a:t>jaýyň</a:t>
            </a:r>
            <a:r>
              <a:rPr lang="en-US" sz="5400" b="1" dirty="0">
                <a:latin typeface="Times New Roman" panose="02020603050405020304" pitchFamily="18" charset="0"/>
              </a:rPr>
              <a:t> </a:t>
            </a:r>
            <a:r>
              <a:rPr lang="en-US" sz="5400" b="1" dirty="0" err="1" smtClean="0">
                <a:latin typeface="Times New Roman" panose="02020603050405020304" pitchFamily="18" charset="0"/>
              </a:rPr>
              <a:t>üstün</a:t>
            </a:r>
            <a:r>
              <a:rPr lang="tk-TM" sz="5400" b="1" dirty="0" smtClean="0">
                <a:latin typeface="Times New Roman" panose="02020603050405020304" pitchFamily="18" charset="0"/>
              </a:rPr>
              <a:t>i</a:t>
            </a:r>
            <a:r>
              <a:rPr lang="en-US" sz="5400" b="1" dirty="0" smtClean="0">
                <a:latin typeface="Times New Roman" panose="02020603050405020304" pitchFamily="18" charset="0"/>
              </a:rPr>
              <a:t> </a:t>
            </a:r>
            <a:r>
              <a:rPr lang="en-US" sz="5400" b="1" dirty="0" err="1">
                <a:latin typeface="Times New Roman" panose="02020603050405020304" pitchFamily="18" charset="0"/>
              </a:rPr>
              <a:t>basyrmak</a:t>
            </a:r>
            <a:r>
              <a:rPr lang="en-US" sz="5400" b="1" dirty="0">
                <a:latin typeface="Times New Roman" panose="02020603050405020304" pitchFamily="18" charset="0"/>
              </a:rPr>
              <a:t>, </a:t>
            </a:r>
            <a:r>
              <a:rPr lang="en-US" sz="5400" b="1" dirty="0" err="1">
                <a:latin typeface="Times New Roman" panose="02020603050405020304" pitchFamily="18" charset="0"/>
              </a:rPr>
              <a:t>aýna</a:t>
            </a:r>
            <a:r>
              <a:rPr lang="en-US" sz="5400" b="1" dirty="0">
                <a:latin typeface="Times New Roman" panose="02020603050405020304" pitchFamily="18" charset="0"/>
              </a:rPr>
              <a:t> </a:t>
            </a:r>
            <a:r>
              <a:rPr lang="en-US" sz="5400" b="1" dirty="0" err="1">
                <a:latin typeface="Times New Roman" panose="02020603050405020304" pitchFamily="18" charset="0"/>
              </a:rPr>
              <a:t>goýmak</a:t>
            </a:r>
            <a:r>
              <a:rPr lang="en-US" sz="5400" b="1" dirty="0">
                <a:latin typeface="Times New Roman" panose="02020603050405020304" pitchFamily="18" charset="0"/>
              </a:rPr>
              <a:t>, </a:t>
            </a:r>
            <a:r>
              <a:rPr lang="en-US" sz="5400" b="1" dirty="0" err="1">
                <a:latin typeface="Times New Roman" panose="02020603050405020304" pitchFamily="18" charset="0"/>
              </a:rPr>
              <a:t>izolýasiýa</a:t>
            </a:r>
            <a:r>
              <a:rPr lang="en-US" sz="5400" b="1" dirty="0">
                <a:latin typeface="Times New Roman" panose="02020603050405020304" pitchFamily="18" charset="0"/>
              </a:rPr>
              <a:t> </a:t>
            </a:r>
            <a:r>
              <a:rPr lang="en-US" sz="5400" b="1" dirty="0" err="1" smtClean="0">
                <a:latin typeface="Times New Roman" panose="02020603050405020304" pitchFamily="18" charset="0"/>
              </a:rPr>
              <a:t>etmek</a:t>
            </a:r>
            <a:r>
              <a:rPr lang="en-US" sz="5400" b="1" dirty="0" smtClean="0">
                <a:latin typeface="Times New Roman" panose="02020603050405020304" pitchFamily="18" charset="0"/>
              </a:rPr>
              <a:t>, </a:t>
            </a:r>
            <a:r>
              <a:rPr lang="en-US" sz="5400" b="1" dirty="0" err="1">
                <a:latin typeface="Times New Roman" panose="02020603050405020304" pitchFamily="18" charset="0"/>
              </a:rPr>
              <a:t>jaýyň</a:t>
            </a:r>
            <a:r>
              <a:rPr lang="en-US" sz="5400" b="1" dirty="0">
                <a:latin typeface="Times New Roman" panose="02020603050405020304" pitchFamily="18" charset="0"/>
              </a:rPr>
              <a:t> </a:t>
            </a:r>
            <a:r>
              <a:rPr lang="en-US" sz="5400" b="1" dirty="0" err="1">
                <a:latin typeface="Times New Roman" panose="02020603050405020304" pitchFamily="18" charset="0"/>
              </a:rPr>
              <a:t>poluny</a:t>
            </a:r>
            <a:r>
              <a:rPr lang="en-US" sz="5400" b="1" dirty="0">
                <a:latin typeface="Times New Roman" panose="02020603050405020304" pitchFamily="18" charset="0"/>
              </a:rPr>
              <a:t> </a:t>
            </a:r>
            <a:r>
              <a:rPr lang="en-US" sz="5400" b="1" dirty="0" err="1">
                <a:latin typeface="Times New Roman" panose="02020603050405020304" pitchFamily="18" charset="0"/>
              </a:rPr>
              <a:t>gurnamak</a:t>
            </a:r>
            <a:r>
              <a:rPr lang="en-US" sz="5400" b="1" dirty="0">
                <a:latin typeface="Times New Roman" panose="02020603050405020304" pitchFamily="18" charset="0"/>
              </a:rPr>
              <a:t> we </a:t>
            </a:r>
            <a:r>
              <a:rPr lang="en-US" sz="5400" b="1" dirty="0" err="1">
                <a:latin typeface="Times New Roman" panose="02020603050405020304" pitchFamily="18" charset="0"/>
              </a:rPr>
              <a:t>kömekçi</a:t>
            </a:r>
            <a:r>
              <a:rPr lang="en-US" sz="5400" b="1" dirty="0">
                <a:latin typeface="Times New Roman" panose="02020603050405020304" pitchFamily="18" charset="0"/>
              </a:rPr>
              <a:t> </a:t>
            </a:r>
            <a:r>
              <a:rPr lang="en-US" sz="5400" b="1" dirty="0" err="1">
                <a:latin typeface="Times New Roman" panose="02020603050405020304" pitchFamily="18" charset="0"/>
              </a:rPr>
              <a:t>işler</a:t>
            </a:r>
            <a:r>
              <a:rPr lang="en-US" sz="5400" b="1" dirty="0">
                <a:solidFill>
                  <a:srgbClr val="000000"/>
                </a:solidFill>
                <a:latin typeface="Times New Roman" panose="02020603050405020304" pitchFamily="18" charset="0"/>
              </a:rPr>
              <a:t>. Bu </a:t>
            </a:r>
            <a:r>
              <a:rPr lang="en-US" sz="5400" b="1" dirty="0" err="1">
                <a:solidFill>
                  <a:srgbClr val="000000"/>
                </a:solidFill>
                <a:latin typeface="Times New Roman" panose="02020603050405020304" pitchFamily="18" charset="0"/>
              </a:rPr>
              <a:t>işler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üçin</a:t>
            </a:r>
            <a:r>
              <a:rPr lang="en-US" sz="5400" b="1" dirty="0">
                <a:solidFill>
                  <a:srgbClr val="000000"/>
                </a:solidFill>
                <a:latin typeface="Times New Roman" panose="02020603050405020304" pitchFamily="18" charset="0"/>
              </a:rPr>
              <a:t> </a:t>
            </a:r>
            <a:r>
              <a:rPr lang="en-US" sz="5400" b="1" dirty="0" err="1">
                <a:solidFill>
                  <a:srgbClr val="0070C0"/>
                </a:solidFill>
                <a:latin typeface="Times New Roman" panose="02020603050405020304" pitchFamily="18" charset="0"/>
              </a:rPr>
              <a:t>ýörite</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maşynlar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a:t>
            </a:r>
            <a:r>
              <a:rPr lang="en-US" sz="5400" b="1" dirty="0">
                <a:solidFill>
                  <a:srgbClr val="000000"/>
                </a:solidFill>
                <a:latin typeface="Times New Roman" panose="02020603050405020304" pitchFamily="18" charset="0"/>
              </a:rPr>
              <a:t>-da </a:t>
            </a:r>
            <a:r>
              <a:rPr lang="en-US" sz="5400" b="1" dirty="0" err="1">
                <a:solidFill>
                  <a:srgbClr val="0070C0"/>
                </a:solidFill>
                <a:latin typeface="Times New Roman" panose="02020603050405020304" pitchFamily="18" charset="0"/>
              </a:rPr>
              <a:t>toplumlaýyn</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maşynlar</a:t>
            </a:r>
            <a:r>
              <a:rPr lang="en-US" sz="5400" b="1" dirty="0">
                <a:solidFill>
                  <a:srgbClr val="0070C0"/>
                </a:solidFill>
                <a:latin typeface="Times New Roman" panose="02020603050405020304" pitchFamily="18" charset="0"/>
              </a:rPr>
              <a:t> </a:t>
            </a:r>
            <a:r>
              <a:rPr lang="en-US" sz="5400" b="1" dirty="0" err="1">
                <a:solidFill>
                  <a:srgbClr val="000000"/>
                </a:solidFill>
                <a:latin typeface="Times New Roman" panose="02020603050405020304" pitchFamily="18" charset="0"/>
              </a:rPr>
              <a:t>ulanylýar</a:t>
            </a:r>
            <a:r>
              <a:rPr lang="en-US" sz="5400" b="1" dirty="0">
                <a:solidFill>
                  <a:srgbClr val="000000"/>
                </a:solidFill>
                <a:latin typeface="Times New Roman" panose="02020603050405020304" pitchFamily="18" charset="0"/>
              </a:rPr>
              <a:t>. Bu </a:t>
            </a:r>
            <a:r>
              <a:rPr lang="en-US" sz="5400" b="1" dirty="0" err="1">
                <a:solidFill>
                  <a:srgbClr val="000000"/>
                </a:solidFill>
                <a:latin typeface="Times New Roman" panose="02020603050405020304" pitchFamily="18" charset="0"/>
              </a:rPr>
              <a:t>bolsa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zähmet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öndürijiligi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köpeldýarler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işiň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hilini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artdýar</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50822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5400" b="1" dirty="0" err="1">
                <a:solidFill>
                  <a:srgbClr val="00B050"/>
                </a:solidFill>
                <a:latin typeface="Times New Roman" panose="02020603050405020304" pitchFamily="18" charset="0"/>
              </a:rPr>
              <a:t>Timarlamak</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üçin</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maşynlar</a:t>
            </a:r>
            <a:r>
              <a:rPr lang="en-US" sz="5400" b="1" dirty="0">
                <a:solidFill>
                  <a:srgbClr val="00B050"/>
                </a:solidFill>
                <a:latin typeface="Times New Roman" panose="02020603050405020304" pitchFamily="18" charset="0"/>
              </a:rPr>
              <a:t> 6 </a:t>
            </a:r>
            <a:r>
              <a:rPr lang="en-US" sz="5400" b="1" dirty="0" err="1">
                <a:solidFill>
                  <a:srgbClr val="00B050"/>
                </a:solidFill>
                <a:latin typeface="Times New Roman" panose="02020603050405020304" pitchFamily="18" charset="0"/>
              </a:rPr>
              <a:t>topara</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bölünýärler</a:t>
            </a:r>
            <a:r>
              <a:rPr lang="en-US" sz="5400" b="1" dirty="0">
                <a:solidFill>
                  <a:srgbClr val="00B05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1. </a:t>
            </a:r>
            <a:r>
              <a:rPr lang="en-US" sz="5400" b="1" dirty="0" err="1">
                <a:solidFill>
                  <a:srgbClr val="0070C0"/>
                </a:solidFill>
                <a:latin typeface="Times New Roman" panose="02020603050405020304" pitchFamily="18" charset="0"/>
              </a:rPr>
              <a:t>Suwag</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işleri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üçin</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maşynlar</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a:t>
            </a:r>
            <a:r>
              <a:rPr lang="en-US" sz="5400" b="1" dirty="0" err="1">
                <a:solidFill>
                  <a:srgbClr val="000000"/>
                </a:solidFill>
                <a:latin typeface="Times New Roman" panose="02020603050405020304" pitchFamily="18" charset="0"/>
              </a:rPr>
              <a:t>suwag</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üçin</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ýörite</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gural</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ergini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äkidiji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sorujy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ýörite</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sepiji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üstüni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ti</a:t>
            </a:r>
            <a:r>
              <a:rPr lang="en-US" sz="5400" b="1" dirty="0" err="1" smtClean="0">
                <a:solidFill>
                  <a:srgbClr val="000000"/>
                </a:solidFill>
                <a:latin typeface="Times New Roman" panose="02020603050405020304" pitchFamily="18" charset="0"/>
              </a:rPr>
              <a:t>marlaýji</a:t>
            </a:r>
            <a:r>
              <a:rPr lang="en-US" sz="5400" b="1" dirty="0">
                <a:solidFill>
                  <a:srgbClr val="000000"/>
                </a:solidFill>
                <a:latin typeface="Times New Roman" panose="02020603050405020304" pitchFamily="18" charset="0"/>
              </a:rPr>
              <a:t>). </a:t>
            </a:r>
            <a:r>
              <a:rPr lang="ru-RU" sz="5400" b="1" i="0" u="none" strike="noStrike" baseline="0" dirty="0" smtClean="0">
                <a:solidFill>
                  <a:srgbClr val="000000"/>
                </a:solidFill>
                <a:latin typeface="Times New Roman" panose="02020603050405020304" pitchFamily="18" charset="0"/>
              </a:rPr>
              <a:t/>
            </a:r>
            <a:br>
              <a:rPr lang="ru-RU" sz="5400" b="1" i="0" u="none" strike="noStrike" baseline="0" dirty="0" smtClean="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2. </a:t>
            </a:r>
            <a:r>
              <a:rPr lang="en-US" sz="5400" b="1" dirty="0" err="1">
                <a:solidFill>
                  <a:srgbClr val="0070C0"/>
                </a:solidFill>
                <a:latin typeface="Times New Roman" panose="02020603050405020304" pitchFamily="18" charset="0"/>
              </a:rPr>
              <a:t>Reňlemek</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üçin</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maşynlar</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a:t>
            </a:r>
            <a:r>
              <a:rPr lang="en-US" sz="5400" b="1" dirty="0" err="1">
                <a:solidFill>
                  <a:srgbClr val="000000"/>
                </a:solidFill>
                <a:latin typeface="Times New Roman" panose="02020603050405020304" pitchFamily="18" charset="0"/>
              </a:rPr>
              <a:t>reňk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garýan</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maşy</a:t>
            </a:r>
            <a:r>
              <a:rPr lang="tk-TM" sz="5400" b="1" dirty="0" smtClean="0">
                <a:solidFill>
                  <a:srgbClr val="000000"/>
                </a:solidFill>
                <a:latin typeface="Times New Roman" panose="02020603050405020304" pitchFamily="18" charset="0"/>
              </a:rPr>
              <a:t>n</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emulsiýa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kleý</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garýan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reňk</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stansiýasy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şpaklýowka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garýan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reňleýji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enjam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reňk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sepiji</a:t>
            </a:r>
            <a:r>
              <a:rPr lang="en-US" sz="5400" b="1"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endParaRPr lang="ru-RU" dirty="0"/>
          </a:p>
        </p:txBody>
      </p:sp>
    </p:spTree>
    <p:extLst>
      <p:ext uri="{BB962C8B-B14F-4D97-AF65-F5344CB8AC3E}">
        <p14:creationId xmlns:p14="http://schemas.microsoft.com/office/powerpoint/2010/main" val="335799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3. </a:t>
            </a:r>
            <a:r>
              <a:rPr lang="en-US" sz="5400" b="1" dirty="0">
                <a:solidFill>
                  <a:srgbClr val="0070C0"/>
                </a:solidFill>
                <a:latin typeface="Times New Roman" panose="02020603050405020304" pitchFamily="18" charset="0"/>
              </a:rPr>
              <a:t>Pol </a:t>
            </a:r>
            <a:r>
              <a:rPr lang="en-US" sz="5400" b="1" dirty="0" err="1" smtClean="0">
                <a:solidFill>
                  <a:srgbClr val="0070C0"/>
                </a:solidFill>
                <a:latin typeface="Times New Roman" panose="02020603050405020304" pitchFamily="18" charset="0"/>
              </a:rPr>
              <a:t>bejerji</a:t>
            </a:r>
            <a:r>
              <a:rPr lang="tk-TM" sz="5400" b="1" dirty="0" smtClean="0">
                <a:solidFill>
                  <a:srgbClr val="0070C0"/>
                </a:solidFill>
                <a:latin typeface="Times New Roman" panose="02020603050405020304" pitchFamily="18" charset="0"/>
              </a:rPr>
              <a:t> işleri</a:t>
            </a:r>
            <a:r>
              <a:rPr lang="en-US" sz="5400" b="1" dirty="0" smtClean="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a:t>
            </a:r>
            <a:r>
              <a:rPr lang="en-US" sz="5400" b="1" dirty="0" err="1">
                <a:solidFill>
                  <a:srgbClr val="000000"/>
                </a:solidFill>
                <a:latin typeface="Times New Roman" panose="02020603050405020304" pitchFamily="18" charset="0"/>
              </a:rPr>
              <a:t>parket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pollary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bejerji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maşynlar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demir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üstleri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timarlaýji</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4. </a:t>
            </a:r>
            <a:r>
              <a:rPr lang="en-US" sz="5400" b="1" dirty="0" err="1">
                <a:solidFill>
                  <a:srgbClr val="0070C0"/>
                </a:solidFill>
                <a:latin typeface="Times New Roman" panose="02020603050405020304" pitchFamily="18" charset="0"/>
              </a:rPr>
              <a:t>Aýna</a:t>
            </a:r>
            <a:r>
              <a:rPr lang="en-US" sz="5400" b="1" dirty="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gur</a:t>
            </a:r>
            <a:r>
              <a:rPr lang="tk-TM" sz="5400" b="1" dirty="0" smtClean="0">
                <a:solidFill>
                  <a:srgbClr val="0070C0"/>
                </a:solidFill>
                <a:latin typeface="Times New Roman" panose="02020603050405020304" pitchFamily="18" charset="0"/>
              </a:rPr>
              <a:t>a</a:t>
            </a:r>
            <a:r>
              <a:rPr lang="en-US" sz="5400" b="1" dirty="0" smtClean="0">
                <a:solidFill>
                  <a:srgbClr val="0070C0"/>
                </a:solidFill>
                <a:latin typeface="Times New Roman" panose="02020603050405020304" pitchFamily="18" charset="0"/>
              </a:rPr>
              <a:t>ma </a:t>
            </a:r>
            <a:r>
              <a:rPr lang="en-US" sz="5400" b="1" dirty="0" err="1">
                <a:solidFill>
                  <a:srgbClr val="0070C0"/>
                </a:solidFill>
                <a:latin typeface="Times New Roman" panose="02020603050405020304" pitchFamily="18" charset="0"/>
              </a:rPr>
              <a:t>işleri</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a:t>
            </a:r>
            <a:r>
              <a:rPr lang="en-US" sz="5400" b="1" dirty="0" err="1">
                <a:solidFill>
                  <a:srgbClr val="000000"/>
                </a:solidFill>
                <a:latin typeface="Times New Roman" panose="02020603050405020304" pitchFamily="18" charset="0"/>
              </a:rPr>
              <a:t>ýörite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gurallar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5. </a:t>
            </a:r>
            <a:r>
              <a:rPr lang="en-US" sz="5400" b="1" dirty="0" err="1">
                <a:solidFill>
                  <a:srgbClr val="0070C0"/>
                </a:solidFill>
                <a:latin typeface="Times New Roman" panose="02020603050405020304" pitchFamily="18" charset="0"/>
              </a:rPr>
              <a:t>Jaýyň</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üstüni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basyrmak</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a:t>
            </a:r>
            <a:r>
              <a:rPr lang="en-US" sz="5400" b="1" dirty="0" err="1">
                <a:solidFill>
                  <a:srgbClr val="000000"/>
                </a:solidFill>
                <a:latin typeface="Times New Roman" panose="02020603050405020304" pitchFamily="18" charset="0"/>
              </a:rPr>
              <a:t>üsti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suwdan</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arassalamak</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we </a:t>
            </a:r>
            <a:r>
              <a:rPr lang="en-US" sz="5400" b="1" dirty="0" err="1">
                <a:solidFill>
                  <a:srgbClr val="000000"/>
                </a:solidFill>
                <a:latin typeface="Times New Roman" panose="02020603050405020304" pitchFamily="18" charset="0"/>
              </a:rPr>
              <a:t>guradyjy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gurallar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garyjy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we </a:t>
            </a:r>
            <a:r>
              <a:rPr lang="en-US" sz="5400" b="1" dirty="0" err="1">
                <a:solidFill>
                  <a:srgbClr val="000000"/>
                </a:solidFill>
                <a:latin typeface="Times New Roman" panose="02020603050405020304" pitchFamily="18" charset="0"/>
              </a:rPr>
              <a:t>äkidiji</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maşynlar</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bitum</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ýa</a:t>
            </a:r>
            <a:r>
              <a:rPr lang="tk-TM" sz="5400" b="1" dirty="0" smtClean="0">
                <a:solidFill>
                  <a:srgbClr val="000000"/>
                </a:solidFill>
                <a:latin typeface="Times New Roman" panose="02020603050405020304" pitchFamily="18" charset="0"/>
              </a:rPr>
              <a:t>z</a:t>
            </a:r>
            <a:r>
              <a:rPr lang="en-US" sz="5400" b="1" dirty="0" err="1" smtClean="0">
                <a:solidFill>
                  <a:srgbClr val="000000"/>
                </a:solidFill>
                <a:latin typeface="Times New Roman" panose="02020603050405020304" pitchFamily="18" charset="0"/>
              </a:rPr>
              <a:t>yjy</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maşynlar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6. </a:t>
            </a:r>
            <a:r>
              <a:rPr lang="en-US" sz="5400" b="1" dirty="0" err="1">
                <a:solidFill>
                  <a:srgbClr val="0070C0"/>
                </a:solidFill>
                <a:latin typeface="Times New Roman" panose="02020603050405020304" pitchFamily="18" charset="0"/>
              </a:rPr>
              <a:t>Kömekçi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işleri</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a:t>
            </a:r>
            <a:r>
              <a:rPr lang="en-US" sz="5400" b="1" dirty="0" err="1">
                <a:solidFill>
                  <a:srgbClr val="000000"/>
                </a:solidFill>
                <a:latin typeface="Times New Roman" panose="02020603050405020304" pitchFamily="18" charset="0"/>
              </a:rPr>
              <a:t>kompressorlar</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transformatorlar</a:t>
            </a:r>
            <a:r>
              <a:rPr lang="en-US" sz="5400" b="1"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endParaRPr lang="ru-RU" dirty="0"/>
          </a:p>
        </p:txBody>
      </p:sp>
    </p:spTree>
    <p:extLst>
      <p:ext uri="{BB962C8B-B14F-4D97-AF65-F5344CB8AC3E}">
        <p14:creationId xmlns:p14="http://schemas.microsoft.com/office/powerpoint/2010/main" val="305297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a:solidFill>
                  <a:srgbClr val="000000"/>
                </a:solidFill>
                <a:latin typeface="Times New Roman" panose="02020603050405020304" pitchFamily="18" charset="0"/>
              </a:rPr>
              <a:t>Timarlaýjy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maşynlar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ýörite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harplar</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sanlar</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bilen</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belgilenýar</a:t>
            </a:r>
            <a:r>
              <a:rPr lang="en-US" sz="4800" b="1" dirty="0">
                <a:solidFill>
                  <a:srgbClr val="000000"/>
                </a:solidFill>
                <a:latin typeface="Times New Roman" panose="02020603050405020304" pitchFamily="18" charset="0"/>
              </a:rPr>
              <a:t>, </a:t>
            </a:r>
            <a:r>
              <a:rPr lang="en-US" sz="4800" b="1" dirty="0">
                <a:solidFill>
                  <a:srgbClr val="0070C0"/>
                </a:solidFill>
                <a:latin typeface="Times New Roman" panose="02020603050405020304" pitchFamily="18" charset="0"/>
              </a:rPr>
              <a:t>CO</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sanlar</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işläp</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bejerilişi</a:t>
            </a:r>
            <a:r>
              <a:rPr lang="tk-TM" sz="4800" b="1" dirty="0" smtClean="0">
                <a:solidFill>
                  <a:srgbClr val="000000"/>
                </a:solidFill>
                <a:latin typeface="Times New Roman" panose="02020603050405020304" pitchFamily="18" charset="0"/>
              </a:rPr>
              <a:t>ni görkezýär</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sanyň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soňunda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goýulýan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harplar</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onuň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modefikasiýasyny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görkezýär</a:t>
            </a:r>
            <a:r>
              <a:rPr lang="en-US" sz="4800" b="1" dirty="0">
                <a:solidFill>
                  <a:srgbClr val="000000"/>
                </a:solidFill>
                <a:latin typeface="Times New Roman" panose="02020603050405020304" pitchFamily="18" charset="0"/>
              </a:rPr>
              <a:t>. </a:t>
            </a:r>
            <a:br>
              <a:rPr lang="en-US" sz="4800" b="1" dirty="0">
                <a:solidFill>
                  <a:srgbClr val="000000"/>
                </a:solidFill>
                <a:latin typeface="Times New Roman" panose="02020603050405020304" pitchFamily="18" charset="0"/>
              </a:rPr>
            </a:br>
            <a:r>
              <a:rPr lang="en-US" sz="4800" b="1" dirty="0" err="1" smtClean="0">
                <a:solidFill>
                  <a:srgbClr val="000000"/>
                </a:solidFill>
                <a:latin typeface="Times New Roman" panose="02020603050405020304" pitchFamily="18" charset="0"/>
              </a:rPr>
              <a:t>Meselem</a:t>
            </a:r>
            <a:r>
              <a:rPr lang="tk-TM"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en-US" sz="4800" b="1" dirty="0">
                <a:solidFill>
                  <a:srgbClr val="0070C0"/>
                </a:solidFill>
                <a:latin typeface="Times New Roman" panose="02020603050405020304" pitchFamily="18" charset="0"/>
              </a:rPr>
              <a:t>CO-5A.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70C0"/>
                </a:solidFill>
                <a:latin typeface="Times New Roman" panose="02020603050405020304" pitchFamily="18" charset="0"/>
              </a:rPr>
              <a:t>5</a:t>
            </a:r>
            <a:r>
              <a:rPr lang="en-US" sz="4800" b="1" dirty="0" smtClean="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bäşinji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gezek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işläp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düzülişi</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70C0"/>
                </a:solidFill>
                <a:latin typeface="Times New Roman" panose="02020603050405020304" pitchFamily="18" charset="0"/>
              </a:rPr>
              <a:t>A</a:t>
            </a:r>
            <a:r>
              <a:rPr lang="en-US" sz="4800" b="1" dirty="0" smtClean="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 </a:t>
            </a:r>
            <a:r>
              <a:rPr lang="en-US" sz="4800" b="1" dirty="0" err="1" smtClean="0">
                <a:latin typeface="Times New Roman" panose="02020603050405020304" pitchFamily="18" charset="0"/>
              </a:rPr>
              <a:t>birinji</a:t>
            </a:r>
            <a:r>
              <a:rPr lang="en-US" sz="4800" b="1" dirty="0" smtClean="0">
                <a:latin typeface="Times New Roman" panose="02020603050405020304" pitchFamily="18" charset="0"/>
              </a:rPr>
              <a:t> </a:t>
            </a:r>
            <a:r>
              <a:rPr lang="en-US" sz="4800" b="1" dirty="0" err="1">
                <a:latin typeface="Times New Roman" panose="02020603050405020304" pitchFamily="18" charset="0"/>
              </a:rPr>
              <a:t>modifikasiýasy</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180853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4900" b="1" dirty="0" err="1">
                <a:solidFill>
                  <a:srgbClr val="000000"/>
                </a:solidFill>
                <a:latin typeface="Times New Roman" panose="02020603050405020304" pitchFamily="18" charset="0"/>
              </a:rPr>
              <a:t>Suwag</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işleriniň</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esasy</a:t>
            </a:r>
            <a:r>
              <a:rPr lang="en-US" sz="4900" b="1" dirty="0" smtClean="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gerek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bolan</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garyndyny</a:t>
            </a:r>
            <a:r>
              <a:rPr lang="tk-TM" sz="4900" b="1" dirty="0" smtClean="0">
                <a:solidFill>
                  <a:srgbClr val="000000"/>
                </a:solidFill>
                <a:latin typeface="Times New Roman" panose="02020603050405020304" pitchFamily="18" charset="0"/>
              </a:rPr>
              <a:t>syny</a:t>
            </a:r>
            <a:r>
              <a:rPr lang="en-US" sz="4900" b="1" dirty="0" smtClean="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taýynlamak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işlenýän</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ýerine</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äkitmek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gurluşykda</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gerek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ýerine</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çalmak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onuň</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ýüzüni</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timarlamak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Suw</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işleriniň</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ergini</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ýörite</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ergin</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garyjy</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maşynlarda</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taýynlanyp</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işiň</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göwrümine</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görä</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taýynlanýar</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gerek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ýerlerine</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ýörite</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äkidijiler</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arkaly</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äkidilýär</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Gurluşykda</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taýynlanýan</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erginiň</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öndürijiligi</a:t>
            </a:r>
            <a:r>
              <a:rPr lang="en-US" sz="4900" b="1" dirty="0">
                <a:solidFill>
                  <a:srgbClr val="000000"/>
                </a:solidFill>
                <a:latin typeface="Times New Roman" panose="02020603050405020304" pitchFamily="18" charset="0"/>
              </a:rPr>
              <a:t> </a:t>
            </a:r>
            <a:r>
              <a:rPr lang="en-US" sz="4900" b="1" dirty="0">
                <a:solidFill>
                  <a:srgbClr val="0070C0"/>
                </a:solidFill>
                <a:latin typeface="Times New Roman" panose="02020603050405020304" pitchFamily="18" charset="0"/>
              </a:rPr>
              <a:t>1…4 m</a:t>
            </a:r>
            <a:r>
              <a:rPr lang="en-US" sz="4900" b="1" i="0" u="none" strike="noStrike" baseline="0" dirty="0" smtClean="0">
                <a:solidFill>
                  <a:srgbClr val="0070C0"/>
                </a:solidFill>
                <a:latin typeface="Times New Roman" panose="02020603050405020304" pitchFamily="18" charset="0"/>
              </a:rPr>
              <a:t>3</a:t>
            </a:r>
            <a:r>
              <a:rPr lang="en-US" sz="4900" b="1" dirty="0">
                <a:solidFill>
                  <a:srgbClr val="0070C0"/>
                </a:solidFill>
                <a:latin typeface="Times New Roman" panose="02020603050405020304" pitchFamily="18" charset="0"/>
              </a:rPr>
              <a:t>/sag</a:t>
            </a:r>
            <a:r>
              <a:rPr lang="en-US" sz="4900" b="1" dirty="0">
                <a:solidFill>
                  <a:srgbClr val="000000"/>
                </a:solidFill>
                <a:latin typeface="Times New Roman" panose="02020603050405020304" pitchFamily="18" charset="0"/>
              </a:rPr>
              <a:t>. </a:t>
            </a:r>
            <a:br>
              <a:rPr lang="en-US" sz="4900" b="1" dirty="0">
                <a:solidFill>
                  <a:srgbClr val="000000"/>
                </a:solidFill>
                <a:latin typeface="Times New Roman" panose="02020603050405020304" pitchFamily="18" charset="0"/>
              </a:rPr>
            </a:br>
            <a:r>
              <a:rPr lang="en-US" sz="4900" b="1" dirty="0" smtClean="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Reňk</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işleri</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üçin</a:t>
            </a:r>
            <a:r>
              <a:rPr lang="tk-TM" sz="4900" b="1" dirty="0">
                <a:solidFill>
                  <a:srgbClr val="000000"/>
                </a:solidFill>
                <a:latin typeface="Times New Roman" panose="02020603050405020304" pitchFamily="18" charset="0"/>
              </a:rPr>
              <a:t> </a:t>
            </a:r>
            <a:r>
              <a:rPr lang="tk-TM" sz="4900" b="1" dirty="0" smtClean="0">
                <a:solidFill>
                  <a:srgbClr val="000000"/>
                </a:solidFill>
                <a:latin typeface="Times New Roman" panose="02020603050405020304" pitchFamily="18" charset="0"/>
              </a:rPr>
              <a:t>garyndylar</a:t>
            </a:r>
            <a:r>
              <a:rPr lang="en-US" sz="4900" b="1" dirty="0" smtClean="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zawodlarda</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taýynlanyp</a:t>
            </a:r>
            <a:r>
              <a:rPr lang="en-US" sz="4900" b="1" dirty="0">
                <a:solidFill>
                  <a:srgbClr val="000000"/>
                </a:solidFill>
                <a:latin typeface="Times New Roman" panose="02020603050405020304" pitchFamily="18" charset="0"/>
              </a:rPr>
              <a:t> </a:t>
            </a:r>
            <a:r>
              <a:rPr lang="en-US" sz="4900" b="1" dirty="0" err="1">
                <a:solidFill>
                  <a:srgbClr val="000000"/>
                </a:solidFill>
                <a:latin typeface="Times New Roman" panose="02020603050405020304" pitchFamily="18" charset="0"/>
              </a:rPr>
              <a:t>gaplarda</a:t>
            </a:r>
            <a:r>
              <a:rPr lang="en-US" sz="4900" b="1" dirty="0">
                <a:solidFill>
                  <a:srgbClr val="000000"/>
                </a:solidFill>
                <a:latin typeface="Times New Roman" panose="02020603050405020304" pitchFamily="18" charset="0"/>
              </a:rPr>
              <a:t> </a:t>
            </a:r>
            <a:r>
              <a:rPr lang="en-US" sz="4900" b="1" dirty="0" err="1" smtClean="0">
                <a:solidFill>
                  <a:srgbClr val="000000"/>
                </a:solidFill>
                <a:latin typeface="Times New Roman" panose="02020603050405020304" pitchFamily="18" charset="0"/>
              </a:rPr>
              <a:t>getirilýär</a:t>
            </a:r>
            <a:r>
              <a:rPr lang="tk-TM" sz="4900" b="1" dirty="0" smtClean="0">
                <a:solidFill>
                  <a:srgbClr val="000000"/>
                </a:solidFill>
                <a:latin typeface="Times New Roman" panose="02020603050405020304" pitchFamily="18" charset="0"/>
              </a:rPr>
              <a:t>.</a:t>
            </a:r>
            <a:r>
              <a:rPr lang="en-US" sz="4900" b="1"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endParaRPr lang="ru-RU" dirty="0"/>
          </a:p>
        </p:txBody>
      </p:sp>
    </p:spTree>
    <p:extLst>
      <p:ext uri="{BB962C8B-B14F-4D97-AF65-F5344CB8AC3E}">
        <p14:creationId xmlns:p14="http://schemas.microsoft.com/office/powerpoint/2010/main" val="461478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b="1" dirty="0">
                <a:solidFill>
                  <a:srgbClr val="FF0000"/>
                </a:solidFill>
                <a:latin typeface="Times New Roman" panose="02020603050405020304" pitchFamily="18" charset="0"/>
              </a:rPr>
              <a:t>El </a:t>
            </a:r>
            <a:r>
              <a:rPr lang="en-US" b="1" dirty="0" err="1">
                <a:solidFill>
                  <a:srgbClr val="FF0000"/>
                </a:solidFill>
                <a:latin typeface="Times New Roman" panose="02020603050405020304" pitchFamily="18" charset="0"/>
              </a:rPr>
              <a:t>bilen</a:t>
            </a:r>
            <a:r>
              <a:rPr lang="en-US" b="1" dirty="0">
                <a:solidFill>
                  <a:srgbClr val="FF0000"/>
                </a:solidFill>
                <a:latin typeface="Times New Roman" panose="02020603050405020304" pitchFamily="18" charset="0"/>
              </a:rPr>
              <a:t> </a:t>
            </a:r>
            <a:r>
              <a:rPr lang="en-US" b="1" dirty="0" err="1">
                <a:solidFill>
                  <a:srgbClr val="FF0000"/>
                </a:solidFill>
                <a:latin typeface="Times New Roman" panose="02020603050405020304" pitchFamily="18" charset="0"/>
              </a:rPr>
              <a:t>işleýän</a:t>
            </a:r>
            <a:r>
              <a:rPr lang="en-US" b="1" dirty="0">
                <a:solidFill>
                  <a:srgbClr val="FF0000"/>
                </a:solidFill>
                <a:latin typeface="Times New Roman" panose="02020603050405020304" pitchFamily="18" charset="0"/>
              </a:rPr>
              <a:t> </a:t>
            </a:r>
            <a:r>
              <a:rPr lang="en-US" b="1" dirty="0" err="1">
                <a:solidFill>
                  <a:srgbClr val="FF0000"/>
                </a:solidFill>
                <a:latin typeface="Times New Roman" panose="02020603050405020304" pitchFamily="18" charset="0"/>
              </a:rPr>
              <a:t>maşynlar</a:t>
            </a:r>
            <a:r>
              <a:rPr lang="en-US" b="1" dirty="0">
                <a:solidFill>
                  <a:srgbClr val="FF0000"/>
                </a:solidFill>
                <a:latin typeface="Times New Roman" panose="02020603050405020304" pitchFamily="18" charset="0"/>
              </a:rPr>
              <a:t> </a:t>
            </a:r>
            <a:r>
              <a:rPr lang="en-US" dirty="0" smtClean="0">
                <a:solidFill>
                  <a:srgbClr val="000000"/>
                </a:solidFill>
                <a:latin typeface="Times New Roman" panose="02020603050405020304" pitchFamily="18" charset="0"/>
              </a:rPr>
              <a:t/>
            </a:r>
            <a:br>
              <a:rPr lang="en-US"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Bu </a:t>
            </a:r>
            <a:r>
              <a:rPr lang="en-US" b="1" dirty="0" err="1" smtClean="0">
                <a:solidFill>
                  <a:srgbClr val="000000"/>
                </a:solidFill>
                <a:latin typeface="Times New Roman" panose="02020603050405020304" pitchFamily="18" charset="0"/>
              </a:rPr>
              <a:t>maşynlar</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tilsimatly</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gurnalyş</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bolup</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enjamlary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ýörite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hereketlendirijiler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arkaly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işledilýär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dolandyrylýar</a:t>
            </a:r>
            <a:r>
              <a:rPr lang="en-US" b="1" dirty="0">
                <a:solidFill>
                  <a:srgbClr val="000000"/>
                </a:solidFill>
                <a:latin typeface="Times New Roman" panose="02020603050405020304" pitchFamily="18" charset="0"/>
              </a:rPr>
              <a:t> we </a:t>
            </a:r>
            <a:r>
              <a:rPr lang="en-US" b="1" dirty="0" err="1">
                <a:solidFill>
                  <a:srgbClr val="000000"/>
                </a:solidFill>
                <a:latin typeface="Times New Roman" panose="02020603050405020304" pitchFamily="18" charset="0"/>
              </a:rPr>
              <a:t>kömekçi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hereketi</a:t>
            </a:r>
            <a:r>
              <a:rPr lang="en-US" b="1" dirty="0">
                <a:solidFill>
                  <a:srgbClr val="000000"/>
                </a:solidFill>
                <a:latin typeface="Times New Roman" panose="02020603050405020304" pitchFamily="18" charset="0"/>
              </a:rPr>
              <a:t> el </a:t>
            </a:r>
            <a:r>
              <a:rPr lang="en-US" b="1" dirty="0" err="1">
                <a:solidFill>
                  <a:srgbClr val="000000"/>
                </a:solidFill>
                <a:latin typeface="Times New Roman" panose="02020603050405020304" pitchFamily="18" charset="0"/>
              </a:rPr>
              <a:t>bilen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ýerine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ýetirilýär</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Timarlamak</a:t>
            </a:r>
            <a:r>
              <a:rPr lang="en-US"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işlerin</a:t>
            </a:r>
            <a:r>
              <a:rPr lang="tk-TM" b="1" dirty="0" smtClean="0">
                <a:solidFill>
                  <a:srgbClr val="000000"/>
                </a:solidFill>
                <a:latin typeface="Times New Roman" panose="02020603050405020304" pitchFamily="18" charset="0"/>
              </a:rPr>
              <a:t>i</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ýerine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ýetirmek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üçin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elektrik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enjamlaryny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gurnamak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üçin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santehnika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işlerini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ýerine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ýetirmek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üçin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başgada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bejergi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işlerini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ýerine</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ýetirmek</a:t>
            </a:r>
            <a:r>
              <a:rPr lang="tk-TM" b="1" dirty="0" smtClean="0">
                <a:solidFill>
                  <a:srgbClr val="000000"/>
                </a:solidFill>
                <a:latin typeface="Times New Roman" panose="02020603050405020304" pitchFamily="18" charset="0"/>
              </a:rPr>
              <a:t> ulanylýar</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Mundan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başgada</a:t>
            </a:r>
            <a:r>
              <a:rPr lang="en-US" b="1" dirty="0">
                <a:solidFill>
                  <a:srgbClr val="000000"/>
                </a:solidFill>
                <a:latin typeface="Times New Roman" panose="02020603050405020304" pitchFamily="18" charset="0"/>
              </a:rPr>
              <a:t> metal </a:t>
            </a:r>
            <a:r>
              <a:rPr lang="en-US" b="1" dirty="0" err="1" smtClean="0">
                <a:solidFill>
                  <a:srgbClr val="000000"/>
                </a:solidFill>
                <a:latin typeface="Times New Roman" panose="02020603050405020304" pitchFamily="18" charset="0"/>
              </a:rPr>
              <a:t>konstruksiýa</a:t>
            </a:r>
            <a:r>
              <a:rPr lang="tk-TM" b="1" dirty="0" smtClean="0">
                <a:solidFill>
                  <a:srgbClr val="000000"/>
                </a:solidFill>
                <a:latin typeface="Times New Roman" panose="02020603050405020304" pitchFamily="18" charset="0"/>
              </a:rPr>
              <a:t>laryny gurnamak</a:t>
            </a:r>
            <a:r>
              <a:rPr lang="en-US"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işlerin</a:t>
            </a:r>
            <a:r>
              <a:rPr lang="tk-TM" b="1" dirty="0" smtClean="0">
                <a:solidFill>
                  <a:srgbClr val="000000"/>
                </a:solidFill>
                <a:latin typeface="Times New Roman" panose="02020603050405020304" pitchFamily="18" charset="0"/>
              </a:rPr>
              <a:t>de-de ulanylýar</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El </a:t>
            </a:r>
            <a:r>
              <a:rPr lang="en-US" b="1" dirty="0" err="1">
                <a:solidFill>
                  <a:srgbClr val="000000"/>
                </a:solidFill>
                <a:latin typeface="Times New Roman" panose="02020603050405020304" pitchFamily="18" charset="0"/>
              </a:rPr>
              <a:t>işleri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ýerine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ýetirýän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maşynlar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öndürijiligini</a:t>
            </a:r>
            <a:r>
              <a:rPr lang="en-US" b="1" dirty="0">
                <a:solidFill>
                  <a:srgbClr val="000000"/>
                </a:solidFill>
                <a:latin typeface="Times New Roman" panose="02020603050405020304" pitchFamily="18" charset="0"/>
              </a:rPr>
              <a:t> (5…10) </a:t>
            </a:r>
            <a:r>
              <a:rPr lang="en-US" b="1" dirty="0" err="1">
                <a:solidFill>
                  <a:srgbClr val="000000"/>
                </a:solidFill>
                <a:latin typeface="Times New Roman" panose="02020603050405020304" pitchFamily="18" charset="0"/>
              </a:rPr>
              <a:t>esse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köpeldýär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kynçylygyny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azaldyp</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hilini</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ýokarlandyrýar</a:t>
            </a:r>
            <a:r>
              <a:rPr lang="en-US" b="1" dirty="0" smtClean="0">
                <a:solidFill>
                  <a:srgbClr val="000000"/>
                </a:solidFill>
                <a:latin typeface="Times New Roman" panose="02020603050405020304" pitchFamily="18" charset="0"/>
              </a:rPr>
              <a:t>. </a:t>
            </a:r>
            <a:endParaRPr lang="ru-RU" b="1" dirty="0"/>
          </a:p>
        </p:txBody>
      </p:sp>
    </p:spTree>
    <p:extLst>
      <p:ext uri="{BB962C8B-B14F-4D97-AF65-F5344CB8AC3E}">
        <p14:creationId xmlns:p14="http://schemas.microsoft.com/office/powerpoint/2010/main" val="231626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Autofit/>
          </a:bodyPr>
          <a:lstStyle/>
          <a:p>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B050"/>
                </a:solidFill>
                <a:latin typeface="Times New Roman" panose="02020603050405020304" pitchFamily="18" charset="0"/>
              </a:rPr>
              <a:t>El </a:t>
            </a:r>
            <a:r>
              <a:rPr lang="en-US" sz="4800" b="1" dirty="0" err="1">
                <a:solidFill>
                  <a:srgbClr val="00B050"/>
                </a:solidFill>
                <a:latin typeface="Times New Roman" panose="02020603050405020304" pitchFamily="18" charset="0"/>
              </a:rPr>
              <a:t>bilen</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işleýän</a:t>
            </a:r>
            <a:r>
              <a:rPr lang="en-US" sz="4800" b="1" dirty="0">
                <a:solidFill>
                  <a:srgbClr val="00B050"/>
                </a:solidFill>
                <a:latin typeface="Times New Roman" panose="02020603050405020304" pitchFamily="18" charset="0"/>
              </a:rPr>
              <a:t> </a:t>
            </a:r>
            <a:r>
              <a:rPr lang="en-US" sz="4800" b="1" dirty="0" err="1" smtClean="0">
                <a:solidFill>
                  <a:srgbClr val="00B050"/>
                </a:solidFill>
                <a:latin typeface="Times New Roman" panose="02020603050405020304" pitchFamily="18" charset="0"/>
              </a:rPr>
              <a:t>maşynlar</a:t>
            </a:r>
            <a:r>
              <a:rPr lang="en-US" sz="4800" b="1" dirty="0" smtClean="0">
                <a:solidFill>
                  <a:srgbClr val="00B050"/>
                </a:solidFill>
                <a:latin typeface="Times New Roman" panose="02020603050405020304" pitchFamily="18" charset="0"/>
              </a:rPr>
              <a:t> </a:t>
            </a:r>
            <a:r>
              <a:rPr lang="tk-TM" sz="4800" b="1" dirty="0" err="1" smtClean="0">
                <a:solidFill>
                  <a:srgbClr val="00B050"/>
                </a:solidFill>
                <a:latin typeface="Times New Roman" panose="02020603050405020304" pitchFamily="18" charset="0"/>
              </a:rPr>
              <a:t>ş</a:t>
            </a:r>
            <a:r>
              <a:rPr lang="en-US" sz="4800" b="1" dirty="0" smtClean="0">
                <a:solidFill>
                  <a:srgbClr val="00B050"/>
                </a:solidFill>
                <a:latin typeface="Times New Roman" panose="02020603050405020304" pitchFamily="18" charset="0"/>
              </a:rPr>
              <a:t>u </a:t>
            </a:r>
            <a:r>
              <a:rPr lang="en-US" sz="4800" b="1" dirty="0" err="1">
                <a:solidFill>
                  <a:srgbClr val="00B050"/>
                </a:solidFill>
                <a:latin typeface="Times New Roman" panose="02020603050405020304" pitchFamily="18" charset="0"/>
              </a:rPr>
              <a:t>talaplary</a:t>
            </a:r>
            <a:r>
              <a:rPr lang="en-US" sz="4800" b="1" dirty="0">
                <a:solidFill>
                  <a:srgbClr val="00B050"/>
                </a:solidFill>
                <a:latin typeface="Times New Roman" panose="02020603050405020304" pitchFamily="18" charset="0"/>
              </a:rPr>
              <a:t> </a:t>
            </a:r>
            <a:r>
              <a:rPr lang="en-US" sz="4800" b="1" dirty="0" err="1" smtClean="0">
                <a:solidFill>
                  <a:srgbClr val="00B050"/>
                </a:solidFill>
                <a:latin typeface="Times New Roman" panose="02020603050405020304" pitchFamily="18" charset="0"/>
              </a:rPr>
              <a:t>kanagatlandyrmaly</a:t>
            </a:r>
            <a:r>
              <a:rPr lang="tk-TM" sz="4800" b="1" dirty="0" smtClean="0">
                <a:solidFill>
                  <a:srgbClr val="00B050"/>
                </a:solidFill>
                <a:latin typeface="Times New Roman" panose="02020603050405020304" pitchFamily="18" charset="0"/>
              </a:rPr>
              <a:t>:</a:t>
            </a:r>
            <a:r>
              <a:rPr lang="en-US" sz="4800" b="1" dirty="0" smtClean="0">
                <a:solidFill>
                  <a:srgbClr val="00B050"/>
                </a:solidFill>
                <a:latin typeface="Times New Roman" panose="02020603050405020304" pitchFamily="18" charset="0"/>
              </a:rPr>
              <a:t> </a:t>
            </a:r>
            <a:r>
              <a:rPr lang="en-US" sz="4800" b="1" dirty="0">
                <a:solidFill>
                  <a:srgbClr val="000000"/>
                </a:solidFill>
                <a:latin typeface="Times New Roman" panose="02020603050405020304" pitchFamily="18" charset="0"/>
              </a:rPr>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1. </a:t>
            </a:r>
            <a:r>
              <a:rPr lang="en-US" sz="4800" b="1" dirty="0" err="1">
                <a:solidFill>
                  <a:srgbClr val="000000"/>
                </a:solidFill>
                <a:latin typeface="Times New Roman" panose="02020603050405020304" pitchFamily="18" charset="0"/>
              </a:rPr>
              <a:t>Işlände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ýokary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derejede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öndürijiligi</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bolmaly</a:t>
            </a:r>
            <a:r>
              <a:rPr lang="en-US" sz="4800" b="1" dirty="0">
                <a:solidFill>
                  <a:srgbClr val="000000"/>
                </a:solidFill>
                <a:latin typeface="Times New Roman" panose="02020603050405020304" pitchFamily="18" charset="0"/>
              </a:rPr>
              <a:t>.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2. </a:t>
            </a:r>
            <a:r>
              <a:rPr lang="en-US" sz="4800" b="1" dirty="0" err="1">
                <a:solidFill>
                  <a:srgbClr val="000000"/>
                </a:solidFill>
                <a:latin typeface="Times New Roman" panose="02020603050405020304" pitchFamily="18" charset="0"/>
              </a:rPr>
              <a:t>Ýerine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ýetirýän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işiniň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hili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ýokary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bolmaly</a:t>
            </a:r>
            <a:r>
              <a:rPr lang="en-US" sz="4800" b="1" dirty="0">
                <a:solidFill>
                  <a:srgbClr val="000000"/>
                </a:solidFill>
                <a:latin typeface="Times New Roman" panose="02020603050405020304" pitchFamily="18" charset="0"/>
              </a:rPr>
              <a:t>.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3. </a:t>
            </a:r>
            <a:r>
              <a:rPr lang="en-US" sz="4800" b="1" dirty="0" err="1">
                <a:solidFill>
                  <a:srgbClr val="000000"/>
                </a:solidFill>
                <a:latin typeface="Times New Roman" panose="02020603050405020304" pitchFamily="18" charset="0"/>
              </a:rPr>
              <a:t>Maşynyň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dwigateliniň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kuwwaty</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ýokary</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agramy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ýeňil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ölçegleri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kiçi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bolmaly</a:t>
            </a:r>
            <a:r>
              <a:rPr lang="en-US" sz="4800" b="1" dirty="0">
                <a:solidFill>
                  <a:srgbClr val="000000"/>
                </a:solidFill>
                <a:latin typeface="Times New Roman" panose="02020603050405020304" pitchFamily="18" charset="0"/>
              </a:rPr>
              <a:t>.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4. </a:t>
            </a:r>
            <a:r>
              <a:rPr lang="en-US" sz="4800" b="1" dirty="0" err="1">
                <a:solidFill>
                  <a:srgbClr val="000000"/>
                </a:solidFill>
                <a:latin typeface="Times New Roman" panose="02020603050405020304" pitchFamily="18" charset="0"/>
              </a:rPr>
              <a:t>Işlände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elinde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gowy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tutar</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ýaly</a:t>
            </a:r>
            <a:r>
              <a:rPr lang="tk-TM" sz="4800" b="1" dirty="0" smtClean="0">
                <a:solidFill>
                  <a:srgbClr val="000000"/>
                </a:solidFill>
                <a:latin typeface="Times New Roman" panose="02020603050405020304" pitchFamily="18" charset="0"/>
              </a:rPr>
              <a:t> bolmaly</a:t>
            </a:r>
            <a:r>
              <a:rPr lang="tk-TM" sz="4800" b="1" dirty="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işledijiniň</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işini</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ýeňileşdir</a:t>
            </a:r>
            <a:r>
              <a:rPr lang="tk-TM" sz="4800" b="1" dirty="0" smtClean="0">
                <a:solidFill>
                  <a:srgbClr val="000000"/>
                </a:solidFill>
                <a:latin typeface="Times New Roman" panose="02020603050405020304" pitchFamily="18" charset="0"/>
              </a:rPr>
              <a:t>meli</a:t>
            </a:r>
            <a:r>
              <a:rPr lang="en-US" sz="4800" b="1" dirty="0" smtClean="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5. </a:t>
            </a:r>
            <a:r>
              <a:rPr lang="en-US" sz="4800" b="1" dirty="0" err="1">
                <a:solidFill>
                  <a:srgbClr val="000000"/>
                </a:solidFill>
                <a:latin typeface="Times New Roman" panose="02020603050405020304" pitchFamily="18" charset="0"/>
              </a:rPr>
              <a:t>Ýokary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berklikde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uzak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işlär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ýaly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bolmaly</a:t>
            </a:r>
            <a:r>
              <a:rPr lang="en-US" sz="4800" b="1" dirty="0">
                <a:solidFill>
                  <a:srgbClr val="000000"/>
                </a:solidFill>
                <a:latin typeface="Times New Roman" panose="02020603050405020304" pitchFamily="18" charset="0"/>
              </a:rPr>
              <a:t>. </a:t>
            </a:r>
            <a:r>
              <a:rPr lang="en-US" sz="4800" dirty="0">
                <a:solidFill>
                  <a:srgbClr val="000000"/>
                </a:solidFill>
                <a:latin typeface="Times New Roman" panose="02020603050405020304" pitchFamily="18" charset="0"/>
              </a:rPr>
              <a:t/>
            </a:r>
            <a:br>
              <a:rPr lang="en-US" sz="4800" dirty="0">
                <a:solidFill>
                  <a:srgbClr val="000000"/>
                </a:solidFill>
                <a:latin typeface="Times New Roman" panose="02020603050405020304" pitchFamily="18" charset="0"/>
              </a:rPr>
            </a:br>
            <a:r>
              <a:rPr lang="en-US" sz="4800" dirty="0" smtClean="0">
                <a:solidFill>
                  <a:srgbClr val="000000"/>
                </a:solidFill>
                <a:latin typeface="Times New Roman" panose="02020603050405020304" pitchFamily="18" charset="0"/>
              </a:rPr>
              <a:t> </a:t>
            </a:r>
            <a:endParaRPr lang="en-US" sz="48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415402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6. </a:t>
            </a:r>
            <a:r>
              <a:rPr lang="en-US" sz="4800" b="1" dirty="0" err="1">
                <a:solidFill>
                  <a:srgbClr val="000000"/>
                </a:solidFill>
                <a:latin typeface="Times New Roman" panose="02020603050405020304" pitchFamily="18" charset="0"/>
              </a:rPr>
              <a:t>Işlände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köp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hereketli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bolup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köp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işleri</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ýerine</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ýetirmeli</a:t>
            </a:r>
            <a:r>
              <a:rPr lang="en-US" sz="4800" b="1" dirty="0">
                <a:solidFill>
                  <a:srgbClr val="000000"/>
                </a:solidFill>
                <a:latin typeface="Times New Roman" panose="02020603050405020304" pitchFamily="18" charset="0"/>
              </a:rPr>
              <a:t>.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7. </a:t>
            </a:r>
            <a:r>
              <a:rPr lang="en-US" sz="4800" b="1" dirty="0" err="1">
                <a:solidFill>
                  <a:srgbClr val="000000"/>
                </a:solidFill>
                <a:latin typeface="Times New Roman" panose="02020603050405020304" pitchFamily="18" charset="0"/>
              </a:rPr>
              <a:t>Işlände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sessiz</a:t>
            </a:r>
            <a:r>
              <a:rPr lang="en-US" sz="4800" b="1" dirty="0">
                <a:solidFill>
                  <a:srgbClr val="000000"/>
                </a:solidFill>
                <a:latin typeface="Times New Roman" panose="02020603050405020304" pitchFamily="18" charset="0"/>
              </a:rPr>
              <a:t> we </a:t>
            </a:r>
            <a:r>
              <a:rPr lang="en-US" sz="4800" b="1" dirty="0" err="1" smtClean="0">
                <a:solidFill>
                  <a:srgbClr val="000000"/>
                </a:solidFill>
                <a:latin typeface="Times New Roman" panose="02020603050405020304" pitchFamily="18" charset="0"/>
              </a:rPr>
              <a:t>titremän</a:t>
            </a:r>
            <a:r>
              <a:rPr lang="tk-TM" sz="4800" b="1" dirty="0" smtClean="0">
                <a:solidFill>
                  <a:srgbClr val="000000"/>
                </a:solidFill>
                <a:latin typeface="Times New Roman" panose="02020603050405020304" pitchFamily="18" charset="0"/>
              </a:rPr>
              <a:t>i</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işlemeli</a:t>
            </a:r>
            <a:r>
              <a:rPr lang="en-US" sz="4800" b="1" dirty="0">
                <a:solidFill>
                  <a:srgbClr val="000000"/>
                </a:solidFill>
                <a:latin typeface="Times New Roman" panose="02020603050405020304" pitchFamily="18" charset="0"/>
              </a:rPr>
              <a:t>.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8. </a:t>
            </a:r>
            <a:r>
              <a:rPr lang="en-US" sz="4800" b="1" dirty="0" err="1">
                <a:solidFill>
                  <a:srgbClr val="000000"/>
                </a:solidFill>
                <a:latin typeface="Times New Roman" panose="02020603050405020304" pitchFamily="18" charset="0"/>
              </a:rPr>
              <a:t>Işlände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işledijä</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doly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howpsyz</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bolmaly</a:t>
            </a:r>
            <a:r>
              <a:rPr lang="en-US" sz="4800" b="1" dirty="0">
                <a:solidFill>
                  <a:srgbClr val="000000"/>
                </a:solidFill>
                <a:latin typeface="Times New Roman" panose="02020603050405020304" pitchFamily="18" charset="0"/>
              </a:rPr>
              <a:t>. </a:t>
            </a:r>
            <a:r>
              <a:rPr lang="ru-RU" sz="4800" b="1" dirty="0">
                <a:latin typeface="Times New Roman" panose="02020603050405020304" pitchFamily="18" charset="0"/>
              </a:rPr>
              <a:t/>
            </a:r>
            <a:br>
              <a:rPr lang="ru-RU" sz="4800" b="1" dirty="0">
                <a:latin typeface="Times New Roman" panose="02020603050405020304" pitchFamily="18" charset="0"/>
              </a:rPr>
            </a:br>
            <a:r>
              <a:rPr lang="en-US" sz="4800" b="1" dirty="0">
                <a:latin typeface="Times New Roman" panose="02020603050405020304" pitchFamily="18" charset="0"/>
              </a:rPr>
              <a:t>9. </a:t>
            </a:r>
            <a:r>
              <a:rPr lang="en-US" sz="4800" b="1" dirty="0" err="1">
                <a:latin typeface="Times New Roman" panose="02020603050405020304" pitchFamily="18" charset="0"/>
              </a:rPr>
              <a:t>Täze</a:t>
            </a:r>
            <a:r>
              <a:rPr lang="en-US" sz="4800" b="1" dirty="0">
                <a:latin typeface="Times New Roman" panose="02020603050405020304" pitchFamily="18" charset="0"/>
              </a:rPr>
              <a:t> </a:t>
            </a:r>
            <a:r>
              <a:rPr lang="en-US" sz="4800" b="1" dirty="0" err="1">
                <a:latin typeface="Times New Roman" panose="02020603050405020304" pitchFamily="18" charset="0"/>
              </a:rPr>
              <a:t>tehnika</a:t>
            </a:r>
            <a:r>
              <a:rPr lang="en-US" sz="4800" b="1" dirty="0">
                <a:latin typeface="Times New Roman" panose="02020603050405020304" pitchFamily="18" charset="0"/>
              </a:rPr>
              <a:t> </a:t>
            </a:r>
            <a:r>
              <a:rPr lang="en-US" sz="4800" b="1" dirty="0" err="1">
                <a:latin typeface="Times New Roman" panose="02020603050405020304" pitchFamily="18" charset="0"/>
              </a:rPr>
              <a:t>talaba</a:t>
            </a:r>
            <a:r>
              <a:rPr lang="en-US" sz="4800" b="1" dirty="0">
                <a:latin typeface="Times New Roman" panose="02020603050405020304" pitchFamily="18" charset="0"/>
              </a:rPr>
              <a:t> </a:t>
            </a:r>
            <a:r>
              <a:rPr lang="en-US" sz="4800" b="1" dirty="0" err="1">
                <a:latin typeface="Times New Roman" panose="02020603050405020304" pitchFamily="18" charset="0"/>
              </a:rPr>
              <a:t>gabat</a:t>
            </a:r>
            <a:r>
              <a:rPr lang="en-US" sz="4800" b="1" dirty="0">
                <a:latin typeface="Times New Roman" panose="02020603050405020304" pitchFamily="18" charset="0"/>
              </a:rPr>
              <a:t> </a:t>
            </a:r>
            <a:r>
              <a:rPr lang="en-US" sz="4800" b="1" dirty="0" err="1">
                <a:latin typeface="Times New Roman" panose="02020603050405020304" pitchFamily="18" charset="0"/>
              </a:rPr>
              <a:t>gelmeli</a:t>
            </a:r>
            <a:r>
              <a:rPr lang="en-US" sz="4800" b="1" dirty="0">
                <a:latin typeface="Times New Roman" panose="02020603050405020304" pitchFamily="18" charset="0"/>
              </a:rPr>
              <a:t>. </a:t>
            </a:r>
            <a:br>
              <a:rPr lang="en-US" sz="4800" b="1" dirty="0">
                <a:latin typeface="Times New Roman" panose="02020603050405020304" pitchFamily="18" charset="0"/>
              </a:rPr>
            </a:br>
            <a:r>
              <a:rPr lang="en-US" sz="4800" b="1" dirty="0">
                <a:latin typeface="Times New Roman" panose="02020603050405020304" pitchFamily="18" charset="0"/>
              </a:rPr>
              <a:t>10. </a:t>
            </a:r>
            <a:r>
              <a:rPr lang="en-US" sz="4800" b="1" dirty="0" err="1">
                <a:latin typeface="Times New Roman" panose="02020603050405020304" pitchFamily="18" charset="0"/>
              </a:rPr>
              <a:t>Özüne</a:t>
            </a:r>
            <a:r>
              <a:rPr lang="en-US" sz="4800" b="1" dirty="0">
                <a:latin typeface="Times New Roman" panose="02020603050405020304" pitchFamily="18" charset="0"/>
              </a:rPr>
              <a:t> </a:t>
            </a:r>
            <a:r>
              <a:rPr lang="en-US" sz="4800" b="1" dirty="0" err="1">
                <a:latin typeface="Times New Roman" panose="02020603050405020304" pitchFamily="18" charset="0"/>
              </a:rPr>
              <a:t>düşýän</a:t>
            </a:r>
            <a:r>
              <a:rPr lang="en-US" sz="4800" b="1" dirty="0">
                <a:latin typeface="Times New Roman" panose="02020603050405020304" pitchFamily="18" charset="0"/>
              </a:rPr>
              <a:t> </a:t>
            </a:r>
            <a:r>
              <a:rPr lang="en-US" sz="4800" b="1" dirty="0" err="1">
                <a:latin typeface="Times New Roman" panose="02020603050405020304" pitchFamily="18" charset="0"/>
              </a:rPr>
              <a:t>gymmaty</a:t>
            </a:r>
            <a:r>
              <a:rPr lang="en-US" sz="4800" b="1" dirty="0">
                <a:latin typeface="Times New Roman" panose="02020603050405020304" pitchFamily="18" charset="0"/>
              </a:rPr>
              <a:t> </a:t>
            </a:r>
            <a:r>
              <a:rPr lang="en-US" sz="4800" b="1" dirty="0" err="1">
                <a:latin typeface="Times New Roman" panose="02020603050405020304" pitchFamily="18" charset="0"/>
              </a:rPr>
              <a:t>ýokary</a:t>
            </a:r>
            <a:r>
              <a:rPr lang="en-US" sz="4800" b="1" dirty="0">
                <a:latin typeface="Times New Roman" panose="02020603050405020304" pitchFamily="18" charset="0"/>
              </a:rPr>
              <a:t> </a:t>
            </a:r>
            <a:r>
              <a:rPr lang="en-US" sz="4800" b="1" dirty="0" err="1">
                <a:latin typeface="Times New Roman" panose="02020603050405020304" pitchFamily="18" charset="0"/>
              </a:rPr>
              <a:t>bolmaly</a:t>
            </a:r>
            <a:r>
              <a:rPr lang="en-US" sz="4800" b="1" dirty="0">
                <a:latin typeface="Times New Roman" panose="02020603050405020304" pitchFamily="18" charset="0"/>
              </a:rPr>
              <a:t> </a:t>
            </a:r>
            <a:r>
              <a:rPr lang="tk-TM" sz="4800" b="1" dirty="0" smtClean="0">
                <a:latin typeface="Times New Roman" panose="02020603050405020304" pitchFamily="18" charset="0"/>
              </a:rPr>
              <a:t/>
            </a:r>
            <a:br>
              <a:rPr lang="tk-TM" sz="4800" b="1" dirty="0" smtClean="0">
                <a:latin typeface="Times New Roman" panose="02020603050405020304" pitchFamily="18" charset="0"/>
              </a:rPr>
            </a:br>
            <a:r>
              <a:rPr lang="tk-TM" sz="4800" b="1" dirty="0">
                <a:latin typeface="Times New Roman" panose="02020603050405020304" pitchFamily="18" charset="0"/>
              </a:rPr>
              <a:t> </a:t>
            </a:r>
            <a:r>
              <a:rPr lang="tk-TM" sz="4800" b="1" dirty="0" smtClean="0">
                <a:latin typeface="Times New Roman" panose="02020603050405020304" pitchFamily="18" charset="0"/>
              </a:rPr>
              <a:t>     </a:t>
            </a:r>
            <a:r>
              <a:rPr lang="en-US" sz="4800" b="1" dirty="0" err="1" smtClean="0">
                <a:latin typeface="Times New Roman" panose="02020603050405020304" pitchFamily="18" charset="0"/>
              </a:rPr>
              <a:t>däl</a:t>
            </a:r>
            <a:r>
              <a:rPr lang="en-US" sz="4800" b="1" dirty="0">
                <a:latin typeface="Times New Roman" panose="02020603050405020304" pitchFamily="18" charset="0"/>
              </a:rPr>
              <a:t>, </a:t>
            </a:r>
            <a:r>
              <a:rPr lang="en-US" sz="4800" b="1" dirty="0" err="1">
                <a:latin typeface="Times New Roman" panose="02020603050405020304" pitchFamily="18" charset="0"/>
              </a:rPr>
              <a:t>bejerilende</a:t>
            </a:r>
            <a:r>
              <a:rPr lang="en-US" sz="4800" b="1" dirty="0">
                <a:latin typeface="Times New Roman" panose="02020603050405020304" pitchFamily="18" charset="0"/>
              </a:rPr>
              <a:t> </a:t>
            </a:r>
            <a:r>
              <a:rPr lang="en-US" sz="4800" b="1" dirty="0" err="1" smtClean="0">
                <a:latin typeface="Times New Roman" panose="02020603050405020304" pitchFamily="18" charset="0"/>
              </a:rPr>
              <a:t>az</a:t>
            </a:r>
            <a:r>
              <a:rPr lang="tk-TM" sz="4800" b="1" dirty="0" smtClean="0">
                <a:latin typeface="Times New Roman" panose="02020603050405020304" pitchFamily="18" charset="0"/>
              </a:rPr>
              <a:t> we</a:t>
            </a:r>
            <a:r>
              <a:rPr lang="en-US" sz="4800" b="1" dirty="0" smtClean="0">
                <a:latin typeface="Times New Roman" panose="02020603050405020304" pitchFamily="18" charset="0"/>
              </a:rPr>
              <a:t> </a:t>
            </a:r>
            <a:r>
              <a:rPr lang="en-US" sz="4800" b="1" dirty="0" err="1">
                <a:latin typeface="Times New Roman" panose="02020603050405020304" pitchFamily="18" charset="0"/>
              </a:rPr>
              <a:t>ýeňil</a:t>
            </a:r>
            <a:r>
              <a:rPr lang="en-US" sz="4800" b="1" dirty="0">
                <a:latin typeface="Times New Roman" panose="02020603050405020304" pitchFamily="18" charset="0"/>
              </a:rPr>
              <a:t> </a:t>
            </a:r>
            <a:r>
              <a:rPr lang="en-US" sz="4800" b="1" dirty="0" err="1">
                <a:latin typeface="Times New Roman" panose="02020603050405020304" pitchFamily="18" charset="0"/>
              </a:rPr>
              <a:t>bejerimeli</a:t>
            </a:r>
            <a:r>
              <a:rPr lang="en-US" sz="4800" b="1" dirty="0">
                <a:latin typeface="Times New Roman" panose="02020603050405020304" pitchFamily="18" charset="0"/>
              </a:rPr>
              <a:t>. </a:t>
            </a:r>
            <a:r>
              <a:rPr lang="en-US" dirty="0">
                <a:latin typeface="Times New Roman" panose="02020603050405020304" pitchFamily="18" charset="0"/>
              </a:rPr>
              <a:t/>
            </a:r>
            <a:br>
              <a:rPr lang="en-US" dirty="0">
                <a:latin typeface="Times New Roman" panose="02020603050405020304" pitchFamily="18" charset="0"/>
              </a:rPr>
            </a:br>
            <a:endParaRPr lang="ru-RU" dirty="0"/>
          </a:p>
        </p:txBody>
      </p:sp>
    </p:spTree>
    <p:extLst>
      <p:ext uri="{BB962C8B-B14F-4D97-AF65-F5344CB8AC3E}">
        <p14:creationId xmlns:p14="http://schemas.microsoft.com/office/powerpoint/2010/main" val="5036971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65</Words>
  <Application>Microsoft Office PowerPoint</Application>
  <PresentationFormat>Широкоэкранный</PresentationFormat>
  <Paragraphs>12</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Tema 16: Timarlaýyş gurluşyk işleriniň                     maşynlary we enjamlary 1. El bilen işleýän maşynlar we enjamlar. 2. Hek materiallaryny “söndirmek” we       daşamak üçin maşynlar.   3. Suwag işleriniň agregatlary we      enjamlary. Boýag işleriniň enjamlary.     Netije.</vt:lpstr>
      <vt:lpstr>Gurluşyk timarlamak işleri şu usullardan durýar:  1. Suwamak, reňlemek, jaýyň üstüni basyrmak, aýna goýmak, izolýasiýa etmek, jaýyň poluny gurnamak we kömekçi işler. Bu işler üçin ýörite maşynlar ýa-da toplumlaýyn maşynlar ulanylýar. Bu bolsa zähmet öndürijiligi köpeldýarler, işiň hilini artdýar. </vt:lpstr>
      <vt:lpstr>Timarlamak üçin maşynlar 6 topara bölünýärler:  1. Suwag işleri üçin maşynlar (suwag üçin      ýörite gural, ergini äkidiji sorujy ýörite      sepiji, üstüni timarlaýji).  2. Reňlemek üçin maşynlar (reňk garýan      maşyn, emulsiýa, kleý garýan, reňk      stansiýasy, şpaklýowka garýan, reňleýji      enjam, reňk sepiji).  </vt:lpstr>
      <vt:lpstr> 3. Pol bejerji işleri (parket pollary bejerji      maşynlar, demir üstleri timarlaýji).  4. Aýna gurama işleri (ýörite gurallar).  5. Jaýyň üstüni basyrmak (üsti suwdan      arassalamak we guradyjy gurallar, garyjy      we äkidiji maşynlar, bitum ýazyjy     maşynlar).  6. Kömekçi işleri (kompressorlar,      transformatorlar).  </vt:lpstr>
      <vt:lpstr>Timarlaýjy maşynlar ýörite harplar we sanlar bilen belgilenýar, CO, sanlar maşynyň işläp bejerilişini görkezýär, sanyň soňunda goýulýan harplar onuň modefikasiýasyny görkezýär.  Meselem: CO-5A.  5 – bäşinji gezek işläp düzülişi,  A – birinji modifikasiýasy. </vt:lpstr>
      <vt:lpstr> Suwag işleriniň esasy gerek bolan garyndynysyny taýynlamak, işlenýän ýerine äkitmek, gurluşykda gerek ýerine çalmak onuň ýüzüni timarlamak. Suw işleriniň ergini ýörite ergin garyjy maşynlarda taýynlanyp işiň göwrümine görä taýynlanýar gerek ýerlerine ýörite äkidijiler arkaly äkidilýär. Gurluşykda taýynlanýan erginiň öndürijiligi 1…4 m3/sag.   Reňk işleri üçin garyndylar zawodlarda taýynlanyp gaplarda getirilýär.  </vt:lpstr>
      <vt:lpstr>El bilen işleýän maşynlar  Bu maşynlar tilsimatly gurnalyş bolup, iş enjamlary, ýörite hereketlendirijiler arkaly işledilýär, dolandyrylýar we kömekçi hereketi el bilen ýerine ýetirilýär. Timarlamak işlerini ýerine ýetirmek üçin, elektrik enjamlaryny gurnamak üçin, santehnika işlerini ýerine ýetirmek üçin başgada bejergi işlerini ýerine ýetirmek ulanylýar. Mundan başgada metal konstruksiýalaryny gurnamak işlerinde-de ulanylýar. El işleri ýerine ýetirýän maşynlar işiň öndürijiligini (5…10) esse köpeldýär. Işiň kynçylygyny azaldyp, hilini ýokarlandyrýar. </vt:lpstr>
      <vt:lpstr> El bilen işleýän maşynlar şu talaplary kanagatlandyrmaly:  1. Işlände ýokary derejede öndürijiligi      bolmaly.  2. Ýerine ýetirýän işiniň hili ýokary bolmaly.  3. Maşynyň dwigateliniň kuwwaty ýokary,      agramy ýeňil, ölçegleri kiçi bolmaly.  4. Işlände elinde gowy tutar ýaly bolmaly,      işledijiniň işini ýeňileşdirmeli.  5. Ýokary berklikde uzak işlär ýaly bolmaly.   </vt:lpstr>
      <vt:lpstr> 6. Işlände köp hereketli bolup köp işleri      ýerine ýetirmeli.  7. Işlände sessiz we titremäni işlemeli.  8. Işlände işledijä doly howpsyz bolmaly.  9. Täze tehnika talaba gabat gelmeli.  10. Özüne düşýän gymmaty ýokary bolmaly        däl, bejerilende az we ýeňil bejerimeli.  </vt:lpstr>
      <vt:lpstr>El bilen burawlaýjy maşyn  1-şpindel; 2-depejik; 3-hereketlenýän ok; 4-stater;  5-korpus; 6-rotor; 7-ok; 8-utawaç; 9-öçürip ýapyjy;  10-gurnaýjy; 11-kabel; 12-wintilýator; 13-yzky gapak;  14-öňdäki gapak. </vt:lpstr>
      <vt:lpstr>         El bilen işleýän urup burawlaýjy maşyn </vt:lpstr>
      <vt:lpstr>                             Nurbat towlaýjy  1-şpindel; 2-mehanizm; 3-reduktor; 4-korpus; 5-tutawaç; 6-gysyjy pružin; 7-şarik; 8-pružin; 9-gapdal açary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16: Timarlaýyş gurluşyk işleriniň                     maşynlary we enjamlary 1. El bilen işleýän maşynlar we enjamlar. 2. Hek materiallaryny “söndirmek” we       daşamak üçin maşynlar.   3. Suwag işleriniň agregatlary we      enjamlary. Boýag işleriniň enjamlary.     Netije.</dc:title>
  <dc:creator>Lenovo</dc:creator>
  <cp:lastModifiedBy>Lenovo</cp:lastModifiedBy>
  <cp:revision>12</cp:revision>
  <dcterms:created xsi:type="dcterms:W3CDTF">2021-02-09T08:02:32Z</dcterms:created>
  <dcterms:modified xsi:type="dcterms:W3CDTF">2021-02-09T09:11:49Z</dcterms:modified>
</cp:coreProperties>
</file>