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2E04BC5-6232-48B5-A144-89FB9914211E}" type="datetimeFigureOut">
              <a:rPr lang="ru-RU" smtClean="0"/>
              <a:t>12.11.2020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273149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2E04BC5-6232-48B5-A144-89FB9914211E}" type="datetimeFigureOut">
              <a:rPr lang="ru-RU" smtClean="0"/>
              <a:t>12.11.2020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311472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2E04BC5-6232-48B5-A144-89FB9914211E}" type="datetimeFigureOut">
              <a:rPr lang="ru-RU" smtClean="0"/>
              <a:t>12.11.2020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97DD5-53DF-4908-A15B-E9DFC573E60A}"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1253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2E04BC5-6232-48B5-A144-89FB9914211E}" type="datetimeFigureOut">
              <a:rPr lang="ru-RU" smtClean="0"/>
              <a:t>12.11.2020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83550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2E04BC5-6232-48B5-A144-89FB9914211E}" type="datetimeFigureOut">
              <a:rPr lang="ru-RU" smtClean="0"/>
              <a:t>12.11.2020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97DD5-53DF-4908-A15B-E9DFC573E60A}"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37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2E04BC5-6232-48B5-A144-89FB9914211E}" type="datetimeFigureOut">
              <a:rPr lang="ru-RU" smtClean="0"/>
              <a:t>12.11.2020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1072151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E04BC5-6232-48B5-A144-89FB9914211E}" type="datetimeFigureOut">
              <a:rPr lang="ru-RU" smtClean="0"/>
              <a:t>12.11.2020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2127800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E04BC5-6232-48B5-A144-89FB9914211E}" type="datetimeFigureOut">
              <a:rPr lang="ru-RU" smtClean="0"/>
              <a:t>12.11.2020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347236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2E04BC5-6232-48B5-A144-89FB9914211E}" type="datetimeFigureOut">
              <a:rPr lang="ru-RU" smtClean="0"/>
              <a:t>12.11.2020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100044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2E04BC5-6232-48B5-A144-89FB9914211E}" type="datetimeFigureOut">
              <a:rPr lang="ru-RU" smtClean="0"/>
              <a:t>12.11.2020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155691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2E04BC5-6232-48B5-A144-89FB9914211E}" type="datetimeFigureOut">
              <a:rPr lang="ru-RU" smtClean="0"/>
              <a:t>12.11.2020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205641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2E04BC5-6232-48B5-A144-89FB9914211E}" type="datetimeFigureOut">
              <a:rPr lang="ru-RU" smtClean="0"/>
              <a:t>12.11.2020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207707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2E04BC5-6232-48B5-A144-89FB9914211E}" type="datetimeFigureOut">
              <a:rPr lang="ru-RU" smtClean="0"/>
              <a:t>12.11.2020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189372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04BC5-6232-48B5-A144-89FB9914211E}" type="datetimeFigureOut">
              <a:rPr lang="ru-RU" smtClean="0"/>
              <a:t>12.11.2020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324984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2E04BC5-6232-48B5-A144-89FB9914211E}" type="datetimeFigureOut">
              <a:rPr lang="ru-RU" smtClean="0"/>
              <a:t>12.11.2020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25084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2E04BC5-6232-48B5-A144-89FB9914211E}" type="datetimeFigureOut">
              <a:rPr lang="ru-RU" smtClean="0"/>
              <a:t>12.11.2020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97DD5-53DF-4908-A15B-E9DFC573E60A}" type="slidenum">
              <a:rPr lang="ru-RU" smtClean="0"/>
              <a:t>‹#›</a:t>
            </a:fld>
            <a:endParaRPr lang="ru-RU"/>
          </a:p>
        </p:txBody>
      </p:sp>
    </p:spTree>
    <p:extLst>
      <p:ext uri="{BB962C8B-B14F-4D97-AF65-F5344CB8AC3E}">
        <p14:creationId xmlns:p14="http://schemas.microsoft.com/office/powerpoint/2010/main" val="1641241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E04BC5-6232-48B5-A144-89FB9914211E}" type="datetimeFigureOut">
              <a:rPr lang="ru-RU" smtClean="0"/>
              <a:t>12.11.2020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997DD5-53DF-4908-A15B-E9DFC573E60A}" type="slidenum">
              <a:rPr lang="ru-RU" smtClean="0"/>
              <a:t>‹#›</a:t>
            </a:fld>
            <a:endParaRPr lang="ru-RU"/>
          </a:p>
        </p:txBody>
      </p:sp>
    </p:spTree>
    <p:extLst>
      <p:ext uri="{BB962C8B-B14F-4D97-AF65-F5344CB8AC3E}">
        <p14:creationId xmlns:p14="http://schemas.microsoft.com/office/powerpoint/2010/main" val="19834753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297906D-F54F-4D9B-A2C6-77FEEED9724A}"/>
              </a:ext>
            </a:extLst>
          </p:cNvPr>
          <p:cNvSpPr>
            <a:spLocks noGrp="1"/>
          </p:cNvSpPr>
          <p:nvPr>
            <p:ph type="title"/>
          </p:nvPr>
        </p:nvSpPr>
        <p:spPr>
          <a:xfrm>
            <a:off x="1510144" y="651165"/>
            <a:ext cx="9393381" cy="775854"/>
          </a:xfrm>
        </p:spPr>
        <p:txBody>
          <a:bodyPr>
            <a:normAutofit fontScale="90000"/>
          </a:bodyPr>
          <a:lstStyle/>
          <a:p>
            <a:pPr algn="ctr"/>
            <a:r>
              <a:rPr lang="ru-RU" b="1" dirty="0" err="1">
                <a:latin typeface="Times New Roman" panose="02020603050405020304" pitchFamily="18" charset="0"/>
                <a:cs typeface="Times New Roman" panose="02020603050405020304" pitchFamily="18" charset="0"/>
              </a:rPr>
              <a:t>Ýoluň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kese-kesiginiň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beýan</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edilişi</a:t>
            </a:r>
            <a:r>
              <a:rPr lang="ru-RU" b="1"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Объект 2">
            <a:extLst>
              <a:ext uri="{FF2B5EF4-FFF2-40B4-BE49-F238E27FC236}">
                <a16:creationId xmlns:a16="http://schemas.microsoft.com/office/drawing/2014/main" xmlns="" id="{F5CDB06A-A547-40B7-9DBC-E62ACCB10430}"/>
              </a:ext>
            </a:extLst>
          </p:cNvPr>
          <p:cNvSpPr>
            <a:spLocks noGrp="1"/>
          </p:cNvSpPr>
          <p:nvPr>
            <p:ph idx="1"/>
          </p:nvPr>
        </p:nvSpPr>
        <p:spPr>
          <a:xfrm>
            <a:off x="822757" y="1842655"/>
            <a:ext cx="10316299" cy="5015345"/>
          </a:xfrm>
        </p:spPr>
        <p:txBody>
          <a:bodyPr>
            <a:normAutofit/>
          </a:bodyPr>
          <a:lstStyle/>
          <a:p>
            <a:r>
              <a:rPr lang="tk-TM" sz="3600" b="1" dirty="0">
                <a:solidFill>
                  <a:schemeClr val="tx1"/>
                </a:solidFill>
                <a:latin typeface="Times New Roman" panose="02020603050405020304" pitchFamily="18" charset="0"/>
                <a:cs typeface="Times New Roman" panose="02020603050405020304" pitchFamily="18" charset="0"/>
              </a:rPr>
              <a:t>Sapagyň meýilnamasy:</a:t>
            </a:r>
            <a:endParaRPr lang="ru-RU" sz="3600" b="1" dirty="0">
              <a:solidFill>
                <a:schemeClr val="tx1"/>
              </a:solidFill>
              <a:latin typeface="Times New Roman" panose="02020603050405020304" pitchFamily="18" charset="0"/>
              <a:cs typeface="Times New Roman" panose="02020603050405020304" pitchFamily="18" charset="0"/>
            </a:endParaRPr>
          </a:p>
          <a:p>
            <a:r>
              <a:rPr lang="tk-TM" sz="3600" b="1" dirty="0">
                <a:solidFill>
                  <a:schemeClr val="tx1"/>
                </a:solidFill>
                <a:latin typeface="Times New Roman" panose="02020603050405020304" pitchFamily="18" charset="0"/>
                <a:cs typeface="Times New Roman" panose="02020603050405020304" pitchFamily="18" charset="0"/>
              </a:rPr>
              <a:t>1. </a:t>
            </a:r>
            <a:r>
              <a:rPr lang="ru-RU" sz="3600" b="1" dirty="0" err="1">
                <a:solidFill>
                  <a:schemeClr val="tx1"/>
                </a:solidFill>
                <a:latin typeface="Times New Roman" panose="02020603050405020304" pitchFamily="18" charset="0"/>
                <a:cs typeface="Times New Roman" panose="02020603050405020304" pitchFamily="18" charset="0"/>
              </a:rPr>
              <a:t>Awtomobil</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ýoluň</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kese-kesiginiň</a:t>
            </a:r>
            <a:r>
              <a:rPr lang="hr-HR" sz="3600" b="1" dirty="0">
                <a:solidFill>
                  <a:schemeClr val="tx1"/>
                </a:solidFill>
                <a:latin typeface="Times New Roman" panose="02020603050405020304" pitchFamily="18" charset="0"/>
                <a:cs typeface="Times New Roman" panose="02020603050405020304" pitchFamily="18" charset="0"/>
              </a:rPr>
              <a:t> elementlerini taslamak.</a:t>
            </a:r>
            <a:endParaRPr lang="ru-RU" sz="3600" dirty="0">
              <a:solidFill>
                <a:schemeClr val="tx1"/>
              </a:solidFill>
              <a:latin typeface="Times New Roman" panose="02020603050405020304" pitchFamily="18" charset="0"/>
              <a:cs typeface="Times New Roman" panose="02020603050405020304" pitchFamily="18" charset="0"/>
            </a:endParaRPr>
          </a:p>
          <a:p>
            <a:r>
              <a:rPr lang="hr-HR" sz="3600" b="1" dirty="0">
                <a:solidFill>
                  <a:schemeClr val="tx1"/>
                </a:solidFill>
                <a:latin typeface="Times New Roman" panose="02020603050405020304" pitchFamily="18" charset="0"/>
                <a:cs typeface="Times New Roman" panose="02020603050405020304" pitchFamily="18" charset="0"/>
              </a:rPr>
              <a:t>2. </a:t>
            </a:r>
            <a:r>
              <a:rPr lang="ru-RU" sz="3600" b="1" dirty="0" err="1">
                <a:solidFill>
                  <a:schemeClr val="tx1"/>
                </a:solidFill>
                <a:latin typeface="Times New Roman" panose="02020603050405020304" pitchFamily="18" charset="0"/>
                <a:cs typeface="Times New Roman" panose="02020603050405020304" pitchFamily="18" charset="0"/>
              </a:rPr>
              <a:t>Awtomobil</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ýoluň</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kese-kesiginiň</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esasy</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talaplary</a:t>
            </a:r>
            <a:r>
              <a:rPr lang="ru-RU" sz="3600" b="1" dirty="0">
                <a:solidFill>
                  <a:schemeClr val="tx1"/>
                </a:solidFill>
                <a:latin typeface="Times New Roman" panose="02020603050405020304" pitchFamily="18" charset="0"/>
                <a:cs typeface="Times New Roman" panose="02020603050405020304" pitchFamily="18" charset="0"/>
              </a:rPr>
              <a:t>.</a:t>
            </a:r>
            <a:endParaRPr lang="ru-RU" sz="3600" dirty="0">
              <a:solidFill>
                <a:schemeClr val="tx1"/>
              </a:solidFill>
              <a:latin typeface="Times New Roman" panose="02020603050405020304" pitchFamily="18" charset="0"/>
              <a:cs typeface="Times New Roman" panose="02020603050405020304" pitchFamily="18" charset="0"/>
            </a:endParaRPr>
          </a:p>
          <a:p>
            <a:r>
              <a:rPr lang="ru-RU" sz="3600" b="1" dirty="0">
                <a:solidFill>
                  <a:schemeClr val="tx1"/>
                </a:solidFill>
                <a:latin typeface="Times New Roman" panose="02020603050405020304" pitchFamily="18" charset="0"/>
                <a:cs typeface="Times New Roman" panose="02020603050405020304" pitchFamily="18" charset="0"/>
              </a:rPr>
              <a:t>3. </a:t>
            </a:r>
            <a:r>
              <a:rPr lang="ru-RU" sz="3600" b="1" dirty="0" err="1">
                <a:solidFill>
                  <a:schemeClr val="tx1"/>
                </a:solidFill>
                <a:latin typeface="Times New Roman" panose="02020603050405020304" pitchFamily="18" charset="0"/>
                <a:cs typeface="Times New Roman" panose="02020603050405020304" pitchFamily="18" charset="0"/>
              </a:rPr>
              <a:t>Awtomobil</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ýoluň</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kese-kesiginiň</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görnüşleri</a:t>
            </a:r>
            <a:r>
              <a:rPr lang="ru-RU" sz="3600" b="1" dirty="0">
                <a:solidFill>
                  <a:schemeClr val="tx1"/>
                </a:solidFill>
                <a:latin typeface="Times New Roman" panose="02020603050405020304" pitchFamily="18" charset="0"/>
                <a:cs typeface="Times New Roman" panose="02020603050405020304" pitchFamily="18" charset="0"/>
              </a:rPr>
              <a:t>.</a:t>
            </a:r>
            <a:endParaRPr lang="ru-RU"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1059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46DD23-D431-4755-8EE1-A053ECA361E3}"/>
              </a:ext>
            </a:extLst>
          </p:cNvPr>
          <p:cNvSpPr>
            <a:spLocks noGrp="1"/>
          </p:cNvSpPr>
          <p:nvPr>
            <p:ph type="title"/>
          </p:nvPr>
        </p:nvSpPr>
        <p:spPr>
          <a:xfrm>
            <a:off x="1620981" y="125344"/>
            <a:ext cx="10210799" cy="636654"/>
          </a:xfrm>
        </p:spPr>
        <p:txBody>
          <a:bodyPr>
            <a:normAutofit/>
          </a:bodyPr>
          <a:lstStyle/>
          <a:p>
            <a:pPr algn="ctr"/>
            <a:r>
              <a:rPr lang="ru-RU" sz="2800" b="1" dirty="0">
                <a:latin typeface="Times New Roman" panose="02020603050405020304" pitchFamily="18" charset="0"/>
                <a:cs typeface="Times New Roman" panose="02020603050405020304" pitchFamily="18" charset="0"/>
              </a:rPr>
              <a:t>3</a:t>
            </a:r>
            <a:r>
              <a:rPr lang="tk-TM" sz="2800" b="1" dirty="0">
                <a:latin typeface="Times New Roman" panose="02020603050405020304" pitchFamily="18" charset="0"/>
                <a:cs typeface="Times New Roman" panose="02020603050405020304" pitchFamily="18" charset="0"/>
              </a:rPr>
              <a:t>.</a:t>
            </a:r>
            <a:r>
              <a:rPr lang="ru-RU" sz="2800" b="1" dirty="0" err="1">
                <a:latin typeface="Times New Roman" panose="02020603050405020304" pitchFamily="18" charset="0"/>
                <a:cs typeface="Times New Roman" panose="02020603050405020304" pitchFamily="18" charset="0"/>
              </a:rPr>
              <a:t>Awtomobil</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ýoluň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kese-kesiginiň</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görnüşleri</a:t>
            </a:r>
            <a:r>
              <a:rPr lang="ru-RU" sz="2800" b="1"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2050" name="Рисунок 4" descr="C:\Documents and Settings\User.HOME-BDFFC8D136\Мои документы\Мои рисунки\Изображение\Изображение 052.jpg">
            <a:extLst>
              <a:ext uri="{FF2B5EF4-FFF2-40B4-BE49-F238E27FC236}">
                <a16:creationId xmlns:a16="http://schemas.microsoft.com/office/drawing/2014/main" xmlns="" id="{058C16D2-E6C7-47E4-BDD5-C36D6DC69667}"/>
              </a:ext>
            </a:extLst>
          </p:cNvPr>
          <p:cNvPicPr>
            <a:picLocks noChangeArrowheads="1"/>
          </p:cNvPicPr>
          <p:nvPr/>
        </p:nvPicPr>
        <p:blipFill>
          <a:blip r:embed="rId2">
            <a:biLevel thresh="7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510145" y="616523"/>
            <a:ext cx="5800204" cy="601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xmlns="" id="{E104A984-6969-4E80-889D-0497D2FDB927}"/>
              </a:ext>
            </a:extLst>
          </p:cNvPr>
          <p:cNvSpPr/>
          <p:nvPr/>
        </p:nvSpPr>
        <p:spPr>
          <a:xfrm>
            <a:off x="1644875" y="6547990"/>
            <a:ext cx="5504712" cy="369332"/>
          </a:xfrm>
          <a:prstGeom prst="rect">
            <a:avLst/>
          </a:prstGeom>
        </p:spPr>
        <p:txBody>
          <a:bodyPr wrap="none">
            <a:spAutoFit/>
          </a:bodyPr>
          <a:lstStyle/>
          <a:p>
            <a:r>
              <a:rPr lang="sq-AL" b="1" dirty="0">
                <a:latin typeface="Times New Roman" panose="02020603050405020304" pitchFamily="18" charset="0"/>
                <a:ea typeface="Times New Roman" panose="02020603050405020304" pitchFamily="18" charset="0"/>
              </a:rPr>
              <a:t>Ýasama düşegiň ýer gatlagynyň kese-kesiginiň profili</a:t>
            </a:r>
            <a:r>
              <a:rPr lang="en-US" b="1" dirty="0">
                <a:latin typeface="Times New Roman" panose="02020603050405020304" pitchFamily="18" charset="0"/>
                <a:ea typeface="Times New Roman" panose="02020603050405020304" pitchFamily="18" charset="0"/>
              </a:rPr>
              <a:t>:</a:t>
            </a:r>
            <a:endParaRPr lang="ru-RU" dirty="0"/>
          </a:p>
        </p:txBody>
      </p:sp>
      <p:sp>
        <p:nvSpPr>
          <p:cNvPr id="5" name="Прямоугольник 4">
            <a:extLst>
              <a:ext uri="{FF2B5EF4-FFF2-40B4-BE49-F238E27FC236}">
                <a16:creationId xmlns:a16="http://schemas.microsoft.com/office/drawing/2014/main" xmlns="" id="{A9FD6E4C-CB33-479A-90CA-F8D0758F52D3}"/>
              </a:ext>
            </a:extLst>
          </p:cNvPr>
          <p:cNvSpPr/>
          <p:nvPr/>
        </p:nvSpPr>
        <p:spPr>
          <a:xfrm>
            <a:off x="7149588" y="616523"/>
            <a:ext cx="4682192" cy="5800691"/>
          </a:xfrm>
          <a:prstGeom prst="rect">
            <a:avLst/>
          </a:prstGeom>
        </p:spPr>
        <p:txBody>
          <a:bodyPr wrap="square">
            <a:spAutoFit/>
          </a:bodyPr>
          <a:lstStyle/>
          <a:p>
            <a:pPr algn="just">
              <a:lnSpc>
                <a:spcPct val="115000"/>
              </a:lnSpc>
              <a:spcAft>
                <a:spcPts val="0"/>
              </a:spcAft>
            </a:pPr>
            <a:r>
              <a:rPr lang="en-US" dirty="0">
                <a:latin typeface="Times New Roman" panose="02020603050405020304" pitchFamily="18" charset="0"/>
                <a:ea typeface="Times New Roman" panose="02020603050405020304" pitchFamily="18" charset="0"/>
              </a:rPr>
              <a:t>a-1m-den </a:t>
            </a:r>
            <a:r>
              <a:rPr lang="en-US" dirty="0" err="1">
                <a:latin typeface="Times New Roman" panose="02020603050405020304" pitchFamily="18" charset="0"/>
                <a:ea typeface="Times New Roman" panose="02020603050405020304" pitchFamily="18" charset="0"/>
              </a:rPr>
              <a:t>kiçi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bolmadyk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kuwetli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kese-kesiginiň</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profili</a:t>
            </a:r>
            <a:r>
              <a:rPr lang="en-US" dirty="0">
                <a:latin typeface="Times New Roman" panose="02020603050405020304" pitchFamily="18" charset="0"/>
                <a:ea typeface="Times New Roman" panose="02020603050405020304" pitchFamily="18" charset="0"/>
              </a:rPr>
              <a:t>; </a:t>
            </a:r>
            <a:endParaRPr lang="tk-TM"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Times New Roman" panose="02020603050405020304" pitchFamily="18" charset="0"/>
              </a:rPr>
              <a:t>b- 2m-çenli </a:t>
            </a:r>
            <a:r>
              <a:rPr lang="en-US" dirty="0" err="1">
                <a:latin typeface="Times New Roman" panose="02020603050405020304" pitchFamily="18" charset="0"/>
                <a:ea typeface="Times New Roman" panose="02020603050405020304" pitchFamily="18" charset="0"/>
              </a:rPr>
              <a:t>beýiklikdäki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kese-kesiginiň</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profili</a:t>
            </a:r>
            <a:r>
              <a:rPr lang="en-US" dirty="0">
                <a:latin typeface="Times New Roman" panose="02020603050405020304" pitchFamily="18" charset="0"/>
                <a:ea typeface="Times New Roman" panose="02020603050405020304" pitchFamily="18" charset="0"/>
              </a:rPr>
              <a:t>;</a:t>
            </a:r>
            <a:endParaRPr lang="tk-TM"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Times New Roman" panose="02020603050405020304" pitchFamily="18" charset="0"/>
              </a:rPr>
              <a:t>ç-12m-çenli </a:t>
            </a:r>
            <a:r>
              <a:rPr lang="en-US" dirty="0" err="1">
                <a:latin typeface="Times New Roman" panose="02020603050405020304" pitchFamily="18" charset="0"/>
                <a:ea typeface="Times New Roman" panose="02020603050405020304" pitchFamily="18" charset="0"/>
              </a:rPr>
              <a:t>beýiklikdäki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kese-kesiginiň</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profili</a:t>
            </a:r>
            <a:r>
              <a:rPr lang="en-US" dirty="0">
                <a:latin typeface="Times New Roman" panose="02020603050405020304" pitchFamily="18" charset="0"/>
                <a:ea typeface="Times New Roman" panose="02020603050405020304" pitchFamily="18" charset="0"/>
              </a:rPr>
              <a:t>; </a:t>
            </a:r>
            <a:endParaRPr lang="tk-TM"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Times New Roman" panose="02020603050405020304" pitchFamily="18" charset="0"/>
              </a:rPr>
              <a:t>d-1:1,5-dan 1:3 </a:t>
            </a:r>
            <a:r>
              <a:rPr lang="en-US" dirty="0" err="1">
                <a:latin typeface="Times New Roman" panose="02020603050405020304" pitchFamily="18" charset="0"/>
                <a:ea typeface="Times New Roman" panose="02020603050405020304" pitchFamily="18" charset="0"/>
              </a:rPr>
              <a:t>çenli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eňňitlikli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dag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şertlerindäki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kese-kesiginiň</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profili</a:t>
            </a:r>
            <a:r>
              <a:rPr lang="en-US" dirty="0">
                <a:latin typeface="Times New Roman" panose="02020603050405020304" pitchFamily="18" charset="0"/>
                <a:ea typeface="Times New Roman" panose="02020603050405020304" pitchFamily="18" charset="0"/>
              </a:rPr>
              <a:t>;</a:t>
            </a:r>
            <a:endParaRPr lang="tk-TM"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ýe</a:t>
            </a:r>
            <a:r>
              <a:rPr lang="en-US" dirty="0">
                <a:latin typeface="Times New Roman" panose="02020603050405020304" pitchFamily="18" charset="0"/>
                <a:ea typeface="Times New Roman" panose="02020603050405020304" pitchFamily="18" charset="0"/>
              </a:rPr>
              <a:t>- 1:3-den 1:5 </a:t>
            </a:r>
            <a:r>
              <a:rPr lang="en-US" dirty="0" err="1">
                <a:latin typeface="Times New Roman" panose="02020603050405020304" pitchFamily="18" charset="0"/>
                <a:ea typeface="Times New Roman" panose="02020603050405020304" pitchFamily="18" charset="0"/>
              </a:rPr>
              <a:t>çenli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eňňitlikli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dag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şertlerindäki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kese-kesiginiň</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profili</a:t>
            </a:r>
            <a:r>
              <a:rPr lang="en-US" dirty="0">
                <a:latin typeface="Times New Roman" panose="02020603050405020304" pitchFamily="18" charset="0"/>
                <a:ea typeface="Times New Roman" panose="02020603050405020304" pitchFamily="18" charset="0"/>
              </a:rPr>
              <a:t>; </a:t>
            </a:r>
            <a:endParaRPr lang="tk-TM"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Times New Roman" panose="02020603050405020304" pitchFamily="18" charset="0"/>
              </a:rPr>
              <a:t>1-zolagyň </a:t>
            </a:r>
            <a:r>
              <a:rPr lang="en-US" dirty="0" err="1">
                <a:latin typeface="Times New Roman" panose="02020603050405020304" pitchFamily="18" charset="0"/>
                <a:ea typeface="Times New Roman" panose="02020603050405020304" pitchFamily="18" charset="0"/>
              </a:rPr>
              <a:t>serhedi</a:t>
            </a:r>
            <a:r>
              <a:rPr lang="en-US" dirty="0">
                <a:latin typeface="Times New Roman" panose="02020603050405020304" pitchFamily="18" charset="0"/>
                <a:ea typeface="Times New Roman" panose="02020603050405020304" pitchFamily="18" charset="0"/>
              </a:rPr>
              <a:t>; </a:t>
            </a:r>
            <a:endParaRPr lang="tk-TM"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Times New Roman" panose="02020603050405020304" pitchFamily="18" charset="0"/>
              </a:rPr>
              <a:t>2- </a:t>
            </a:r>
            <a:r>
              <a:rPr lang="en-US" dirty="0" err="1">
                <a:latin typeface="Times New Roman" panose="02020603050405020304" pitchFamily="18" charset="0"/>
                <a:ea typeface="Times New Roman" panose="02020603050405020304" pitchFamily="18" charset="0"/>
              </a:rPr>
              <a:t>topragyň</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aýyrlýan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ösüş</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gatlagy</a:t>
            </a:r>
            <a:r>
              <a:rPr lang="en-US" dirty="0">
                <a:latin typeface="Times New Roman" panose="02020603050405020304" pitchFamily="18" charset="0"/>
                <a:ea typeface="Times New Roman" panose="02020603050405020304" pitchFamily="18" charset="0"/>
              </a:rPr>
              <a:t>; </a:t>
            </a:r>
            <a:endParaRPr lang="tk-TM"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Times New Roman" panose="02020603050405020304" pitchFamily="18" charset="0"/>
              </a:rPr>
              <a:t>3-ýapgytlyga </a:t>
            </a:r>
            <a:r>
              <a:rPr lang="en-US" dirty="0" err="1">
                <a:latin typeface="Times New Roman" panose="02020603050405020304" pitchFamily="18" charset="0"/>
                <a:ea typeface="Times New Roman" panose="02020603050405020304" pitchFamily="18" charset="0"/>
              </a:rPr>
              <a:t>ýazylýan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ösüş</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gatlagyň</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topragy</a:t>
            </a:r>
            <a:r>
              <a:rPr lang="en-US" dirty="0">
                <a:latin typeface="Times New Roman" panose="02020603050405020304" pitchFamily="18" charset="0"/>
                <a:ea typeface="Times New Roman" panose="02020603050405020304" pitchFamily="18" charset="0"/>
              </a:rPr>
              <a:t>; </a:t>
            </a:r>
            <a:endParaRPr lang="tk-TM"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Times New Roman" panose="02020603050405020304" pitchFamily="18" charset="0"/>
              </a:rPr>
              <a:t>4- </a:t>
            </a:r>
            <a:r>
              <a:rPr lang="en-US" dirty="0" err="1">
                <a:latin typeface="Times New Roman" panose="02020603050405020304" pitchFamily="18" charset="0"/>
                <a:ea typeface="Times New Roman" panose="02020603050405020304" pitchFamily="18" charset="0"/>
              </a:rPr>
              <a:t>hasaplama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boýunça</a:t>
            </a:r>
            <a:r>
              <a:rPr lang="en-US" dirty="0">
                <a:latin typeface="Times New Roman" panose="02020603050405020304" pitchFamily="18" charset="0"/>
                <a:ea typeface="Times New Roman" panose="02020603050405020304" pitchFamily="18" charset="0"/>
              </a:rPr>
              <a:t> 0,3m-den </a:t>
            </a:r>
            <a:r>
              <a:rPr lang="en-US" dirty="0" err="1">
                <a:latin typeface="Times New Roman" panose="02020603050405020304" pitchFamily="18" charset="0"/>
                <a:ea typeface="Times New Roman" panose="02020603050405020304" pitchFamily="18" charset="0"/>
              </a:rPr>
              <a:t>kiçi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bolmadyk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çuňlukdaky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üçburuçly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ýap</a:t>
            </a:r>
            <a:r>
              <a:rPr lang="en-US" dirty="0">
                <a:latin typeface="Times New Roman" panose="02020603050405020304" pitchFamily="18" charset="0"/>
                <a:ea typeface="Times New Roman" panose="02020603050405020304" pitchFamily="18" charset="0"/>
              </a:rPr>
              <a:t>; 5-zerur </a:t>
            </a:r>
            <a:r>
              <a:rPr lang="en-US" dirty="0" err="1">
                <a:latin typeface="Times New Roman" panose="02020603050405020304" pitchFamily="18" charset="0"/>
                <a:ea typeface="Times New Roman" panose="02020603050405020304" pitchFamily="18" charset="0"/>
              </a:rPr>
              <a:t>bolan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topragyň</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mukdaryna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baglylykda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ätiýaçlykdaky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toprak</a:t>
            </a:r>
            <a:r>
              <a:rPr lang="en-US" dirty="0">
                <a:latin typeface="Times New Roman" panose="02020603050405020304" pitchFamily="18" charset="0"/>
                <a:ea typeface="Times New Roman" panose="02020603050405020304" pitchFamily="18" charset="0"/>
              </a:rPr>
              <a:t>; </a:t>
            </a:r>
            <a:endParaRPr lang="tk-TM"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Times New Roman" panose="02020603050405020304" pitchFamily="18" charset="0"/>
              </a:rPr>
              <a:t>6- 0,6m </a:t>
            </a:r>
            <a:r>
              <a:rPr lang="en-US" dirty="0" err="1">
                <a:latin typeface="Times New Roman" panose="02020603050405020304" pitchFamily="18" charset="0"/>
                <a:ea typeface="Times New Roman" panose="02020603050405020304" pitchFamily="18" charset="0"/>
              </a:rPr>
              <a:t>kiçi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bolmadyk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toprak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galdyrmasy</a:t>
            </a:r>
            <a:r>
              <a:rPr lang="en-US" dirty="0">
                <a:latin typeface="Times New Roman" panose="02020603050405020304" pitchFamily="18" charset="0"/>
                <a:ea typeface="Times New Roman" panose="02020603050405020304" pitchFamily="18" charset="0"/>
              </a:rPr>
              <a:t>;</a:t>
            </a:r>
            <a:endParaRPr lang="tk-TM"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Times New Roman" panose="02020603050405020304" pitchFamily="18" charset="0"/>
              </a:rPr>
              <a:t> 7- 0,6m </a:t>
            </a:r>
            <a:r>
              <a:rPr lang="en-US" dirty="0" err="1">
                <a:latin typeface="Times New Roman" panose="02020603050405020304" pitchFamily="18" charset="0"/>
                <a:ea typeface="Times New Roman" panose="02020603050405020304" pitchFamily="18" charset="0"/>
              </a:rPr>
              <a:t>kiçi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bolmadyk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hasaplanan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çuňlykly</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dag</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şertindäki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ýap</a:t>
            </a:r>
            <a:r>
              <a:rPr lang="en-US" dirty="0">
                <a:latin typeface="Times New Roman" panose="02020603050405020304" pitchFamily="18" charset="0"/>
                <a:ea typeface="Times New Roman" panose="02020603050405020304" pitchFamily="18" charset="0"/>
              </a:rPr>
              <a:t>.  </a:t>
            </a:r>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1214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2702B3-4B25-4C8F-9333-2B1FB89EA36D}"/>
              </a:ext>
            </a:extLst>
          </p:cNvPr>
          <p:cNvSpPr>
            <a:spLocks noGrp="1"/>
          </p:cNvSpPr>
          <p:nvPr>
            <p:ph type="title"/>
          </p:nvPr>
        </p:nvSpPr>
        <p:spPr>
          <a:xfrm>
            <a:off x="2978727" y="624109"/>
            <a:ext cx="8091055" cy="2313709"/>
          </a:xfrm>
        </p:spPr>
        <p:txBody>
          <a:bodyPr>
            <a:normAutofit fontScale="90000"/>
          </a:bodyPr>
          <a:lstStyle/>
          <a:p>
            <a:r>
              <a:rPr lang="sq-AL" dirty="0">
                <a:latin typeface="Times New Roman" panose="02020603050405020304" pitchFamily="18" charset="0"/>
                <a:cs typeface="Times New Roman" panose="02020603050405020304" pitchFamily="18" charset="0"/>
              </a:rPr>
              <a:t>Oýulma ýerleriň içki ýapgytlyklary üçin çuňlugyna garamazdan 1:3 alynýar. Oýulma ýerleriň daşky ýapgytlyklary şu aşakdaky baha boýunça alynýar:</a:t>
            </a:r>
            <a:r>
              <a:rPr lang="ru-RU" dirty="0"/>
              <a:t/>
            </a:r>
            <a:br>
              <a:rPr lang="ru-RU" dirty="0"/>
            </a:br>
            <a:endParaRPr lang="ru-RU" dirty="0"/>
          </a:p>
        </p:txBody>
      </p:sp>
      <p:sp>
        <p:nvSpPr>
          <p:cNvPr id="3" name="Объект 2">
            <a:extLst>
              <a:ext uri="{FF2B5EF4-FFF2-40B4-BE49-F238E27FC236}">
                <a16:creationId xmlns:a16="http://schemas.microsoft.com/office/drawing/2014/main" xmlns="" id="{B0CA4351-9E40-40AA-A593-0980EF482DE1}"/>
              </a:ext>
            </a:extLst>
          </p:cNvPr>
          <p:cNvSpPr>
            <a:spLocks noGrp="1"/>
          </p:cNvSpPr>
          <p:nvPr>
            <p:ph idx="1"/>
          </p:nvPr>
        </p:nvSpPr>
        <p:spPr>
          <a:xfrm>
            <a:off x="2492230" y="3429000"/>
            <a:ext cx="8915400" cy="2313709"/>
          </a:xfrm>
        </p:spPr>
        <p:txBody>
          <a:bodyPr/>
          <a:lstStyle/>
          <a:p>
            <a:r>
              <a:rPr lang="sq-AL" sz="3600" dirty="0">
                <a:latin typeface="Times New Roman" panose="02020603050405020304" pitchFamily="18" charset="0"/>
                <a:cs typeface="Times New Roman" panose="02020603050405020304" pitchFamily="18" charset="0"/>
              </a:rPr>
              <a:t>H oýulma ýer. &lt; 1m          1:4- 1:10;</a:t>
            </a:r>
            <a:endParaRPr lang="ru-RU" sz="3600" dirty="0">
              <a:latin typeface="Times New Roman" panose="02020603050405020304" pitchFamily="18" charset="0"/>
              <a:cs typeface="Times New Roman" panose="02020603050405020304" pitchFamily="18" charset="0"/>
            </a:endParaRPr>
          </a:p>
          <a:p>
            <a:r>
              <a:rPr lang="sq-AL" sz="3600" dirty="0">
                <a:latin typeface="Times New Roman" panose="02020603050405020304" pitchFamily="18" charset="0"/>
                <a:cs typeface="Times New Roman" panose="02020603050405020304" pitchFamily="18" charset="0"/>
              </a:rPr>
              <a:t>H oýulma ýer. &lt; 1-5m          1:4- 1:6;</a:t>
            </a:r>
            <a:endParaRPr lang="ru-RU" sz="3600" dirty="0">
              <a:latin typeface="Times New Roman" panose="02020603050405020304" pitchFamily="18" charset="0"/>
              <a:cs typeface="Times New Roman" panose="02020603050405020304" pitchFamily="18" charset="0"/>
            </a:endParaRPr>
          </a:p>
          <a:p>
            <a:r>
              <a:rPr lang="sq-AL" sz="3600" dirty="0">
                <a:latin typeface="Times New Roman" panose="02020603050405020304" pitchFamily="18" charset="0"/>
                <a:cs typeface="Times New Roman" panose="02020603050405020304" pitchFamily="18" charset="0"/>
              </a:rPr>
              <a:t>H oýulma ýer. &lt; 5-12m          1:1,5;</a:t>
            </a:r>
            <a:endParaRPr lang="ru-RU" sz="3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06569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6" descr="C:\Documents and Settings\User.HOME-BDFFC8D136\Мои документы\Мои рисунки\Изображение\Изображение 053.jpg">
            <a:extLst>
              <a:ext uri="{FF2B5EF4-FFF2-40B4-BE49-F238E27FC236}">
                <a16:creationId xmlns:a16="http://schemas.microsoft.com/office/drawing/2014/main" xmlns="" id="{C95CB2E7-D97E-4335-A7EC-86D9758DB0B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304284"/>
            <a:ext cx="6346825"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xmlns="" id="{22F20A02-6DF7-46DE-9AA5-E46707D068CF}"/>
              </a:ext>
            </a:extLst>
          </p:cNvPr>
          <p:cNvSpPr/>
          <p:nvPr/>
        </p:nvSpPr>
        <p:spPr>
          <a:xfrm>
            <a:off x="2011546" y="6200609"/>
            <a:ext cx="5453416" cy="369332"/>
          </a:xfrm>
          <a:prstGeom prst="rect">
            <a:avLst/>
          </a:prstGeom>
        </p:spPr>
        <p:txBody>
          <a:bodyPr wrap="none">
            <a:spAutoFit/>
          </a:bodyPr>
          <a:lstStyle/>
          <a:p>
            <a:r>
              <a:rPr lang="sq-AL" b="1" dirty="0">
                <a:latin typeface="Times New Roman" panose="02020603050405020304" pitchFamily="18" charset="0"/>
                <a:ea typeface="Times New Roman" panose="02020603050405020304" pitchFamily="18" charset="0"/>
              </a:rPr>
              <a:t>Oýulma ýerleriň ýer gatlagynyň kese-kesiginiň profili</a:t>
            </a:r>
            <a:endParaRPr lang="ru-RU" dirty="0"/>
          </a:p>
        </p:txBody>
      </p:sp>
      <p:sp>
        <p:nvSpPr>
          <p:cNvPr id="6" name="Прямоугольник 5">
            <a:extLst>
              <a:ext uri="{FF2B5EF4-FFF2-40B4-BE49-F238E27FC236}">
                <a16:creationId xmlns:a16="http://schemas.microsoft.com/office/drawing/2014/main" xmlns="" id="{80AB9E9C-B765-4FE5-B2FD-9E4A8E87138C}"/>
              </a:ext>
            </a:extLst>
          </p:cNvPr>
          <p:cNvSpPr/>
          <p:nvPr/>
        </p:nvSpPr>
        <p:spPr>
          <a:xfrm>
            <a:off x="8026400" y="495208"/>
            <a:ext cx="3699163" cy="6080960"/>
          </a:xfrm>
          <a:prstGeom prst="rect">
            <a:avLst/>
          </a:prstGeom>
        </p:spPr>
        <p:txBody>
          <a:bodyPr wrap="square">
            <a:spAutoFit/>
          </a:bodyPr>
          <a:lstStyle/>
          <a:p>
            <a:pPr>
              <a:lnSpc>
                <a:spcPct val="115000"/>
              </a:lnSpc>
              <a:spcAft>
                <a:spcPts val="0"/>
              </a:spcAft>
            </a:pPr>
            <a:r>
              <a:rPr lang="sq-AL" sz="2000" dirty="0">
                <a:latin typeface="Times New Roman" panose="02020603050405020304" pitchFamily="18" charset="0"/>
                <a:ea typeface="Times New Roman" panose="02020603050405020304" pitchFamily="18" charset="0"/>
              </a:rPr>
              <a:t>a-ownuk oýmaly gyrmalar; </a:t>
            </a:r>
            <a:endParaRPr lang="tk-TM" sz="2000" dirty="0">
              <a:latin typeface="Times New Roman" panose="02020603050405020304" pitchFamily="18" charset="0"/>
              <a:ea typeface="Times New Roman" panose="02020603050405020304" pitchFamily="18" charset="0"/>
            </a:endParaRPr>
          </a:p>
          <a:p>
            <a:pPr>
              <a:lnSpc>
                <a:spcPct val="115000"/>
              </a:lnSpc>
              <a:spcAft>
                <a:spcPts val="0"/>
              </a:spcAft>
            </a:pPr>
            <a:r>
              <a:rPr lang="sq-AL" sz="2000" dirty="0">
                <a:latin typeface="Times New Roman" panose="02020603050405020304" pitchFamily="18" charset="0"/>
                <a:ea typeface="Times New Roman" panose="02020603050405020304" pitchFamily="18" charset="0"/>
              </a:rPr>
              <a:t>b-</a:t>
            </a:r>
            <a:r>
              <a:rPr lang="cs-CZ" sz="2000" dirty="0">
                <a:latin typeface="Times New Roman" panose="02020603050405020304" pitchFamily="18" charset="0"/>
                <a:ea typeface="Times New Roman" panose="02020603050405020304" pitchFamily="18" charset="0"/>
              </a:rPr>
              <a:t> beýikdäl </a:t>
            </a:r>
            <a:r>
              <a:rPr lang="sq-AL" sz="2000" dirty="0">
                <a:latin typeface="Times New Roman" panose="02020603050405020304" pitchFamily="18" charset="0"/>
                <a:ea typeface="Times New Roman" panose="02020603050405020304" pitchFamily="18" charset="0"/>
              </a:rPr>
              <a:t>gyrma; </a:t>
            </a:r>
            <a:endParaRPr lang="tk-TM" sz="2000" dirty="0">
              <a:latin typeface="Times New Roman" panose="02020603050405020304" pitchFamily="18" charset="0"/>
              <a:ea typeface="Times New Roman" panose="02020603050405020304" pitchFamily="18" charset="0"/>
            </a:endParaRPr>
          </a:p>
          <a:p>
            <a:pPr>
              <a:lnSpc>
                <a:spcPct val="115000"/>
              </a:lnSpc>
              <a:spcAft>
                <a:spcPts val="0"/>
              </a:spcAft>
            </a:pPr>
            <a:r>
              <a:rPr lang="cs-CZ" sz="2000" dirty="0">
                <a:latin typeface="Times New Roman" panose="02020603050405020304" pitchFamily="18" charset="0"/>
                <a:ea typeface="Times New Roman" panose="02020603050405020304" pitchFamily="18" charset="0"/>
              </a:rPr>
              <a:t>ç-12m çenli çuňlukdaky </a:t>
            </a:r>
            <a:r>
              <a:rPr lang="sq-AL" sz="2000" dirty="0">
                <a:latin typeface="Times New Roman" panose="02020603050405020304" pitchFamily="18" charset="0"/>
                <a:ea typeface="Times New Roman" panose="02020603050405020304" pitchFamily="18" charset="0"/>
              </a:rPr>
              <a:t>gyrma;             d-birmeňzeşdäl toprakdaky gyrma; </a:t>
            </a:r>
            <a:endParaRPr lang="tk-TM" sz="2000" dirty="0">
              <a:latin typeface="Times New Roman" panose="02020603050405020304" pitchFamily="18" charset="0"/>
              <a:ea typeface="Times New Roman" panose="02020603050405020304" pitchFamily="18" charset="0"/>
            </a:endParaRPr>
          </a:p>
          <a:p>
            <a:pPr>
              <a:lnSpc>
                <a:spcPct val="115000"/>
              </a:lnSpc>
              <a:spcAft>
                <a:spcPts val="0"/>
              </a:spcAft>
            </a:pPr>
            <a:r>
              <a:rPr lang="sq-AL" sz="2000" dirty="0">
                <a:latin typeface="Times New Roman" panose="02020603050405020304" pitchFamily="18" charset="0"/>
                <a:ea typeface="Times New Roman" panose="02020603050405020304" pitchFamily="18" charset="0"/>
              </a:rPr>
              <a:t>ýe- dag şertlerinde ýarymgyrma-ýarymüýşürme;  </a:t>
            </a:r>
            <a:endParaRPr lang="tk-TM" sz="2000" dirty="0">
              <a:latin typeface="Times New Roman" panose="02020603050405020304" pitchFamily="18" charset="0"/>
              <a:ea typeface="Times New Roman" panose="02020603050405020304" pitchFamily="18" charset="0"/>
            </a:endParaRPr>
          </a:p>
          <a:p>
            <a:pPr>
              <a:lnSpc>
                <a:spcPct val="115000"/>
              </a:lnSpc>
              <a:spcAft>
                <a:spcPts val="0"/>
              </a:spcAft>
            </a:pPr>
            <a:r>
              <a:rPr lang="sq-AL" sz="2000" dirty="0">
                <a:latin typeface="Times New Roman" panose="02020603050405020304" pitchFamily="18" charset="0"/>
                <a:ea typeface="Times New Roman" panose="02020603050405020304" pitchFamily="18" charset="0"/>
              </a:rPr>
              <a:t>1-zolagyň serhedi; </a:t>
            </a:r>
            <a:endParaRPr lang="tk-TM" sz="2000" dirty="0">
              <a:latin typeface="Times New Roman" panose="02020603050405020304" pitchFamily="18" charset="0"/>
              <a:ea typeface="Times New Roman" panose="02020603050405020304" pitchFamily="18" charset="0"/>
            </a:endParaRPr>
          </a:p>
          <a:p>
            <a:pPr>
              <a:lnSpc>
                <a:spcPct val="115000"/>
              </a:lnSpc>
              <a:spcAft>
                <a:spcPts val="0"/>
              </a:spcAft>
            </a:pPr>
            <a:r>
              <a:rPr lang="sq-AL" sz="2000" dirty="0">
                <a:latin typeface="Times New Roman" panose="02020603050405020304" pitchFamily="18" charset="0"/>
                <a:ea typeface="Times New Roman" panose="02020603050405020304" pitchFamily="18" charset="0"/>
              </a:rPr>
              <a:t>2- eňňitlikdäki topragyň aýyrlýan ösüş gatlagy; </a:t>
            </a:r>
            <a:endParaRPr lang="tk-TM" sz="2000" dirty="0">
              <a:latin typeface="Times New Roman" panose="02020603050405020304" pitchFamily="18" charset="0"/>
              <a:ea typeface="Times New Roman" panose="02020603050405020304" pitchFamily="18" charset="0"/>
            </a:endParaRPr>
          </a:p>
          <a:p>
            <a:pPr>
              <a:lnSpc>
                <a:spcPct val="115000"/>
              </a:lnSpc>
              <a:spcAft>
                <a:spcPts val="0"/>
              </a:spcAft>
            </a:pPr>
            <a:r>
              <a:rPr lang="sq-AL" sz="2000" dirty="0">
                <a:latin typeface="Times New Roman" panose="02020603050405020304" pitchFamily="18" charset="0"/>
                <a:ea typeface="Times New Roman" panose="02020603050405020304" pitchFamily="18" charset="0"/>
              </a:rPr>
              <a:t>3- hasaplama boýunça 0,3m-den kiçi bolmadyk, çuňlukdaky ýap; 4-eňňitlikdäki topragyň ösüş gatlagy; </a:t>
            </a:r>
            <a:endParaRPr lang="tk-TM" sz="2000" dirty="0">
              <a:latin typeface="Times New Roman" panose="02020603050405020304" pitchFamily="18" charset="0"/>
              <a:ea typeface="Times New Roman" panose="02020603050405020304" pitchFamily="18" charset="0"/>
            </a:endParaRPr>
          </a:p>
          <a:p>
            <a:pPr>
              <a:lnSpc>
                <a:spcPct val="115000"/>
              </a:lnSpc>
              <a:spcAft>
                <a:spcPts val="0"/>
              </a:spcAft>
            </a:pPr>
            <a:r>
              <a:rPr lang="sq-AL" sz="2000" dirty="0">
                <a:latin typeface="Times New Roman" panose="02020603050405020304" pitchFamily="18" charset="0"/>
                <a:ea typeface="Times New Roman" panose="02020603050405020304" pitchFamily="18" charset="0"/>
              </a:rPr>
              <a:t>5- çuňlugy 0,6m-den kiçi bolmadyk ýap; </a:t>
            </a:r>
            <a:endParaRPr lang="tk-TM" sz="2000" dirty="0">
              <a:latin typeface="Times New Roman" panose="02020603050405020304" pitchFamily="18" charset="0"/>
              <a:ea typeface="Times New Roman" panose="02020603050405020304" pitchFamily="18" charset="0"/>
            </a:endParaRPr>
          </a:p>
          <a:p>
            <a:pPr>
              <a:lnSpc>
                <a:spcPct val="115000"/>
              </a:lnSpc>
              <a:spcAft>
                <a:spcPts val="0"/>
              </a:spcAft>
            </a:pPr>
            <a:r>
              <a:rPr lang="sq-AL" sz="2000" dirty="0">
                <a:latin typeface="Times New Roman" panose="02020603050405020304" pitchFamily="18" charset="0"/>
                <a:ea typeface="Times New Roman" panose="02020603050405020304" pitchFamily="18" charset="0"/>
              </a:rPr>
              <a:t>6- küpürsek toprak gatlagy.  </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8363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ADCBE13-0D54-4591-8991-CE5F5EE72667}"/>
              </a:ext>
            </a:extLst>
          </p:cNvPr>
          <p:cNvSpPr>
            <a:spLocks noGrp="1"/>
          </p:cNvSpPr>
          <p:nvPr>
            <p:ph type="title"/>
          </p:nvPr>
        </p:nvSpPr>
        <p:spPr>
          <a:xfrm>
            <a:off x="1828801" y="624110"/>
            <a:ext cx="9919854" cy="1280890"/>
          </a:xfrm>
        </p:spPr>
        <p:txBody>
          <a:bodyPr>
            <a:normAutofit fontScale="90000"/>
          </a:bodyPr>
          <a:lstStyle/>
          <a:p>
            <a:r>
              <a:rPr lang="sq-AL" dirty="0">
                <a:latin typeface="Times New Roman" panose="02020603050405020304" pitchFamily="18" charset="0"/>
                <a:cs typeface="Times New Roman" panose="02020603050405020304" pitchFamily="18" charset="0"/>
              </a:rPr>
              <a:t>Ýasama düşegiň meýdanynyň ortaça bahasyny tapmak üçin ilki bilen ýasama düşekleriň hemmesiniň beýikligini jemläp umumy “n” sana bölmeli </a:t>
            </a:r>
            <a:r>
              <a:rPr lang="ru-RU" dirty="0"/>
              <a:t/>
            </a:r>
            <a:br>
              <a:rPr lang="ru-RU" dirty="0"/>
            </a:br>
            <a:endParaRPr lang="ru-RU" dirty="0"/>
          </a:p>
        </p:txBody>
      </p:sp>
      <p:sp>
        <p:nvSpPr>
          <p:cNvPr id="4" name="Rectangle 2">
            <a:extLst>
              <a:ext uri="{FF2B5EF4-FFF2-40B4-BE49-F238E27FC236}">
                <a16:creationId xmlns:a16="http://schemas.microsoft.com/office/drawing/2014/main" xmlns="" id="{40EAE275-A733-4320-B8F4-C285AED44E4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4097" name="Picture 1">
            <a:extLst>
              <a:ext uri="{FF2B5EF4-FFF2-40B4-BE49-F238E27FC236}">
                <a16:creationId xmlns:a16="http://schemas.microsoft.com/office/drawing/2014/main" xmlns="" id="{BF521C87-14F1-45CA-B1CE-F7CC3907B42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3310" y="2618937"/>
            <a:ext cx="4932218" cy="11083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xmlns="" id="{198E8DF9-AD9A-4441-BD30-17C4207BCBB4}"/>
              </a:ext>
            </a:extLst>
          </p:cNvPr>
          <p:cNvSpPr>
            <a:spLocks noChangeArrowheads="1"/>
          </p:cNvSpPr>
          <p:nvPr/>
        </p:nvSpPr>
        <p:spPr bwMode="auto">
          <a:xfrm>
            <a:off x="0" y="238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ru-RU"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r>
              <a:rPr kumimoji="0" lang="ru-RU" altLang="ru-RU" sz="1200" b="0" i="0" u="none" strike="noStrike" cap="none" normalizeH="0" baseline="0">
                <a:ln>
                  <a:noFill/>
                </a:ln>
                <a:solidFill>
                  <a:schemeClr val="tx1"/>
                </a:solidFill>
                <a:effectLst/>
                <a:latin typeface="Arial" panose="020B0604020202020204" pitchFamily="34"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6" name="Прямоугольник 5">
            <a:extLst>
              <a:ext uri="{FF2B5EF4-FFF2-40B4-BE49-F238E27FC236}">
                <a16:creationId xmlns:a16="http://schemas.microsoft.com/office/drawing/2014/main" xmlns="" id="{A959F71C-91A3-45A9-9063-BECE2AE77BF2}"/>
              </a:ext>
            </a:extLst>
          </p:cNvPr>
          <p:cNvSpPr/>
          <p:nvPr/>
        </p:nvSpPr>
        <p:spPr>
          <a:xfrm>
            <a:off x="9047019" y="2618936"/>
            <a:ext cx="1129820" cy="707886"/>
          </a:xfrm>
          <a:prstGeom prst="rect">
            <a:avLst/>
          </a:prstGeom>
        </p:spPr>
        <p:txBody>
          <a:bodyPr wrap="square">
            <a:spAutoFit/>
          </a:bodyPr>
          <a:lstStyle/>
          <a:p>
            <a:r>
              <a:rPr lang="cs-CZ" sz="4000" dirty="0">
                <a:latin typeface="Times New Roman" panose="02020603050405020304" pitchFamily="18" charset="0"/>
                <a:ea typeface="Times New Roman" panose="02020603050405020304" pitchFamily="18" charset="0"/>
              </a:rPr>
              <a:t>(</a:t>
            </a:r>
            <a:r>
              <a:rPr lang="tk-TM" sz="4000" dirty="0">
                <a:latin typeface="Times New Roman" panose="02020603050405020304" pitchFamily="18" charset="0"/>
                <a:ea typeface="Times New Roman" panose="02020603050405020304" pitchFamily="18" charset="0"/>
              </a:rPr>
              <a:t>11</a:t>
            </a:r>
            <a:r>
              <a:rPr lang="cs-CZ" sz="4000" dirty="0">
                <a:latin typeface="Times New Roman" panose="02020603050405020304" pitchFamily="18" charset="0"/>
                <a:ea typeface="Times New Roman" panose="02020603050405020304" pitchFamily="18" charset="0"/>
              </a:rPr>
              <a:t>)</a:t>
            </a:r>
            <a:endParaRPr lang="ru-RU" sz="4000" dirty="0"/>
          </a:p>
        </p:txBody>
      </p:sp>
      <p:sp>
        <p:nvSpPr>
          <p:cNvPr id="7" name="Прямоугольник 6">
            <a:extLst>
              <a:ext uri="{FF2B5EF4-FFF2-40B4-BE49-F238E27FC236}">
                <a16:creationId xmlns:a16="http://schemas.microsoft.com/office/drawing/2014/main" xmlns="" id="{37225B03-506A-4268-B85C-B314ADAF4B16}"/>
              </a:ext>
            </a:extLst>
          </p:cNvPr>
          <p:cNvSpPr/>
          <p:nvPr/>
        </p:nvSpPr>
        <p:spPr>
          <a:xfrm>
            <a:off x="2355272" y="4040758"/>
            <a:ext cx="8298873" cy="2312171"/>
          </a:xfrm>
          <a:prstGeom prst="rect">
            <a:avLst/>
          </a:prstGeom>
        </p:spPr>
        <p:txBody>
          <a:bodyPr wrap="square">
            <a:spAutoFit/>
          </a:bodyPr>
          <a:lstStyle/>
          <a:p>
            <a:pPr>
              <a:lnSpc>
                <a:spcPct val="115000"/>
              </a:lnSpc>
              <a:spcAft>
                <a:spcPts val="0"/>
              </a:spcAft>
            </a:pPr>
            <a:r>
              <a:rPr lang="cs-CZ" sz="3200" dirty="0">
                <a:latin typeface="Times New Roman" panose="02020603050405020304" pitchFamily="18" charset="0"/>
                <a:ea typeface="Times New Roman" panose="02020603050405020304" pitchFamily="18" charset="0"/>
              </a:rPr>
              <a:t>Bu ýerde</a:t>
            </a:r>
            <a:r>
              <a:rPr lang="sq-AL" sz="3200" dirty="0">
                <a:latin typeface="Times New Roman" panose="02020603050405020304" pitchFamily="18" charset="0"/>
                <a:ea typeface="Times New Roman" panose="02020603050405020304" pitchFamily="18" charset="0"/>
              </a:rPr>
              <a:t>: </a:t>
            </a:r>
            <a:endParaRPr lang="tk-TM" sz="3200" dirty="0">
              <a:latin typeface="Times New Roman" panose="02020603050405020304" pitchFamily="18" charset="0"/>
              <a:ea typeface="Times New Roman" panose="02020603050405020304" pitchFamily="18" charset="0"/>
            </a:endParaRPr>
          </a:p>
          <a:p>
            <a:pPr>
              <a:lnSpc>
                <a:spcPct val="115000"/>
              </a:lnSpc>
              <a:spcAft>
                <a:spcPts val="0"/>
              </a:spcAft>
            </a:pPr>
            <a:r>
              <a:rPr lang="sq-AL" sz="3200" dirty="0">
                <a:latin typeface="Times New Roman" panose="02020603050405020304" pitchFamily="18" charset="0"/>
                <a:ea typeface="Times New Roman" panose="02020603050405020304" pitchFamily="18" charset="0"/>
              </a:rPr>
              <a:t>H- seredilýän ýol böleginde ýasama düşekleriniň iş bellikleriniň jemi;</a:t>
            </a:r>
            <a:endParaRPr lang="ru-RU" sz="3200" dirty="0">
              <a:latin typeface="Times New Roman" panose="02020603050405020304" pitchFamily="18" charset="0"/>
              <a:ea typeface="Times New Roman" panose="02020603050405020304" pitchFamily="18" charset="0"/>
            </a:endParaRPr>
          </a:p>
          <a:p>
            <a:pPr>
              <a:lnSpc>
                <a:spcPct val="115000"/>
              </a:lnSpc>
              <a:spcAft>
                <a:spcPts val="0"/>
              </a:spcAft>
            </a:pPr>
            <a:r>
              <a:rPr lang="sq-AL" sz="3200" dirty="0">
                <a:latin typeface="Times New Roman" panose="02020603050405020304" pitchFamily="18" charset="0"/>
                <a:ea typeface="Times New Roman" panose="02020603050405020304" pitchFamily="18" charset="0"/>
              </a:rPr>
              <a:t>n- iş bellikleriniň sany.</a:t>
            </a:r>
            <a:endParaRPr lang="ru-RU"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0384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xmlns="" id="{D864E9DF-A160-498A-A04D-95BBFC26740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2150" y="914398"/>
            <a:ext cx="9301184" cy="642939"/>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a:extLst>
              <a:ext uri="{FF2B5EF4-FFF2-40B4-BE49-F238E27FC236}">
                <a16:creationId xmlns:a16="http://schemas.microsoft.com/office/drawing/2014/main" xmlns="" id="{F6F32EEB-BFA3-404C-BC3D-BF72A6768EF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7504" y="2038351"/>
            <a:ext cx="7415184" cy="717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AA5620F-04F5-4DC9-88C6-8F6D7763A1F7}"/>
              </a:ext>
            </a:extLst>
          </p:cNvPr>
          <p:cNvSpPr>
            <a:spLocks noChangeArrowheads="1"/>
          </p:cNvSpPr>
          <p:nvPr/>
        </p:nvSpPr>
        <p:spPr bwMode="auto">
          <a:xfrm>
            <a:off x="2185988" y="3112979"/>
            <a:ext cx="804386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sq-AL" sz="2800" dirty="0">
                <a:latin typeface="Times New Roman" panose="02020603050405020304" pitchFamily="18" charset="0"/>
                <a:cs typeface="Times New Roman" panose="02020603050405020304" pitchFamily="18" charset="0"/>
              </a:rPr>
              <a:t>B-ýer düşeginiň ini, </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r>
              <a:rPr lang="sq-AL" sz="2800" i="1" dirty="0">
                <a:latin typeface="Times New Roman" panose="02020603050405020304" pitchFamily="18" charset="0"/>
                <a:cs typeface="Times New Roman" panose="02020603050405020304" pitchFamily="18" charset="0"/>
              </a:rPr>
              <a:t>m</a:t>
            </a:r>
            <a:r>
              <a:rPr lang="sq-AL" sz="2800" dirty="0">
                <a:latin typeface="Times New Roman" panose="02020603050405020304" pitchFamily="18" charset="0"/>
                <a:cs typeface="Times New Roman" panose="02020603050405020304" pitchFamily="18" charset="0"/>
              </a:rPr>
              <a:t>- ýapgytlygyň düýbini tutmagyň koeffisiýenti;</a:t>
            </a:r>
            <a:endParaRPr lang="ru-RU" sz="2800" dirty="0">
              <a:latin typeface="Times New Roman" panose="02020603050405020304" pitchFamily="18" charset="0"/>
              <a:cs typeface="Times New Roman" panose="02020603050405020304" pitchFamily="18" charset="0"/>
            </a:endParaRPr>
          </a:p>
          <a:p>
            <a:r>
              <a:rPr lang="sq-AL" sz="2800" dirty="0">
                <a:latin typeface="Times New Roman" panose="02020603050405020304" pitchFamily="18" charset="0"/>
                <a:cs typeface="Times New Roman" panose="02020603050405020304" pitchFamily="18" charset="0"/>
              </a:rPr>
              <a:t>b-gatnaw böleginiň ini, </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sq-AL" sz="2800" dirty="0">
                <a:latin typeface="Times New Roman" panose="02020603050405020304" pitchFamily="18" charset="0"/>
                <a:cs typeface="Times New Roman" panose="02020603050405020304" pitchFamily="18" charset="0"/>
              </a:rPr>
              <a:t>C- gyraky zolagyň giňligi, </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sq-AL" sz="2800" dirty="0">
                <a:latin typeface="Times New Roman" panose="02020603050405020304" pitchFamily="18" charset="0"/>
                <a:cs typeface="Times New Roman" panose="02020603050405020304" pitchFamily="18" charset="0"/>
              </a:rPr>
              <a:t>h</a:t>
            </a:r>
            <a:r>
              <a:rPr lang="sq-AL" sz="2800" baseline="-25000" dirty="0">
                <a:latin typeface="Times New Roman" panose="02020603050405020304" pitchFamily="18" charset="0"/>
                <a:cs typeface="Times New Roman" panose="02020603050405020304" pitchFamily="18" charset="0"/>
              </a:rPr>
              <a:t>ýol.</a:t>
            </a:r>
            <a:r>
              <a:rPr lang="tk-TM" sz="2800" baseline="-25000" dirty="0">
                <a:latin typeface="Times New Roman" panose="02020603050405020304" pitchFamily="18" charset="0"/>
                <a:cs typeface="Times New Roman" panose="02020603050405020304" pitchFamily="18" charset="0"/>
              </a:rPr>
              <a:t>düşek</a:t>
            </a:r>
            <a:r>
              <a:rPr lang="sq-AL" sz="2800" dirty="0">
                <a:latin typeface="Times New Roman" panose="02020603050405020304" pitchFamily="18" charset="0"/>
                <a:cs typeface="Times New Roman" panose="02020603050405020304" pitchFamily="18" charset="0"/>
              </a:rPr>
              <a:t>- ýol </a:t>
            </a:r>
            <a:r>
              <a:rPr lang="ru-RU" sz="2800" dirty="0" err="1">
                <a:latin typeface="Times New Roman" panose="02020603050405020304" pitchFamily="18" charset="0"/>
                <a:cs typeface="Times New Roman" panose="02020603050405020304" pitchFamily="18" charset="0"/>
              </a:rPr>
              <a:t>düşeginiň</a:t>
            </a:r>
            <a:r>
              <a:rPr lang="sq-AL" sz="2800" dirty="0">
                <a:latin typeface="Times New Roman" panose="02020603050405020304" pitchFamily="18" charset="0"/>
                <a:cs typeface="Times New Roman" panose="02020603050405020304" pitchFamily="18" charset="0"/>
              </a:rPr>
              <a:t> galyňlygy , </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sq-AL" sz="2800" dirty="0">
                <a:latin typeface="Times New Roman" panose="02020603050405020304" pitchFamily="18" charset="0"/>
                <a:cs typeface="Times New Roman" panose="02020603050405020304" pitchFamily="18" charset="0"/>
              </a:rPr>
              <a:t>C-gyraky zolakdan arkadaky ýan ýoluň ini, </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r>
              <a:rPr lang="sq-AL" sz="2800" dirty="0">
                <a:latin typeface="Times New Roman" panose="02020603050405020304" pitchFamily="18" charset="0"/>
                <a:cs typeface="Times New Roman" panose="02020603050405020304" pitchFamily="18" charset="0"/>
              </a:rPr>
              <a:t>h- ýan ýoluň beklenişiniň ini , </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m</a:t>
            </a:r>
            <a:r>
              <a:rPr lang="ru-RU" sz="2800" dirty="0">
                <a:latin typeface="Times New Roman" panose="02020603050405020304" pitchFamily="18" charset="0"/>
                <a:cs typeface="Times New Roman" panose="02020603050405020304" pitchFamily="18" charset="0"/>
              </a:rPr>
              <a:t>)</a:t>
            </a:r>
            <a:r>
              <a:rPr lang="sq-AL"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341B2EBD-12D4-41BF-94CC-01A11665DAC3}"/>
              </a:ext>
            </a:extLst>
          </p:cNvPr>
          <p:cNvSpPr>
            <a:spLocks noChangeArrowheads="1"/>
          </p:cNvSpPr>
          <p:nvPr/>
        </p:nvSpPr>
        <p:spPr bwMode="auto">
          <a:xfrm>
            <a:off x="1962150" y="56483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9" name="Прямоугольник 8">
            <a:extLst>
              <a:ext uri="{FF2B5EF4-FFF2-40B4-BE49-F238E27FC236}">
                <a16:creationId xmlns:a16="http://schemas.microsoft.com/office/drawing/2014/main" xmlns="" id="{CBF1AE70-98D0-4EC4-A89A-5EDEB35EB8F2}"/>
              </a:ext>
            </a:extLst>
          </p:cNvPr>
          <p:cNvSpPr/>
          <p:nvPr/>
        </p:nvSpPr>
        <p:spPr>
          <a:xfrm>
            <a:off x="10698424" y="1981215"/>
            <a:ext cx="1129820" cy="707886"/>
          </a:xfrm>
          <a:prstGeom prst="rect">
            <a:avLst/>
          </a:prstGeom>
        </p:spPr>
        <p:txBody>
          <a:bodyPr wrap="square">
            <a:spAutoFit/>
          </a:bodyPr>
          <a:lstStyle/>
          <a:p>
            <a:r>
              <a:rPr lang="cs-CZ" sz="4000" dirty="0">
                <a:latin typeface="Times New Roman" panose="02020603050405020304" pitchFamily="18" charset="0"/>
                <a:ea typeface="Times New Roman" panose="02020603050405020304" pitchFamily="18" charset="0"/>
              </a:rPr>
              <a:t>(</a:t>
            </a:r>
            <a:r>
              <a:rPr lang="tk-TM" sz="4000" dirty="0">
                <a:latin typeface="Times New Roman" panose="02020603050405020304" pitchFamily="18" charset="0"/>
                <a:ea typeface="Times New Roman" panose="02020603050405020304" pitchFamily="18" charset="0"/>
              </a:rPr>
              <a:t>12</a:t>
            </a:r>
            <a:r>
              <a:rPr lang="cs-CZ" sz="4000" dirty="0">
                <a:latin typeface="Times New Roman" panose="02020603050405020304" pitchFamily="18" charset="0"/>
                <a:ea typeface="Times New Roman" panose="02020603050405020304" pitchFamily="18" charset="0"/>
              </a:rPr>
              <a:t>)</a:t>
            </a:r>
            <a:endParaRPr lang="ru-RU" sz="4000" dirty="0"/>
          </a:p>
        </p:txBody>
      </p:sp>
    </p:spTree>
    <p:extLst>
      <p:ext uri="{BB962C8B-B14F-4D97-AF65-F5344CB8AC3E}">
        <p14:creationId xmlns:p14="http://schemas.microsoft.com/office/powerpoint/2010/main" val="1854974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334ABE-B6E7-44F0-BCB2-94766FE93622}"/>
              </a:ext>
            </a:extLst>
          </p:cNvPr>
          <p:cNvSpPr>
            <a:spLocks noGrp="1"/>
          </p:cNvSpPr>
          <p:nvPr>
            <p:ph type="title"/>
          </p:nvPr>
        </p:nvSpPr>
        <p:spPr>
          <a:xfrm>
            <a:off x="1648691" y="624110"/>
            <a:ext cx="10058400" cy="1280890"/>
          </a:xfrm>
        </p:spPr>
        <p:txBody>
          <a:bodyPr/>
          <a:lstStyle/>
          <a:p>
            <a:r>
              <a:rPr lang="sq-AL" dirty="0">
                <a:latin typeface="Times New Roman" panose="02020603050405020304" pitchFamily="18" charset="0"/>
                <a:cs typeface="Times New Roman" panose="02020603050405020304" pitchFamily="18" charset="0"/>
              </a:rPr>
              <a:t>Ätiýaçlyk meýdanyny şu aşakdaky formula bilen kesgitlenilýär</a:t>
            </a:r>
            <a:r>
              <a:rPr lang="tk-TM"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xmlns="" id="{D12E2872-EDE7-4C05-B7CD-AAF69BC4199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9128" y="2207635"/>
            <a:ext cx="9199418" cy="103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xmlns="" id="{CBF1AE70-98D0-4EC4-A89A-5EDEB35EB8F2}"/>
              </a:ext>
            </a:extLst>
          </p:cNvPr>
          <p:cNvSpPr/>
          <p:nvPr/>
        </p:nvSpPr>
        <p:spPr>
          <a:xfrm>
            <a:off x="10663255" y="1264555"/>
            <a:ext cx="1129820" cy="707886"/>
          </a:xfrm>
          <a:prstGeom prst="rect">
            <a:avLst/>
          </a:prstGeom>
        </p:spPr>
        <p:txBody>
          <a:bodyPr wrap="square">
            <a:spAutoFit/>
          </a:bodyPr>
          <a:lstStyle/>
          <a:p>
            <a:r>
              <a:rPr lang="cs-CZ" sz="4000" dirty="0">
                <a:latin typeface="Times New Roman" panose="02020603050405020304" pitchFamily="18" charset="0"/>
                <a:ea typeface="Times New Roman" panose="02020603050405020304" pitchFamily="18" charset="0"/>
              </a:rPr>
              <a:t>(</a:t>
            </a:r>
            <a:r>
              <a:rPr lang="tk-TM" sz="4000" dirty="0" smtClean="0">
                <a:latin typeface="Times New Roman" panose="02020603050405020304" pitchFamily="18" charset="0"/>
                <a:ea typeface="Times New Roman" panose="02020603050405020304" pitchFamily="18" charset="0"/>
              </a:rPr>
              <a:t>1</a:t>
            </a:r>
            <a:r>
              <a:rPr lang="en-US" sz="4000" dirty="0" smtClean="0">
                <a:latin typeface="Times New Roman" panose="02020603050405020304" pitchFamily="18" charset="0"/>
                <a:ea typeface="Times New Roman" panose="02020603050405020304" pitchFamily="18" charset="0"/>
              </a:rPr>
              <a:t>3</a:t>
            </a:r>
            <a:r>
              <a:rPr lang="cs-CZ" sz="4000" dirty="0" smtClean="0">
                <a:latin typeface="Times New Roman" panose="02020603050405020304" pitchFamily="18" charset="0"/>
                <a:ea typeface="Times New Roman" panose="02020603050405020304" pitchFamily="18" charset="0"/>
              </a:rPr>
              <a:t>)</a:t>
            </a:r>
            <a:endParaRPr lang="ru-RU" sz="4000" dirty="0"/>
          </a:p>
        </p:txBody>
      </p:sp>
      <p:sp>
        <p:nvSpPr>
          <p:cNvPr id="3" name="Прямоугольник 2"/>
          <p:cNvSpPr/>
          <p:nvPr/>
        </p:nvSpPr>
        <p:spPr>
          <a:xfrm>
            <a:off x="2242038" y="4020620"/>
            <a:ext cx="9636369" cy="2074414"/>
          </a:xfrm>
          <a:prstGeom prst="rect">
            <a:avLst/>
          </a:prstGeom>
        </p:spPr>
        <p:txBody>
          <a:bodyPr wrap="square">
            <a:spAutoFit/>
          </a:bodyPr>
          <a:lstStyle/>
          <a:p>
            <a:pPr>
              <a:lnSpc>
                <a:spcPct val="115000"/>
              </a:lnSpc>
              <a:spcAft>
                <a:spcPts val="0"/>
              </a:spcAft>
            </a:pPr>
            <a:r>
              <a:rPr lang="cs-CZ" sz="2800" dirty="0">
                <a:latin typeface="Times New Roman" panose="02020603050405020304" pitchFamily="18" charset="0"/>
                <a:ea typeface="Times New Roman" panose="02020603050405020304" pitchFamily="18" charset="0"/>
              </a:rPr>
              <a:t>Bu ýerde</a:t>
            </a:r>
            <a:r>
              <a:rPr lang="sq-AL" sz="2800" dirty="0">
                <a:latin typeface="Times New Roman" panose="02020603050405020304" pitchFamily="18" charset="0"/>
                <a:ea typeface="Times New Roman" panose="02020603050405020304" pitchFamily="18" charset="0"/>
              </a:rPr>
              <a:t>: L</a:t>
            </a:r>
            <a:r>
              <a:rPr lang="sq-AL" sz="2800" baseline="-25000" dirty="0">
                <a:latin typeface="Times New Roman" panose="02020603050405020304" pitchFamily="18" charset="0"/>
                <a:ea typeface="Times New Roman" panose="02020603050405020304" pitchFamily="18" charset="0"/>
              </a:rPr>
              <a:t>1</a:t>
            </a:r>
            <a:r>
              <a:rPr lang="sq-AL" sz="2800" dirty="0">
                <a:latin typeface="Times New Roman" panose="02020603050405020304" pitchFamily="18" charset="0"/>
                <a:ea typeface="Times New Roman" panose="02020603050405020304" pitchFamily="18" charset="0"/>
              </a:rPr>
              <a:t>-ätiýaçlyk topragyň aşagyndaky giňligi;</a:t>
            </a:r>
            <a:endParaRPr lang="ru-RU" sz="2800" dirty="0">
              <a:latin typeface="Times New Roman" panose="02020603050405020304" pitchFamily="18" charset="0"/>
              <a:ea typeface="Times New Roman" panose="02020603050405020304" pitchFamily="18" charset="0"/>
            </a:endParaRPr>
          </a:p>
          <a:p>
            <a:pPr>
              <a:lnSpc>
                <a:spcPct val="115000"/>
              </a:lnSpc>
              <a:spcAft>
                <a:spcPts val="0"/>
              </a:spcAft>
            </a:pPr>
            <a:r>
              <a:rPr lang="sq-AL" sz="2800" dirty="0" smtClean="0">
                <a:latin typeface="Times New Roman" panose="02020603050405020304" pitchFamily="18" charset="0"/>
                <a:ea typeface="Times New Roman" panose="02020603050405020304" pitchFamily="18" charset="0"/>
              </a:rPr>
              <a:t>h- </a:t>
            </a:r>
            <a:r>
              <a:rPr lang="sq-AL" sz="2800" dirty="0">
                <a:latin typeface="Times New Roman" panose="02020603050405020304" pitchFamily="18" charset="0"/>
                <a:ea typeface="Times New Roman" panose="02020603050405020304" pitchFamily="18" charset="0"/>
              </a:rPr>
              <a:t>ätiýaçlyk topragyň </a:t>
            </a:r>
            <a:r>
              <a:rPr lang="en-US" sz="2800" dirty="0" smtClean="0">
                <a:latin typeface="Times New Roman" panose="02020603050405020304" pitchFamily="18" charset="0"/>
                <a:ea typeface="Times New Roman" panose="02020603050405020304" pitchFamily="18" charset="0"/>
              </a:rPr>
              <a:t>be</a:t>
            </a:r>
            <a:r>
              <a:rPr lang="tk-TM" sz="2800" dirty="0" smtClean="0">
                <a:latin typeface="Times New Roman" panose="02020603050405020304" pitchFamily="18" charset="0"/>
                <a:ea typeface="Times New Roman" panose="02020603050405020304" pitchFamily="18" charset="0"/>
              </a:rPr>
              <a:t>ýikligi</a:t>
            </a:r>
            <a:r>
              <a:rPr lang="sq-AL" sz="2800" dirty="0" smtClean="0">
                <a:latin typeface="Times New Roman" panose="02020603050405020304" pitchFamily="18" charset="0"/>
                <a:ea typeface="Times New Roman" panose="02020603050405020304" pitchFamily="18" charset="0"/>
              </a:rPr>
              <a:t>;</a:t>
            </a:r>
            <a:endParaRPr lang="ru-RU" sz="2800" dirty="0">
              <a:latin typeface="Times New Roman" panose="02020603050405020304" pitchFamily="18" charset="0"/>
              <a:ea typeface="Times New Roman" panose="02020603050405020304" pitchFamily="18" charset="0"/>
            </a:endParaRPr>
          </a:p>
          <a:p>
            <a:pPr>
              <a:lnSpc>
                <a:spcPct val="115000"/>
              </a:lnSpc>
              <a:spcAft>
                <a:spcPts val="0"/>
              </a:spcAft>
            </a:pPr>
            <a:r>
              <a:rPr lang="sq-AL" sz="2800" dirty="0" smtClean="0">
                <a:latin typeface="Times New Roman" panose="02020603050405020304" pitchFamily="18" charset="0"/>
                <a:ea typeface="Times New Roman" panose="02020603050405020304" pitchFamily="18" charset="0"/>
              </a:rPr>
              <a:t>ml </a:t>
            </a:r>
            <a:r>
              <a:rPr lang="sq-AL" sz="2800" dirty="0">
                <a:latin typeface="Times New Roman" panose="02020603050405020304" pitchFamily="18" charset="0"/>
                <a:ea typeface="Times New Roman" panose="02020603050405020304" pitchFamily="18" charset="0"/>
              </a:rPr>
              <a:t>we n  - degişlilikde içki we daşky ýapgytlylygyň düýbüni tutmak koeffisiýenti.</a:t>
            </a:r>
            <a:endParaRPr lang="ru-RU"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925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4163" y="318540"/>
            <a:ext cx="9860450" cy="1280890"/>
          </a:xfrm>
        </p:spPr>
        <p:txBody>
          <a:bodyPr>
            <a:normAutofit fontScale="90000"/>
          </a:bodyPr>
          <a:lstStyle/>
          <a:p>
            <a:r>
              <a:rPr lang="sq-AL" sz="3100" b="1" dirty="0">
                <a:latin typeface="Times New Roman" panose="02020603050405020304" pitchFamily="18" charset="0"/>
                <a:cs typeface="Times New Roman" panose="02020603050405020304" pitchFamily="18" charset="0"/>
              </a:rPr>
              <a:t>Iki gapdally ätiýaçlyk  toprakda bir ätiýaçlyk toprakdaky şekiliniň ýer düşeginiň ýarynyň meýdanyna deň bolmalydyr.</a:t>
            </a:r>
            <a:r>
              <a:rPr lang="ru-RU" dirty="0"/>
              <a:t/>
            </a:r>
            <a:br>
              <a:rPr lang="ru-RU" dirty="0"/>
            </a:br>
            <a:endParaRPr lang="ru-RU" dirty="0"/>
          </a:p>
        </p:txBody>
      </p:sp>
      <p:sp>
        <p:nvSpPr>
          <p:cNvPr id="11" name="Rectangle 14"/>
          <p:cNvSpPr>
            <a:spLocks noChangeArrowheads="1"/>
          </p:cNvSpPr>
          <p:nvPr/>
        </p:nvSpPr>
        <p:spPr bwMode="auto">
          <a:xfrm flipV="1">
            <a:off x="2991281" y="3189365"/>
            <a:ext cx="131025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37" name="Picture 1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0277" y="1632232"/>
            <a:ext cx="2969180" cy="64675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5"/>
          <p:cNvSpPr>
            <a:spLocks noChangeArrowheads="1"/>
          </p:cNvSpPr>
          <p:nvPr/>
        </p:nvSpPr>
        <p:spPr bwMode="auto">
          <a:xfrm flipV="1">
            <a:off x="2991281" y="3267886"/>
            <a:ext cx="131025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r>
              <a:rPr kumimoji="0" lang="ru-RU" altLang="ru-RU" sz="800" b="0" i="0" u="none" strike="noStrike" cap="none" normalizeH="0" baseline="0" smtClean="0">
                <a:ln>
                  <a:noFill/>
                </a:ln>
                <a:solidFill>
                  <a:schemeClr val="tx1"/>
                </a:solidFill>
                <a:effectLst/>
                <a:latin typeface="Arial" panose="020B0604020202020204" pitchFamily="34"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3" name="Rectangle 17"/>
          <p:cNvSpPr>
            <a:spLocks noChangeArrowheads="1"/>
          </p:cNvSpPr>
          <p:nvPr/>
        </p:nvSpPr>
        <p:spPr bwMode="auto">
          <a:xfrm>
            <a:off x="4842780" y="1638447"/>
            <a:ext cx="10399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ru-RU" sz="28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ýa-da </a:t>
            </a: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cs-CZ"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cs-CZ"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1040" name="Picture 1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8923" y="1473419"/>
            <a:ext cx="4052047" cy="853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p:cNvSpPr>
            <a:spLocks noChangeArrowheads="1"/>
          </p:cNvSpPr>
          <p:nvPr/>
        </p:nvSpPr>
        <p:spPr bwMode="auto">
          <a:xfrm>
            <a:off x="5916706" y="2673294"/>
            <a:ext cx="1641977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800" b="0" i="0" u="none" strike="noStrike" cap="none" normalizeH="0" baseline="0" smtClean="0">
                <a:ln>
                  <a:noFill/>
                </a:ln>
                <a:solidFill>
                  <a:schemeClr val="tx1"/>
                </a:solidFill>
                <a:effectLst/>
                <a:latin typeface="Arial" panose="020B0604020202020204" pitchFamily="34"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5" name="Rectangle 20"/>
          <p:cNvSpPr>
            <a:spLocks noChangeArrowheads="1"/>
          </p:cNvSpPr>
          <p:nvPr/>
        </p:nvSpPr>
        <p:spPr bwMode="auto">
          <a:xfrm>
            <a:off x="2204510" y="3413201"/>
            <a:ext cx="153842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43" name="Picture 1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3555" y="2452098"/>
            <a:ext cx="4486301" cy="1339973"/>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23">
            <a:extLst>
              <a:ext uri="{FF2B5EF4-FFF2-40B4-BE49-F238E27FC236}">
                <a16:creationId xmlns:a16="http://schemas.microsoft.com/office/drawing/2014/main" xmlns="" id="{CBF1AE70-98D0-4EC4-A89A-5EDEB35EB8F2}"/>
              </a:ext>
            </a:extLst>
          </p:cNvPr>
          <p:cNvSpPr/>
          <p:nvPr/>
        </p:nvSpPr>
        <p:spPr>
          <a:xfrm>
            <a:off x="10506704" y="1507719"/>
            <a:ext cx="1129820" cy="707886"/>
          </a:xfrm>
          <a:prstGeom prst="rect">
            <a:avLst/>
          </a:prstGeom>
        </p:spPr>
        <p:txBody>
          <a:bodyPr wrap="square">
            <a:spAutoFit/>
          </a:bodyPr>
          <a:lstStyle/>
          <a:p>
            <a:r>
              <a:rPr lang="cs-CZ" sz="4000" dirty="0">
                <a:latin typeface="Times New Roman" panose="02020603050405020304" pitchFamily="18" charset="0"/>
                <a:ea typeface="Times New Roman" panose="02020603050405020304" pitchFamily="18" charset="0"/>
              </a:rPr>
              <a:t>(</a:t>
            </a:r>
            <a:r>
              <a:rPr lang="tk-TM" sz="4000" dirty="0" smtClean="0">
                <a:latin typeface="Times New Roman" panose="02020603050405020304" pitchFamily="18" charset="0"/>
                <a:ea typeface="Times New Roman" panose="02020603050405020304" pitchFamily="18" charset="0"/>
              </a:rPr>
              <a:t>14</a:t>
            </a:r>
            <a:r>
              <a:rPr lang="cs-CZ" sz="4000" dirty="0" smtClean="0">
                <a:latin typeface="Times New Roman" panose="02020603050405020304" pitchFamily="18" charset="0"/>
                <a:ea typeface="Times New Roman" panose="02020603050405020304" pitchFamily="18" charset="0"/>
              </a:rPr>
              <a:t>)</a:t>
            </a:r>
            <a:endParaRPr lang="ru-RU" sz="4000" dirty="0"/>
          </a:p>
        </p:txBody>
      </p:sp>
      <p:sp>
        <p:nvSpPr>
          <p:cNvPr id="25" name="Прямоугольник 24">
            <a:extLst>
              <a:ext uri="{FF2B5EF4-FFF2-40B4-BE49-F238E27FC236}">
                <a16:creationId xmlns:a16="http://schemas.microsoft.com/office/drawing/2014/main" xmlns="" id="{CBF1AE70-98D0-4EC4-A89A-5EDEB35EB8F2}"/>
              </a:ext>
            </a:extLst>
          </p:cNvPr>
          <p:cNvSpPr/>
          <p:nvPr/>
        </p:nvSpPr>
        <p:spPr>
          <a:xfrm>
            <a:off x="9542549" y="2705738"/>
            <a:ext cx="1129820" cy="707886"/>
          </a:xfrm>
          <a:prstGeom prst="rect">
            <a:avLst/>
          </a:prstGeom>
        </p:spPr>
        <p:txBody>
          <a:bodyPr wrap="square">
            <a:spAutoFit/>
          </a:bodyPr>
          <a:lstStyle/>
          <a:p>
            <a:r>
              <a:rPr lang="cs-CZ" sz="4000" dirty="0">
                <a:latin typeface="Times New Roman" panose="02020603050405020304" pitchFamily="18" charset="0"/>
                <a:ea typeface="Times New Roman" panose="02020603050405020304" pitchFamily="18" charset="0"/>
              </a:rPr>
              <a:t>(</a:t>
            </a:r>
            <a:r>
              <a:rPr lang="tk-TM" sz="4000" dirty="0" smtClean="0">
                <a:latin typeface="Times New Roman" panose="02020603050405020304" pitchFamily="18" charset="0"/>
                <a:ea typeface="Times New Roman" panose="02020603050405020304" pitchFamily="18" charset="0"/>
              </a:rPr>
              <a:t>15</a:t>
            </a:r>
            <a:r>
              <a:rPr lang="cs-CZ" sz="4000" dirty="0" smtClean="0">
                <a:latin typeface="Times New Roman" panose="02020603050405020304" pitchFamily="18" charset="0"/>
                <a:ea typeface="Times New Roman" panose="02020603050405020304" pitchFamily="18" charset="0"/>
              </a:rPr>
              <a:t>)</a:t>
            </a:r>
            <a:endParaRPr lang="ru-RU" sz="4000" dirty="0"/>
          </a:p>
        </p:txBody>
      </p:sp>
      <p:sp>
        <p:nvSpPr>
          <p:cNvPr id="16" name="Прямоугольник 15"/>
          <p:cNvSpPr/>
          <p:nvPr/>
        </p:nvSpPr>
        <p:spPr>
          <a:xfrm>
            <a:off x="1882588" y="4196858"/>
            <a:ext cx="9861177" cy="548099"/>
          </a:xfrm>
          <a:prstGeom prst="rect">
            <a:avLst/>
          </a:prstGeom>
        </p:spPr>
        <p:txBody>
          <a:bodyPr wrap="square">
            <a:spAutoFit/>
          </a:bodyPr>
          <a:lstStyle/>
          <a:p>
            <a:pPr algn="just">
              <a:lnSpc>
                <a:spcPct val="115000"/>
              </a:lnSpc>
              <a:spcAft>
                <a:spcPts val="0"/>
              </a:spcAft>
              <a:tabLst>
                <a:tab pos="1314450" algn="l"/>
              </a:tabLst>
            </a:pPr>
            <a:r>
              <a:rPr lang="cs-CZ" sz="2800" dirty="0">
                <a:latin typeface="Times New Roman" panose="02020603050405020304" pitchFamily="18" charset="0"/>
                <a:ea typeface="Times New Roman" panose="02020603050405020304" pitchFamily="18" charset="0"/>
              </a:rPr>
              <a:t>Bu ýerde: Ätiýaçlyk gumdaky içki ýapgytlygyň düýbüniň çuňlugy: </a:t>
            </a:r>
            <a:endParaRPr lang="ru-RU" sz="2800" dirty="0">
              <a:effectLst/>
              <a:latin typeface="Times New Roman" panose="02020603050405020304" pitchFamily="18" charset="0"/>
              <a:ea typeface="Times New Roman" panose="02020603050405020304" pitchFamily="18" charset="0"/>
            </a:endParaRPr>
          </a:p>
        </p:txBody>
      </p:sp>
      <p:pic>
        <p:nvPicPr>
          <p:cNvPr id="1045" name="Picture 2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0418" y="4900721"/>
            <a:ext cx="5816298" cy="80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Прямоугольник 27">
            <a:extLst>
              <a:ext uri="{FF2B5EF4-FFF2-40B4-BE49-F238E27FC236}">
                <a16:creationId xmlns:a16="http://schemas.microsoft.com/office/drawing/2014/main" xmlns="" id="{CBF1AE70-98D0-4EC4-A89A-5EDEB35EB8F2}"/>
              </a:ext>
            </a:extLst>
          </p:cNvPr>
          <p:cNvSpPr/>
          <p:nvPr/>
        </p:nvSpPr>
        <p:spPr>
          <a:xfrm>
            <a:off x="10196973" y="5022851"/>
            <a:ext cx="1129820" cy="707886"/>
          </a:xfrm>
          <a:prstGeom prst="rect">
            <a:avLst/>
          </a:prstGeom>
        </p:spPr>
        <p:txBody>
          <a:bodyPr wrap="square">
            <a:spAutoFit/>
          </a:bodyPr>
          <a:lstStyle/>
          <a:p>
            <a:r>
              <a:rPr lang="cs-CZ" sz="4000" dirty="0">
                <a:latin typeface="Times New Roman" panose="02020603050405020304" pitchFamily="18" charset="0"/>
                <a:ea typeface="Times New Roman" panose="02020603050405020304" pitchFamily="18" charset="0"/>
              </a:rPr>
              <a:t>(</a:t>
            </a:r>
            <a:r>
              <a:rPr lang="tk-TM" sz="4000" dirty="0" smtClean="0">
                <a:latin typeface="Times New Roman" panose="02020603050405020304" pitchFamily="18" charset="0"/>
                <a:ea typeface="Times New Roman" panose="02020603050405020304" pitchFamily="18" charset="0"/>
              </a:rPr>
              <a:t>16</a:t>
            </a:r>
            <a:r>
              <a:rPr lang="cs-CZ" sz="4000" dirty="0" smtClean="0">
                <a:latin typeface="Times New Roman" panose="02020603050405020304" pitchFamily="18" charset="0"/>
                <a:ea typeface="Times New Roman" panose="02020603050405020304" pitchFamily="18" charset="0"/>
              </a:rPr>
              <a:t>)</a:t>
            </a:r>
            <a:endParaRPr lang="ru-RU" sz="4000" dirty="0"/>
          </a:p>
        </p:txBody>
      </p:sp>
    </p:spTree>
    <p:extLst>
      <p:ext uri="{BB962C8B-B14F-4D97-AF65-F5344CB8AC3E}">
        <p14:creationId xmlns:p14="http://schemas.microsoft.com/office/powerpoint/2010/main" val="36372067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8946" y="430679"/>
            <a:ext cx="9869243" cy="773867"/>
          </a:xfrm>
        </p:spPr>
        <p:txBody>
          <a:bodyPr>
            <a:normAutofit fontScale="90000"/>
          </a:bodyPr>
          <a:lstStyle/>
          <a:p>
            <a:r>
              <a:rPr lang="cs-CZ" sz="3100" b="1" dirty="0">
                <a:latin typeface="Times New Roman" panose="02020603050405020304" pitchFamily="18" charset="0"/>
                <a:cs typeface="Times New Roman" panose="02020603050405020304" pitchFamily="18" charset="0"/>
              </a:rPr>
              <a:t>Ätiýaçlyk gumdaky daşky ýapgytlygyň düýbüniň çuňlugy:</a:t>
            </a:r>
            <a:r>
              <a:rPr lang="ru-RU" b="1" dirty="0"/>
              <a:t/>
            </a:r>
            <a:br>
              <a:rPr lang="ru-RU" b="1" dirty="0"/>
            </a:br>
            <a:endParaRPr lang="ru-RU" b="1" dirty="0"/>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7792" y="1204546"/>
            <a:ext cx="5998770" cy="97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xmlns="" id="{CBF1AE70-98D0-4EC4-A89A-5EDEB35EB8F2}"/>
              </a:ext>
            </a:extLst>
          </p:cNvPr>
          <p:cNvSpPr/>
          <p:nvPr/>
        </p:nvSpPr>
        <p:spPr>
          <a:xfrm>
            <a:off x="10065088" y="1336195"/>
            <a:ext cx="1129820" cy="707886"/>
          </a:xfrm>
          <a:prstGeom prst="rect">
            <a:avLst/>
          </a:prstGeom>
        </p:spPr>
        <p:txBody>
          <a:bodyPr wrap="square">
            <a:spAutoFit/>
          </a:bodyPr>
          <a:lstStyle/>
          <a:p>
            <a:r>
              <a:rPr lang="cs-CZ" sz="4000" dirty="0">
                <a:latin typeface="Times New Roman" panose="02020603050405020304" pitchFamily="18" charset="0"/>
                <a:ea typeface="Times New Roman" panose="02020603050405020304" pitchFamily="18" charset="0"/>
              </a:rPr>
              <a:t>(</a:t>
            </a:r>
            <a:r>
              <a:rPr lang="tk-TM" sz="4000" dirty="0" smtClean="0">
                <a:latin typeface="Times New Roman" panose="02020603050405020304" pitchFamily="18" charset="0"/>
                <a:ea typeface="Times New Roman" panose="02020603050405020304" pitchFamily="18" charset="0"/>
              </a:rPr>
              <a:t>17</a:t>
            </a:r>
            <a:r>
              <a:rPr lang="cs-CZ" sz="4000" dirty="0" smtClean="0">
                <a:latin typeface="Times New Roman" panose="02020603050405020304" pitchFamily="18" charset="0"/>
                <a:ea typeface="Times New Roman" panose="02020603050405020304" pitchFamily="18" charset="0"/>
              </a:rPr>
              <a:t>)</a:t>
            </a:r>
            <a:endParaRPr lang="ru-RU" sz="4000" dirty="0"/>
          </a:p>
        </p:txBody>
      </p:sp>
      <p:sp>
        <p:nvSpPr>
          <p:cNvPr id="4" name="Прямоугольник 3"/>
          <p:cNvSpPr/>
          <p:nvPr/>
        </p:nvSpPr>
        <p:spPr>
          <a:xfrm>
            <a:off x="1987062" y="2488196"/>
            <a:ext cx="9636369" cy="523220"/>
          </a:xfrm>
          <a:prstGeom prst="rect">
            <a:avLst/>
          </a:prstGeom>
        </p:spPr>
        <p:txBody>
          <a:bodyPr wrap="square">
            <a:spAutoFit/>
          </a:bodyPr>
          <a:lstStyle/>
          <a:p>
            <a:r>
              <a:rPr lang="cs-CZ" sz="2800" b="1" dirty="0">
                <a:latin typeface="Times New Roman" panose="02020603050405020304" pitchFamily="18" charset="0"/>
                <a:ea typeface="Times New Roman" panose="02020603050405020304" pitchFamily="18" charset="0"/>
              </a:rPr>
              <a:t>Iki ýapgytly ätiýaçlykdaky topragyň aralygyndaky çuňlugy</a:t>
            </a:r>
            <a:r>
              <a:rPr lang="cs-CZ" b="1" dirty="0">
                <a:latin typeface="Times New Roman" panose="02020603050405020304" pitchFamily="18" charset="0"/>
                <a:ea typeface="Times New Roman" panose="02020603050405020304" pitchFamily="18" charset="0"/>
              </a:rPr>
              <a:t>:</a:t>
            </a:r>
            <a:endParaRPr lang="ru-RU" b="1" dirty="0"/>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6077" y="3156826"/>
            <a:ext cx="7864090" cy="90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a:extLst>
              <a:ext uri="{FF2B5EF4-FFF2-40B4-BE49-F238E27FC236}">
                <a16:creationId xmlns:a16="http://schemas.microsoft.com/office/drawing/2014/main" xmlns="" id="{CBF1AE70-98D0-4EC4-A89A-5EDEB35EB8F2}"/>
              </a:ext>
            </a:extLst>
          </p:cNvPr>
          <p:cNvSpPr/>
          <p:nvPr/>
        </p:nvSpPr>
        <p:spPr>
          <a:xfrm>
            <a:off x="10629998" y="3157215"/>
            <a:ext cx="1129820" cy="707886"/>
          </a:xfrm>
          <a:prstGeom prst="rect">
            <a:avLst/>
          </a:prstGeom>
        </p:spPr>
        <p:txBody>
          <a:bodyPr wrap="square">
            <a:spAutoFit/>
          </a:bodyPr>
          <a:lstStyle/>
          <a:p>
            <a:r>
              <a:rPr lang="cs-CZ" sz="4000" dirty="0">
                <a:latin typeface="Times New Roman" panose="02020603050405020304" pitchFamily="18" charset="0"/>
                <a:ea typeface="Times New Roman" panose="02020603050405020304" pitchFamily="18" charset="0"/>
              </a:rPr>
              <a:t>(</a:t>
            </a:r>
            <a:r>
              <a:rPr lang="tk-TM" sz="4000" dirty="0" smtClean="0">
                <a:latin typeface="Times New Roman" panose="02020603050405020304" pitchFamily="18" charset="0"/>
                <a:ea typeface="Times New Roman" panose="02020603050405020304" pitchFamily="18" charset="0"/>
              </a:rPr>
              <a:t>18</a:t>
            </a:r>
            <a:r>
              <a:rPr lang="cs-CZ" sz="4000" dirty="0" smtClean="0">
                <a:latin typeface="Times New Roman" panose="02020603050405020304" pitchFamily="18" charset="0"/>
                <a:ea typeface="Times New Roman" panose="02020603050405020304" pitchFamily="18" charset="0"/>
              </a:rPr>
              <a:t>)</a:t>
            </a:r>
            <a:endParaRPr lang="ru-RU" sz="4000" dirty="0"/>
          </a:p>
        </p:txBody>
      </p:sp>
      <p:sp>
        <p:nvSpPr>
          <p:cNvPr id="6" name="Прямоугольник 5"/>
          <p:cNvSpPr/>
          <p:nvPr/>
        </p:nvSpPr>
        <p:spPr>
          <a:xfrm>
            <a:off x="2048608" y="4172285"/>
            <a:ext cx="9146300" cy="548099"/>
          </a:xfrm>
          <a:prstGeom prst="rect">
            <a:avLst/>
          </a:prstGeom>
        </p:spPr>
        <p:txBody>
          <a:bodyPr wrap="square">
            <a:spAutoFit/>
          </a:bodyPr>
          <a:lstStyle/>
          <a:p>
            <a:pPr algn="just">
              <a:lnSpc>
                <a:spcPct val="115000"/>
              </a:lnSpc>
              <a:spcAft>
                <a:spcPts val="0"/>
              </a:spcAft>
            </a:pPr>
            <a:r>
              <a:rPr lang="sq-AL" sz="2800" b="1" dirty="0">
                <a:latin typeface="Times New Roman" panose="02020603050405020304" pitchFamily="18" charset="0"/>
                <a:ea typeface="Times New Roman" panose="02020603050405020304" pitchFamily="18" charset="0"/>
              </a:rPr>
              <a:t>Ätiýaçlykdaky topragyň ýokarsynyň üst giňligi</a:t>
            </a:r>
            <a:r>
              <a:rPr lang="cs-CZ" sz="2800" b="1" dirty="0">
                <a:latin typeface="Times New Roman" panose="02020603050405020304" pitchFamily="18" charset="0"/>
                <a:ea typeface="Times New Roman" panose="02020603050405020304" pitchFamily="18" charset="0"/>
              </a:rPr>
              <a:t>: </a:t>
            </a:r>
            <a:endParaRPr lang="ru-RU" sz="2800" b="1" dirty="0">
              <a:effectLst/>
              <a:latin typeface="Times New Roman" panose="02020603050405020304" pitchFamily="18" charset="0"/>
              <a:ea typeface="Times New Roman" panose="02020603050405020304" pitchFamily="18" charset="0"/>
            </a:endParaRPr>
          </a:p>
        </p:txBody>
      </p:sp>
      <p:sp>
        <p:nvSpPr>
          <p:cNvPr id="7" name="Rectangle 5"/>
          <p:cNvSpPr>
            <a:spLocks noChangeArrowheads="1"/>
          </p:cNvSpPr>
          <p:nvPr/>
        </p:nvSpPr>
        <p:spPr bwMode="auto">
          <a:xfrm>
            <a:off x="4413739" y="5301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2"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9193" y="5188018"/>
            <a:ext cx="5214874" cy="10085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4413739" y="56922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r>
              <a:rPr kumimoji="0" lang="ru-RU" altLang="ru-RU" sz="800" b="0" i="0" u="none" strike="noStrike" cap="none" normalizeH="0" baseline="0" smtClean="0">
                <a:ln>
                  <a:noFill/>
                </a:ln>
                <a:solidFill>
                  <a:schemeClr val="tx1"/>
                </a:solidFill>
                <a:effectLst/>
                <a:latin typeface="Arial" panose="020B0604020202020204" pitchFamily="34"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4" name="Прямоугольник 13">
            <a:extLst>
              <a:ext uri="{FF2B5EF4-FFF2-40B4-BE49-F238E27FC236}">
                <a16:creationId xmlns:a16="http://schemas.microsoft.com/office/drawing/2014/main" xmlns="" id="{CBF1AE70-98D0-4EC4-A89A-5EDEB35EB8F2}"/>
              </a:ext>
            </a:extLst>
          </p:cNvPr>
          <p:cNvSpPr/>
          <p:nvPr/>
        </p:nvSpPr>
        <p:spPr>
          <a:xfrm>
            <a:off x="9628613" y="5109884"/>
            <a:ext cx="1129820" cy="707886"/>
          </a:xfrm>
          <a:prstGeom prst="rect">
            <a:avLst/>
          </a:prstGeom>
        </p:spPr>
        <p:txBody>
          <a:bodyPr wrap="square">
            <a:spAutoFit/>
          </a:bodyPr>
          <a:lstStyle/>
          <a:p>
            <a:r>
              <a:rPr lang="cs-CZ" sz="4000" dirty="0">
                <a:latin typeface="Times New Roman" panose="02020603050405020304" pitchFamily="18" charset="0"/>
                <a:ea typeface="Times New Roman" panose="02020603050405020304" pitchFamily="18" charset="0"/>
              </a:rPr>
              <a:t>(</a:t>
            </a:r>
            <a:r>
              <a:rPr lang="tk-TM" sz="4000" dirty="0" smtClean="0">
                <a:latin typeface="Times New Roman" panose="02020603050405020304" pitchFamily="18" charset="0"/>
                <a:ea typeface="Times New Roman" panose="02020603050405020304" pitchFamily="18" charset="0"/>
              </a:rPr>
              <a:t>19</a:t>
            </a:r>
            <a:r>
              <a:rPr lang="cs-CZ" sz="4000" dirty="0" smtClean="0">
                <a:latin typeface="Times New Roman" panose="02020603050405020304" pitchFamily="18" charset="0"/>
                <a:ea typeface="Times New Roman" panose="02020603050405020304" pitchFamily="18" charset="0"/>
              </a:rPr>
              <a:t>)</a:t>
            </a:r>
            <a:endParaRPr lang="ru-RU" sz="4000" dirty="0"/>
          </a:p>
        </p:txBody>
      </p:sp>
    </p:spTree>
    <p:extLst>
      <p:ext uri="{BB962C8B-B14F-4D97-AF65-F5344CB8AC3E}">
        <p14:creationId xmlns:p14="http://schemas.microsoft.com/office/powerpoint/2010/main" val="506714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17585677-B8FB-4D0D-80BF-62AA0CB28D9F}"/>
              </a:ext>
            </a:extLst>
          </p:cNvPr>
          <p:cNvSpPr>
            <a:spLocks noGrp="1"/>
          </p:cNvSpPr>
          <p:nvPr>
            <p:ph idx="1"/>
          </p:nvPr>
        </p:nvSpPr>
        <p:spPr>
          <a:xfrm>
            <a:off x="1643063" y="271463"/>
            <a:ext cx="10415587" cy="6586537"/>
          </a:xfrm>
        </p:spPr>
        <p:txBody>
          <a:bodyPr>
            <a:noAutofit/>
          </a:bodyPr>
          <a:lstStyle/>
          <a:p>
            <a:r>
              <a:rPr lang="cs-CZ" sz="3600" b="1" i="1" u="sng" dirty="0">
                <a:latin typeface="Times New Roman" panose="02020603050405020304" pitchFamily="18" charset="0"/>
                <a:cs typeface="Times New Roman" panose="02020603050405020304" pitchFamily="18" charset="0"/>
              </a:rPr>
              <a:t>Ýoluň kese-kesiginiň şekili</a:t>
            </a:r>
            <a:r>
              <a:rPr lang="tk-TM" sz="3600" b="1" i="1" dirty="0">
                <a:latin typeface="Times New Roman" panose="02020603050405020304" pitchFamily="18" charset="0"/>
                <a:cs typeface="Times New Roman" panose="02020603050405020304" pitchFamily="18" charset="0"/>
              </a:rPr>
              <a:t>-</a:t>
            </a:r>
            <a:r>
              <a:rPr lang="cs-CZ" sz="3600" b="1" i="1" dirty="0">
                <a:latin typeface="Times New Roman" panose="02020603050405020304" pitchFamily="18" charset="0"/>
                <a:cs typeface="Times New Roman" panose="02020603050405020304" pitchFamily="18" charset="0"/>
              </a:rPr>
              <a:t> </a:t>
            </a:r>
            <a:r>
              <a:rPr lang="cs-CZ" sz="3600" b="1" dirty="0">
                <a:latin typeface="Times New Roman" panose="02020603050405020304" pitchFamily="18" charset="0"/>
                <a:cs typeface="Times New Roman" panose="02020603050405020304" pitchFamily="18" charset="0"/>
              </a:rPr>
              <a:t>diýip ýol böleginiň okuna perpendikulýar bolan dik tekizlige aýdýarys. </a:t>
            </a:r>
            <a:endParaRPr lang="tk-TM" sz="3600" b="1" dirty="0">
              <a:latin typeface="Times New Roman" panose="02020603050405020304" pitchFamily="18" charset="0"/>
              <a:cs typeface="Times New Roman" panose="02020603050405020304" pitchFamily="18" charset="0"/>
            </a:endParaRPr>
          </a:p>
          <a:p>
            <a:r>
              <a:rPr lang="cs-CZ" sz="3600" b="1" dirty="0">
                <a:latin typeface="Times New Roman" panose="02020603050405020304" pitchFamily="18" charset="0"/>
                <a:cs typeface="Times New Roman" panose="02020603050405020304" pitchFamily="18" charset="0"/>
              </a:rPr>
              <a:t>Ýer düşeginiň hereketli kese-kesiginiň şekiliniň esasy elementleri bolup durýar. </a:t>
            </a:r>
            <a:endParaRPr lang="tk-TM" sz="3600" b="1" dirty="0">
              <a:latin typeface="Times New Roman" panose="02020603050405020304" pitchFamily="18" charset="0"/>
              <a:cs typeface="Times New Roman" panose="02020603050405020304" pitchFamily="18" charset="0"/>
            </a:endParaRPr>
          </a:p>
          <a:p>
            <a:r>
              <a:rPr lang="cs-CZ" sz="3600" b="1" dirty="0">
                <a:latin typeface="Times New Roman" panose="02020603050405020304" pitchFamily="18" charset="0"/>
                <a:cs typeface="Times New Roman" panose="02020603050405020304" pitchFamily="18" charset="0"/>
              </a:rPr>
              <a:t>Ýeriň nätekizligini timarlamak we hereketli bölegiň durnuklylygyny üpjün etmek üçin ýer düşegini gurýarlar. </a:t>
            </a:r>
            <a:endParaRPr lang="tk-TM" sz="3600" b="1" dirty="0">
              <a:latin typeface="Times New Roman" panose="02020603050405020304" pitchFamily="18" charset="0"/>
              <a:cs typeface="Times New Roman" panose="02020603050405020304" pitchFamily="18" charset="0"/>
            </a:endParaRPr>
          </a:p>
          <a:p>
            <a:r>
              <a:rPr lang="cs-CZ" sz="3600" b="1" dirty="0">
                <a:latin typeface="Times New Roman" panose="02020603050405020304" pitchFamily="18" charset="0"/>
                <a:cs typeface="Times New Roman" panose="02020603050405020304" pitchFamily="18" charset="0"/>
              </a:rPr>
              <a:t>Ýeriň üsti şekiline görä ýoluň ýer düşegi gurulýar, ýer düşegi ýerden ýokarda ýasama düşek ýa-da aşakda oýulan ýer düşeginde gurýarlar</a:t>
            </a:r>
            <a:r>
              <a:rPr lang="tk-TM" sz="3600" b="1" dirty="0">
                <a:latin typeface="Times New Roman" panose="02020603050405020304" pitchFamily="18" charset="0"/>
                <a:cs typeface="Times New Roman" panose="02020603050405020304" pitchFamily="18" charset="0"/>
              </a:rPr>
              <a:t>.</a:t>
            </a:r>
            <a:r>
              <a:rPr lang="cs-CZ" sz="3600" b="1" dirty="0">
                <a:latin typeface="Times New Roman" panose="02020603050405020304" pitchFamily="18" charset="0"/>
                <a:cs typeface="Times New Roman" panose="02020603050405020304" pitchFamily="18" charset="0"/>
              </a:rPr>
              <a:t> </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8663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F4863E6-9B09-4B99-806B-C0109BE0EFA0}"/>
              </a:ext>
            </a:extLst>
          </p:cNvPr>
          <p:cNvSpPr>
            <a:spLocks noGrp="1"/>
          </p:cNvSpPr>
          <p:nvPr>
            <p:ph type="title"/>
          </p:nvPr>
        </p:nvSpPr>
        <p:spPr>
          <a:xfrm>
            <a:off x="1697182" y="235855"/>
            <a:ext cx="10058399" cy="525817"/>
          </a:xfrm>
        </p:spPr>
        <p:txBody>
          <a:bodyPr>
            <a:normAutofit fontScale="90000"/>
          </a:bodyPr>
          <a:lstStyle/>
          <a:p>
            <a:pPr algn="ctr"/>
            <a:r>
              <a:rPr lang="ru-RU" sz="3100" b="1" dirty="0">
                <a:latin typeface="Times New Roman" panose="02020603050405020304" pitchFamily="18" charset="0"/>
                <a:cs typeface="Times New Roman" panose="02020603050405020304" pitchFamily="18" charset="0"/>
              </a:rPr>
              <a:t>1. </a:t>
            </a:r>
            <a:r>
              <a:rPr lang="ru-RU" sz="3100" b="1" dirty="0" err="1">
                <a:latin typeface="Times New Roman" panose="02020603050405020304" pitchFamily="18" charset="0"/>
                <a:cs typeface="Times New Roman" panose="02020603050405020304" pitchFamily="18" charset="0"/>
              </a:rPr>
              <a:t>Awtomobil</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ýoluň</a:t>
            </a:r>
            <a:r>
              <a:rPr lang="ru-RU" sz="3100" b="1" dirty="0">
                <a:latin typeface="Times New Roman" panose="02020603050405020304" pitchFamily="18" charset="0"/>
                <a:cs typeface="Times New Roman" panose="02020603050405020304" pitchFamily="18" charset="0"/>
              </a:rPr>
              <a:t> </a:t>
            </a:r>
            <a:r>
              <a:rPr lang="ru-RU" sz="3100" b="1" dirty="0" err="1">
                <a:latin typeface="Times New Roman" panose="02020603050405020304" pitchFamily="18" charset="0"/>
                <a:cs typeface="Times New Roman" panose="02020603050405020304" pitchFamily="18" charset="0"/>
              </a:rPr>
              <a:t>kese-kesiginiň</a:t>
            </a:r>
            <a:r>
              <a:rPr lang="hr-HR" sz="3100" b="1" dirty="0">
                <a:latin typeface="Times New Roman" panose="02020603050405020304" pitchFamily="18" charset="0"/>
                <a:cs typeface="Times New Roman" panose="02020603050405020304" pitchFamily="18" charset="0"/>
              </a:rPr>
              <a:t> elementlerini taslamak.</a:t>
            </a:r>
            <a:r>
              <a:rPr lang="ru-RU" dirty="0"/>
              <a:t/>
            </a:r>
            <a:br>
              <a:rPr lang="ru-RU" dirty="0"/>
            </a:br>
            <a:endParaRPr lang="ru-RU" dirty="0"/>
          </a:p>
        </p:txBody>
      </p:sp>
      <p:pic>
        <p:nvPicPr>
          <p:cNvPr id="1026" name="Picture 53" descr="Изображение 050">
            <a:extLst>
              <a:ext uri="{FF2B5EF4-FFF2-40B4-BE49-F238E27FC236}">
                <a16:creationId xmlns:a16="http://schemas.microsoft.com/office/drawing/2014/main" xmlns="" id="{8ECEDC66-966C-4C2B-B082-F77A91A698CB}"/>
              </a:ext>
            </a:extLst>
          </p:cNvPr>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37246" y="1272664"/>
            <a:ext cx="7787223" cy="497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xmlns="" id="{54EE6CB9-87D4-40CE-AB27-237748CE862D}"/>
              </a:ext>
            </a:extLst>
          </p:cNvPr>
          <p:cNvSpPr/>
          <p:nvPr/>
        </p:nvSpPr>
        <p:spPr>
          <a:xfrm>
            <a:off x="2247125" y="6248400"/>
            <a:ext cx="5777344" cy="523220"/>
          </a:xfrm>
          <a:prstGeom prst="rect">
            <a:avLst/>
          </a:prstGeom>
        </p:spPr>
        <p:txBody>
          <a:bodyPr wrap="square">
            <a:spAutoFit/>
          </a:bodyPr>
          <a:lstStyle/>
          <a:p>
            <a:r>
              <a:rPr lang="sq-AL" sz="2800" b="1" dirty="0">
                <a:latin typeface="Times New Roman" panose="02020603050405020304" pitchFamily="18" charset="0"/>
                <a:ea typeface="Times New Roman" panose="02020603050405020304" pitchFamily="18" charset="0"/>
              </a:rPr>
              <a:t>Ýoluň kese-kesigini</a:t>
            </a:r>
            <a:r>
              <a:rPr lang="cs-CZ" sz="2800" b="1" dirty="0">
                <a:latin typeface="Times New Roman" panose="02020603050405020304" pitchFamily="18" charset="0"/>
                <a:ea typeface="Times New Roman" panose="02020603050405020304" pitchFamily="18" charset="0"/>
              </a:rPr>
              <a:t>ň</a:t>
            </a:r>
            <a:r>
              <a:rPr lang="sq-AL" sz="2800" b="1" dirty="0">
                <a:latin typeface="Times New Roman" panose="02020603050405020304" pitchFamily="18" charset="0"/>
                <a:ea typeface="Times New Roman" panose="02020603050405020304" pitchFamily="18" charset="0"/>
              </a:rPr>
              <a:t> elementleri</a:t>
            </a:r>
            <a:r>
              <a:rPr lang="en-US" sz="2800" b="1" dirty="0">
                <a:latin typeface="Times New Roman" panose="02020603050405020304" pitchFamily="18" charset="0"/>
                <a:ea typeface="Times New Roman" panose="02020603050405020304" pitchFamily="18" charset="0"/>
              </a:rPr>
              <a:t>:</a:t>
            </a:r>
            <a:endParaRPr lang="ru-RU" sz="2800" dirty="0"/>
          </a:p>
        </p:txBody>
      </p:sp>
      <p:sp>
        <p:nvSpPr>
          <p:cNvPr id="3" name="Прямоугольник 2">
            <a:extLst>
              <a:ext uri="{FF2B5EF4-FFF2-40B4-BE49-F238E27FC236}">
                <a16:creationId xmlns:a16="http://schemas.microsoft.com/office/drawing/2014/main" xmlns="" id="{8AB2196F-A391-4868-A084-BE29CFF703B6}"/>
              </a:ext>
            </a:extLst>
          </p:cNvPr>
          <p:cNvSpPr/>
          <p:nvPr/>
        </p:nvSpPr>
        <p:spPr>
          <a:xfrm>
            <a:off x="8024468" y="1097140"/>
            <a:ext cx="3930285" cy="5579797"/>
          </a:xfrm>
          <a:prstGeom prst="rect">
            <a:avLst/>
          </a:prstGeom>
        </p:spPr>
        <p:txBody>
          <a:bodyPr wrap="square">
            <a:spAutoFit/>
          </a:bodyPr>
          <a:lstStyle/>
          <a:p>
            <a:pPr>
              <a:lnSpc>
                <a:spcPct val="115000"/>
              </a:lnSpc>
              <a:spcAft>
                <a:spcPts val="0"/>
              </a:spcAft>
            </a:pPr>
            <a:r>
              <a:rPr lang="en-US" sz="2400" dirty="0">
                <a:latin typeface="Times New Roman" panose="02020603050405020304" pitchFamily="18" charset="0"/>
                <a:ea typeface="Times New Roman" panose="02020603050405020304" pitchFamily="18" charset="0"/>
              </a:rPr>
              <a:t>a-</a:t>
            </a:r>
            <a:r>
              <a:rPr lang="en-US" sz="2400" dirty="0" err="1">
                <a:latin typeface="Times New Roman" panose="02020603050405020304" pitchFamily="18" charset="0"/>
                <a:ea typeface="Times New Roman" panose="02020603050405020304" pitchFamily="18" charset="0"/>
              </a:rPr>
              <a:t>bir</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gatnaw</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bölekli</a:t>
            </a:r>
            <a:r>
              <a:rPr lang="en-US" sz="2400" dirty="0">
                <a:latin typeface="Times New Roman" panose="02020603050405020304" pitchFamily="18" charset="0"/>
                <a:ea typeface="Times New Roman" panose="02020603050405020304" pitchFamily="18" charset="0"/>
              </a:rPr>
              <a:t>;</a:t>
            </a:r>
            <a:endParaRPr lang="tk-TM" sz="2400" dirty="0">
              <a:latin typeface="Times New Roman" panose="02020603050405020304" pitchFamily="18" charset="0"/>
              <a:ea typeface="Times New Roman" panose="02020603050405020304" pitchFamily="18" charset="0"/>
            </a:endParaRPr>
          </a:p>
          <a:p>
            <a:pPr>
              <a:lnSpc>
                <a:spcPct val="115000"/>
              </a:lnSpc>
              <a:spcAft>
                <a:spcPts val="0"/>
              </a:spcAft>
            </a:pPr>
            <a:r>
              <a:rPr lang="cs-CZ" sz="2400" dirty="0">
                <a:latin typeface="Times New Roman" panose="02020603050405020304" pitchFamily="18" charset="0"/>
                <a:ea typeface="Times New Roman" panose="02020603050405020304" pitchFamily="18" charset="0"/>
              </a:rPr>
              <a:t> b- iki gatnaw bölekli we bölüji zolakly; 1-ýer gatlagy;                 2- ýoluň gyrasy</a:t>
            </a:r>
            <a:r>
              <a:rPr lang="en-US" sz="2400" dirty="0">
                <a:latin typeface="Times New Roman" panose="02020603050405020304" pitchFamily="18" charset="0"/>
                <a:ea typeface="Times New Roman" panose="02020603050405020304" pitchFamily="18" charset="0"/>
              </a:rPr>
              <a:t>; 3-gatnaw </a:t>
            </a:r>
            <a:r>
              <a:rPr lang="en-US" sz="2400" dirty="0" err="1">
                <a:latin typeface="Times New Roman" panose="02020603050405020304" pitchFamily="18" charset="0"/>
                <a:ea typeface="Times New Roman" panose="02020603050405020304" pitchFamily="18" charset="0"/>
              </a:rPr>
              <a:t>bölegi</a:t>
            </a:r>
            <a:r>
              <a:rPr lang="en-US" sz="2400" dirty="0">
                <a:latin typeface="Times New Roman" panose="02020603050405020304" pitchFamily="18" charset="0"/>
                <a:ea typeface="Times New Roman" panose="02020603050405020304" pitchFamily="18" charset="0"/>
              </a:rPr>
              <a:t>; 4-ýabyň </a:t>
            </a:r>
            <a:r>
              <a:rPr lang="en-US" sz="2400" dirty="0" err="1">
                <a:latin typeface="Times New Roman" panose="02020603050405020304" pitchFamily="18" charset="0"/>
                <a:ea typeface="Times New Roman" panose="02020603050405020304" pitchFamily="18" charset="0"/>
              </a:rPr>
              <a:t>gapdal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içki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eňňitligi</a:t>
            </a:r>
            <a:r>
              <a:rPr lang="en-US" sz="2400" dirty="0">
                <a:latin typeface="Times New Roman" panose="02020603050405020304" pitchFamily="18" charset="0"/>
                <a:ea typeface="Times New Roman" panose="02020603050405020304" pitchFamily="18" charset="0"/>
              </a:rPr>
              <a:t>; 5-üýşürmäniň (</a:t>
            </a:r>
            <a:r>
              <a:rPr lang="ru-RU" sz="2400" dirty="0">
                <a:latin typeface="Times New Roman" panose="02020603050405020304" pitchFamily="18" charset="0"/>
                <a:ea typeface="Times New Roman" panose="02020603050405020304" pitchFamily="18" charset="0"/>
              </a:rPr>
              <a:t>бровка</a:t>
            </a:r>
            <a:r>
              <a:rPr lang="en-US"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nokady</a:t>
            </a:r>
            <a:r>
              <a:rPr lang="en-US" sz="2400" dirty="0">
                <a:latin typeface="Times New Roman" panose="02020603050405020304" pitchFamily="18" charset="0"/>
                <a:ea typeface="Times New Roman" panose="02020603050405020304" pitchFamily="18" charset="0"/>
              </a:rPr>
              <a:t>; 6-gatnaw </a:t>
            </a:r>
            <a:r>
              <a:rPr lang="en-US" sz="2400" dirty="0" err="1">
                <a:latin typeface="Times New Roman" panose="02020603050405020304" pitchFamily="18" charset="0"/>
                <a:ea typeface="Times New Roman" panose="02020603050405020304" pitchFamily="18" charset="0"/>
              </a:rPr>
              <a:t>böleginiň</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gyraky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nokady</a:t>
            </a:r>
            <a:r>
              <a:rPr lang="en-US" sz="2400" dirty="0">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кромка</a:t>
            </a:r>
            <a:r>
              <a:rPr lang="en-US" sz="2400" dirty="0">
                <a:latin typeface="Times New Roman" panose="02020603050405020304" pitchFamily="18" charset="0"/>
                <a:ea typeface="Times New Roman" panose="02020603050405020304" pitchFamily="18" charset="0"/>
              </a:rPr>
              <a:t>); 7- </a:t>
            </a:r>
            <a:r>
              <a:rPr lang="en-US" sz="2400" dirty="0" err="1">
                <a:latin typeface="Times New Roman" panose="02020603050405020304" pitchFamily="18" charset="0"/>
                <a:ea typeface="Times New Roman" panose="02020603050405020304" pitchFamily="18" charset="0"/>
              </a:rPr>
              <a:t>gatnaw</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böleginiň</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oky</a:t>
            </a:r>
            <a:r>
              <a:rPr lang="en-US" sz="2400" dirty="0">
                <a:latin typeface="Times New Roman" panose="02020603050405020304" pitchFamily="18" charset="0"/>
                <a:ea typeface="Times New Roman" panose="02020603050405020304" pitchFamily="18" charset="0"/>
              </a:rPr>
              <a:t>; 8-ýoluň </a:t>
            </a:r>
            <a:r>
              <a:rPr lang="en-US" sz="2400" dirty="0" err="1">
                <a:latin typeface="Times New Roman" panose="02020603050405020304" pitchFamily="18" charset="0"/>
                <a:ea typeface="Times New Roman" panose="02020603050405020304" pitchFamily="18" charset="0"/>
              </a:rPr>
              <a:t>oky</a:t>
            </a:r>
            <a:r>
              <a:rPr lang="en-US" sz="2400" dirty="0">
                <a:latin typeface="Times New Roman" panose="02020603050405020304" pitchFamily="18" charset="0"/>
                <a:ea typeface="Times New Roman" panose="02020603050405020304" pitchFamily="18" charset="0"/>
              </a:rPr>
              <a:t>; 9-gyraky </a:t>
            </a:r>
            <a:r>
              <a:rPr lang="en-US" sz="2400" dirty="0" err="1">
                <a:latin typeface="Times New Roman" panose="02020603050405020304" pitchFamily="18" charset="0"/>
                <a:ea typeface="Times New Roman" panose="02020603050405020304" pitchFamily="18" charset="0"/>
              </a:rPr>
              <a:t>zolak</a:t>
            </a:r>
            <a:r>
              <a:rPr lang="en-US" sz="2400" dirty="0">
                <a:latin typeface="Times New Roman" panose="02020603050405020304" pitchFamily="18" charset="0"/>
                <a:ea typeface="Times New Roman" panose="02020603050405020304" pitchFamily="18" charset="0"/>
              </a:rPr>
              <a:t>; 10- </a:t>
            </a:r>
            <a:r>
              <a:rPr lang="en-US" sz="2400" dirty="0" err="1">
                <a:latin typeface="Times New Roman" panose="02020603050405020304" pitchFamily="18" charset="0"/>
                <a:ea typeface="Times New Roman" panose="02020603050405020304" pitchFamily="18" charset="0"/>
              </a:rPr>
              <a:t>gapdal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ýabyň</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daşky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eňňitligi</a:t>
            </a:r>
            <a:r>
              <a:rPr lang="en-US" sz="2400" dirty="0">
                <a:latin typeface="Times New Roman" panose="02020603050405020304" pitchFamily="18" charset="0"/>
                <a:ea typeface="Times New Roman" panose="02020603050405020304" pitchFamily="18" charset="0"/>
              </a:rPr>
              <a:t>; 11-üýşürmäniň </a:t>
            </a:r>
            <a:r>
              <a:rPr lang="en-US" sz="2400" dirty="0" err="1">
                <a:latin typeface="Times New Roman" panose="02020603050405020304" pitchFamily="18" charset="0"/>
                <a:ea typeface="Times New Roman" panose="02020603050405020304" pitchFamily="18" charset="0"/>
              </a:rPr>
              <a:t>eňňitligi</a:t>
            </a:r>
            <a:r>
              <a:rPr lang="en-US" sz="2400" dirty="0">
                <a:latin typeface="Times New Roman" panose="02020603050405020304" pitchFamily="18" charset="0"/>
                <a:ea typeface="Times New Roman" panose="02020603050405020304" pitchFamily="18" charset="0"/>
              </a:rPr>
              <a:t>; 12- </a:t>
            </a:r>
            <a:r>
              <a:rPr lang="en-US" sz="2400" dirty="0" err="1">
                <a:latin typeface="Times New Roman" panose="02020603050405020304" pitchFamily="18" charset="0"/>
                <a:ea typeface="Times New Roman" panose="02020603050405020304" pitchFamily="18" charset="0"/>
              </a:rPr>
              <a:t>bölüji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zolak</a:t>
            </a:r>
            <a:r>
              <a:rPr lang="en-US" sz="2400" dirty="0">
                <a:latin typeface="Times New Roman" panose="02020603050405020304" pitchFamily="18" charset="0"/>
                <a:ea typeface="Times New Roman" panose="02020603050405020304" pitchFamily="18" charset="0"/>
              </a:rPr>
              <a:t>.</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6278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5B7C64-7591-40DC-861B-FEFDEF525C8B}"/>
              </a:ext>
            </a:extLst>
          </p:cNvPr>
          <p:cNvSpPr>
            <a:spLocks noGrp="1"/>
          </p:cNvSpPr>
          <p:nvPr>
            <p:ph type="title"/>
          </p:nvPr>
        </p:nvSpPr>
        <p:spPr>
          <a:xfrm>
            <a:off x="1600201" y="624110"/>
            <a:ext cx="10115550" cy="2877510"/>
          </a:xfrm>
        </p:spPr>
        <p:txBody>
          <a:bodyPr>
            <a:noAutofit/>
          </a:bodyPr>
          <a:lstStyle/>
          <a:p>
            <a:r>
              <a:rPr lang="sq-AL" sz="2800" b="1" dirty="0">
                <a:latin typeface="Times New Roman" panose="02020603050405020304" pitchFamily="18" charset="0"/>
                <a:cs typeface="Times New Roman" panose="02020603050405020304" pitchFamily="18" charset="0"/>
              </a:rPr>
              <a:t>Suw akdyrmak üçin beýik däl ýasama düşegiň we oýulma ýeriň uzaboýuna gapdal ganawlary gurýarlar. </a:t>
            </a:r>
            <a:r>
              <a:rPr lang="tk-TM" sz="2800" b="1" dirty="0">
                <a:latin typeface="Times New Roman" panose="02020603050405020304" pitchFamily="18" charset="0"/>
                <a:cs typeface="Times New Roman" panose="02020603050405020304" pitchFamily="18" charset="0"/>
              </a:rPr>
              <a:t/>
            </a:r>
            <a:br>
              <a:rPr lang="tk-TM" sz="2800" b="1" dirty="0">
                <a:latin typeface="Times New Roman" panose="02020603050405020304" pitchFamily="18" charset="0"/>
                <a:cs typeface="Times New Roman" panose="02020603050405020304" pitchFamily="18" charset="0"/>
              </a:rPr>
            </a:br>
            <a:r>
              <a:rPr lang="sq-AL" sz="2800" b="1" dirty="0">
                <a:latin typeface="Times New Roman" panose="02020603050405020304" pitchFamily="18" charset="0"/>
                <a:cs typeface="Times New Roman" panose="02020603050405020304" pitchFamily="18" charset="0"/>
              </a:rPr>
              <a:t>Ýasama düşegi doldurmak üçin gapdal ganawlary geňeltmek we çuňlaşdyrmak esasynda gum alynýar. </a:t>
            </a:r>
            <a:r>
              <a:rPr lang="tk-TM" sz="2800" b="1" dirty="0">
                <a:latin typeface="Times New Roman" panose="02020603050405020304" pitchFamily="18" charset="0"/>
                <a:cs typeface="Times New Roman" panose="02020603050405020304" pitchFamily="18" charset="0"/>
              </a:rPr>
              <a:t/>
            </a:r>
            <a:br>
              <a:rPr lang="tk-TM" sz="2800" b="1" dirty="0">
                <a:latin typeface="Times New Roman" panose="02020603050405020304" pitchFamily="18" charset="0"/>
                <a:cs typeface="Times New Roman" panose="02020603050405020304" pitchFamily="18" charset="0"/>
              </a:rPr>
            </a:br>
            <a:r>
              <a:rPr lang="sq-AL" sz="2800" b="1" dirty="0">
                <a:latin typeface="Times New Roman" panose="02020603050405020304" pitchFamily="18" charset="0"/>
                <a:cs typeface="Times New Roman" panose="02020603050405020304" pitchFamily="18" charset="0"/>
              </a:rPr>
              <a:t>Şeýle giňeldilen we çuňlaşdyrylan ganawlara gum alynýan ýer </a:t>
            </a:r>
            <a:r>
              <a:rPr lang="sq-AL" sz="2800" b="1" i="1" u="sng" dirty="0">
                <a:latin typeface="Times New Roman" panose="02020603050405020304" pitchFamily="18" charset="0"/>
                <a:cs typeface="Times New Roman" panose="02020603050405020304" pitchFamily="18" charset="0"/>
              </a:rPr>
              <a:t>ätiýaçlyk</a:t>
            </a:r>
            <a:r>
              <a:rPr lang="sq-AL" sz="2800" b="1" u="sng" dirty="0">
                <a:latin typeface="Times New Roman" panose="02020603050405020304" pitchFamily="18" charset="0"/>
                <a:cs typeface="Times New Roman" panose="02020603050405020304" pitchFamily="18" charset="0"/>
              </a:rPr>
              <a:t> </a:t>
            </a:r>
            <a:r>
              <a:rPr lang="sq-AL" sz="2800" b="1" dirty="0">
                <a:latin typeface="Times New Roman" panose="02020603050405020304" pitchFamily="18" charset="0"/>
                <a:cs typeface="Times New Roman" panose="02020603050405020304" pitchFamily="18" charset="0"/>
              </a:rPr>
              <a:t>diýilýär. </a:t>
            </a:r>
            <a:endParaRPr lang="ru-RU" sz="28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94F12053-766D-41A5-8809-0F7F2E64B2AB}"/>
              </a:ext>
            </a:extLst>
          </p:cNvPr>
          <p:cNvSpPr>
            <a:spLocks noGrp="1"/>
          </p:cNvSpPr>
          <p:nvPr>
            <p:ph idx="1"/>
          </p:nvPr>
        </p:nvSpPr>
        <p:spPr>
          <a:xfrm>
            <a:off x="1817687" y="3429000"/>
            <a:ext cx="9898064" cy="2877510"/>
          </a:xfrm>
        </p:spPr>
        <p:txBody>
          <a:bodyPr>
            <a:normAutofit lnSpcReduction="10000"/>
          </a:bodyPr>
          <a:lstStyle/>
          <a:p>
            <a:r>
              <a:rPr lang="cs-CZ" sz="2800" b="1" dirty="0">
                <a:latin typeface="Times New Roman" panose="02020603050405020304" pitchFamily="18" charset="0"/>
                <a:cs typeface="Times New Roman" panose="02020603050405020304" pitchFamily="18" charset="0"/>
              </a:rPr>
              <a:t>Ýasama düşegiň we oýulma ýerleriň gapdal ýüzlerine </a:t>
            </a:r>
            <a:r>
              <a:rPr lang="cs-CZ" sz="2800" b="1" i="1" u="sng" dirty="0">
                <a:latin typeface="Times New Roman" panose="02020603050405020304" pitchFamily="18" charset="0"/>
                <a:cs typeface="Times New Roman" panose="02020603050405020304" pitchFamily="18" charset="0"/>
              </a:rPr>
              <a:t>ýapgyt </a:t>
            </a:r>
            <a:r>
              <a:rPr lang="cs-CZ" sz="2800" b="1" dirty="0">
                <a:latin typeface="Times New Roman" panose="02020603050405020304" pitchFamily="18" charset="0"/>
                <a:cs typeface="Times New Roman" panose="02020603050405020304" pitchFamily="18" charset="0"/>
              </a:rPr>
              <a:t>diýilýär. </a:t>
            </a:r>
            <a:endParaRPr lang="tk-TM" sz="2800" b="1" dirty="0">
              <a:latin typeface="Times New Roman" panose="02020603050405020304" pitchFamily="18" charset="0"/>
              <a:cs typeface="Times New Roman" panose="02020603050405020304" pitchFamily="18" charset="0"/>
            </a:endParaRPr>
          </a:p>
          <a:p>
            <a:r>
              <a:rPr lang="cs-CZ" sz="2800" b="1" dirty="0">
                <a:latin typeface="Times New Roman" panose="02020603050405020304" pitchFamily="18" charset="0"/>
                <a:cs typeface="Times New Roman" panose="02020603050405020304" pitchFamily="18" charset="0"/>
              </a:rPr>
              <a:t>Ýapgytlyklaryň kertlerine </a:t>
            </a:r>
            <a:r>
              <a:rPr lang="cs-CZ" sz="2800" b="1" i="1" u="sng" dirty="0">
                <a:latin typeface="Times New Roman" panose="02020603050405020304" pitchFamily="18" charset="0"/>
                <a:cs typeface="Times New Roman" panose="02020603050405020304" pitchFamily="18" charset="0"/>
              </a:rPr>
              <a:t>girewe goýmak koeffisiýenti</a:t>
            </a:r>
            <a:r>
              <a:rPr lang="cs-CZ" sz="2800" b="1" dirty="0">
                <a:latin typeface="Times New Roman" panose="02020603050405020304" pitchFamily="18" charset="0"/>
                <a:cs typeface="Times New Roman" panose="02020603050405020304" pitchFamily="18" charset="0"/>
              </a:rPr>
              <a:t> diýilýär we ýer üsti düşegiň durnuklylygyny üpjün etmelidir. </a:t>
            </a:r>
            <a:endParaRPr lang="tk-TM" sz="2800" b="1" dirty="0">
              <a:latin typeface="Times New Roman" panose="02020603050405020304" pitchFamily="18" charset="0"/>
              <a:cs typeface="Times New Roman" panose="02020603050405020304" pitchFamily="18" charset="0"/>
            </a:endParaRPr>
          </a:p>
          <a:p>
            <a:r>
              <a:rPr lang="cs-CZ" sz="2800" b="1" dirty="0">
                <a:latin typeface="Times New Roman" panose="02020603050405020304" pitchFamily="18" charset="0"/>
                <a:cs typeface="Times New Roman" panose="02020603050405020304" pitchFamily="18" charset="0"/>
              </a:rPr>
              <a:t>Girewe goýmak koeffiisýenti ýapgyt beýikliginiň onuň keselik proýeksiýasynyň gatnaşygyna deňdir.</a:t>
            </a:r>
            <a:endParaRPr lang="ru-RU" sz="28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198339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EB2C87-0744-437A-A53B-BA4C0D1F1F97}"/>
              </a:ext>
            </a:extLst>
          </p:cNvPr>
          <p:cNvSpPr>
            <a:spLocks noGrp="1"/>
          </p:cNvSpPr>
          <p:nvPr>
            <p:ph type="title"/>
          </p:nvPr>
        </p:nvSpPr>
        <p:spPr>
          <a:xfrm>
            <a:off x="1828801" y="834969"/>
            <a:ext cx="10691812" cy="1622481"/>
          </a:xfrm>
        </p:spPr>
        <p:txBody>
          <a:bodyPr>
            <a:normAutofit fontScale="90000"/>
          </a:bodyPr>
          <a:lstStyle/>
          <a:p>
            <a:r>
              <a:rPr lang="cs-CZ" b="1" i="1" u="sng" dirty="0">
                <a:latin typeface="Times New Roman" panose="02020603050405020304" pitchFamily="18" charset="0"/>
                <a:cs typeface="Times New Roman" panose="02020603050405020304" pitchFamily="18" charset="0"/>
              </a:rPr>
              <a:t>Ýoluň gatnaw bölegi </a:t>
            </a:r>
            <a:r>
              <a:rPr lang="tk-TM" b="1" i="1" u="sng"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diýip ulaglaryň hereketleri üçin kesgitlenen zolaga </a:t>
            </a:r>
            <a:r>
              <a:rPr lang="ru-RU" dirty="0" err="1">
                <a:latin typeface="Times New Roman" panose="02020603050405020304" pitchFamily="18" charset="0"/>
                <a:cs typeface="Times New Roman" panose="02020603050405020304" pitchFamily="18" charset="0"/>
              </a:rPr>
              <a:t>aýdylýar</a:t>
            </a:r>
            <a:r>
              <a:rPr lang="ru-RU"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we ýer üsti düşegiň üstünde ýerleşdirilýär. </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340D54F9-B46A-419E-A78B-4729B80611A3}"/>
              </a:ext>
            </a:extLst>
          </p:cNvPr>
          <p:cNvSpPr>
            <a:spLocks noGrp="1"/>
          </p:cNvSpPr>
          <p:nvPr>
            <p:ph idx="1"/>
          </p:nvPr>
        </p:nvSpPr>
        <p:spPr>
          <a:xfrm>
            <a:off x="1638299" y="2457450"/>
            <a:ext cx="10006013" cy="4094217"/>
          </a:xfrm>
        </p:spPr>
        <p:txBody>
          <a:bodyPr>
            <a:normAutofit/>
          </a:bodyPr>
          <a:lstStyle/>
          <a:p>
            <a:r>
              <a:rPr lang="cs-CZ" sz="3600" dirty="0">
                <a:latin typeface="Times New Roman" panose="02020603050405020304" pitchFamily="18" charset="0"/>
                <a:cs typeface="Times New Roman" panose="02020603050405020304" pitchFamily="18" charset="0"/>
              </a:rPr>
              <a:t>Gatnalýan bölegi berk, durnukly we tekiz gurmak üçin ýer üsti düşegiň üstünden birnäçe emeli gatlaklar gurýarlar we bu gatlaklara </a:t>
            </a:r>
            <a:r>
              <a:rPr lang="cs-CZ" sz="3600" b="1" i="1" u="sng" dirty="0">
                <a:latin typeface="Times New Roman" panose="02020603050405020304" pitchFamily="18" charset="0"/>
                <a:cs typeface="Times New Roman" panose="02020603050405020304" pitchFamily="18" charset="0"/>
              </a:rPr>
              <a:t>ýol </a:t>
            </a:r>
            <a:r>
              <a:rPr lang="ru-RU" sz="3600" b="1" i="1" u="sng" dirty="0" err="1">
                <a:latin typeface="Times New Roman" panose="02020603050405020304" pitchFamily="18" charset="0"/>
                <a:cs typeface="Times New Roman" panose="02020603050405020304" pitchFamily="18" charset="0"/>
              </a:rPr>
              <a:t>düşegi</a:t>
            </a:r>
            <a:r>
              <a:rPr lang="cs-CZ" sz="3600" b="1" i="1" u="sng" dirty="0">
                <a:latin typeface="Times New Roman" panose="02020603050405020304" pitchFamily="18" charset="0"/>
                <a:cs typeface="Times New Roman" panose="02020603050405020304" pitchFamily="18" charset="0"/>
              </a:rPr>
              <a:t> </a:t>
            </a:r>
            <a:r>
              <a:rPr lang="cs-CZ" sz="3600" dirty="0">
                <a:latin typeface="Times New Roman" panose="02020603050405020304" pitchFamily="18" charset="0"/>
                <a:cs typeface="Times New Roman" panose="02020603050405020304" pitchFamily="18" charset="0"/>
              </a:rPr>
              <a:t>diýilýär. </a:t>
            </a:r>
            <a:endParaRPr lang="tk-TM" sz="3600" dirty="0">
              <a:latin typeface="Times New Roman" panose="02020603050405020304" pitchFamily="18" charset="0"/>
              <a:cs typeface="Times New Roman" panose="02020603050405020304" pitchFamily="18" charset="0"/>
            </a:endParaRPr>
          </a:p>
          <a:p>
            <a:r>
              <a:rPr lang="cs-CZ" sz="3600" dirty="0">
                <a:latin typeface="Times New Roman" panose="02020603050405020304" pitchFamily="18" charset="0"/>
                <a:cs typeface="Times New Roman" panose="02020603050405020304" pitchFamily="18" charset="0"/>
              </a:rPr>
              <a:t>Ýol </a:t>
            </a:r>
            <a:r>
              <a:rPr lang="ru-RU" sz="3600" dirty="0" err="1">
                <a:latin typeface="Times New Roman" panose="02020603050405020304" pitchFamily="18" charset="0"/>
                <a:cs typeface="Times New Roman" panose="02020603050405020304" pitchFamily="18" charset="0"/>
              </a:rPr>
              <a:t>düşeg</a:t>
            </a:r>
            <a:r>
              <a:rPr lang="cs-CZ" sz="3600" dirty="0">
                <a:latin typeface="Times New Roman" panose="02020603050405020304" pitchFamily="18" charset="0"/>
                <a:cs typeface="Times New Roman" panose="02020603050405020304" pitchFamily="18" charset="0"/>
              </a:rPr>
              <a:t>indäki iň ýokarky we gönümel ulag hereketleriniň täsirleriniň aşagynda ýerleşýän gatlaga </a:t>
            </a:r>
            <a:r>
              <a:rPr lang="cs-CZ" sz="3600" b="1" i="1" u="sng" dirty="0">
                <a:latin typeface="Times New Roman" panose="02020603050405020304" pitchFamily="18" charset="0"/>
                <a:cs typeface="Times New Roman" panose="02020603050405020304" pitchFamily="18" charset="0"/>
              </a:rPr>
              <a:t>ýol örtügi</a:t>
            </a:r>
            <a:r>
              <a:rPr lang="cs-CZ" sz="3600" b="1" u="sng" dirty="0">
                <a:latin typeface="Times New Roman" panose="02020603050405020304" pitchFamily="18" charset="0"/>
                <a:cs typeface="Times New Roman" panose="02020603050405020304" pitchFamily="18" charset="0"/>
              </a:rPr>
              <a:t> </a:t>
            </a:r>
            <a:r>
              <a:rPr lang="cs-CZ" sz="3600" dirty="0">
                <a:latin typeface="Times New Roman" panose="02020603050405020304" pitchFamily="18" charset="0"/>
                <a:cs typeface="Times New Roman" panose="02020603050405020304" pitchFamily="18" charset="0"/>
              </a:rPr>
              <a:t>diýilýär.</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3971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1EE500-46D4-4A94-9998-213A092FA675}"/>
              </a:ext>
            </a:extLst>
          </p:cNvPr>
          <p:cNvSpPr>
            <a:spLocks noGrp="1"/>
          </p:cNvSpPr>
          <p:nvPr>
            <p:ph type="title"/>
          </p:nvPr>
        </p:nvSpPr>
        <p:spPr>
          <a:xfrm>
            <a:off x="3061855" y="614596"/>
            <a:ext cx="5408612" cy="664363"/>
          </a:xfrm>
        </p:spPr>
        <p:txBody>
          <a:bodyPr/>
          <a:lstStyle/>
          <a:p>
            <a:pPr algn="ctr"/>
            <a:r>
              <a:rPr lang="sq-AL" b="1" dirty="0">
                <a:latin typeface="Times New Roman" panose="02020603050405020304" pitchFamily="18" charset="0"/>
                <a:cs typeface="Times New Roman" panose="02020603050405020304" pitchFamily="18" charset="0"/>
              </a:rPr>
              <a:t>Ýoluň </a:t>
            </a:r>
            <a:r>
              <a:rPr lang="ru-RU" b="1" dirty="0" err="1">
                <a:latin typeface="Times New Roman" panose="02020603050405020304" pitchFamily="18" charset="0"/>
                <a:cs typeface="Times New Roman" panose="02020603050405020304" pitchFamily="18" charset="0"/>
              </a:rPr>
              <a:t>düşeg</a:t>
            </a:r>
            <a:r>
              <a:rPr lang="sq-AL" b="1" dirty="0">
                <a:latin typeface="Times New Roman" panose="02020603050405020304" pitchFamily="18" charset="0"/>
                <a:cs typeface="Times New Roman" panose="02020603050405020304" pitchFamily="18" charset="0"/>
              </a:rPr>
              <a:t>i</a:t>
            </a:r>
            <a:endParaRPr lang="ru-RU" dirty="0">
              <a:latin typeface="Times New Roman" panose="02020603050405020304" pitchFamily="18" charset="0"/>
              <a:cs typeface="Times New Roman" panose="02020603050405020304" pitchFamily="18" charset="0"/>
            </a:endParaRPr>
          </a:p>
        </p:txBody>
      </p:sp>
      <p:pic>
        <p:nvPicPr>
          <p:cNvPr id="1026" name="Picture 54" descr="Изображение 051">
            <a:extLst>
              <a:ext uri="{FF2B5EF4-FFF2-40B4-BE49-F238E27FC236}">
                <a16:creationId xmlns:a16="http://schemas.microsoft.com/office/drawing/2014/main" xmlns="" id="{7DBA339C-F6DF-4B35-8181-F4CDD17225A1}"/>
              </a:ext>
            </a:extLst>
          </p:cNvPr>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artisticPhotocopy trans="54000" detail="1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624994" y="1761115"/>
            <a:ext cx="6845473" cy="509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a:extLst>
              <a:ext uri="{FF2B5EF4-FFF2-40B4-BE49-F238E27FC236}">
                <a16:creationId xmlns:a16="http://schemas.microsoft.com/office/drawing/2014/main" xmlns="" id="{191EFD74-FDDD-45C9-BAB9-096B8107150E}"/>
              </a:ext>
            </a:extLst>
          </p:cNvPr>
          <p:cNvSpPr/>
          <p:nvPr/>
        </p:nvSpPr>
        <p:spPr>
          <a:xfrm>
            <a:off x="8021779" y="2020853"/>
            <a:ext cx="3629893" cy="4577407"/>
          </a:xfrm>
          <a:prstGeom prst="rect">
            <a:avLst/>
          </a:prstGeom>
        </p:spPr>
        <p:txBody>
          <a:bodyPr wrap="square">
            <a:spAutoFit/>
          </a:bodyPr>
          <a:lstStyle/>
          <a:p>
            <a:pPr>
              <a:lnSpc>
                <a:spcPct val="115000"/>
              </a:lnSpc>
              <a:spcAft>
                <a:spcPts val="0"/>
              </a:spcAft>
            </a:pPr>
            <a:r>
              <a:rPr lang="sq-AL" sz="3200" dirty="0">
                <a:latin typeface="Times New Roman" panose="02020603050405020304" pitchFamily="18" charset="0"/>
                <a:ea typeface="Times New Roman" panose="02020603050405020304" pitchFamily="18" charset="0"/>
              </a:rPr>
              <a:t>1-sozulma gatlagy;  2-</a:t>
            </a:r>
            <a:r>
              <a:rPr lang="cs-CZ" sz="3200" dirty="0">
                <a:latin typeface="Times New Roman" panose="02020603050405020304" pitchFamily="18" charset="0"/>
                <a:ea typeface="Times New Roman" panose="02020603050405020304" pitchFamily="18" charset="0"/>
              </a:rPr>
              <a:t>ýol örtüginiň üstki gatlagy; </a:t>
            </a:r>
            <a:endParaRPr lang="tk-TM" sz="3200" dirty="0">
              <a:latin typeface="Times New Roman" panose="02020603050405020304" pitchFamily="18" charset="0"/>
              <a:ea typeface="Times New Roman" panose="02020603050405020304" pitchFamily="18" charset="0"/>
            </a:endParaRPr>
          </a:p>
          <a:p>
            <a:pPr>
              <a:lnSpc>
                <a:spcPct val="115000"/>
              </a:lnSpc>
              <a:spcAft>
                <a:spcPts val="0"/>
              </a:spcAft>
            </a:pPr>
            <a:r>
              <a:rPr lang="cs-CZ" sz="3200" dirty="0">
                <a:latin typeface="Times New Roman" panose="02020603050405020304" pitchFamily="18" charset="0"/>
                <a:ea typeface="Times New Roman" panose="02020603050405020304" pitchFamily="18" charset="0"/>
              </a:rPr>
              <a:t>3- ýol örtüginiň aşaky gatlagy</a:t>
            </a:r>
            <a:r>
              <a:rPr lang="sq-AL" sz="3200" dirty="0">
                <a:latin typeface="Times New Roman" panose="02020603050405020304" pitchFamily="18" charset="0"/>
                <a:ea typeface="Times New Roman" panose="02020603050405020304" pitchFamily="18" charset="0"/>
              </a:rPr>
              <a:t>;       </a:t>
            </a:r>
            <a:endParaRPr lang="tk-TM" sz="3200" dirty="0">
              <a:latin typeface="Times New Roman" panose="02020603050405020304" pitchFamily="18" charset="0"/>
              <a:ea typeface="Times New Roman" panose="02020603050405020304" pitchFamily="18" charset="0"/>
            </a:endParaRPr>
          </a:p>
          <a:p>
            <a:pPr>
              <a:lnSpc>
                <a:spcPct val="115000"/>
              </a:lnSpc>
              <a:spcAft>
                <a:spcPts val="0"/>
              </a:spcAft>
            </a:pPr>
            <a:r>
              <a:rPr lang="sq-AL" sz="3200" dirty="0">
                <a:latin typeface="Times New Roman" panose="02020603050405020304" pitchFamily="18" charset="0"/>
                <a:ea typeface="Times New Roman" panose="02020603050405020304" pitchFamily="18" charset="0"/>
              </a:rPr>
              <a:t>4-ýoluň esasy; </a:t>
            </a:r>
            <a:endParaRPr lang="tk-TM" sz="3200" dirty="0">
              <a:latin typeface="Times New Roman" panose="02020603050405020304" pitchFamily="18" charset="0"/>
              <a:ea typeface="Times New Roman" panose="02020603050405020304" pitchFamily="18" charset="0"/>
            </a:endParaRPr>
          </a:p>
          <a:p>
            <a:pPr>
              <a:lnSpc>
                <a:spcPct val="115000"/>
              </a:lnSpc>
              <a:spcAft>
                <a:spcPts val="0"/>
              </a:spcAft>
            </a:pPr>
            <a:r>
              <a:rPr lang="sq-AL" sz="3200" dirty="0">
                <a:latin typeface="Times New Roman" panose="02020603050405020304" pitchFamily="18" charset="0"/>
                <a:ea typeface="Times New Roman" panose="02020603050405020304" pitchFamily="18" charset="0"/>
              </a:rPr>
              <a:t>5-goşmaça gatlak; </a:t>
            </a:r>
            <a:endParaRPr lang="tk-TM" sz="3200" dirty="0">
              <a:latin typeface="Times New Roman" panose="02020603050405020304" pitchFamily="18" charset="0"/>
              <a:ea typeface="Times New Roman" panose="02020603050405020304" pitchFamily="18" charset="0"/>
            </a:endParaRPr>
          </a:p>
          <a:p>
            <a:pPr>
              <a:lnSpc>
                <a:spcPct val="115000"/>
              </a:lnSpc>
              <a:spcAft>
                <a:spcPts val="0"/>
              </a:spcAft>
            </a:pPr>
            <a:r>
              <a:rPr lang="sq-AL" sz="3200" dirty="0">
                <a:latin typeface="Times New Roman" panose="02020603050405020304" pitchFamily="18" charset="0"/>
                <a:ea typeface="Times New Roman" panose="02020603050405020304" pitchFamily="18" charset="0"/>
              </a:rPr>
              <a:t>6- ýazylýan gatlak.</a:t>
            </a:r>
            <a:endParaRPr lang="ru-RU"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2889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C205D1-45A6-4EB6-A1A0-AEB3D28F9704}"/>
              </a:ext>
            </a:extLst>
          </p:cNvPr>
          <p:cNvSpPr>
            <a:spLocks noGrp="1"/>
          </p:cNvSpPr>
          <p:nvPr>
            <p:ph type="title"/>
          </p:nvPr>
        </p:nvSpPr>
        <p:spPr>
          <a:xfrm>
            <a:off x="1676401" y="624110"/>
            <a:ext cx="9828212" cy="1079999"/>
          </a:xfrm>
        </p:spPr>
        <p:txBody>
          <a:bodyPr>
            <a:normAutofit fontScale="90000"/>
          </a:bodyPr>
          <a:lstStyle/>
          <a:p>
            <a:r>
              <a:rPr lang="sq-AL" dirty="0">
                <a:latin typeface="Times New Roman" panose="02020603050405020304" pitchFamily="18" charset="0"/>
                <a:cs typeface="Times New Roman" panose="02020603050405020304" pitchFamily="18" charset="0"/>
              </a:rPr>
              <a:t>Ýol </a:t>
            </a:r>
            <a:r>
              <a:rPr lang="ru-RU" dirty="0" err="1">
                <a:latin typeface="Times New Roman" panose="02020603050405020304" pitchFamily="18" charset="0"/>
                <a:cs typeface="Times New Roman" panose="02020603050405020304" pitchFamily="18" charset="0"/>
              </a:rPr>
              <a:t>düşek</a:t>
            </a:r>
            <a:r>
              <a:rPr lang="sq-AL" dirty="0">
                <a:latin typeface="Times New Roman" panose="02020603050405020304" pitchFamily="18" charset="0"/>
                <a:cs typeface="Times New Roman" panose="02020603050405020304" pitchFamily="18" charset="0"/>
              </a:rPr>
              <a:t>leri bilen sepleşýän we ýer üsti düşegiň üstünden ýerleşýän zolaga </a:t>
            </a:r>
            <a:r>
              <a:rPr lang="sq-AL" b="1" i="1" u="sng" dirty="0">
                <a:latin typeface="Times New Roman" panose="02020603050405020304" pitchFamily="18" charset="0"/>
                <a:cs typeface="Times New Roman" panose="02020603050405020304" pitchFamily="18" charset="0"/>
              </a:rPr>
              <a:t>ýoluň gyrasy </a:t>
            </a:r>
            <a:r>
              <a:rPr lang="sq-AL" dirty="0">
                <a:latin typeface="Times New Roman" panose="02020603050405020304" pitchFamily="18" charset="0"/>
                <a:cs typeface="Times New Roman" panose="02020603050405020304" pitchFamily="18" charset="0"/>
              </a:rPr>
              <a:t>diýilýär. </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EA3F03F6-3BDC-4EF0-9A64-BD4645E3B7B7}"/>
              </a:ext>
            </a:extLst>
          </p:cNvPr>
          <p:cNvSpPr>
            <a:spLocks noGrp="1"/>
          </p:cNvSpPr>
          <p:nvPr>
            <p:ph idx="1"/>
          </p:nvPr>
        </p:nvSpPr>
        <p:spPr>
          <a:xfrm>
            <a:off x="1676400" y="2133600"/>
            <a:ext cx="10113818" cy="4530436"/>
          </a:xfrm>
        </p:spPr>
        <p:txBody>
          <a:bodyPr>
            <a:normAutofit lnSpcReduction="10000"/>
          </a:bodyPr>
          <a:lstStyle/>
          <a:p>
            <a:r>
              <a:rPr lang="sq-AL" sz="3200" dirty="0">
                <a:latin typeface="Times New Roman" panose="02020603050405020304" pitchFamily="18" charset="0"/>
                <a:cs typeface="Times New Roman" panose="02020603050405020304" pitchFamily="18" charset="0"/>
              </a:rPr>
              <a:t>Ýol gyralary ýol </a:t>
            </a:r>
            <a:r>
              <a:rPr lang="ru-RU" sz="3200" dirty="0" err="1">
                <a:latin typeface="Times New Roman" panose="02020603050405020304" pitchFamily="18" charset="0"/>
                <a:cs typeface="Times New Roman" panose="02020603050405020304" pitchFamily="18" charset="0"/>
              </a:rPr>
              <a:t>düşek</a:t>
            </a:r>
            <a:r>
              <a:rPr lang="sq-AL" sz="3200" dirty="0">
                <a:latin typeface="Times New Roman" panose="02020603050405020304" pitchFamily="18" charset="0"/>
                <a:cs typeface="Times New Roman" panose="02020603050405020304" pitchFamily="18" charset="0"/>
              </a:rPr>
              <a:t>leriň hemme gatlaklary üçin gapdaldan daýanç hökmünde we olaryň wagtlaýyn säginmekleri we durmaklary üçin hem-de bejergi işleri geçirilen wagtlarynda iş ulaglaryny we gurluşyk materiýallaryny ýerleşdirmek üçin gulluk edýärler. </a:t>
            </a:r>
            <a:endParaRPr lang="tk-TM" sz="3200" dirty="0">
              <a:latin typeface="Times New Roman" panose="02020603050405020304" pitchFamily="18" charset="0"/>
              <a:cs typeface="Times New Roman" panose="02020603050405020304" pitchFamily="18" charset="0"/>
            </a:endParaRPr>
          </a:p>
          <a:p>
            <a:r>
              <a:rPr lang="sq-AL" sz="3200" dirty="0">
                <a:latin typeface="Times New Roman" panose="02020603050405020304" pitchFamily="18" charset="0"/>
                <a:cs typeface="Times New Roman" panose="02020603050405020304" pitchFamily="18" charset="0"/>
              </a:rPr>
              <a:t>Ýol gyrasynyň,</a:t>
            </a:r>
            <a:r>
              <a:rPr lang="cs-CZ" sz="3200" dirty="0">
                <a:latin typeface="Times New Roman" panose="02020603050405020304" pitchFamily="18" charset="0"/>
                <a:cs typeface="Times New Roman" panose="02020603050405020304" pitchFamily="18" charset="0"/>
              </a:rPr>
              <a:t> ýoluň giňligi 1</a:t>
            </a:r>
            <a:r>
              <a:rPr lang="sq-AL" sz="3200" dirty="0">
                <a:latin typeface="Times New Roman" panose="02020603050405020304" pitchFamily="18" charset="0"/>
                <a:cs typeface="Times New Roman" panose="02020603050405020304" pitchFamily="18" charset="0"/>
              </a:rPr>
              <a:t>,75m-den, 3,75m çenli bolýar.</a:t>
            </a:r>
            <a:endParaRPr lang="tk-TM" sz="3200" dirty="0">
              <a:latin typeface="Times New Roman" panose="02020603050405020304" pitchFamily="18" charset="0"/>
              <a:cs typeface="Times New Roman" panose="02020603050405020304" pitchFamily="18" charset="0"/>
            </a:endParaRPr>
          </a:p>
          <a:p>
            <a:r>
              <a:rPr lang="sq-AL" sz="3200" dirty="0">
                <a:latin typeface="Times New Roman" panose="02020603050405020304" pitchFamily="18" charset="0"/>
                <a:cs typeface="Times New Roman" panose="02020603050405020304" pitchFamily="18" charset="0"/>
              </a:rPr>
              <a:t> Daglyk ýerlerinde mümkinçilige garalyp 1m çenli uzaltmaklyga rugsat berilýär. </a:t>
            </a:r>
            <a:endParaRPr lang="ru-RU" sz="32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856947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332BDA-5DF0-4D17-87D9-58D5F803CAE5}"/>
              </a:ext>
            </a:extLst>
          </p:cNvPr>
          <p:cNvSpPr>
            <a:spLocks noGrp="1"/>
          </p:cNvSpPr>
          <p:nvPr>
            <p:ph type="title"/>
          </p:nvPr>
        </p:nvSpPr>
        <p:spPr>
          <a:xfrm>
            <a:off x="1731819" y="624110"/>
            <a:ext cx="9772794" cy="581235"/>
          </a:xfrm>
        </p:spPr>
        <p:txBody>
          <a:bodyPr>
            <a:normAutofit/>
          </a:bodyPr>
          <a:lstStyle/>
          <a:p>
            <a:r>
              <a:rPr lang="hr-HR" sz="3200" b="1" dirty="0">
                <a:latin typeface="Times New Roman" panose="02020603050405020304" pitchFamily="18" charset="0"/>
                <a:cs typeface="Times New Roman" panose="02020603050405020304" pitchFamily="18" charset="0"/>
              </a:rPr>
              <a:t>2. </a:t>
            </a:r>
            <a:r>
              <a:rPr lang="ru-RU" sz="3200" b="1" dirty="0" err="1">
                <a:latin typeface="Times New Roman" panose="02020603050405020304" pitchFamily="18" charset="0"/>
                <a:cs typeface="Times New Roman" panose="02020603050405020304" pitchFamily="18" charset="0"/>
              </a:rPr>
              <a:t>Awtomobil</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ýoluň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kese-kesiginiň</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esasy</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talaplary</a:t>
            </a:r>
            <a:r>
              <a:rPr lang="ru-RU" sz="3200" b="1" dirty="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E88C3EAD-AE17-4994-9B71-3770F9269C2B}"/>
              </a:ext>
            </a:extLst>
          </p:cNvPr>
          <p:cNvSpPr>
            <a:spLocks noGrp="1"/>
          </p:cNvSpPr>
          <p:nvPr>
            <p:ph idx="1"/>
          </p:nvPr>
        </p:nvSpPr>
        <p:spPr>
          <a:xfrm>
            <a:off x="2312121" y="1552364"/>
            <a:ext cx="8915400" cy="4889999"/>
          </a:xfrm>
        </p:spPr>
        <p:txBody>
          <a:bodyPr>
            <a:noAutofit/>
          </a:bodyPr>
          <a:lstStyle/>
          <a:p>
            <a:r>
              <a:rPr lang="sq-AL" sz="3200" dirty="0">
                <a:latin typeface="Times New Roman" panose="02020603050405020304" pitchFamily="18" charset="0"/>
                <a:cs typeface="Times New Roman" panose="02020603050405020304" pitchFamily="18" charset="0"/>
              </a:rPr>
              <a:t>Keseligine şekili taslama edilende ýer düşeginiň talaplaryny berjaý edilmeli. Ol şert üçin howpsuz bolmalydyr.</a:t>
            </a:r>
            <a:endParaRPr lang="ru-RU" sz="3200" dirty="0">
              <a:latin typeface="Times New Roman" panose="02020603050405020304" pitchFamily="18" charset="0"/>
              <a:cs typeface="Times New Roman" panose="02020603050405020304" pitchFamily="18" charset="0"/>
            </a:endParaRPr>
          </a:p>
          <a:p>
            <a:r>
              <a:rPr lang="sq-AL" sz="3200" dirty="0">
                <a:latin typeface="Times New Roman" panose="02020603050405020304" pitchFamily="18" charset="0"/>
                <a:cs typeface="Times New Roman" panose="02020603050405020304" pitchFamily="18" charset="0"/>
              </a:rPr>
              <a:t>Gowy geologiki şertlerden ýasama düşek üçin beýikligi 12m çenli, oýulma ýerler üçin çuňlugy 16m çenli bolan görnüşli kese şekili işläp düzülen [12]. </a:t>
            </a:r>
            <a:endParaRPr lang="ru-RU" sz="3200" dirty="0">
              <a:latin typeface="Times New Roman" panose="02020603050405020304" pitchFamily="18" charset="0"/>
              <a:cs typeface="Times New Roman" panose="02020603050405020304" pitchFamily="18" charset="0"/>
            </a:endParaRPr>
          </a:p>
          <a:p>
            <a:r>
              <a:rPr lang="ru-RU" sz="3200" dirty="0" err="1">
                <a:latin typeface="Times New Roman" panose="02020603050405020304" pitchFamily="18" charset="0"/>
                <a:cs typeface="Times New Roman" panose="02020603050405020304" pitchFamily="18" charset="0"/>
              </a:rPr>
              <a:t>Awtomobil</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ýoluň</a:t>
            </a:r>
            <a:r>
              <a:rPr lang="ru-RU" sz="3200" dirty="0">
                <a:latin typeface="Times New Roman" panose="02020603050405020304" pitchFamily="18" charset="0"/>
                <a:cs typeface="Times New Roman" panose="02020603050405020304" pitchFamily="18" charset="0"/>
              </a:rPr>
              <a:t> </a:t>
            </a:r>
            <a:r>
              <a:rPr lang="sq-AL" sz="3200" dirty="0">
                <a:latin typeface="Times New Roman" panose="02020603050405020304" pitchFamily="18" charset="0"/>
                <a:cs typeface="Times New Roman" panose="02020603050405020304" pitchFamily="18" charset="0"/>
              </a:rPr>
              <a:t>I-III derejeler</a:t>
            </a:r>
            <a:r>
              <a:rPr lang="ru-RU" sz="3200" dirty="0">
                <a:latin typeface="Times New Roman" panose="02020603050405020304" pitchFamily="18" charset="0"/>
                <a:cs typeface="Times New Roman" panose="02020603050405020304" pitchFamily="18" charset="0"/>
              </a:rPr>
              <a:t>i</a:t>
            </a:r>
            <a:r>
              <a:rPr lang="sq-AL" sz="3200" dirty="0">
                <a:latin typeface="Times New Roman" panose="02020603050405020304" pitchFamily="18" charset="0"/>
                <a:cs typeface="Times New Roman" panose="02020603050405020304" pitchFamily="18" charset="0"/>
              </a:rPr>
              <a:t> üçin kese şekillilik işlenildi.</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669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7BA7AA6-35B3-4C7F-B5E4-A317B1607F71}"/>
              </a:ext>
            </a:extLst>
          </p:cNvPr>
          <p:cNvSpPr>
            <a:spLocks noGrp="1"/>
          </p:cNvSpPr>
          <p:nvPr>
            <p:ph type="title"/>
          </p:nvPr>
        </p:nvSpPr>
        <p:spPr>
          <a:xfrm>
            <a:off x="1524001" y="624110"/>
            <a:ext cx="9980612" cy="1280890"/>
          </a:xfrm>
        </p:spPr>
        <p:txBody>
          <a:bodyPr>
            <a:normAutofit/>
          </a:bodyPr>
          <a:lstStyle/>
          <a:p>
            <a:r>
              <a:rPr lang="sq-AL" dirty="0">
                <a:latin typeface="Times New Roman" panose="02020603050405020304" pitchFamily="18" charset="0"/>
                <a:cs typeface="Times New Roman" panose="02020603050405020304" pitchFamily="18" charset="0"/>
              </a:rPr>
              <a:t>Ýasama düşegiň beýikligine görä olaryň kertliginiň ýapgytlylygy şu aşakdaky bahalarda berilýär:</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FC4A836B-326C-4699-9ADE-E4430C24268E}"/>
              </a:ext>
            </a:extLst>
          </p:cNvPr>
          <p:cNvSpPr>
            <a:spLocks noGrp="1"/>
          </p:cNvSpPr>
          <p:nvPr>
            <p:ph idx="1"/>
          </p:nvPr>
        </p:nvSpPr>
        <p:spPr>
          <a:xfrm>
            <a:off x="1778724" y="2521527"/>
            <a:ext cx="9725889" cy="2819401"/>
          </a:xfrm>
        </p:spPr>
        <p:txBody>
          <a:bodyPr/>
          <a:lstStyle/>
          <a:p>
            <a:r>
              <a:rPr lang="sq-AL" sz="3600" dirty="0">
                <a:latin typeface="Times New Roman" panose="02020603050405020304" pitchFamily="18" charset="0"/>
                <a:cs typeface="Times New Roman" panose="02020603050405020304" pitchFamily="18" charset="0"/>
              </a:rPr>
              <a:t>H ýasama. düşek.&lt;2m I-III derejelerde 1:4;</a:t>
            </a:r>
            <a:endParaRPr lang="ru-RU" sz="3600" dirty="0">
              <a:latin typeface="Times New Roman" panose="02020603050405020304" pitchFamily="18" charset="0"/>
              <a:cs typeface="Times New Roman" panose="02020603050405020304" pitchFamily="18" charset="0"/>
            </a:endParaRPr>
          </a:p>
          <a:p>
            <a:r>
              <a:rPr lang="sq-AL" sz="3600" dirty="0">
                <a:latin typeface="Times New Roman" panose="02020603050405020304" pitchFamily="18" charset="0"/>
                <a:cs typeface="Times New Roman" panose="02020603050405020304" pitchFamily="18" charset="0"/>
              </a:rPr>
              <a:t>H ýasama. düşek.&lt;1m I</a:t>
            </a:r>
            <a:r>
              <a:rPr lang="en-US" sz="3600" dirty="0">
                <a:latin typeface="Times New Roman" panose="02020603050405020304" pitchFamily="18" charset="0"/>
                <a:cs typeface="Times New Roman" panose="02020603050405020304" pitchFamily="18" charset="0"/>
              </a:rPr>
              <a:t>V</a:t>
            </a:r>
            <a:r>
              <a:rPr lang="sq-AL" sz="3600" dirty="0">
                <a:latin typeface="Times New Roman" panose="02020603050405020304" pitchFamily="18" charset="0"/>
                <a:cs typeface="Times New Roman" panose="02020603050405020304" pitchFamily="18" charset="0"/>
              </a:rPr>
              <a:t>-V derejelerde 1:3;</a:t>
            </a:r>
            <a:endParaRPr lang="ru-RU" sz="3600" dirty="0">
              <a:latin typeface="Times New Roman" panose="02020603050405020304" pitchFamily="18" charset="0"/>
              <a:cs typeface="Times New Roman" panose="02020603050405020304" pitchFamily="18" charset="0"/>
            </a:endParaRPr>
          </a:p>
          <a:p>
            <a:r>
              <a:rPr lang="sq-AL" sz="3600" dirty="0">
                <a:latin typeface="Times New Roman" panose="02020603050405020304" pitchFamily="18" charset="0"/>
                <a:cs typeface="Times New Roman" panose="02020603050405020304" pitchFamily="18" charset="0"/>
              </a:rPr>
              <a:t>H ýasama. düşek.&lt;2-6m I</a:t>
            </a:r>
            <a:r>
              <a:rPr lang="en-US" sz="3600" dirty="0">
                <a:latin typeface="Times New Roman" panose="02020603050405020304" pitchFamily="18" charset="0"/>
                <a:cs typeface="Times New Roman" panose="02020603050405020304" pitchFamily="18" charset="0"/>
              </a:rPr>
              <a:t>V</a:t>
            </a:r>
            <a:r>
              <a:rPr lang="sq-AL" sz="3600" dirty="0">
                <a:latin typeface="Times New Roman" panose="02020603050405020304" pitchFamily="18" charset="0"/>
                <a:cs typeface="Times New Roman" panose="02020603050405020304" pitchFamily="18" charset="0"/>
              </a:rPr>
              <a:t>-V derejelerde 1:1,5;</a:t>
            </a:r>
            <a:endParaRPr lang="ru-RU" sz="3600" dirty="0">
              <a:latin typeface="Times New Roman" panose="02020603050405020304" pitchFamily="18" charset="0"/>
              <a:cs typeface="Times New Roman" panose="02020603050405020304" pitchFamily="18" charset="0"/>
            </a:endParaRPr>
          </a:p>
          <a:p>
            <a:r>
              <a:rPr lang="sq-AL" sz="3600" dirty="0">
                <a:latin typeface="Times New Roman" panose="02020603050405020304" pitchFamily="18" charset="0"/>
                <a:cs typeface="Times New Roman" panose="02020603050405020304" pitchFamily="18" charset="0"/>
              </a:rPr>
              <a:t>H ýasama. düşek.&lt;6-12m I- V derejelerde 1:1,75.</a:t>
            </a:r>
            <a:endParaRPr lang="ru-RU" sz="3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96777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Легкий дым">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159</TotalTime>
  <Words>924</Words>
  <Application>Microsoft Office PowerPoint</Application>
  <PresentationFormat>Широкоэкранный</PresentationFormat>
  <Paragraphs>101</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Century Gothic</vt:lpstr>
      <vt:lpstr>Times New Roman</vt:lpstr>
      <vt:lpstr>Wingdings 3</vt:lpstr>
      <vt:lpstr>Легкий дым</vt:lpstr>
      <vt:lpstr>Ýoluň kese-kesiginiň beýan edilişi. </vt:lpstr>
      <vt:lpstr>Презентация PowerPoint</vt:lpstr>
      <vt:lpstr>1. Awtomobil ýoluň kese-kesiginiň elementlerini taslamak. </vt:lpstr>
      <vt:lpstr>Suw akdyrmak üçin beýik däl ýasama düşegiň we oýulma ýeriň uzaboýuna gapdal ganawlary gurýarlar.  Ýasama düşegi doldurmak üçin gapdal ganawlary geňeltmek we çuňlaşdyrmak esasynda gum alynýar.  Şeýle giňeldilen we çuňlaşdyrylan ganawlara gum alynýan ýer ätiýaçlyk diýilýär. </vt:lpstr>
      <vt:lpstr>Ýoluň gatnaw bölegi -diýip ulaglaryň hereketleri üçin kesgitlenen zolaga aýdylýar we ýer üsti düşegiň üstünde ýerleşdirilýär. </vt:lpstr>
      <vt:lpstr>Ýoluň düşegi</vt:lpstr>
      <vt:lpstr>Ýol düşekleri bilen sepleşýän we ýer üsti düşegiň üstünden ýerleşýän zolaga ýoluň gyrasy diýilýär. </vt:lpstr>
      <vt:lpstr>2. Awtomobil ýoluň kese-kesiginiň esasy talaplary.</vt:lpstr>
      <vt:lpstr>Ýasama düşegiň beýikligine görä olaryň kertliginiň ýapgytlylygy şu aşakdaky bahalarda berilýär:</vt:lpstr>
      <vt:lpstr>3.Awtomobil ýoluň kese-kesiginiň görnüşleri.</vt:lpstr>
      <vt:lpstr>Oýulma ýerleriň içki ýapgytlyklary üçin çuňlugyna garamazdan 1:3 alynýar. Oýulma ýerleriň daşky ýapgytlyklary şu aşakdaky baha boýunça alynýar: </vt:lpstr>
      <vt:lpstr>Презентация PowerPoint</vt:lpstr>
      <vt:lpstr>Ýasama düşegiň meýdanynyň ortaça bahasyny tapmak üçin ilki bilen ýasama düşekleriň hemmesiniň beýikligini jemläp umumy “n” sana bölmeli  </vt:lpstr>
      <vt:lpstr>Презентация PowerPoint</vt:lpstr>
      <vt:lpstr>Ätiýaçlyk meýdanyny şu aşakdaky formula bilen kesgitlenilýär:</vt:lpstr>
      <vt:lpstr>Iki gapdally ätiýaçlyk  toprakda bir ätiýaçlyk toprakdaky şekiliniň ýer düşeginiň ýarynyň meýdanyna deň bolmalydyr. </vt:lpstr>
      <vt:lpstr>Ätiýaçlyk gumdaky daşky ýapgytlygyň düýbüniň çuňlugy: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Ýoluň kese-kesiginiň beýan edilişi. </dc:title>
  <dc:creator>Пользователь</dc:creator>
  <cp:lastModifiedBy>User</cp:lastModifiedBy>
  <cp:revision>14</cp:revision>
  <dcterms:created xsi:type="dcterms:W3CDTF">2020-11-03T08:21:16Z</dcterms:created>
  <dcterms:modified xsi:type="dcterms:W3CDTF">2020-11-12T04:15:13Z</dcterms:modified>
</cp:coreProperties>
</file>