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2" r:id="rId16"/>
    <p:sldId id="273" r:id="rId17"/>
    <p:sldId id="270" r:id="rId18"/>
    <p:sldId id="271"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D4E9A79-E05E-41F4-8EBF-F5C8D6093AC7}" type="datetimeFigureOut">
              <a:rPr lang="ru-RU" smtClean="0"/>
              <a:t>01.02.2021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FD603E9-DE1F-43DA-89D7-D2AF0AF0F1A2}" type="slidenum">
              <a:rPr lang="ru-RU" smtClean="0"/>
              <a:t>‹#›</a:t>
            </a:fld>
            <a:endParaRPr lang="ru-RU"/>
          </a:p>
        </p:txBody>
      </p:sp>
    </p:spTree>
    <p:extLst>
      <p:ext uri="{BB962C8B-B14F-4D97-AF65-F5344CB8AC3E}">
        <p14:creationId xmlns:p14="http://schemas.microsoft.com/office/powerpoint/2010/main" val="2177248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D4E9A79-E05E-41F4-8EBF-F5C8D6093AC7}" type="datetimeFigureOut">
              <a:rPr lang="ru-RU" smtClean="0"/>
              <a:t>01.02.2021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FD603E9-DE1F-43DA-89D7-D2AF0AF0F1A2}" type="slidenum">
              <a:rPr lang="ru-RU" smtClean="0"/>
              <a:t>‹#›</a:t>
            </a:fld>
            <a:endParaRPr lang="ru-RU"/>
          </a:p>
        </p:txBody>
      </p:sp>
    </p:spTree>
    <p:extLst>
      <p:ext uri="{BB962C8B-B14F-4D97-AF65-F5344CB8AC3E}">
        <p14:creationId xmlns:p14="http://schemas.microsoft.com/office/powerpoint/2010/main" val="182061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D4E9A79-E05E-41F4-8EBF-F5C8D6093AC7}" type="datetimeFigureOut">
              <a:rPr lang="ru-RU" smtClean="0"/>
              <a:t>01.02.2021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FD603E9-DE1F-43DA-89D7-D2AF0AF0F1A2}" type="slidenum">
              <a:rPr lang="ru-RU" smtClean="0"/>
              <a:t>‹#›</a:t>
            </a:fld>
            <a:endParaRPr lang="ru-RU"/>
          </a:p>
        </p:txBody>
      </p:sp>
    </p:spTree>
    <p:extLst>
      <p:ext uri="{BB962C8B-B14F-4D97-AF65-F5344CB8AC3E}">
        <p14:creationId xmlns:p14="http://schemas.microsoft.com/office/powerpoint/2010/main" val="1725602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D4E9A79-E05E-41F4-8EBF-F5C8D6093AC7}" type="datetimeFigureOut">
              <a:rPr lang="ru-RU" smtClean="0"/>
              <a:t>01.02.2021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FD603E9-DE1F-43DA-89D7-D2AF0AF0F1A2}" type="slidenum">
              <a:rPr lang="ru-RU" smtClean="0"/>
              <a:t>‹#›</a:t>
            </a:fld>
            <a:endParaRPr lang="ru-RU"/>
          </a:p>
        </p:txBody>
      </p:sp>
    </p:spTree>
    <p:extLst>
      <p:ext uri="{BB962C8B-B14F-4D97-AF65-F5344CB8AC3E}">
        <p14:creationId xmlns:p14="http://schemas.microsoft.com/office/powerpoint/2010/main" val="3545151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D4E9A79-E05E-41F4-8EBF-F5C8D6093AC7}" type="datetimeFigureOut">
              <a:rPr lang="ru-RU" smtClean="0"/>
              <a:t>01.02.2021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FD603E9-DE1F-43DA-89D7-D2AF0AF0F1A2}" type="slidenum">
              <a:rPr lang="ru-RU" smtClean="0"/>
              <a:t>‹#›</a:t>
            </a:fld>
            <a:endParaRPr lang="ru-RU"/>
          </a:p>
        </p:txBody>
      </p:sp>
    </p:spTree>
    <p:extLst>
      <p:ext uri="{BB962C8B-B14F-4D97-AF65-F5344CB8AC3E}">
        <p14:creationId xmlns:p14="http://schemas.microsoft.com/office/powerpoint/2010/main" val="407216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D4E9A79-E05E-41F4-8EBF-F5C8D6093AC7}" type="datetimeFigureOut">
              <a:rPr lang="ru-RU" smtClean="0"/>
              <a:t>01.02.2021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FD603E9-DE1F-43DA-89D7-D2AF0AF0F1A2}" type="slidenum">
              <a:rPr lang="ru-RU" smtClean="0"/>
              <a:t>‹#›</a:t>
            </a:fld>
            <a:endParaRPr lang="ru-RU"/>
          </a:p>
        </p:txBody>
      </p:sp>
    </p:spTree>
    <p:extLst>
      <p:ext uri="{BB962C8B-B14F-4D97-AF65-F5344CB8AC3E}">
        <p14:creationId xmlns:p14="http://schemas.microsoft.com/office/powerpoint/2010/main" val="2314718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D4E9A79-E05E-41F4-8EBF-F5C8D6093AC7}" type="datetimeFigureOut">
              <a:rPr lang="ru-RU" smtClean="0"/>
              <a:t>01.02.2021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FD603E9-DE1F-43DA-89D7-D2AF0AF0F1A2}" type="slidenum">
              <a:rPr lang="ru-RU" smtClean="0"/>
              <a:t>‹#›</a:t>
            </a:fld>
            <a:endParaRPr lang="ru-RU"/>
          </a:p>
        </p:txBody>
      </p:sp>
    </p:spTree>
    <p:extLst>
      <p:ext uri="{BB962C8B-B14F-4D97-AF65-F5344CB8AC3E}">
        <p14:creationId xmlns:p14="http://schemas.microsoft.com/office/powerpoint/2010/main" val="4263615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D4E9A79-E05E-41F4-8EBF-F5C8D6093AC7}" type="datetimeFigureOut">
              <a:rPr lang="ru-RU" smtClean="0"/>
              <a:t>01.02.2021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FD603E9-DE1F-43DA-89D7-D2AF0AF0F1A2}" type="slidenum">
              <a:rPr lang="ru-RU" smtClean="0"/>
              <a:t>‹#›</a:t>
            </a:fld>
            <a:endParaRPr lang="ru-RU"/>
          </a:p>
        </p:txBody>
      </p:sp>
    </p:spTree>
    <p:extLst>
      <p:ext uri="{BB962C8B-B14F-4D97-AF65-F5344CB8AC3E}">
        <p14:creationId xmlns:p14="http://schemas.microsoft.com/office/powerpoint/2010/main" val="3682391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D4E9A79-E05E-41F4-8EBF-F5C8D6093AC7}" type="datetimeFigureOut">
              <a:rPr lang="ru-RU" smtClean="0"/>
              <a:t>01.02.2021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FD603E9-DE1F-43DA-89D7-D2AF0AF0F1A2}" type="slidenum">
              <a:rPr lang="ru-RU" smtClean="0"/>
              <a:t>‹#›</a:t>
            </a:fld>
            <a:endParaRPr lang="ru-RU"/>
          </a:p>
        </p:txBody>
      </p:sp>
    </p:spTree>
    <p:extLst>
      <p:ext uri="{BB962C8B-B14F-4D97-AF65-F5344CB8AC3E}">
        <p14:creationId xmlns:p14="http://schemas.microsoft.com/office/powerpoint/2010/main" val="2112776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D4E9A79-E05E-41F4-8EBF-F5C8D6093AC7}" type="datetimeFigureOut">
              <a:rPr lang="ru-RU" smtClean="0"/>
              <a:t>01.02.2021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FD603E9-DE1F-43DA-89D7-D2AF0AF0F1A2}" type="slidenum">
              <a:rPr lang="ru-RU" smtClean="0"/>
              <a:t>‹#›</a:t>
            </a:fld>
            <a:endParaRPr lang="ru-RU"/>
          </a:p>
        </p:txBody>
      </p:sp>
    </p:spTree>
    <p:extLst>
      <p:ext uri="{BB962C8B-B14F-4D97-AF65-F5344CB8AC3E}">
        <p14:creationId xmlns:p14="http://schemas.microsoft.com/office/powerpoint/2010/main" val="3231582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D4E9A79-E05E-41F4-8EBF-F5C8D6093AC7}" type="datetimeFigureOut">
              <a:rPr lang="ru-RU" smtClean="0"/>
              <a:t>01.02.2021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FD603E9-DE1F-43DA-89D7-D2AF0AF0F1A2}" type="slidenum">
              <a:rPr lang="ru-RU" smtClean="0"/>
              <a:t>‹#›</a:t>
            </a:fld>
            <a:endParaRPr lang="ru-RU"/>
          </a:p>
        </p:txBody>
      </p:sp>
    </p:spTree>
    <p:extLst>
      <p:ext uri="{BB962C8B-B14F-4D97-AF65-F5344CB8AC3E}">
        <p14:creationId xmlns:p14="http://schemas.microsoft.com/office/powerpoint/2010/main" val="596704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4E9A79-E05E-41F4-8EBF-F5C8D6093AC7}" type="datetimeFigureOut">
              <a:rPr lang="ru-RU" smtClean="0"/>
              <a:t>01.02.2021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D603E9-DE1F-43DA-89D7-D2AF0AF0F1A2}" type="slidenum">
              <a:rPr lang="ru-RU" smtClean="0"/>
              <a:t>‹#›</a:t>
            </a:fld>
            <a:endParaRPr lang="ru-RU"/>
          </a:p>
        </p:txBody>
      </p:sp>
    </p:spTree>
    <p:extLst>
      <p:ext uri="{BB962C8B-B14F-4D97-AF65-F5344CB8AC3E}">
        <p14:creationId xmlns:p14="http://schemas.microsoft.com/office/powerpoint/2010/main" val="3113221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Autofit/>
          </a:bodyPr>
          <a:lstStyle/>
          <a:p>
            <a:pPr>
              <a:lnSpc>
                <a:spcPct val="107000"/>
              </a:lnSpc>
              <a:spcAft>
                <a:spcPts val="0"/>
              </a:spcAft>
            </a:pPr>
            <a:r>
              <a:rPr lang="tk-TM"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Tema: </a:t>
            </a:r>
            <a:r>
              <a:rPr lang="ru-RU" sz="5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Berkidiji</a:t>
            </a:r>
            <a:r>
              <a:rPr lang="ru-RU"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materialar</a:t>
            </a:r>
            <a:r>
              <a:rPr lang="ru-RU"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tk-TM"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olaryň</a:t>
            </a:r>
            <a:r>
              <a:rPr lang="ru-RU"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çykaryjy</a:t>
            </a:r>
            <a:r>
              <a:rPr lang="ru-RU" sz="5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k-TM"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r>
            <a:br>
              <a:rPr lang="tk-TM"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br>
            <a:r>
              <a:rPr lang="tk-TM" sz="5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k-TM"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we</a:t>
            </a:r>
            <a:r>
              <a:rPr lang="ru-RU"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kabul</a:t>
            </a:r>
            <a:r>
              <a:rPr lang="ru-RU" sz="5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ediji</a:t>
            </a:r>
            <a:r>
              <a:rPr lang="ru-RU" sz="5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enjamlar</a:t>
            </a:r>
            <a:r>
              <a:rPr lang="tk-TM"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y</a:t>
            </a:r>
            <a:r>
              <a:rPr lang="ru-RU"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hem-de</a:t>
            </a:r>
            <a:r>
              <a:rPr lang="ru-RU" sz="5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k-TM"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br>
              <a:rPr lang="tk-TM"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br>
            <a:r>
              <a:rPr lang="tk-TM" sz="5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k-TM"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olaryň</a:t>
            </a:r>
            <a:r>
              <a:rPr lang="ru-RU"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k-TM"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s</a:t>
            </a:r>
            <a:r>
              <a:rPr lang="ru-RU" sz="5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aklan</a:t>
            </a:r>
            <a:r>
              <a:rPr lang="en-US" sz="5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yl</a:t>
            </a:r>
            <a:r>
              <a:rPr lang="ru-RU" sz="50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şy</a:t>
            </a:r>
            <a:r>
              <a:rPr lang="ru-RU" sz="5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5000" b="1" dirty="0" smtClean="0">
                <a:effectLst/>
                <a:latin typeface="Calibri" panose="020F0502020204030204" pitchFamily="34" charset="0"/>
                <a:ea typeface="Calibri" panose="020F0502020204030204" pitchFamily="34" charset="0"/>
                <a:cs typeface="Times New Roman" panose="02020603050405020304" pitchFamily="18" charset="0"/>
              </a:rPr>
            </a:br>
            <a:r>
              <a:rPr lang="tk-TM" sz="5000" b="1" dirty="0" smtClean="0">
                <a:latin typeface="Times New Roman" panose="02020603050405020304" pitchFamily="18" charset="0"/>
                <a:ea typeface="Calibri" panose="020F0502020204030204" pitchFamily="34" charset="0"/>
                <a:cs typeface="Times New Roman" panose="02020603050405020304" pitchFamily="18" charset="0"/>
              </a:rPr>
              <a:t>1. </a:t>
            </a:r>
            <a:r>
              <a:rPr lang="ru-RU" sz="5000" b="1" dirty="0" err="1" smtClean="0">
                <a:latin typeface="Times New Roman" panose="02020603050405020304" pitchFamily="18" charset="0"/>
                <a:ea typeface="Times New Roman" panose="02020603050405020304" pitchFamily="18" charset="0"/>
                <a:cs typeface="Times New Roman" panose="02020603050405020304" pitchFamily="18" charset="0"/>
              </a:rPr>
              <a:t>Awtogudronatlar</a:t>
            </a:r>
            <a:r>
              <a:rPr lang="ru-RU" sz="5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a:latin typeface="Times New Roman" panose="02020603050405020304" pitchFamily="18" charset="0"/>
                <a:ea typeface="Times New Roman" panose="02020603050405020304" pitchFamily="18" charset="0"/>
                <a:cs typeface="Times New Roman" panose="02020603050405020304" pitchFamily="18" charset="0"/>
              </a:rPr>
              <a:t>Asfaltgaryjy</a:t>
            </a:r>
            <a:r>
              <a:rPr lang="ru-RU" sz="5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a:latin typeface="Times New Roman" panose="02020603050405020304" pitchFamily="18" charset="0"/>
                <a:ea typeface="Times New Roman" panose="02020603050405020304" pitchFamily="18" charset="0"/>
                <a:cs typeface="Times New Roman" panose="02020603050405020304" pitchFamily="18" charset="0"/>
              </a:rPr>
              <a:t>enjamlar</a:t>
            </a:r>
            <a:r>
              <a:rPr lang="ru-RU" sz="50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50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50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5000" b="1" dirty="0" smtClean="0">
                <a:latin typeface="Times New Roman" panose="02020603050405020304" pitchFamily="18" charset="0"/>
                <a:ea typeface="Times New Roman" panose="02020603050405020304" pitchFamily="18" charset="0"/>
                <a:cs typeface="Times New Roman" panose="02020603050405020304" pitchFamily="18" charset="0"/>
              </a:rPr>
              <a:t>2. </a:t>
            </a:r>
            <a:r>
              <a:rPr lang="ru-RU" sz="5000" b="1" dirty="0" err="1" smtClean="0">
                <a:latin typeface="Times New Roman" panose="02020603050405020304" pitchFamily="18" charset="0"/>
                <a:ea typeface="Times New Roman" panose="02020603050405020304" pitchFamily="18" charset="0"/>
                <a:cs typeface="Times New Roman" panose="02020603050405020304" pitchFamily="18" charset="0"/>
              </a:rPr>
              <a:t>Guradyjy</a:t>
            </a:r>
            <a:r>
              <a:rPr lang="ru-RU" sz="5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a:latin typeface="Times New Roman" panose="02020603050405020304" pitchFamily="18" charset="0"/>
                <a:ea typeface="Times New Roman" panose="02020603050405020304" pitchFamily="18" charset="0"/>
                <a:cs typeface="Times New Roman" panose="02020603050405020304" pitchFamily="18" charset="0"/>
              </a:rPr>
              <a:t>baraban</a:t>
            </a:r>
            <a:r>
              <a:rPr lang="ru-RU" sz="5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smtClean="0">
                <a:latin typeface="Times New Roman" panose="02020603050405020304" pitchFamily="18" charset="0"/>
                <a:ea typeface="Times New Roman" panose="02020603050405020304" pitchFamily="18" charset="0"/>
                <a:cs typeface="Times New Roman" panose="02020603050405020304" pitchFamily="18" charset="0"/>
              </a:rPr>
              <a:t>Asfaltdüşeýji</a:t>
            </a:r>
            <a:r>
              <a:rPr lang="tk-TM" sz="5000" b="1" dirty="0" smtClean="0">
                <a:latin typeface="Times New Roman" panose="02020603050405020304" pitchFamily="18" charset="0"/>
                <a:ea typeface="Times New Roman" panose="02020603050405020304" pitchFamily="18" charset="0"/>
                <a:cs typeface="Times New Roman" panose="02020603050405020304" pitchFamily="18" charset="0"/>
              </a:rPr>
              <a:t>   </a:t>
            </a:r>
            <a:br>
              <a:rPr lang="tk-TM" sz="50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50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5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smtClean="0">
                <a:latin typeface="Times New Roman" panose="02020603050405020304" pitchFamily="18" charset="0"/>
                <a:ea typeface="Times New Roman" panose="02020603050405020304" pitchFamily="18" charset="0"/>
                <a:cs typeface="Times New Roman" panose="02020603050405020304" pitchFamily="18" charset="0"/>
              </a:rPr>
              <a:t>maşynlar</a:t>
            </a:r>
            <a:r>
              <a:rPr lang="ru-RU" sz="50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50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50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5000" b="1" dirty="0" smtClean="0">
                <a:latin typeface="Times New Roman" panose="02020603050405020304" pitchFamily="18" charset="0"/>
                <a:ea typeface="Times New Roman" panose="02020603050405020304" pitchFamily="18" charset="0"/>
                <a:cs typeface="Times New Roman" panose="02020603050405020304" pitchFamily="18" charset="0"/>
              </a:rPr>
              <a:t>3. </a:t>
            </a:r>
            <a:r>
              <a:rPr lang="ru-RU" sz="5000" b="1" dirty="0" err="1" smtClean="0">
                <a:latin typeface="Times New Roman" panose="02020603050405020304" pitchFamily="18" charset="0"/>
                <a:ea typeface="Times New Roman" panose="02020603050405020304" pitchFamily="18" charset="0"/>
                <a:cs typeface="Times New Roman" panose="02020603050405020304" pitchFamily="18" charset="0"/>
              </a:rPr>
              <a:t>Materiallaryň</a:t>
            </a:r>
            <a:r>
              <a:rPr lang="ru-RU" sz="50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a:latin typeface="Times New Roman" panose="02020603050405020304" pitchFamily="18" charset="0"/>
                <a:ea typeface="Times New Roman" panose="02020603050405020304" pitchFamily="18" charset="0"/>
                <a:cs typeface="Times New Roman" panose="02020603050405020304" pitchFamily="18" charset="0"/>
              </a:rPr>
              <a:t>ýola</a:t>
            </a:r>
            <a:r>
              <a:rPr lang="ru-RU" sz="5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a:latin typeface="Times New Roman" panose="02020603050405020304" pitchFamily="18" charset="0"/>
                <a:ea typeface="Times New Roman" panose="02020603050405020304" pitchFamily="18" charset="0"/>
                <a:cs typeface="Times New Roman" panose="02020603050405020304" pitchFamily="18" charset="0"/>
              </a:rPr>
              <a:t>ýazylanda</a:t>
            </a:r>
            <a:r>
              <a:rPr lang="ru-RU" sz="5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000" b="1" dirty="0" err="1">
                <a:latin typeface="Times New Roman" panose="02020603050405020304" pitchFamily="18" charset="0"/>
                <a:ea typeface="Times New Roman" panose="02020603050405020304" pitchFamily="18" charset="0"/>
                <a:cs typeface="Times New Roman" panose="02020603050405020304" pitchFamily="18" charset="0"/>
              </a:rPr>
              <a:t>usullary</a:t>
            </a:r>
            <a:r>
              <a:rPr lang="ru-RU" sz="5000" b="1" dirty="0">
                <a:latin typeface="Times New Roman" panose="02020603050405020304" pitchFamily="18" charset="0"/>
                <a:ea typeface="Times New Roman" panose="02020603050405020304" pitchFamily="18" charset="0"/>
                <a:cs typeface="Times New Roman" panose="02020603050405020304" pitchFamily="18" charset="0"/>
              </a:rPr>
              <a:t>.</a:t>
            </a:r>
            <a:r>
              <a:rPr lang="ru-RU" sz="5000" b="1"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5000" b="1" dirty="0" smtClean="0">
                <a:effectLst/>
                <a:latin typeface="Calibri" panose="020F0502020204030204" pitchFamily="34" charset="0"/>
                <a:ea typeface="Calibri" panose="020F0502020204030204" pitchFamily="34" charset="0"/>
                <a:cs typeface="Times New Roman" panose="02020603050405020304" pitchFamily="18" charset="0"/>
              </a:rPr>
            </a:br>
            <a:r>
              <a:rPr lang="tk-TM" sz="5000" b="1" dirty="0" smtClean="0">
                <a:effectLst/>
                <a:latin typeface="Calibri" panose="020F0502020204030204" pitchFamily="34" charset="0"/>
                <a:ea typeface="Calibri" panose="020F0502020204030204" pitchFamily="34" charset="0"/>
                <a:cs typeface="Times New Roman" panose="02020603050405020304" pitchFamily="18" charset="0"/>
              </a:rPr>
              <a:t>    </a:t>
            </a:r>
            <a:r>
              <a:rPr lang="ru-RU" sz="5000" b="1" dirty="0" err="1" smtClean="0">
                <a:latin typeface="Times New Roman" panose="02020603050405020304" pitchFamily="18" charset="0"/>
                <a:ea typeface="Times New Roman" panose="02020603050405020304" pitchFamily="18" charset="0"/>
              </a:rPr>
              <a:t>Netije</a:t>
            </a:r>
            <a:r>
              <a:rPr lang="ru-RU" sz="5000" b="1" dirty="0">
                <a:latin typeface="Times New Roman" panose="02020603050405020304" pitchFamily="18" charset="0"/>
                <a:ea typeface="Times New Roman" panose="02020603050405020304" pitchFamily="18" charset="0"/>
              </a:rPr>
              <a:t>.</a:t>
            </a:r>
            <a:endParaRPr lang="ru-RU" sz="5000" b="1" dirty="0"/>
          </a:p>
        </p:txBody>
      </p:sp>
    </p:spTree>
    <p:extLst>
      <p:ext uri="{BB962C8B-B14F-4D97-AF65-F5344CB8AC3E}">
        <p14:creationId xmlns:p14="http://schemas.microsoft.com/office/powerpoint/2010/main" val="2152727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4800" b="1" dirty="0" err="1">
                <a:solidFill>
                  <a:srgbClr val="000000"/>
                </a:solidFill>
                <a:latin typeface="Times New Roman" panose="02020603050405020304" pitchFamily="18" charset="0"/>
              </a:rPr>
              <a:t>Bitumy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daşamak</a:t>
            </a:r>
            <a:r>
              <a:rPr lang="en-US" sz="4800" b="1" dirty="0">
                <a:solidFill>
                  <a:srgbClr val="000000"/>
                </a:solidFill>
                <a:latin typeface="Times New Roman" panose="02020603050405020304" pitchFamily="18" charset="0"/>
              </a:rPr>
              <a:t> we </a:t>
            </a:r>
            <a:r>
              <a:rPr lang="en-US" sz="4800" b="1" dirty="0" err="1">
                <a:solidFill>
                  <a:srgbClr val="000000"/>
                </a:solidFill>
                <a:latin typeface="Times New Roman" panose="02020603050405020304" pitchFamily="18" charset="0"/>
              </a:rPr>
              <a:t>ýola</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sepmek</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üçin</a:t>
            </a:r>
            <a:r>
              <a:rPr lang="en-US" sz="4800" b="1" dirty="0">
                <a:solidFill>
                  <a:srgbClr val="000000"/>
                </a:solidFill>
                <a:latin typeface="Times New Roman" panose="02020603050405020304" pitchFamily="18" charset="0"/>
              </a:rPr>
              <a:t> </a:t>
            </a:r>
            <a:r>
              <a:rPr lang="en-US" sz="4800" b="1" dirty="0" err="1">
                <a:solidFill>
                  <a:srgbClr val="0070C0"/>
                </a:solidFill>
                <a:latin typeface="Times New Roman" panose="02020603050405020304" pitchFamily="18" charset="0"/>
              </a:rPr>
              <a:t>awtogudronatorlar</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ulanylýar</a:t>
            </a:r>
            <a:r>
              <a:rPr lang="tk-TM" sz="4800" b="1" dirty="0" smtClean="0">
                <a:solidFill>
                  <a:srgbClr val="000000"/>
                </a:solidFill>
                <a:latin typeface="Times New Roman" panose="02020603050405020304" pitchFamily="18" charset="0"/>
              </a:rPr>
              <a:t>.</a:t>
            </a:r>
            <a:r>
              <a:rPr lang="en-US" sz="4800" b="1" dirty="0">
                <a:solidFill>
                  <a:srgbClr val="000000"/>
                </a:solidFill>
                <a:latin typeface="Times New Roman" panose="02020603050405020304" pitchFamily="18" charset="0"/>
              </a:rPr>
              <a:t> </a:t>
            </a:r>
            <a:r>
              <a:rPr lang="en-US" sz="4800" b="1" dirty="0" err="1">
                <a:solidFill>
                  <a:srgbClr val="0070C0"/>
                </a:solidFill>
                <a:latin typeface="Times New Roman" panose="02020603050405020304" pitchFamily="18" charset="0"/>
              </a:rPr>
              <a:t>Awtogudronator</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bitumy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deňölçegde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daş</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materiallaryň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üsti</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boýunça</a:t>
            </a:r>
            <a:r>
              <a:rPr lang="en-US" sz="4800" b="1" dirty="0">
                <a:solidFill>
                  <a:srgbClr val="000000"/>
                </a:solidFill>
                <a:latin typeface="Times New Roman" panose="02020603050405020304" pitchFamily="18" charset="0"/>
              </a:rPr>
              <a:t> </a:t>
            </a:r>
            <a:r>
              <a:rPr lang="en-US" sz="4800" b="1" i="1" dirty="0" smtClean="0">
                <a:solidFill>
                  <a:srgbClr val="FF0000"/>
                </a:solidFill>
                <a:latin typeface="Times New Roman" panose="02020603050405020304" pitchFamily="18" charset="0"/>
              </a:rPr>
              <a:t>2,5…60 </a:t>
            </a:r>
            <a:r>
              <a:rPr lang="en-US" sz="4800" b="1" i="1" dirty="0">
                <a:solidFill>
                  <a:srgbClr val="FF0000"/>
                </a:solidFill>
                <a:latin typeface="Times New Roman" panose="02020603050405020304" pitchFamily="18" charset="0"/>
              </a:rPr>
              <a:t>atm. </a:t>
            </a:r>
            <a:r>
              <a:rPr lang="en-US" sz="4800" b="1" dirty="0" err="1">
                <a:solidFill>
                  <a:srgbClr val="000000"/>
                </a:solidFill>
                <a:latin typeface="Times New Roman" panose="02020603050405020304" pitchFamily="18" charset="0"/>
              </a:rPr>
              <a:t>basyşy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astynda</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paýlaýar</a:t>
            </a:r>
            <a:r>
              <a:rPr lang="en-US" sz="4800" b="1" dirty="0" smtClean="0">
                <a:solidFill>
                  <a:srgbClr val="000000"/>
                </a:solidFill>
                <a:latin typeface="Times New Roman" panose="02020603050405020304" pitchFamily="18" charset="0"/>
              </a:rPr>
              <a:t>. </a:t>
            </a:r>
            <a:r>
              <a:rPr lang="en-US" sz="4800" b="1" dirty="0" err="1">
                <a:solidFill>
                  <a:srgbClr val="0070C0"/>
                </a:solidFill>
                <a:latin typeface="Times New Roman" panose="02020603050405020304" pitchFamily="18" charset="0"/>
              </a:rPr>
              <a:t>Awtogudronator</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bitumy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ýoluň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üstine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dökmeklik</a:t>
            </a:r>
            <a:r>
              <a:rPr lang="en-US" sz="4800" b="1" dirty="0">
                <a:solidFill>
                  <a:srgbClr val="000000"/>
                </a:solidFill>
                <a:latin typeface="Times New Roman" panose="02020603050405020304" pitchFamily="18" charset="0"/>
              </a:rPr>
              <a:t> we </a:t>
            </a:r>
            <a:r>
              <a:rPr lang="en-US" sz="4800" b="1" dirty="0" err="1">
                <a:solidFill>
                  <a:srgbClr val="000000"/>
                </a:solidFill>
                <a:latin typeface="Times New Roman" panose="02020603050405020304" pitchFamily="18" charset="0"/>
              </a:rPr>
              <a:t>deňölçegde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paýlamaklyk</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üçin</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ulanylýar</a:t>
            </a:r>
            <a:r>
              <a:rPr lang="en-US" sz="4800" b="1" dirty="0" smtClean="0">
                <a:solidFill>
                  <a:srgbClr val="000000"/>
                </a:solidFill>
                <a:latin typeface="Times New Roman" panose="02020603050405020304" pitchFamily="18" charset="0"/>
              </a:rPr>
              <a:t>. </a:t>
            </a:r>
            <a:r>
              <a:rPr lang="en-US" sz="4800" b="1" dirty="0" err="1">
                <a:solidFill>
                  <a:srgbClr val="0070C0"/>
                </a:solidFill>
                <a:latin typeface="Times New Roman" panose="02020603050405020304" pitchFamily="18" charset="0"/>
              </a:rPr>
              <a:t>Awtogudronatorlar</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bitum</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materialyny</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i="1" dirty="0" smtClean="0">
                <a:solidFill>
                  <a:srgbClr val="FF0000"/>
                </a:solidFill>
                <a:latin typeface="Times New Roman" panose="02020603050405020304" pitchFamily="18" charset="0"/>
              </a:rPr>
              <a:t>300 </a:t>
            </a:r>
            <a:r>
              <a:rPr lang="en-US" sz="4800" b="1" i="1" dirty="0">
                <a:solidFill>
                  <a:srgbClr val="FF0000"/>
                </a:solidFill>
                <a:latin typeface="Times New Roman" panose="02020603050405020304" pitchFamily="18" charset="0"/>
              </a:rPr>
              <a:t>km</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aralyga</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çenli</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daşamak</a:t>
            </a:r>
            <a:r>
              <a:rPr lang="tk-TM" sz="4800" b="1" dirty="0" smtClean="0">
                <a:solidFill>
                  <a:srgbClr val="000000"/>
                </a:solidFill>
                <a:latin typeface="Times New Roman" panose="02020603050405020304" pitchFamily="18" charset="0"/>
              </a:rPr>
              <a:t> bolýar.</a:t>
            </a:r>
            <a:endParaRPr lang="ru-RU" sz="4800" b="1" dirty="0"/>
          </a:p>
        </p:txBody>
      </p:sp>
    </p:spTree>
    <p:extLst>
      <p:ext uri="{BB962C8B-B14F-4D97-AF65-F5344CB8AC3E}">
        <p14:creationId xmlns:p14="http://schemas.microsoft.com/office/powerpoint/2010/main" val="507440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
            <a:ext cx="10515600" cy="747345"/>
          </a:xfrm>
        </p:spPr>
        <p:txBody>
          <a:bodyPr/>
          <a:lstStyle/>
          <a:p>
            <a:r>
              <a:rPr lang="tk-TM" b="1" dirty="0" smtClean="0">
                <a:solidFill>
                  <a:srgbClr val="7030A0"/>
                </a:solidFill>
                <a:latin typeface="Times New Roman" panose="02020603050405020304" pitchFamily="18" charset="0"/>
              </a:rPr>
              <a:t>     </a:t>
            </a:r>
            <a:r>
              <a:rPr lang="en-US" b="1" dirty="0" err="1" smtClean="0">
                <a:solidFill>
                  <a:srgbClr val="7030A0"/>
                </a:solidFill>
                <a:latin typeface="Times New Roman" panose="02020603050405020304" pitchFamily="18" charset="0"/>
              </a:rPr>
              <a:t>Awtogudornatoryň</a:t>
            </a:r>
            <a:r>
              <a:rPr lang="en-US" b="1" dirty="0" smtClean="0">
                <a:solidFill>
                  <a:srgbClr val="7030A0"/>
                </a:solidFill>
                <a:latin typeface="Times New Roman" panose="02020603050405020304" pitchFamily="18" charset="0"/>
              </a:rPr>
              <a:t> </a:t>
            </a:r>
            <a:r>
              <a:rPr lang="en-US" b="1" dirty="0" err="1">
                <a:solidFill>
                  <a:srgbClr val="7030A0"/>
                </a:solidFill>
                <a:latin typeface="Times New Roman" panose="02020603050405020304" pitchFamily="18" charset="0"/>
              </a:rPr>
              <a:t>umumy</a:t>
            </a:r>
            <a:r>
              <a:rPr lang="en-US" b="1" dirty="0">
                <a:solidFill>
                  <a:srgbClr val="7030A0"/>
                </a:solidFill>
                <a:latin typeface="Times New Roman" panose="02020603050405020304" pitchFamily="18" charset="0"/>
              </a:rPr>
              <a:t> </a:t>
            </a:r>
            <a:r>
              <a:rPr lang="en-US" b="1" dirty="0" err="1" smtClean="0">
                <a:solidFill>
                  <a:srgbClr val="7030A0"/>
                </a:solidFill>
                <a:latin typeface="Times New Roman" panose="02020603050405020304" pitchFamily="18" charset="0"/>
              </a:rPr>
              <a:t>görnüşi</a:t>
            </a:r>
            <a:endParaRPr lang="ru-RU" b="1" dirty="0">
              <a:solidFill>
                <a:srgbClr val="7030A0"/>
              </a:solidFill>
            </a:endParaRPr>
          </a:p>
        </p:txBody>
      </p:sp>
      <p:pic>
        <p:nvPicPr>
          <p:cNvPr id="4" name="Объект 3"/>
          <p:cNvPicPr>
            <a:picLocks noGrp="1" noChangeAspect="1"/>
          </p:cNvPicPr>
          <p:nvPr>
            <p:ph idx="1"/>
          </p:nvPr>
        </p:nvPicPr>
        <p:blipFill>
          <a:blip r:embed="rId2"/>
          <a:stretch>
            <a:fillRect/>
          </a:stretch>
        </p:blipFill>
        <p:spPr>
          <a:xfrm>
            <a:off x="1239716" y="747346"/>
            <a:ext cx="9478108" cy="6110654"/>
          </a:xfrm>
          <a:prstGeom prst="rect">
            <a:avLst/>
          </a:prstGeom>
        </p:spPr>
      </p:pic>
    </p:spTree>
    <p:extLst>
      <p:ext uri="{BB962C8B-B14F-4D97-AF65-F5344CB8AC3E}">
        <p14:creationId xmlns:p14="http://schemas.microsoft.com/office/powerpoint/2010/main" val="1917477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
            <a:ext cx="12192000" cy="826476"/>
          </a:xfrm>
        </p:spPr>
        <p:txBody>
          <a:bodyPr>
            <a:normAutofit fontScale="90000"/>
          </a:bodyPr>
          <a:lstStyle/>
          <a:p>
            <a:r>
              <a:rPr lang="tk-TM" dirty="0" smtClean="0">
                <a:solidFill>
                  <a:srgbClr val="000000"/>
                </a:solidFill>
                <a:latin typeface="Times New Roman" panose="02020603050405020304" pitchFamily="18" charset="0"/>
              </a:rPr>
              <a:t>  </a:t>
            </a:r>
            <a:r>
              <a:rPr lang="en-US" b="1" dirty="0" err="1" smtClean="0">
                <a:solidFill>
                  <a:srgbClr val="7030A0"/>
                </a:solidFill>
                <a:latin typeface="Times New Roman" panose="02020603050405020304" pitchFamily="18" charset="0"/>
              </a:rPr>
              <a:t>Awtogudornatoryň</a:t>
            </a:r>
            <a:r>
              <a:rPr lang="en-US" b="1" dirty="0" smtClean="0">
                <a:solidFill>
                  <a:srgbClr val="7030A0"/>
                </a:solidFill>
                <a:latin typeface="Times New Roman" panose="02020603050405020304" pitchFamily="18" charset="0"/>
              </a:rPr>
              <a:t> </a:t>
            </a:r>
            <a:r>
              <a:rPr lang="en-US" b="1" dirty="0" err="1">
                <a:solidFill>
                  <a:srgbClr val="7030A0"/>
                </a:solidFill>
                <a:latin typeface="Times New Roman" panose="02020603050405020304" pitchFamily="18" charset="0"/>
              </a:rPr>
              <a:t>gyzdyryş</a:t>
            </a:r>
            <a:r>
              <a:rPr lang="en-US" b="1" dirty="0">
                <a:solidFill>
                  <a:srgbClr val="7030A0"/>
                </a:solidFill>
                <a:latin typeface="Times New Roman" panose="02020603050405020304" pitchFamily="18" charset="0"/>
              </a:rPr>
              <a:t> </a:t>
            </a:r>
            <a:r>
              <a:rPr lang="en-US" b="1" dirty="0" err="1">
                <a:solidFill>
                  <a:srgbClr val="7030A0"/>
                </a:solidFill>
                <a:latin typeface="Times New Roman" panose="02020603050405020304" pitchFamily="18" charset="0"/>
              </a:rPr>
              <a:t>sistemasynyň</a:t>
            </a:r>
            <a:r>
              <a:rPr lang="en-US" b="1" dirty="0">
                <a:solidFill>
                  <a:srgbClr val="7030A0"/>
                </a:solidFill>
                <a:latin typeface="Times New Roman" panose="02020603050405020304" pitchFamily="18" charset="0"/>
              </a:rPr>
              <a:t> </a:t>
            </a:r>
            <a:r>
              <a:rPr lang="en-US" b="1" dirty="0" err="1">
                <a:solidFill>
                  <a:srgbClr val="7030A0"/>
                </a:solidFill>
                <a:latin typeface="Times New Roman" panose="02020603050405020304" pitchFamily="18" charset="0"/>
              </a:rPr>
              <a:t>shemasy</a:t>
            </a:r>
            <a:endParaRPr lang="ru-RU" b="1" dirty="0">
              <a:solidFill>
                <a:srgbClr val="7030A0"/>
              </a:solidFill>
            </a:endParaRPr>
          </a:p>
        </p:txBody>
      </p:sp>
      <p:pic>
        <p:nvPicPr>
          <p:cNvPr id="4" name="Объект 3"/>
          <p:cNvPicPr>
            <a:picLocks noGrp="1" noChangeAspect="1"/>
          </p:cNvPicPr>
          <p:nvPr>
            <p:ph idx="1"/>
          </p:nvPr>
        </p:nvPicPr>
        <p:blipFill>
          <a:blip r:embed="rId2"/>
          <a:stretch>
            <a:fillRect/>
          </a:stretch>
        </p:blipFill>
        <p:spPr>
          <a:xfrm>
            <a:off x="1213339" y="826478"/>
            <a:ext cx="9530862" cy="6031522"/>
          </a:xfrm>
          <a:prstGeom prst="rect">
            <a:avLst/>
          </a:prstGeom>
        </p:spPr>
      </p:pic>
    </p:spTree>
    <p:extLst>
      <p:ext uri="{BB962C8B-B14F-4D97-AF65-F5344CB8AC3E}">
        <p14:creationId xmlns:p14="http://schemas.microsoft.com/office/powerpoint/2010/main" val="2082616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800099"/>
          </a:xfrm>
        </p:spPr>
        <p:txBody>
          <a:bodyPr>
            <a:normAutofit fontScale="90000"/>
          </a:bodyPr>
          <a:lstStyle/>
          <a:p>
            <a:r>
              <a:rPr lang="tk-TM" dirty="0" smtClean="0">
                <a:solidFill>
                  <a:srgbClr val="000000"/>
                </a:solidFill>
                <a:latin typeface="Times New Roman" panose="02020603050405020304" pitchFamily="18" charset="0"/>
              </a:rPr>
              <a:t>    </a:t>
            </a:r>
            <a:r>
              <a:rPr lang="en-US" b="1" dirty="0" err="1" smtClean="0">
                <a:solidFill>
                  <a:srgbClr val="7030A0"/>
                </a:solidFill>
                <a:latin typeface="Times New Roman" panose="02020603050405020304" pitchFamily="18" charset="0"/>
              </a:rPr>
              <a:t>Awtogudronatoryň</a:t>
            </a:r>
            <a:r>
              <a:rPr lang="en-US" b="1" dirty="0" smtClean="0">
                <a:solidFill>
                  <a:srgbClr val="7030A0"/>
                </a:solidFill>
                <a:latin typeface="Times New Roman" panose="02020603050405020304" pitchFamily="18" charset="0"/>
              </a:rPr>
              <a:t> </a:t>
            </a:r>
            <a:r>
              <a:rPr lang="en-US" b="1" dirty="0" err="1">
                <a:solidFill>
                  <a:srgbClr val="7030A0"/>
                </a:solidFill>
                <a:latin typeface="Times New Roman" panose="02020603050405020304" pitchFamily="18" charset="0"/>
              </a:rPr>
              <a:t>paýlaýjy</a:t>
            </a:r>
            <a:r>
              <a:rPr lang="en-US" b="1" dirty="0">
                <a:solidFill>
                  <a:srgbClr val="7030A0"/>
                </a:solidFill>
                <a:latin typeface="Times New Roman" panose="02020603050405020304" pitchFamily="18" charset="0"/>
              </a:rPr>
              <a:t> </a:t>
            </a:r>
            <a:r>
              <a:rPr lang="en-US" b="1" dirty="0" err="1">
                <a:solidFill>
                  <a:srgbClr val="7030A0"/>
                </a:solidFill>
                <a:latin typeface="Times New Roman" panose="02020603050405020304" pitchFamily="18" charset="0"/>
              </a:rPr>
              <a:t>sistemasynyň</a:t>
            </a:r>
            <a:r>
              <a:rPr lang="en-US" b="1" dirty="0">
                <a:solidFill>
                  <a:srgbClr val="7030A0"/>
                </a:solidFill>
                <a:latin typeface="Times New Roman" panose="02020603050405020304" pitchFamily="18" charset="0"/>
              </a:rPr>
              <a:t> </a:t>
            </a:r>
            <a:r>
              <a:rPr lang="en-US" b="1" dirty="0" err="1">
                <a:solidFill>
                  <a:srgbClr val="7030A0"/>
                </a:solidFill>
                <a:latin typeface="Times New Roman" panose="02020603050405020304" pitchFamily="18" charset="0"/>
              </a:rPr>
              <a:t>shemasy</a:t>
            </a:r>
            <a:endParaRPr lang="ru-RU" b="1" dirty="0">
              <a:solidFill>
                <a:srgbClr val="7030A0"/>
              </a:solidFill>
            </a:endParaRPr>
          </a:p>
        </p:txBody>
      </p:sp>
      <p:pic>
        <p:nvPicPr>
          <p:cNvPr id="4" name="Объект 3"/>
          <p:cNvPicPr>
            <a:picLocks noGrp="1" noChangeAspect="1"/>
          </p:cNvPicPr>
          <p:nvPr>
            <p:ph idx="1"/>
          </p:nvPr>
        </p:nvPicPr>
        <p:blipFill>
          <a:blip r:embed="rId2"/>
          <a:stretch>
            <a:fillRect/>
          </a:stretch>
        </p:blipFill>
        <p:spPr>
          <a:xfrm>
            <a:off x="518746" y="738554"/>
            <a:ext cx="11095892" cy="6119446"/>
          </a:xfrm>
          <a:prstGeom prst="rect">
            <a:avLst/>
          </a:prstGeom>
        </p:spPr>
      </p:pic>
    </p:spTree>
    <p:extLst>
      <p:ext uri="{BB962C8B-B14F-4D97-AF65-F5344CB8AC3E}">
        <p14:creationId xmlns:p14="http://schemas.microsoft.com/office/powerpoint/2010/main" val="14423623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b="1" dirty="0" err="1">
                <a:solidFill>
                  <a:srgbClr val="7030A0"/>
                </a:solidFill>
                <a:latin typeface="Times New Roman" panose="02020603050405020304" pitchFamily="18" charset="0"/>
              </a:rPr>
              <a:t>Awtogudronatoryň</a:t>
            </a:r>
            <a:r>
              <a:rPr lang="en-US" b="1" dirty="0">
                <a:solidFill>
                  <a:srgbClr val="7030A0"/>
                </a:solidFill>
                <a:latin typeface="Times New Roman" panose="02020603050405020304" pitchFamily="18" charset="0"/>
              </a:rPr>
              <a:t> </a:t>
            </a:r>
            <a:r>
              <a:rPr lang="en-US" b="1" dirty="0" err="1">
                <a:solidFill>
                  <a:srgbClr val="7030A0"/>
                </a:solidFill>
                <a:latin typeface="Times New Roman" panose="02020603050405020304" pitchFamily="18" charset="0"/>
              </a:rPr>
              <a:t>paýlaýjy</a:t>
            </a:r>
            <a:r>
              <a:rPr lang="en-US" b="1" dirty="0">
                <a:solidFill>
                  <a:srgbClr val="7030A0"/>
                </a:solidFill>
                <a:latin typeface="Times New Roman" panose="02020603050405020304" pitchFamily="18" charset="0"/>
              </a:rPr>
              <a:t> </a:t>
            </a:r>
            <a:r>
              <a:rPr lang="tk-TM" b="1" dirty="0" smtClean="0">
                <a:solidFill>
                  <a:srgbClr val="7030A0"/>
                </a:solidFill>
                <a:latin typeface="Times New Roman" panose="02020603050405020304" pitchFamily="18" charset="0"/>
              </a:rPr>
              <a:t>ulgamynyň</a:t>
            </a:r>
            <a:r>
              <a:rPr lang="en-US" b="1" dirty="0" smtClean="0">
                <a:solidFill>
                  <a:srgbClr val="7030A0"/>
                </a:solidFill>
                <a:latin typeface="Times New Roman" panose="02020603050405020304" pitchFamily="18" charset="0"/>
              </a:rPr>
              <a:t> </a:t>
            </a:r>
            <a:r>
              <a:rPr lang="en-US" b="1" dirty="0" err="1" smtClean="0">
                <a:solidFill>
                  <a:srgbClr val="7030A0"/>
                </a:solidFill>
                <a:latin typeface="Times New Roman" panose="02020603050405020304" pitchFamily="18" charset="0"/>
              </a:rPr>
              <a:t>shemasy</a:t>
            </a:r>
            <a:r>
              <a:rPr lang="en-US" b="1" dirty="0" smtClean="0">
                <a:solidFill>
                  <a:srgbClr val="000000"/>
                </a:solidFill>
                <a:latin typeface="Times New Roman" panose="02020603050405020304" pitchFamily="18" charset="0"/>
              </a:rPr>
              <a:t> </a:t>
            </a:r>
            <a:r>
              <a:rPr lang="en-US" b="1" dirty="0">
                <a:solidFill>
                  <a:srgbClr val="000000"/>
                </a:solidFill>
                <a:latin typeface="Times New Roman" panose="02020603050405020304" pitchFamily="18" charset="0"/>
              </a:rPr>
              <a:t/>
            </a:r>
            <a:br>
              <a:rPr lang="en-US" b="1" dirty="0">
                <a:solidFill>
                  <a:srgbClr val="000000"/>
                </a:solidFill>
                <a:latin typeface="Times New Roman" panose="02020603050405020304" pitchFamily="18" charset="0"/>
              </a:rPr>
            </a:br>
            <a:r>
              <a:rPr lang="en-US" b="1" dirty="0">
                <a:solidFill>
                  <a:srgbClr val="000000"/>
                </a:solidFill>
                <a:latin typeface="Times New Roman" panose="02020603050405020304" pitchFamily="18" charset="0"/>
              </a:rPr>
              <a:t>1 </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sisternanyň</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doldurylyşy</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b="1" dirty="0" smtClean="0">
                <a:solidFill>
                  <a:srgbClr val="000000"/>
                </a:solidFill>
                <a:latin typeface="Times New Roman" panose="02020603050405020304" pitchFamily="18" charset="0"/>
              </a:rPr>
              <a:t>2 </a:t>
            </a:r>
            <a:r>
              <a:rPr lang="tk-TM" b="1" dirty="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sirkulýasiýa</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b="1" dirty="0" smtClean="0">
                <a:solidFill>
                  <a:srgbClr val="000000"/>
                </a:solidFill>
                <a:latin typeface="Times New Roman" panose="02020603050405020304" pitchFamily="18" charset="0"/>
              </a:rPr>
              <a:t>3 </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iki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gapdala</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guýmak</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b="1" dirty="0" smtClean="0">
                <a:solidFill>
                  <a:srgbClr val="000000"/>
                </a:solidFill>
                <a:latin typeface="Times New Roman" panose="02020603050405020304" pitchFamily="18" charset="0"/>
              </a:rPr>
              <a:t>4 </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en-US" b="1" dirty="0">
                <a:solidFill>
                  <a:srgbClr val="000000"/>
                </a:solidFill>
                <a:latin typeface="Times New Roman" panose="02020603050405020304" pitchFamily="18" charset="0"/>
              </a:rPr>
              <a:t>sag </a:t>
            </a:r>
            <a:r>
              <a:rPr lang="en-US" b="1" dirty="0" err="1">
                <a:solidFill>
                  <a:srgbClr val="000000"/>
                </a:solidFill>
                <a:latin typeface="Times New Roman" panose="02020603050405020304" pitchFamily="18" charset="0"/>
              </a:rPr>
              <a:t>tarapa</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guýmak</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b="1" dirty="0" smtClean="0">
                <a:solidFill>
                  <a:srgbClr val="000000"/>
                </a:solidFill>
                <a:latin typeface="Times New Roman" panose="02020603050405020304" pitchFamily="18" charset="0"/>
              </a:rPr>
              <a:t>5 </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çep</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tarapa</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guýmak</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b="1" dirty="0" smtClean="0">
                <a:solidFill>
                  <a:srgbClr val="000000"/>
                </a:solidFill>
                <a:latin typeface="Times New Roman" panose="02020603050405020304" pitchFamily="18" charset="0"/>
              </a:rPr>
              <a:t>6 </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en-US" b="1" dirty="0">
                <a:solidFill>
                  <a:srgbClr val="000000"/>
                </a:solidFill>
                <a:latin typeface="Times New Roman" panose="02020603050405020304" pitchFamily="18" charset="0"/>
              </a:rPr>
              <a:t>el </a:t>
            </a:r>
            <a:r>
              <a:rPr lang="en-US" b="1" dirty="0" err="1">
                <a:solidFill>
                  <a:srgbClr val="000000"/>
                </a:solidFill>
                <a:latin typeface="Times New Roman" panose="02020603050405020304" pitchFamily="18" charset="0"/>
              </a:rPr>
              <a:t>bilen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işleýän</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paýlaýjy</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b="1" dirty="0" smtClean="0">
                <a:solidFill>
                  <a:srgbClr val="000000"/>
                </a:solidFill>
                <a:latin typeface="Times New Roman" panose="02020603050405020304" pitchFamily="18" charset="0"/>
              </a:rPr>
              <a:t>7 </a:t>
            </a:r>
            <a:r>
              <a:rPr lang="tk-TM" b="1" dirty="0" smtClean="0">
                <a:solidFill>
                  <a:srgbClr val="000000"/>
                </a:solidFill>
                <a:latin typeface="Times New Roman" panose="02020603050405020304" pitchFamily="18" charset="0"/>
              </a:rPr>
              <a:t>- </a:t>
            </a:r>
            <a:r>
              <a:rPr lang="en-US" b="1" dirty="0" smtClean="0">
                <a:solidFill>
                  <a:srgbClr val="000000"/>
                </a:solidFill>
                <a:latin typeface="Times New Roman" panose="02020603050405020304" pitchFamily="18" charset="0"/>
              </a:rPr>
              <a:t>el </a:t>
            </a:r>
            <a:r>
              <a:rPr lang="en-US" b="1" dirty="0" err="1">
                <a:solidFill>
                  <a:srgbClr val="000000"/>
                </a:solidFill>
                <a:latin typeface="Times New Roman" panose="02020603050405020304" pitchFamily="18" charset="0"/>
              </a:rPr>
              <a:t>bilen</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guýmak</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b="1" dirty="0" smtClean="0">
                <a:solidFill>
                  <a:srgbClr val="000000"/>
                </a:solidFill>
                <a:latin typeface="Times New Roman" panose="02020603050405020304" pitchFamily="18" charset="0"/>
              </a:rPr>
              <a:t>8 </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paýlaýjy</a:t>
            </a:r>
            <a:r>
              <a:rPr lang="en-US"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ulgamdan</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bitumy</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sormak</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b="1" dirty="0" smtClean="0">
                <a:solidFill>
                  <a:srgbClr val="000000"/>
                </a:solidFill>
                <a:latin typeface="Times New Roman" panose="02020603050405020304" pitchFamily="18" charset="0"/>
              </a:rPr>
              <a:t>9 </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bitumy</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bir</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gapdan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beýleki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gaba</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geçirmek</a:t>
            </a:r>
            <a:r>
              <a:rPr lang="tk-TM" b="1" dirty="0" smtClean="0">
                <a:solidFill>
                  <a:srgbClr val="000000"/>
                </a:solidFill>
                <a:latin typeface="Times New Roman" panose="02020603050405020304" pitchFamily="18" charset="0"/>
              </a:rPr>
              <a:t>;</a:t>
            </a:r>
            <a:br>
              <a:rPr lang="tk-TM" b="1" dirty="0" smtClean="0">
                <a:solidFill>
                  <a:srgbClr val="000000"/>
                </a:solidFill>
                <a:latin typeface="Times New Roman" panose="02020603050405020304" pitchFamily="18" charset="0"/>
              </a:rPr>
            </a:br>
            <a:r>
              <a:rPr lang="en-US" b="1" dirty="0" smtClean="0">
                <a:solidFill>
                  <a:srgbClr val="000000"/>
                </a:solidFill>
                <a:latin typeface="Times New Roman" panose="02020603050405020304" pitchFamily="18" charset="0"/>
              </a:rPr>
              <a:t>10 </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boşadylyşy</a:t>
            </a:r>
            <a:r>
              <a:rPr lang="en-US" b="1" dirty="0" smtClean="0">
                <a:solidFill>
                  <a:srgbClr val="000000"/>
                </a:solidFill>
                <a:latin typeface="Times New Roman" panose="02020603050405020304" pitchFamily="18" charset="0"/>
              </a:rPr>
              <a:t>.</a:t>
            </a:r>
            <a:endParaRPr lang="ru-RU" b="1" dirty="0"/>
          </a:p>
        </p:txBody>
      </p:sp>
    </p:spTree>
    <p:extLst>
      <p:ext uri="{BB962C8B-B14F-4D97-AF65-F5344CB8AC3E}">
        <p14:creationId xmlns:p14="http://schemas.microsoft.com/office/powerpoint/2010/main" val="1996818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5400" b="1" dirty="0" err="1">
                <a:solidFill>
                  <a:srgbClr val="0070C0"/>
                </a:solidFill>
                <a:latin typeface="Times New Roman" panose="02020603050405020304" pitchFamily="18" charset="0"/>
              </a:rPr>
              <a:t>Gudronatorlaryň</a:t>
            </a:r>
            <a:r>
              <a:rPr lang="en-US" sz="5400" b="1" dirty="0">
                <a:solidFill>
                  <a:srgbClr val="0070C0"/>
                </a:solidFill>
                <a:latin typeface="Times New Roman" panose="02020603050405020304" pitchFamily="18" charset="0"/>
              </a:rPr>
              <a:t> </a:t>
            </a:r>
            <a:r>
              <a:rPr lang="en-US" sz="5400" b="1" dirty="0" err="1">
                <a:latin typeface="Times New Roman" panose="02020603050405020304" pitchFamily="18" charset="0"/>
              </a:rPr>
              <a:t>birnäçe</a:t>
            </a:r>
            <a:r>
              <a:rPr lang="en-US" sz="5400" b="1" dirty="0">
                <a:solidFill>
                  <a:srgbClr val="0070C0"/>
                </a:solidFill>
                <a:latin typeface="Times New Roman" panose="02020603050405020304" pitchFamily="18" charset="0"/>
              </a:rPr>
              <a:t> </a:t>
            </a:r>
            <a:r>
              <a:rPr lang="en-US" sz="5400" b="1" dirty="0" err="1">
                <a:solidFill>
                  <a:srgbClr val="000000"/>
                </a:solidFill>
                <a:latin typeface="Times New Roman" panose="02020603050405020304" pitchFamily="18" charset="0"/>
              </a:rPr>
              <a:t>görnüşleri</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bol</a:t>
            </a:r>
            <a:r>
              <a:rPr lang="tk-TM" sz="5400" b="1" dirty="0" smtClean="0">
                <a:solidFill>
                  <a:srgbClr val="000000"/>
                </a:solidFill>
                <a:latin typeface="Times New Roman" panose="02020603050405020304" pitchFamily="18" charset="0"/>
              </a:rPr>
              <a:t>ýar</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ýagny</a:t>
            </a:r>
            <a:r>
              <a:rPr lang="en-US" sz="5400" b="1" dirty="0">
                <a:solidFill>
                  <a:srgbClr val="000000"/>
                </a:solidFill>
                <a:latin typeface="Times New Roman" panose="02020603050405020304" pitchFamily="18" charset="0"/>
              </a:rPr>
              <a:t> </a:t>
            </a:r>
            <a:r>
              <a:rPr lang="en-US" sz="5400" b="1" dirty="0" err="1">
                <a:solidFill>
                  <a:srgbClr val="00B050"/>
                </a:solidFill>
                <a:latin typeface="Times New Roman" panose="02020603050405020304" pitchFamily="18" charset="0"/>
              </a:rPr>
              <a:t>tirkewli</a:t>
            </a:r>
            <a:r>
              <a:rPr lang="en-US" sz="5400" b="1" dirty="0">
                <a:solidFill>
                  <a:srgbClr val="000000"/>
                </a:solidFill>
                <a:latin typeface="Times New Roman" panose="02020603050405020304" pitchFamily="18" charset="0"/>
              </a:rPr>
              <a:t> we </a:t>
            </a:r>
            <a:r>
              <a:rPr lang="en-US" sz="5400" b="1" dirty="0" err="1">
                <a:solidFill>
                  <a:srgbClr val="00B050"/>
                </a:solidFill>
                <a:latin typeface="Times New Roman" panose="02020603050405020304" pitchFamily="18" charset="0"/>
              </a:rPr>
              <a:t>ýarym</a:t>
            </a:r>
            <a:r>
              <a:rPr lang="en-US" sz="5400" b="1" dirty="0">
                <a:solidFill>
                  <a:srgbClr val="00B050"/>
                </a:solidFill>
                <a:latin typeface="Times New Roman" panose="02020603050405020304" pitchFamily="18" charset="0"/>
              </a:rPr>
              <a:t> </a:t>
            </a:r>
            <a:r>
              <a:rPr lang="en-US" sz="5400" b="1" dirty="0" err="1" smtClean="0">
                <a:solidFill>
                  <a:srgbClr val="00B050"/>
                </a:solidFill>
                <a:latin typeface="Times New Roman" panose="02020603050405020304" pitchFamily="18" charset="0"/>
              </a:rPr>
              <a:t>tirkewli</a:t>
            </a:r>
            <a:r>
              <a:rPr lang="en-US" sz="5400" b="1" dirty="0" smtClean="0">
                <a:solidFill>
                  <a:srgbClr val="000000"/>
                </a:solidFill>
                <a:latin typeface="Times New Roman" panose="02020603050405020304" pitchFamily="18" charset="0"/>
              </a:rPr>
              <a:t>. </a:t>
            </a:r>
            <a:r>
              <a:rPr lang="en-US" sz="5400" b="1" dirty="0" err="1">
                <a:solidFill>
                  <a:srgbClr val="7030A0"/>
                </a:solidFill>
                <a:latin typeface="Times New Roman" panose="02020603050405020304" pitchFamily="18" charset="0"/>
              </a:rPr>
              <a:t>Tirkewli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gudronatorlara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ýörüte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tirkew</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goý</a:t>
            </a:r>
            <a:r>
              <a:rPr lang="tk-TM" sz="5400" b="1" dirty="0" smtClean="0">
                <a:solidFill>
                  <a:srgbClr val="000000"/>
                </a:solidFill>
                <a:latin typeface="Times New Roman" panose="02020603050405020304" pitchFamily="18" charset="0"/>
              </a:rPr>
              <a:t>ulýa</a:t>
            </a:r>
            <a:r>
              <a:rPr lang="en-US" sz="5400" b="1" dirty="0" err="1" smtClean="0">
                <a:latin typeface="Times New Roman" panose="02020603050405020304" pitchFamily="18" charset="0"/>
              </a:rPr>
              <a:t>r.</a:t>
            </a:r>
            <a:r>
              <a:rPr lang="en-US" sz="5400" b="1" dirty="0" err="1" smtClean="0">
                <a:solidFill>
                  <a:srgbClr val="7030A0"/>
                </a:solidFill>
                <a:latin typeface="Times New Roman" panose="02020603050405020304" pitchFamily="18" charset="0"/>
              </a:rPr>
              <a:t>Ýarym</a:t>
            </a:r>
            <a:r>
              <a:rPr lang="en-US" sz="5400" b="1" dirty="0" smtClean="0">
                <a:solidFill>
                  <a:srgbClr val="7030A0"/>
                </a:solidFill>
                <a:latin typeface="Times New Roman" panose="02020603050405020304" pitchFamily="18" charset="0"/>
              </a:rPr>
              <a:t> </a:t>
            </a:r>
            <a:r>
              <a:rPr lang="en-US" sz="5400" b="1" dirty="0" err="1">
                <a:solidFill>
                  <a:srgbClr val="7030A0"/>
                </a:solidFill>
                <a:latin typeface="Times New Roman" panose="02020603050405020304" pitchFamily="18" charset="0"/>
              </a:rPr>
              <a:t>tirkewli</a:t>
            </a:r>
            <a:r>
              <a:rPr lang="en-US" sz="5400" b="1" dirty="0">
                <a:solidFill>
                  <a:srgbClr val="7030A0"/>
                </a:solidFill>
                <a:latin typeface="Times New Roman" panose="02020603050405020304" pitchFamily="18" charset="0"/>
              </a:rPr>
              <a:t> </a:t>
            </a:r>
            <a:r>
              <a:rPr lang="en-US" sz="5400" b="1" dirty="0" err="1">
                <a:solidFill>
                  <a:srgbClr val="000000"/>
                </a:solidFill>
                <a:latin typeface="Times New Roman" panose="02020603050405020304" pitchFamily="18" charset="0"/>
              </a:rPr>
              <a:t>gudronatorlaryň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göwrümi</a:t>
            </a:r>
            <a:r>
              <a:rPr lang="en-US" sz="5400" b="1" dirty="0">
                <a:solidFill>
                  <a:srgbClr val="000000"/>
                </a:solidFill>
                <a:latin typeface="Times New Roman" panose="02020603050405020304" pitchFamily="18" charset="0"/>
              </a:rPr>
              <a:t> </a:t>
            </a:r>
            <a:r>
              <a:rPr lang="en-US" sz="5400" b="1" i="1" dirty="0">
                <a:solidFill>
                  <a:srgbClr val="FF0000"/>
                </a:solidFill>
                <a:latin typeface="Times New Roman" panose="02020603050405020304" pitchFamily="18" charset="0"/>
              </a:rPr>
              <a:t>3000-5000 </a:t>
            </a:r>
            <a:r>
              <a:rPr lang="en-US" sz="5400" b="1" i="1" dirty="0" err="1">
                <a:solidFill>
                  <a:srgbClr val="FF0000"/>
                </a:solidFill>
                <a:latin typeface="Times New Roman" panose="02020603050405020304" pitchFamily="18" charset="0"/>
              </a:rPr>
              <a:t>litr</a:t>
            </a:r>
            <a:r>
              <a:rPr lang="en-US" sz="5400" b="1" i="1" dirty="0">
                <a:solidFill>
                  <a:srgbClr val="FF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bolýar</a:t>
            </a:r>
            <a:r>
              <a:rPr lang="en-US" sz="5400" b="1" dirty="0" smtClean="0">
                <a:solidFill>
                  <a:srgbClr val="000000"/>
                </a:solidFill>
                <a:latin typeface="Times New Roman" panose="02020603050405020304" pitchFamily="18" charset="0"/>
              </a:rPr>
              <a:t>. </a:t>
            </a:r>
            <a:r>
              <a:rPr lang="en-US" sz="5400" b="1" dirty="0">
                <a:solidFill>
                  <a:srgbClr val="000000"/>
                </a:solidFill>
                <a:latin typeface="Times New Roman" panose="02020603050405020304" pitchFamily="18" charset="0"/>
              </a:rPr>
              <a:t>El </a:t>
            </a:r>
            <a:r>
              <a:rPr lang="en-US" sz="5400" b="1" dirty="0" err="1">
                <a:solidFill>
                  <a:srgbClr val="000000"/>
                </a:solidFill>
                <a:latin typeface="Times New Roman" panose="02020603050405020304" pitchFamily="18" charset="0"/>
              </a:rPr>
              <a:t>bilen</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işledilýän</a:t>
            </a:r>
            <a:r>
              <a:rPr lang="tk-TM"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gudronatorlaryň</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göwrümi</a:t>
            </a:r>
            <a:r>
              <a:rPr lang="en-US" sz="5400" b="1" dirty="0">
                <a:solidFill>
                  <a:srgbClr val="000000"/>
                </a:solidFill>
                <a:latin typeface="Times New Roman" panose="02020603050405020304" pitchFamily="18" charset="0"/>
              </a:rPr>
              <a:t> </a:t>
            </a:r>
            <a:r>
              <a:rPr lang="en-US" sz="5400" b="1" i="1" dirty="0">
                <a:solidFill>
                  <a:srgbClr val="FF0000"/>
                </a:solidFill>
                <a:latin typeface="Times New Roman" panose="02020603050405020304" pitchFamily="18" charset="0"/>
              </a:rPr>
              <a:t>300 </a:t>
            </a:r>
            <a:r>
              <a:rPr lang="en-US" sz="5400" b="1" i="1" dirty="0" err="1">
                <a:solidFill>
                  <a:srgbClr val="FF0000"/>
                </a:solidFill>
                <a:latin typeface="Times New Roman" panose="02020603050405020304" pitchFamily="18" charset="0"/>
              </a:rPr>
              <a:t>litr</a:t>
            </a:r>
            <a:r>
              <a:rPr lang="en-US" sz="5400" b="1" i="1" dirty="0">
                <a:solidFill>
                  <a:srgbClr val="FF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bolýar</a:t>
            </a:r>
            <a:r>
              <a:rPr lang="en-US" sz="5400" b="1" dirty="0" smtClean="0">
                <a:solidFill>
                  <a:srgbClr val="000000"/>
                </a:solidFill>
                <a:latin typeface="Times New Roman" panose="02020603050405020304" pitchFamily="18" charset="0"/>
              </a:rPr>
              <a:t>.</a:t>
            </a:r>
            <a:r>
              <a:rPr lang="tk-TM" sz="5400" b="1" dirty="0" smtClean="0">
                <a:solidFill>
                  <a:srgbClr val="000000"/>
                </a:solidFill>
                <a:latin typeface="Times New Roman" panose="02020603050405020304" pitchFamily="18" charset="0"/>
              </a:rPr>
              <a:t> </a:t>
            </a:r>
            <a:r>
              <a:rPr lang="en-US" sz="5400" b="1" dirty="0" smtClean="0">
                <a:solidFill>
                  <a:srgbClr val="000000"/>
                </a:solidFill>
                <a:latin typeface="Times New Roman" panose="02020603050405020304" pitchFamily="18" charset="0"/>
              </a:rPr>
              <a:t>Bu </a:t>
            </a:r>
            <a:r>
              <a:rPr lang="en-US" sz="5400" b="1" dirty="0" err="1">
                <a:solidFill>
                  <a:srgbClr val="000000"/>
                </a:solidFill>
                <a:latin typeface="Times New Roman" panose="02020603050405020304" pitchFamily="18" charset="0"/>
              </a:rPr>
              <a:t>ýolda</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az</a:t>
            </a:r>
            <a:r>
              <a:rPr lang="tk-TM" sz="5400" b="1" dirty="0" smtClean="0">
                <a:solidFill>
                  <a:srgbClr val="000000"/>
                </a:solidFill>
                <a:latin typeface="Times New Roman" panose="02020603050405020304" pitchFamily="18" charset="0"/>
              </a:rPr>
              <a:t> göwrümli</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işleri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ýerine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ýetirmek</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üçin</a:t>
            </a:r>
            <a:r>
              <a:rPr lang="en-US" sz="5400" b="1" dirty="0">
                <a:solidFill>
                  <a:srgbClr val="000000"/>
                </a:solidFill>
                <a:latin typeface="Times New Roman" panose="02020603050405020304" pitchFamily="18" charset="0"/>
              </a:rPr>
              <a:t> </a:t>
            </a:r>
            <a:r>
              <a:rPr lang="en-US" sz="5400" b="1" dirty="0" smtClean="0">
                <a:solidFill>
                  <a:srgbClr val="000000"/>
                </a:solidFill>
                <a:latin typeface="Times New Roman" panose="02020603050405020304" pitchFamily="18" charset="0"/>
              </a:rPr>
              <a:t>n</a:t>
            </a:r>
            <a:r>
              <a:rPr lang="tk-TM" sz="5400" b="1" dirty="0" smtClean="0">
                <a:solidFill>
                  <a:srgbClr val="000000"/>
                </a:solidFill>
                <a:latin typeface="Times New Roman" panose="02020603050405020304" pitchFamily="18" charset="0"/>
              </a:rPr>
              <a:t>iý</a:t>
            </a:r>
            <a:r>
              <a:rPr lang="en-US" sz="5400" b="1" dirty="0" err="1" smtClean="0">
                <a:solidFill>
                  <a:srgbClr val="000000"/>
                </a:solidFill>
                <a:latin typeface="Times New Roman" panose="02020603050405020304" pitchFamily="18" charset="0"/>
              </a:rPr>
              <a:t>etlenendir</a:t>
            </a:r>
            <a:r>
              <a:rPr lang="en-US" sz="5400" b="1" dirty="0" smtClean="0">
                <a:solidFill>
                  <a:srgbClr val="000000"/>
                </a:solidFill>
                <a:latin typeface="Times New Roman" panose="02020603050405020304" pitchFamily="18" charset="0"/>
              </a:rPr>
              <a:t>.</a:t>
            </a:r>
            <a:endParaRPr lang="ru-RU" sz="5400" b="1" dirty="0"/>
          </a:p>
        </p:txBody>
      </p:sp>
    </p:spTree>
    <p:extLst>
      <p:ext uri="{BB962C8B-B14F-4D97-AF65-F5344CB8AC3E}">
        <p14:creationId xmlns:p14="http://schemas.microsoft.com/office/powerpoint/2010/main" val="24458536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3800" b="1" dirty="0" err="1">
                <a:solidFill>
                  <a:srgbClr val="0070C0"/>
                </a:solidFill>
                <a:latin typeface="Times New Roman" panose="02020603050405020304" pitchFamily="18" charset="0"/>
              </a:rPr>
              <a:t>Gudronatorlaryň</a:t>
            </a:r>
            <a:r>
              <a:rPr lang="en-US" sz="3800" b="1" dirty="0">
                <a:solidFill>
                  <a:srgbClr val="0070C0"/>
                </a:solidFill>
                <a:latin typeface="Times New Roman" panose="02020603050405020304" pitchFamily="18" charset="0"/>
              </a:rPr>
              <a:t> </a:t>
            </a:r>
            <a:r>
              <a:rPr lang="tk-TM" sz="3800" b="1" dirty="0" smtClean="0">
                <a:solidFill>
                  <a:srgbClr val="0070C0"/>
                </a:solidFill>
                <a:latin typeface="Times New Roman" panose="02020603050405020304" pitchFamily="18" charset="0"/>
              </a:rPr>
              <a:t>iş </a:t>
            </a:r>
            <a:r>
              <a:rPr lang="en-US" sz="3800" b="1" dirty="0" err="1" smtClean="0">
                <a:solidFill>
                  <a:srgbClr val="0070C0"/>
                </a:solidFill>
                <a:latin typeface="Times New Roman" panose="02020603050405020304" pitchFamily="18" charset="0"/>
              </a:rPr>
              <a:t>öndürijiligi</a:t>
            </a:r>
            <a:r>
              <a:rPr lang="tk-TM" sz="3800" b="1" dirty="0" smtClean="0">
                <a:solidFill>
                  <a:srgbClr val="0070C0"/>
                </a:solidFill>
                <a:latin typeface="Times New Roman" panose="02020603050405020304" pitchFamily="18" charset="0"/>
              </a:rPr>
              <a:t>:</a:t>
            </a:r>
            <a:r>
              <a:rPr lang="en-US" sz="3800" b="1" dirty="0">
                <a:solidFill>
                  <a:srgbClr val="0070C0"/>
                </a:solidFill>
                <a:latin typeface="Times New Roman" panose="02020603050405020304" pitchFamily="18" charset="0"/>
              </a:rPr>
              <a:t> </a:t>
            </a:r>
            <a:r>
              <a:rPr lang="en-US" sz="3800" b="1" dirty="0" smtClean="0">
                <a:solidFill>
                  <a:srgbClr val="0070C0"/>
                </a:solidFill>
                <a:latin typeface="Times New Roman" panose="02020603050405020304" pitchFamily="18" charset="0"/>
              </a:rPr>
              <a:t>  </a:t>
            </a:r>
            <a:r>
              <a:rPr lang="tk-TM" sz="3800" b="1" i="1" dirty="0" smtClean="0">
                <a:solidFill>
                  <a:srgbClr val="FF0000"/>
                </a:solidFill>
                <a:latin typeface="Times New Roman" panose="02020603050405020304" pitchFamily="18" charset="0"/>
              </a:rPr>
              <a:t>Ö=</a:t>
            </a:r>
            <a:r>
              <a:rPr lang="en-US" sz="3800" b="1" i="1" dirty="0" smtClean="0">
                <a:solidFill>
                  <a:srgbClr val="FF0000"/>
                </a:solidFill>
                <a:latin typeface="Times New Roman" panose="02020603050405020304" pitchFamily="18" charset="0"/>
              </a:rPr>
              <a:t>V</a:t>
            </a:r>
            <a:r>
              <a:rPr lang="tk-TM" sz="3800" b="1" i="1" dirty="0" smtClean="0">
                <a:solidFill>
                  <a:srgbClr val="FF0000"/>
                </a:solidFill>
                <a:latin typeface="Times New Roman" panose="02020603050405020304" pitchFamily="18" charset="0"/>
              </a:rPr>
              <a:t>k</a:t>
            </a:r>
            <a:r>
              <a:rPr lang="tk-TM" sz="2400" b="1" i="1" dirty="0" smtClean="0">
                <a:solidFill>
                  <a:srgbClr val="FF0000"/>
                </a:solidFill>
                <a:latin typeface="Times New Roman" panose="02020603050405020304" pitchFamily="18" charset="0"/>
              </a:rPr>
              <a:t>b</a:t>
            </a:r>
            <a:r>
              <a:rPr lang="tk-TM" sz="3800" b="1" i="1" dirty="0" smtClean="0">
                <a:solidFill>
                  <a:srgbClr val="FF0000"/>
                </a:solidFill>
                <a:latin typeface="Times New Roman" panose="02020603050405020304" pitchFamily="18" charset="0"/>
              </a:rPr>
              <a:t> </a:t>
            </a:r>
            <a:r>
              <a:rPr lang="en-US" sz="3800" b="1" i="1" dirty="0" smtClean="0">
                <a:solidFill>
                  <a:srgbClr val="FF0000"/>
                </a:solidFill>
                <a:latin typeface="Times New Roman" panose="02020603050405020304" pitchFamily="18" charset="0"/>
              </a:rPr>
              <a:t>/</a:t>
            </a:r>
            <a:r>
              <a:rPr lang="tk-TM" sz="3800" b="1" i="1" dirty="0" smtClean="0">
                <a:solidFill>
                  <a:srgbClr val="FF0000"/>
                </a:solidFill>
                <a:latin typeface="Times New Roman" panose="02020603050405020304" pitchFamily="18" charset="0"/>
              </a:rPr>
              <a:t>T</a:t>
            </a:r>
            <a:r>
              <a:rPr lang="en-US" sz="3800" b="1" i="1" dirty="0" smtClean="0">
                <a:solidFill>
                  <a:srgbClr val="FF0000"/>
                </a:solidFill>
                <a:latin typeface="Times New Roman" panose="02020603050405020304" pitchFamily="18" charset="0"/>
              </a:rPr>
              <a:t>,  </a:t>
            </a:r>
            <a:r>
              <a:rPr lang="en-US" sz="3800" b="1" i="1" dirty="0" err="1" smtClean="0">
                <a:solidFill>
                  <a:srgbClr val="0070C0"/>
                </a:solidFill>
                <a:latin typeface="Times New Roman" panose="02020603050405020304" pitchFamily="18" charset="0"/>
              </a:rPr>
              <a:t>litr</a:t>
            </a:r>
            <a:r>
              <a:rPr lang="en-US" sz="3800" b="1" i="1" dirty="0" smtClean="0">
                <a:solidFill>
                  <a:srgbClr val="0070C0"/>
                </a:solidFill>
                <a:latin typeface="Times New Roman" panose="02020603050405020304" pitchFamily="18" charset="0"/>
              </a:rPr>
              <a:t>/min</a:t>
            </a:r>
            <a:r>
              <a:rPr lang="en-US" sz="3800" b="1" dirty="0" smtClean="0">
                <a:solidFill>
                  <a:srgbClr val="000000"/>
                </a:solidFill>
                <a:latin typeface="Times New Roman" panose="02020603050405020304" pitchFamily="18" charset="0"/>
              </a:rPr>
              <a:t> </a:t>
            </a:r>
            <a:r>
              <a:rPr lang="en-US" sz="3800" b="1" dirty="0">
                <a:solidFill>
                  <a:srgbClr val="000000"/>
                </a:solidFill>
                <a:latin typeface="Times New Roman" panose="02020603050405020304" pitchFamily="18" charset="0"/>
              </a:rPr>
              <a:t/>
            </a:r>
            <a:br>
              <a:rPr lang="en-US" sz="3800" b="1" dirty="0">
                <a:solidFill>
                  <a:srgbClr val="000000"/>
                </a:solidFill>
                <a:latin typeface="Times New Roman" panose="02020603050405020304" pitchFamily="18" charset="0"/>
              </a:rPr>
            </a:br>
            <a:r>
              <a:rPr lang="en-US" sz="3800" b="1" i="1" dirty="0" smtClean="0">
                <a:solidFill>
                  <a:srgbClr val="FF0000"/>
                </a:solidFill>
                <a:latin typeface="Times New Roman" panose="02020603050405020304" pitchFamily="18" charset="0"/>
              </a:rPr>
              <a:t>V</a:t>
            </a:r>
            <a:r>
              <a:rPr lang="en-US" sz="3800" b="1" dirty="0" smtClean="0">
                <a:solidFill>
                  <a:srgbClr val="000000"/>
                </a:solidFill>
                <a:latin typeface="Times New Roman" panose="02020603050405020304" pitchFamily="18" charset="0"/>
              </a:rPr>
              <a:t>-</a:t>
            </a:r>
            <a:r>
              <a:rPr lang="en-US" sz="3800" b="1" dirty="0" err="1" smtClean="0">
                <a:solidFill>
                  <a:srgbClr val="000000"/>
                </a:solidFill>
                <a:latin typeface="Times New Roman" panose="02020603050405020304" pitchFamily="18" charset="0"/>
              </a:rPr>
              <a:t>sisternanyň</a:t>
            </a:r>
            <a:r>
              <a:rPr lang="en-US" sz="3800" b="1" dirty="0" smtClean="0">
                <a:solidFill>
                  <a:srgbClr val="000000"/>
                </a:solidFill>
                <a:latin typeface="Times New Roman" panose="02020603050405020304" pitchFamily="18" charset="0"/>
              </a:rPr>
              <a:t> </a:t>
            </a:r>
            <a:r>
              <a:rPr lang="en-US" sz="3800" b="1" dirty="0" err="1" smtClean="0">
                <a:solidFill>
                  <a:srgbClr val="000000"/>
                </a:solidFill>
                <a:latin typeface="Times New Roman" panose="02020603050405020304" pitchFamily="18" charset="0"/>
              </a:rPr>
              <a:t>göwrümi</a:t>
            </a:r>
            <a:r>
              <a:rPr lang="en-US" sz="3800" b="1" dirty="0" smtClean="0">
                <a:solidFill>
                  <a:srgbClr val="000000"/>
                </a:solidFill>
                <a:latin typeface="Times New Roman" panose="02020603050405020304" pitchFamily="18" charset="0"/>
              </a:rPr>
              <a:t>.  </a:t>
            </a:r>
            <a:r>
              <a:rPr lang="en-US" sz="3800" b="1" dirty="0">
                <a:solidFill>
                  <a:srgbClr val="000000"/>
                </a:solidFill>
                <a:latin typeface="Times New Roman" panose="02020603050405020304" pitchFamily="18" charset="0"/>
              </a:rPr>
              <a:t/>
            </a:r>
            <a:br>
              <a:rPr lang="en-US" sz="3800" b="1" dirty="0">
                <a:solidFill>
                  <a:srgbClr val="000000"/>
                </a:solidFill>
                <a:latin typeface="Times New Roman" panose="02020603050405020304" pitchFamily="18" charset="0"/>
              </a:rPr>
            </a:br>
            <a:r>
              <a:rPr lang="en-US" sz="3800" b="1" i="1" dirty="0" smtClean="0">
                <a:solidFill>
                  <a:srgbClr val="FF0000"/>
                </a:solidFill>
                <a:latin typeface="Times New Roman" panose="02020603050405020304" pitchFamily="18" charset="0"/>
              </a:rPr>
              <a:t>k</a:t>
            </a:r>
            <a:r>
              <a:rPr lang="en-US" sz="2400" b="1" i="1" dirty="0" smtClean="0">
                <a:solidFill>
                  <a:srgbClr val="FF0000"/>
                </a:solidFill>
                <a:latin typeface="Times New Roman" panose="02020603050405020304" pitchFamily="18" charset="0"/>
              </a:rPr>
              <a:t>b</a:t>
            </a:r>
            <a:r>
              <a:rPr lang="en-US" sz="3800" b="1" dirty="0" smtClean="0">
                <a:solidFill>
                  <a:srgbClr val="000000"/>
                </a:solidFill>
                <a:latin typeface="Times New Roman" panose="02020603050405020304" pitchFamily="18" charset="0"/>
              </a:rPr>
              <a:t>-</a:t>
            </a:r>
            <a:r>
              <a:rPr lang="en-US" sz="3800" b="1" dirty="0" err="1" smtClean="0">
                <a:solidFill>
                  <a:srgbClr val="000000"/>
                </a:solidFill>
                <a:latin typeface="Times New Roman" panose="02020603050405020304" pitchFamily="18" charset="0"/>
              </a:rPr>
              <a:t>maşyn</a:t>
            </a:r>
            <a:r>
              <a:rPr lang="en-US" sz="3800" b="1" dirty="0" smtClean="0">
                <a:solidFill>
                  <a:srgbClr val="000000"/>
                </a:solidFill>
                <a:latin typeface="Times New Roman" panose="02020603050405020304" pitchFamily="18" charset="0"/>
              </a:rPr>
              <a:t> </a:t>
            </a:r>
            <a:r>
              <a:rPr lang="en-US" sz="3800" b="1" dirty="0" err="1">
                <a:solidFill>
                  <a:srgbClr val="000000"/>
                </a:solidFill>
                <a:latin typeface="Times New Roman" panose="02020603050405020304" pitchFamily="18" charset="0"/>
              </a:rPr>
              <a:t>üçin</a:t>
            </a:r>
            <a:r>
              <a:rPr lang="en-US" sz="3800" b="1" dirty="0">
                <a:solidFill>
                  <a:srgbClr val="000000"/>
                </a:solidFill>
                <a:latin typeface="Times New Roman" panose="02020603050405020304" pitchFamily="18" charset="0"/>
              </a:rPr>
              <a:t> </a:t>
            </a:r>
            <a:r>
              <a:rPr lang="en-US" sz="3800" b="1" dirty="0" err="1">
                <a:solidFill>
                  <a:srgbClr val="000000"/>
                </a:solidFill>
                <a:latin typeface="Times New Roman" panose="02020603050405020304" pitchFamily="18" charset="0"/>
              </a:rPr>
              <a:t>ulanylýan</a:t>
            </a:r>
            <a:r>
              <a:rPr lang="en-US" sz="3800" b="1" dirty="0">
                <a:solidFill>
                  <a:srgbClr val="000000"/>
                </a:solidFill>
                <a:latin typeface="Times New Roman" panose="02020603050405020304" pitchFamily="18" charset="0"/>
              </a:rPr>
              <a:t> </a:t>
            </a:r>
            <a:r>
              <a:rPr lang="en-US" sz="3800" b="1" dirty="0" err="1" smtClean="0">
                <a:solidFill>
                  <a:srgbClr val="000000"/>
                </a:solidFill>
                <a:latin typeface="Times New Roman" panose="02020603050405020304" pitchFamily="18" charset="0"/>
              </a:rPr>
              <a:t>wagt</a:t>
            </a:r>
            <a:r>
              <a:rPr lang="en-US" sz="3800" b="1" dirty="0" smtClean="0">
                <a:solidFill>
                  <a:srgbClr val="000000"/>
                </a:solidFill>
                <a:latin typeface="Times New Roman" panose="02020603050405020304" pitchFamily="18" charset="0"/>
              </a:rPr>
              <a:t>.  </a:t>
            </a:r>
            <a:r>
              <a:rPr lang="en-US" sz="3800" b="1" dirty="0">
                <a:solidFill>
                  <a:srgbClr val="000000"/>
                </a:solidFill>
                <a:latin typeface="Times New Roman" panose="02020603050405020304" pitchFamily="18" charset="0"/>
              </a:rPr>
              <a:t/>
            </a:r>
            <a:br>
              <a:rPr lang="en-US" sz="3800" b="1" dirty="0">
                <a:solidFill>
                  <a:srgbClr val="000000"/>
                </a:solidFill>
                <a:latin typeface="Times New Roman" panose="02020603050405020304" pitchFamily="18" charset="0"/>
              </a:rPr>
            </a:br>
            <a:r>
              <a:rPr lang="en-US" sz="3800" b="1" i="1" dirty="0">
                <a:solidFill>
                  <a:srgbClr val="FF0000"/>
                </a:solidFill>
                <a:latin typeface="Times New Roman" panose="02020603050405020304" pitchFamily="18" charset="0"/>
              </a:rPr>
              <a:t>T</a:t>
            </a:r>
            <a:r>
              <a:rPr lang="en-US" sz="3800" b="1" dirty="0">
                <a:solidFill>
                  <a:srgbClr val="000000"/>
                </a:solidFill>
                <a:latin typeface="Times New Roman" panose="02020603050405020304" pitchFamily="18" charset="0"/>
              </a:rPr>
              <a:t> </a:t>
            </a:r>
            <a:r>
              <a:rPr lang="en-US" sz="3800" b="1" dirty="0" smtClean="0">
                <a:solidFill>
                  <a:srgbClr val="000000"/>
                </a:solidFill>
                <a:latin typeface="Times New Roman" panose="02020603050405020304" pitchFamily="18" charset="0"/>
              </a:rPr>
              <a:t>-</a:t>
            </a:r>
            <a:r>
              <a:rPr lang="en-US" sz="3800" b="1" dirty="0" err="1" smtClean="0">
                <a:solidFill>
                  <a:srgbClr val="000000"/>
                </a:solidFill>
                <a:latin typeface="Times New Roman" panose="02020603050405020304" pitchFamily="18" charset="0"/>
              </a:rPr>
              <a:t>umumy</a:t>
            </a:r>
            <a:r>
              <a:rPr lang="en-US" sz="3800" b="1" dirty="0" smtClean="0">
                <a:solidFill>
                  <a:srgbClr val="000000"/>
                </a:solidFill>
                <a:latin typeface="Times New Roman" panose="02020603050405020304" pitchFamily="18" charset="0"/>
              </a:rPr>
              <a:t> </a:t>
            </a:r>
            <a:r>
              <a:rPr lang="en-US" sz="3800" b="1" dirty="0" err="1" smtClean="0">
                <a:solidFill>
                  <a:srgbClr val="000000"/>
                </a:solidFill>
                <a:latin typeface="Times New Roman" panose="02020603050405020304" pitchFamily="18" charset="0"/>
              </a:rPr>
              <a:t>wagt</a:t>
            </a:r>
            <a:r>
              <a:rPr lang="en-US" sz="3800" b="1" dirty="0" smtClean="0">
                <a:solidFill>
                  <a:srgbClr val="000000"/>
                </a:solidFill>
                <a:latin typeface="Times New Roman" panose="02020603050405020304" pitchFamily="18" charset="0"/>
              </a:rPr>
              <a:t>.                       </a:t>
            </a:r>
            <a:r>
              <a:rPr lang="en-US" sz="3800" b="1" i="1" u="none" strike="noStrike" baseline="0" dirty="0" smtClean="0">
                <a:solidFill>
                  <a:srgbClr val="FF0000"/>
                </a:solidFill>
                <a:latin typeface="Times New Roman" panose="02020603050405020304" pitchFamily="18" charset="0"/>
              </a:rPr>
              <a:t>T = t</a:t>
            </a:r>
            <a:r>
              <a:rPr lang="en-US" sz="2400" b="1" i="1" u="none" strike="noStrike" baseline="0" dirty="0" smtClean="0">
                <a:solidFill>
                  <a:srgbClr val="FF0000"/>
                </a:solidFill>
                <a:latin typeface="Times New Roman" panose="02020603050405020304" pitchFamily="18" charset="0"/>
              </a:rPr>
              <a:t>1</a:t>
            </a:r>
            <a:r>
              <a:rPr lang="en-US" sz="3800" b="1" i="1" u="none" strike="noStrike" baseline="0" dirty="0" smtClean="0">
                <a:solidFill>
                  <a:srgbClr val="FF0000"/>
                </a:solidFill>
                <a:latin typeface="Times New Roman" panose="02020603050405020304" pitchFamily="18" charset="0"/>
              </a:rPr>
              <a:t>+t</a:t>
            </a:r>
            <a:r>
              <a:rPr lang="en-US" sz="2400" b="1" i="1" u="none" strike="noStrike" baseline="0" dirty="0" smtClean="0">
                <a:solidFill>
                  <a:srgbClr val="FF0000"/>
                </a:solidFill>
                <a:latin typeface="Times New Roman" panose="02020603050405020304" pitchFamily="18" charset="0"/>
              </a:rPr>
              <a:t>2</a:t>
            </a:r>
            <a:r>
              <a:rPr lang="en-US" sz="3800" b="1" i="1" u="none" strike="noStrike" baseline="0" dirty="0" smtClean="0">
                <a:solidFill>
                  <a:srgbClr val="FF0000"/>
                </a:solidFill>
                <a:latin typeface="Times New Roman" panose="02020603050405020304" pitchFamily="18" charset="0"/>
              </a:rPr>
              <a:t>+t</a:t>
            </a:r>
            <a:r>
              <a:rPr lang="en-US" sz="2400" b="1" i="1" u="none" strike="noStrike" baseline="0" dirty="0" smtClean="0">
                <a:solidFill>
                  <a:srgbClr val="FF0000"/>
                </a:solidFill>
                <a:latin typeface="Times New Roman" panose="02020603050405020304" pitchFamily="18" charset="0"/>
              </a:rPr>
              <a:t>3</a:t>
            </a:r>
            <a:r>
              <a:rPr lang="en-US" sz="3800" b="1" i="1" u="none" strike="noStrike" baseline="0" dirty="0" smtClean="0">
                <a:solidFill>
                  <a:srgbClr val="FF0000"/>
                </a:solidFill>
                <a:latin typeface="Times New Roman" panose="02020603050405020304" pitchFamily="18" charset="0"/>
              </a:rPr>
              <a:t>+t</a:t>
            </a:r>
            <a:r>
              <a:rPr lang="en-US" sz="2400" b="1" i="1" u="none" strike="noStrike" baseline="0" dirty="0" smtClean="0">
                <a:solidFill>
                  <a:srgbClr val="FF0000"/>
                </a:solidFill>
                <a:latin typeface="Times New Roman" panose="02020603050405020304" pitchFamily="18" charset="0"/>
              </a:rPr>
              <a:t>4</a:t>
            </a:r>
            <a:r>
              <a:rPr lang="en-US" sz="3800" b="1" i="1" u="none" strike="noStrike" baseline="0" dirty="0" smtClean="0">
                <a:solidFill>
                  <a:srgbClr val="FF0000"/>
                </a:solidFill>
                <a:latin typeface="Times New Roman" panose="02020603050405020304" pitchFamily="18" charset="0"/>
              </a:rPr>
              <a:t>+t</a:t>
            </a:r>
            <a:r>
              <a:rPr lang="en-US" sz="2400" b="1" i="1" u="none" strike="noStrike" baseline="0" dirty="0" smtClean="0">
                <a:solidFill>
                  <a:srgbClr val="FF0000"/>
                </a:solidFill>
                <a:latin typeface="Times New Roman" panose="02020603050405020304" pitchFamily="18" charset="0"/>
              </a:rPr>
              <a:t>5</a:t>
            </a:r>
            <a:r>
              <a:rPr lang="en-US" sz="3800" b="1" i="0" u="none" strike="noStrike" baseline="0" dirty="0" smtClean="0">
                <a:solidFill>
                  <a:srgbClr val="000000"/>
                </a:solidFill>
                <a:latin typeface="Times New Roman" panose="02020603050405020304" pitchFamily="18" charset="0"/>
              </a:rPr>
              <a:t/>
            </a:r>
            <a:br>
              <a:rPr lang="en-US" sz="3800" b="1" i="0" u="none" strike="noStrike" baseline="0" dirty="0" smtClean="0">
                <a:solidFill>
                  <a:srgbClr val="000000"/>
                </a:solidFill>
                <a:latin typeface="Times New Roman" panose="02020603050405020304" pitchFamily="18" charset="0"/>
              </a:rPr>
            </a:br>
            <a:r>
              <a:rPr lang="en-US" sz="3800" b="1" i="1" u="none" strike="noStrike" baseline="0" dirty="0" smtClean="0">
                <a:solidFill>
                  <a:srgbClr val="FF0000"/>
                </a:solidFill>
                <a:latin typeface="Times New Roman" panose="02020603050405020304" pitchFamily="18" charset="0"/>
              </a:rPr>
              <a:t>t</a:t>
            </a:r>
            <a:r>
              <a:rPr lang="en-US" sz="2400" b="1" i="1" u="none" strike="noStrike" baseline="0" dirty="0" smtClean="0">
                <a:solidFill>
                  <a:srgbClr val="FF0000"/>
                </a:solidFill>
                <a:latin typeface="Times New Roman" panose="02020603050405020304" pitchFamily="18" charset="0"/>
              </a:rPr>
              <a:t>1</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bitumy</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almak</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üçin</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sarp</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edilýän</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wagt</a:t>
            </a:r>
            <a:r>
              <a:rPr lang="en-US" sz="3800" b="1" i="0" u="none" strike="noStrike" baseline="0" dirty="0" smtClean="0">
                <a:solidFill>
                  <a:srgbClr val="000000"/>
                </a:solidFill>
                <a:latin typeface="Times New Roman" panose="02020603050405020304" pitchFamily="18" charset="0"/>
              </a:rPr>
              <a:t>. </a:t>
            </a:r>
            <a:br>
              <a:rPr lang="en-US" sz="3800" b="1" i="0" u="none" strike="noStrike" baseline="0" dirty="0" smtClean="0">
                <a:solidFill>
                  <a:srgbClr val="000000"/>
                </a:solidFill>
                <a:latin typeface="Times New Roman" panose="02020603050405020304" pitchFamily="18" charset="0"/>
              </a:rPr>
            </a:br>
            <a:r>
              <a:rPr lang="en-US" sz="3800" b="1" i="1" u="none" strike="noStrike" baseline="0" dirty="0" smtClean="0">
                <a:solidFill>
                  <a:srgbClr val="FF0000"/>
                </a:solidFill>
                <a:latin typeface="Times New Roman" panose="02020603050405020304" pitchFamily="18" charset="0"/>
              </a:rPr>
              <a:t>t</a:t>
            </a:r>
            <a:r>
              <a:rPr lang="en-US" sz="2400" b="1" i="1" u="none" strike="noStrike" baseline="0" dirty="0" smtClean="0">
                <a:solidFill>
                  <a:srgbClr val="FF0000"/>
                </a:solidFill>
                <a:latin typeface="Times New Roman" panose="02020603050405020304" pitchFamily="18" charset="0"/>
              </a:rPr>
              <a:t>2</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bitumy</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bazadan</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iş</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ýerine</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getirilýänçä</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sarp</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edilýän</a:t>
            </a:r>
            <a:r>
              <a:rPr lang="en-US" sz="3800" b="1" i="0" u="none" strike="noStrike" baseline="0" dirty="0" smtClean="0">
                <a:solidFill>
                  <a:srgbClr val="000000"/>
                </a:solidFill>
                <a:latin typeface="Times New Roman" panose="02020603050405020304" pitchFamily="18" charset="0"/>
              </a:rPr>
              <a:t>  </a:t>
            </a:r>
            <a:br>
              <a:rPr lang="en-US" sz="3800" b="1" i="0" u="none" strike="noStrike" baseline="0" dirty="0" smtClean="0">
                <a:solidFill>
                  <a:srgbClr val="000000"/>
                </a:solidFill>
                <a:latin typeface="Times New Roman" panose="02020603050405020304" pitchFamily="18" charset="0"/>
              </a:rPr>
            </a:br>
            <a:r>
              <a:rPr lang="en-US" sz="3800" b="1" dirty="0">
                <a:solidFill>
                  <a:srgbClr val="000000"/>
                </a:solidFill>
                <a:latin typeface="Times New Roman" panose="02020603050405020304" pitchFamily="18" charset="0"/>
              </a:rPr>
              <a:t> </a:t>
            </a:r>
            <a:r>
              <a:rPr lang="en-US" sz="3800" b="1"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wagt</a:t>
            </a:r>
            <a:r>
              <a:rPr lang="en-US" sz="3800" b="1" i="0" u="none" strike="noStrike" baseline="0" dirty="0" smtClean="0">
                <a:solidFill>
                  <a:srgbClr val="000000"/>
                </a:solidFill>
                <a:latin typeface="Times New Roman" panose="02020603050405020304" pitchFamily="18" charset="0"/>
              </a:rPr>
              <a:t>.</a:t>
            </a:r>
            <a:br>
              <a:rPr lang="en-US" sz="3800" b="1" i="0" u="none" strike="noStrike" baseline="0" dirty="0" smtClean="0">
                <a:solidFill>
                  <a:srgbClr val="000000"/>
                </a:solidFill>
                <a:latin typeface="Times New Roman" panose="02020603050405020304" pitchFamily="18" charset="0"/>
              </a:rPr>
            </a:br>
            <a:r>
              <a:rPr lang="en-US" sz="3800" b="1" i="1" u="none" strike="noStrike" baseline="0" dirty="0" smtClean="0">
                <a:solidFill>
                  <a:srgbClr val="FF0000"/>
                </a:solidFill>
                <a:latin typeface="Times New Roman" panose="02020603050405020304" pitchFamily="18" charset="0"/>
              </a:rPr>
              <a:t>t</a:t>
            </a:r>
            <a:r>
              <a:rPr lang="en-US" sz="2400" b="1" i="1" u="none" strike="noStrike" baseline="0" dirty="0" smtClean="0">
                <a:solidFill>
                  <a:srgbClr val="FF0000"/>
                </a:solidFill>
                <a:latin typeface="Times New Roman" panose="02020603050405020304" pitchFamily="18" charset="0"/>
              </a:rPr>
              <a:t>3</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bitumy</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dökendäki</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wagt</a:t>
            </a:r>
            <a:r>
              <a:rPr lang="en-US" sz="3800" b="1" i="0" u="none" strike="noStrike" baseline="0" dirty="0" smtClean="0">
                <a:solidFill>
                  <a:srgbClr val="000000"/>
                </a:solidFill>
                <a:latin typeface="Times New Roman" panose="02020603050405020304" pitchFamily="18" charset="0"/>
              </a:rPr>
              <a:t/>
            </a:r>
            <a:br>
              <a:rPr lang="en-US" sz="3800" b="1" i="0" u="none" strike="noStrike" baseline="0" dirty="0" smtClean="0">
                <a:solidFill>
                  <a:srgbClr val="000000"/>
                </a:solidFill>
                <a:latin typeface="Times New Roman" panose="02020603050405020304" pitchFamily="18" charset="0"/>
              </a:rPr>
            </a:br>
            <a:r>
              <a:rPr lang="en-US" sz="3800" b="1" i="1" u="none" strike="noStrike" baseline="0" dirty="0" smtClean="0">
                <a:solidFill>
                  <a:srgbClr val="FF0000"/>
                </a:solidFill>
                <a:latin typeface="Times New Roman" panose="02020603050405020304" pitchFamily="18" charset="0"/>
              </a:rPr>
              <a:t>t</a:t>
            </a:r>
            <a:r>
              <a:rPr lang="en-US" sz="2400" b="1" i="1" u="none" strike="noStrike" baseline="0" dirty="0" smtClean="0">
                <a:solidFill>
                  <a:srgbClr val="FF0000"/>
                </a:solidFill>
                <a:latin typeface="Times New Roman" panose="02020603050405020304" pitchFamily="18" charset="0"/>
              </a:rPr>
              <a:t>4</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iş</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ýerinde</a:t>
            </a:r>
            <a:r>
              <a:rPr lang="en-US" sz="3800" b="1" dirty="0">
                <a:solidFill>
                  <a:srgbClr val="000000"/>
                </a:solidFill>
                <a:latin typeface="Times New Roman" panose="02020603050405020304" pitchFamily="18" charset="0"/>
              </a:rPr>
              <a:t>,</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bazada</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öňe</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yza</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galan</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wagty</a:t>
            </a:r>
            <a:r>
              <a:rPr lang="en-US" sz="3800" b="1" dirty="0">
                <a:solidFill>
                  <a:srgbClr val="000000"/>
                </a:solidFill>
                <a:latin typeface="Times New Roman" panose="02020603050405020304" pitchFamily="18" charset="0"/>
              </a:rPr>
              <a:t>,</a:t>
            </a:r>
            <a:r>
              <a:rPr lang="en-US" sz="3800" b="1" i="0" u="none" strike="noStrike" baseline="0" dirty="0" smtClean="0">
                <a:solidFill>
                  <a:srgbClr val="000000"/>
                </a:solidFill>
                <a:latin typeface="Times New Roman" panose="02020603050405020304" pitchFamily="18" charset="0"/>
              </a:rPr>
              <a:t> </a:t>
            </a:r>
            <a:r>
              <a:rPr lang="en-US" sz="3800" b="1" i="1" u="none" strike="noStrike" baseline="0" dirty="0" smtClean="0">
                <a:solidFill>
                  <a:srgbClr val="0070C0"/>
                </a:solidFill>
                <a:latin typeface="Times New Roman" panose="02020603050405020304" pitchFamily="18" charset="0"/>
              </a:rPr>
              <a:t>t</a:t>
            </a:r>
            <a:r>
              <a:rPr lang="en-US" sz="2400" b="1" i="1" u="none" strike="noStrike" baseline="0" dirty="0" smtClean="0">
                <a:solidFill>
                  <a:srgbClr val="0070C0"/>
                </a:solidFill>
                <a:latin typeface="Times New Roman" panose="02020603050405020304" pitchFamily="18" charset="0"/>
              </a:rPr>
              <a:t>4</a:t>
            </a:r>
            <a:r>
              <a:rPr lang="en-US" sz="3800" b="1" i="1" u="none" strike="noStrike" baseline="0" dirty="0" smtClean="0">
                <a:solidFill>
                  <a:srgbClr val="0070C0"/>
                </a:solidFill>
                <a:latin typeface="Times New Roman" panose="02020603050405020304" pitchFamily="18" charset="0"/>
              </a:rPr>
              <a:t>=10-15</a:t>
            </a:r>
            <a:r>
              <a:rPr lang="en-US" sz="3800" b="1" i="1" u="none" strike="noStrike" dirty="0" smtClean="0">
                <a:solidFill>
                  <a:srgbClr val="0070C0"/>
                </a:solidFill>
                <a:latin typeface="Times New Roman" panose="02020603050405020304" pitchFamily="18" charset="0"/>
              </a:rPr>
              <a:t> </a:t>
            </a:r>
            <a:r>
              <a:rPr lang="en-US" sz="3800" b="1" i="1" u="none" strike="noStrike" baseline="0" dirty="0" smtClean="0">
                <a:solidFill>
                  <a:srgbClr val="0070C0"/>
                </a:solidFill>
                <a:latin typeface="Times New Roman" panose="02020603050405020304" pitchFamily="18" charset="0"/>
              </a:rPr>
              <a:t>min</a:t>
            </a:r>
            <a:r>
              <a:rPr lang="en-US" sz="3800" b="1" i="0" u="none" strike="noStrike" baseline="0" dirty="0" smtClean="0">
                <a:solidFill>
                  <a:srgbClr val="0070C0"/>
                </a:solidFill>
                <a:latin typeface="Times New Roman" panose="02020603050405020304" pitchFamily="18" charset="0"/>
              </a:rPr>
              <a:t>.</a:t>
            </a:r>
            <a:r>
              <a:rPr lang="en-US" sz="3800" b="1" i="0" u="none" strike="noStrike" baseline="0" dirty="0" smtClean="0">
                <a:solidFill>
                  <a:srgbClr val="000000"/>
                </a:solidFill>
                <a:latin typeface="Times New Roman" panose="02020603050405020304" pitchFamily="18" charset="0"/>
              </a:rPr>
              <a:t> </a:t>
            </a:r>
            <a:br>
              <a:rPr lang="en-US" sz="3800" b="1" i="0" u="none" strike="noStrike" baseline="0" dirty="0" smtClean="0">
                <a:solidFill>
                  <a:srgbClr val="000000"/>
                </a:solidFill>
                <a:latin typeface="Times New Roman" panose="02020603050405020304" pitchFamily="18" charset="0"/>
              </a:rPr>
            </a:br>
            <a:r>
              <a:rPr lang="en-US" sz="3800" b="1" i="1" u="none" strike="noStrike" baseline="0" dirty="0" smtClean="0">
                <a:solidFill>
                  <a:srgbClr val="FF0000"/>
                </a:solidFill>
                <a:latin typeface="Times New Roman" panose="02020603050405020304" pitchFamily="18" charset="0"/>
              </a:rPr>
              <a:t>t</a:t>
            </a:r>
            <a:r>
              <a:rPr lang="en-US" sz="2400" b="1" i="1" u="none" strike="noStrike" baseline="0" dirty="0" smtClean="0">
                <a:solidFill>
                  <a:srgbClr val="FF0000"/>
                </a:solidFill>
                <a:latin typeface="Times New Roman" panose="02020603050405020304" pitchFamily="18" charset="0"/>
              </a:rPr>
              <a:t>5</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maşynyň</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iş</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ýerinde</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baza</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aralygyndaky</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sarp</a:t>
            </a:r>
            <a:r>
              <a:rPr lang="en-US" sz="3800" b="1" i="0" u="none" strike="noStrike" baseline="0"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edilýän</a:t>
            </a:r>
            <a:r>
              <a:rPr lang="en-US" sz="3800" b="1" i="0" u="none" strike="noStrike" baseline="0" dirty="0" smtClean="0">
                <a:solidFill>
                  <a:srgbClr val="000000"/>
                </a:solidFill>
                <a:latin typeface="Times New Roman" panose="02020603050405020304" pitchFamily="18" charset="0"/>
              </a:rPr>
              <a:t> </a:t>
            </a:r>
            <a:r>
              <a:rPr lang="en-US" sz="3800" b="1" i="0" u="none" strike="noStrike" dirty="0" smtClean="0">
                <a:solidFill>
                  <a:srgbClr val="000000"/>
                </a:solidFill>
                <a:latin typeface="Times New Roman" panose="02020603050405020304" pitchFamily="18" charset="0"/>
              </a:rPr>
              <a:t>  </a:t>
            </a:r>
            <a:br>
              <a:rPr lang="en-US" sz="3800" b="1" i="0" u="none" strike="noStrike" dirty="0" smtClean="0">
                <a:solidFill>
                  <a:srgbClr val="000000"/>
                </a:solidFill>
                <a:latin typeface="Times New Roman" panose="02020603050405020304" pitchFamily="18" charset="0"/>
              </a:rPr>
            </a:br>
            <a:r>
              <a:rPr lang="en-US" sz="3800" b="1" dirty="0">
                <a:solidFill>
                  <a:srgbClr val="000000"/>
                </a:solidFill>
                <a:latin typeface="Times New Roman" panose="02020603050405020304" pitchFamily="18" charset="0"/>
              </a:rPr>
              <a:t> </a:t>
            </a:r>
            <a:r>
              <a:rPr lang="en-US" sz="3800" b="1" dirty="0" smtClean="0">
                <a:solidFill>
                  <a:srgbClr val="000000"/>
                </a:solidFill>
                <a:latin typeface="Times New Roman" panose="02020603050405020304" pitchFamily="18" charset="0"/>
              </a:rPr>
              <a:t>    </a:t>
            </a:r>
            <a:r>
              <a:rPr lang="en-US" sz="3800" b="1" i="0" u="none" strike="noStrike" baseline="0" dirty="0" err="1" smtClean="0">
                <a:solidFill>
                  <a:srgbClr val="000000"/>
                </a:solidFill>
                <a:latin typeface="Times New Roman" panose="02020603050405020304" pitchFamily="18" charset="0"/>
              </a:rPr>
              <a:t>wagt</a:t>
            </a:r>
            <a:r>
              <a:rPr lang="en-US" sz="3800" b="1" i="0" u="none" strike="noStrike" baseline="0" dirty="0" smtClean="0">
                <a:solidFill>
                  <a:srgbClr val="000000"/>
                </a:solidFill>
                <a:latin typeface="Times New Roman" panose="02020603050405020304" pitchFamily="18" charset="0"/>
              </a:rPr>
              <a:t>,  </a:t>
            </a:r>
            <a:r>
              <a:rPr lang="en-US" sz="3800" b="1" i="1" u="none" strike="noStrike" baseline="0" dirty="0" smtClean="0">
                <a:solidFill>
                  <a:srgbClr val="0070C0"/>
                </a:solidFill>
                <a:latin typeface="Times New Roman" panose="02020603050405020304" pitchFamily="18" charset="0"/>
              </a:rPr>
              <a:t>t</a:t>
            </a:r>
            <a:r>
              <a:rPr lang="en-US" sz="2400" b="1" i="1" u="none" strike="noStrike" baseline="0" dirty="0" smtClean="0">
                <a:solidFill>
                  <a:srgbClr val="0070C0"/>
                </a:solidFill>
                <a:latin typeface="Times New Roman" panose="02020603050405020304" pitchFamily="18" charset="0"/>
              </a:rPr>
              <a:t>5</a:t>
            </a:r>
            <a:r>
              <a:rPr lang="en-US" sz="3800" b="1" i="1" u="none" strike="noStrike" baseline="0" dirty="0" smtClean="0">
                <a:solidFill>
                  <a:srgbClr val="0070C0"/>
                </a:solidFill>
                <a:latin typeface="Times New Roman" panose="02020603050405020304" pitchFamily="18" charset="0"/>
              </a:rPr>
              <a:t> = 12-15 min.</a:t>
            </a:r>
            <a:endParaRPr lang="ru-RU" sz="3800" b="1" i="1" dirty="0">
              <a:solidFill>
                <a:srgbClr val="0070C0"/>
              </a:solidFill>
            </a:endParaRPr>
          </a:p>
        </p:txBody>
      </p:sp>
    </p:spTree>
    <p:extLst>
      <p:ext uri="{BB962C8B-B14F-4D97-AF65-F5344CB8AC3E}">
        <p14:creationId xmlns:p14="http://schemas.microsoft.com/office/powerpoint/2010/main" val="13726337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5400" b="1" dirty="0" err="1">
                <a:solidFill>
                  <a:srgbClr val="7030A0"/>
                </a:solidFill>
                <a:latin typeface="Times New Roman" panose="02020603050405020304" pitchFamily="18" charset="0"/>
              </a:rPr>
              <a:t>Bitum</a:t>
            </a:r>
            <a:r>
              <a:rPr lang="en-US" sz="5400" b="1" dirty="0">
                <a:solidFill>
                  <a:srgbClr val="7030A0"/>
                </a:solidFill>
                <a:latin typeface="Times New Roman" panose="02020603050405020304" pitchFamily="18" charset="0"/>
              </a:rPr>
              <a:t> </a:t>
            </a:r>
            <a:r>
              <a:rPr lang="en-US" sz="5400" b="1" dirty="0" err="1">
                <a:solidFill>
                  <a:srgbClr val="7030A0"/>
                </a:solidFill>
                <a:latin typeface="Times New Roman" panose="02020603050405020304" pitchFamily="18" charset="0"/>
              </a:rPr>
              <a:t>nasoslar</a:t>
            </a:r>
            <a:r>
              <a:rPr lang="en-US" sz="5400" b="1" dirty="0">
                <a:solidFill>
                  <a:srgbClr val="7030A0"/>
                </a:solidFill>
                <a:latin typeface="Times New Roman" panose="02020603050405020304" pitchFamily="18" charset="0"/>
              </a:rPr>
              <a:t> </a:t>
            </a:r>
            <a:r>
              <a:rPr lang="en-US" sz="5400" b="1" dirty="0" err="1">
                <a:solidFill>
                  <a:srgbClr val="000000"/>
                </a:solidFill>
                <a:latin typeface="Times New Roman" panose="02020603050405020304" pitchFamily="18" charset="0"/>
              </a:rPr>
              <a:t>gyzdyrylan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bitumlary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sormak</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üçin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asfalt</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garyjy</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enjamlarda</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bitum</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saklanýan</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ýerlerde</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bitum</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gyzdyrýan</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enjamlarda</a:t>
            </a:r>
            <a:r>
              <a:rPr lang="en-US"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awtogudronatorlarda</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bitum</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äkidijilerde</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ulanylýar</a:t>
            </a:r>
            <a:r>
              <a:rPr lang="tk-TM" sz="5400" b="1" dirty="0" smtClean="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Senagatda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köp</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ulanylýany</a:t>
            </a:r>
            <a:r>
              <a:rPr lang="en-US" sz="5400" b="1" dirty="0">
                <a:solidFill>
                  <a:srgbClr val="000000"/>
                </a:solidFill>
                <a:latin typeface="Times New Roman" panose="02020603050405020304" pitchFamily="18" charset="0"/>
              </a:rPr>
              <a:t> </a:t>
            </a:r>
            <a:r>
              <a:rPr lang="en-US" sz="5400" b="1" dirty="0" err="1" smtClean="0">
                <a:solidFill>
                  <a:srgbClr val="0070C0"/>
                </a:solidFill>
                <a:latin typeface="Times New Roman" panose="02020603050405020304" pitchFamily="18" charset="0"/>
              </a:rPr>
              <a:t>şest</a:t>
            </a:r>
            <a:r>
              <a:rPr lang="tk-TM" sz="5400" b="1" dirty="0" smtClean="0">
                <a:solidFill>
                  <a:srgbClr val="0070C0"/>
                </a:solidFill>
                <a:latin typeface="Times New Roman" panose="02020603050405020304" pitchFamily="18" charset="0"/>
              </a:rPr>
              <a:t>e</a:t>
            </a:r>
            <a:r>
              <a:rPr lang="en-US" sz="5400" b="1" dirty="0" err="1" smtClean="0">
                <a:solidFill>
                  <a:srgbClr val="0070C0"/>
                </a:solidFill>
                <a:latin typeface="Times New Roman" panose="02020603050405020304" pitchFamily="18" charset="0"/>
              </a:rPr>
              <a:t>rnaly</a:t>
            </a:r>
            <a:r>
              <a:rPr lang="en-US" sz="5400" b="1" dirty="0" smtClean="0">
                <a:solidFill>
                  <a:srgbClr val="0070C0"/>
                </a:solidFill>
                <a:latin typeface="Times New Roman" panose="02020603050405020304" pitchFamily="18" charset="0"/>
              </a:rPr>
              <a:t> </a:t>
            </a:r>
            <a:r>
              <a:rPr lang="en-US" sz="5400" b="1" dirty="0" err="1" smtClean="0">
                <a:solidFill>
                  <a:srgbClr val="0070C0"/>
                </a:solidFill>
                <a:latin typeface="Times New Roman" panose="02020603050405020304" pitchFamily="18" charset="0"/>
              </a:rPr>
              <a:t>nasoslardyr</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Nasosyň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öndürijiligi</a:t>
            </a:r>
            <a:r>
              <a:rPr lang="en-US" sz="5400" b="1" dirty="0">
                <a:solidFill>
                  <a:srgbClr val="000000"/>
                </a:solidFill>
                <a:latin typeface="Times New Roman" panose="02020603050405020304" pitchFamily="18" charset="0"/>
              </a:rPr>
              <a:t> </a:t>
            </a:r>
            <a:r>
              <a:rPr lang="en-US" sz="5400" b="1" i="1" dirty="0" smtClean="0">
                <a:solidFill>
                  <a:srgbClr val="FF0000"/>
                </a:solidFill>
                <a:latin typeface="Times New Roman" panose="02020603050405020304" pitchFamily="18" charset="0"/>
              </a:rPr>
              <a:t>400</a:t>
            </a:r>
            <a:r>
              <a:rPr lang="tk-TM" sz="5400" b="1" i="1" dirty="0" smtClean="0">
                <a:solidFill>
                  <a:srgbClr val="FF0000"/>
                </a:solidFill>
                <a:latin typeface="Times New Roman" panose="02020603050405020304" pitchFamily="18" charset="0"/>
              </a:rPr>
              <a:t> </a:t>
            </a:r>
            <a:r>
              <a:rPr lang="en-US" sz="5400" b="1" i="1" dirty="0" err="1" smtClean="0">
                <a:solidFill>
                  <a:srgbClr val="FF0000"/>
                </a:solidFill>
                <a:latin typeface="Times New Roman" panose="02020603050405020304" pitchFamily="18" charset="0"/>
              </a:rPr>
              <a:t>litr</a:t>
            </a:r>
            <a:r>
              <a:rPr lang="en-US" sz="5400" b="1" i="1" dirty="0" smtClean="0">
                <a:solidFill>
                  <a:srgbClr val="FF0000"/>
                </a:solidFill>
                <a:latin typeface="Times New Roman" panose="02020603050405020304" pitchFamily="18" charset="0"/>
              </a:rPr>
              <a:t>/min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agramy</a:t>
            </a:r>
            <a:r>
              <a:rPr lang="en-US" sz="5400" b="1" dirty="0">
                <a:solidFill>
                  <a:srgbClr val="000000"/>
                </a:solidFill>
                <a:latin typeface="Times New Roman" panose="02020603050405020304" pitchFamily="18" charset="0"/>
              </a:rPr>
              <a:t> </a:t>
            </a:r>
            <a:r>
              <a:rPr lang="en-US" sz="5400" b="1" i="1" dirty="0">
                <a:solidFill>
                  <a:srgbClr val="FF0000"/>
                </a:solidFill>
                <a:latin typeface="Times New Roman" panose="02020603050405020304" pitchFamily="18" charset="0"/>
              </a:rPr>
              <a:t>98 </a:t>
            </a:r>
            <a:r>
              <a:rPr lang="en-US" sz="5400" b="1" i="1" dirty="0" smtClean="0">
                <a:solidFill>
                  <a:srgbClr val="FF0000"/>
                </a:solidFill>
                <a:latin typeface="Times New Roman" panose="02020603050405020304" pitchFamily="18" charset="0"/>
              </a:rPr>
              <a:t>kg</a:t>
            </a:r>
            <a:r>
              <a:rPr lang="en-US" sz="5400" b="1" dirty="0" smtClean="0">
                <a:solidFill>
                  <a:srgbClr val="000000"/>
                </a:solidFill>
                <a:latin typeface="Times New Roman" panose="02020603050405020304" pitchFamily="18" charset="0"/>
              </a:rPr>
              <a:t>,</a:t>
            </a:r>
            <a:r>
              <a:rPr lang="tk-TM" sz="5400" b="1" dirty="0" smtClean="0">
                <a:solidFill>
                  <a:srgbClr val="000000"/>
                </a:solidFill>
                <a:latin typeface="Times New Roman" panose="02020603050405020304" pitchFamily="18" charset="0"/>
              </a:rPr>
              <a:t> hereketlendirijiniň</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kuwwaty</a:t>
            </a:r>
            <a:r>
              <a:rPr lang="en-US" sz="5400" b="1" dirty="0">
                <a:solidFill>
                  <a:srgbClr val="000000"/>
                </a:solidFill>
                <a:latin typeface="Times New Roman" panose="02020603050405020304" pitchFamily="18" charset="0"/>
              </a:rPr>
              <a:t> </a:t>
            </a:r>
            <a:r>
              <a:rPr lang="en-US" sz="5400" b="1" i="1" dirty="0">
                <a:solidFill>
                  <a:srgbClr val="FF0000"/>
                </a:solidFill>
                <a:latin typeface="Times New Roman" panose="02020603050405020304" pitchFamily="18" charset="0"/>
              </a:rPr>
              <a:t>6 at </a:t>
            </a:r>
            <a:r>
              <a:rPr lang="en-US" sz="5400" b="1" i="1" dirty="0" err="1" smtClean="0">
                <a:solidFill>
                  <a:srgbClr val="FF0000"/>
                </a:solidFill>
                <a:latin typeface="Times New Roman" panose="02020603050405020304" pitchFamily="18" charset="0"/>
              </a:rPr>
              <a:t>güýji</a:t>
            </a:r>
            <a:r>
              <a:rPr lang="tk-TM" sz="5400" b="1" dirty="0" smtClean="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 </a:t>
            </a:r>
            <a:endParaRPr lang="ru-RU" sz="5400" b="1" dirty="0"/>
          </a:p>
        </p:txBody>
      </p:sp>
    </p:spTree>
    <p:extLst>
      <p:ext uri="{BB962C8B-B14F-4D97-AF65-F5344CB8AC3E}">
        <p14:creationId xmlns:p14="http://schemas.microsoft.com/office/powerpoint/2010/main" val="981555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lstStyle/>
          <a:p>
            <a:r>
              <a:rPr lang="en-US" sz="5400" b="1" dirty="0" err="1">
                <a:solidFill>
                  <a:srgbClr val="000000"/>
                </a:solidFill>
                <a:latin typeface="Times New Roman" panose="02020603050405020304" pitchFamily="18" charset="0"/>
              </a:rPr>
              <a:t>Bitum</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nasos</a:t>
            </a:r>
            <a:r>
              <a:rPr lang="tk-TM" sz="5400" b="1" dirty="0" smtClean="0">
                <a:solidFill>
                  <a:srgbClr val="000000"/>
                </a:solidFill>
                <a:latin typeface="Times New Roman" panose="02020603050405020304" pitchFamily="18" charset="0"/>
              </a:rPr>
              <a:t>yň iş öndürijiligi:</a:t>
            </a:r>
            <a:r>
              <a:rPr lang="en-US" sz="5400" b="1" dirty="0" smtClean="0">
                <a:solidFill>
                  <a:srgbClr val="000000"/>
                </a:solidFill>
                <a:latin typeface="Times New Roman" panose="02020603050405020304" pitchFamily="18" charset="0"/>
              </a:rPr>
              <a:t/>
            </a:r>
            <a:br>
              <a:rPr lang="en-US" sz="5400" b="1" dirty="0" smtClean="0">
                <a:solidFill>
                  <a:srgbClr val="000000"/>
                </a:solidFill>
                <a:latin typeface="Times New Roman" panose="02020603050405020304" pitchFamily="18" charset="0"/>
              </a:rPr>
            </a:b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sz="5400" b="1" dirty="0" smtClean="0">
                <a:solidFill>
                  <a:srgbClr val="000000"/>
                </a:solidFill>
                <a:latin typeface="Times New Roman" panose="02020603050405020304" pitchFamily="18" charset="0"/>
              </a:rPr>
              <a:t>                    </a:t>
            </a:r>
            <a:r>
              <a:rPr lang="tk-TM" sz="7200" b="1" i="1" dirty="0" smtClean="0">
                <a:solidFill>
                  <a:srgbClr val="FF0000"/>
                </a:solidFill>
                <a:latin typeface="Times New Roman" panose="02020603050405020304" pitchFamily="18" charset="0"/>
              </a:rPr>
              <a:t>Ö=</a:t>
            </a:r>
            <a:r>
              <a:rPr lang="en-US" sz="7200" b="1" i="1" dirty="0" err="1" smtClean="0">
                <a:solidFill>
                  <a:srgbClr val="FF0000"/>
                </a:solidFill>
                <a:latin typeface="Times New Roman" panose="02020603050405020304" pitchFamily="18" charset="0"/>
              </a:rPr>
              <a:t>V</a:t>
            </a:r>
            <a:r>
              <a:rPr lang="en-US" sz="4800" b="1" i="1" dirty="0" err="1" smtClean="0">
                <a:solidFill>
                  <a:srgbClr val="FF0000"/>
                </a:solidFill>
                <a:latin typeface="Times New Roman" panose="02020603050405020304" pitchFamily="18" charset="0"/>
              </a:rPr>
              <a:t>p</a:t>
            </a:r>
            <a:r>
              <a:rPr lang="en-US" sz="7200" b="1" i="1" dirty="0" smtClean="0">
                <a:solidFill>
                  <a:srgbClr val="FF0000"/>
                </a:solidFill>
                <a:latin typeface="Times New Roman" panose="02020603050405020304" pitchFamily="18" charset="0"/>
              </a:rPr>
              <a:t>/60 t,  </a:t>
            </a:r>
            <a:r>
              <a:rPr lang="en-US" sz="7200" b="1" i="1" dirty="0" err="1" smtClean="0">
                <a:solidFill>
                  <a:srgbClr val="0070C0"/>
                </a:solidFill>
                <a:latin typeface="Times New Roman" panose="02020603050405020304" pitchFamily="18" charset="0"/>
              </a:rPr>
              <a:t>litr</a:t>
            </a:r>
            <a:r>
              <a:rPr lang="en-US" sz="7200" b="1" i="1" dirty="0" smtClean="0">
                <a:solidFill>
                  <a:srgbClr val="0070C0"/>
                </a:solidFill>
                <a:latin typeface="Times New Roman" panose="02020603050405020304" pitchFamily="18" charset="0"/>
              </a:rPr>
              <a:t>/min</a:t>
            </a:r>
            <a:br>
              <a:rPr lang="en-US" sz="7200" b="1" i="1" dirty="0" smtClean="0">
                <a:solidFill>
                  <a:srgbClr val="0070C0"/>
                </a:solidFill>
                <a:latin typeface="Times New Roman" panose="02020603050405020304" pitchFamily="18" charset="0"/>
              </a:rPr>
            </a:br>
            <a:r>
              <a:rPr lang="en-US" sz="4800" b="1" i="0" u="none" strike="noStrike" baseline="0" dirty="0" smtClean="0">
                <a:solidFill>
                  <a:srgbClr val="000000"/>
                </a:solidFill>
                <a:latin typeface="Times New Roman" panose="02020603050405020304" pitchFamily="18" charset="0"/>
              </a:rPr>
              <a:t>Bu </a:t>
            </a:r>
            <a:r>
              <a:rPr lang="en-US" sz="4800" b="1" i="0" u="none" strike="noStrike" baseline="0" dirty="0" err="1" smtClean="0">
                <a:solidFill>
                  <a:srgbClr val="000000"/>
                </a:solidFill>
                <a:latin typeface="Times New Roman" panose="02020603050405020304" pitchFamily="18" charset="0"/>
              </a:rPr>
              <a:t>ýerde</a:t>
            </a:r>
            <a:r>
              <a:rPr lang="en-US" sz="4800" b="1" i="0" u="none" strike="noStrike" baseline="0" dirty="0" smtClean="0">
                <a:solidFill>
                  <a:srgbClr val="000000"/>
                </a:solidFill>
                <a:latin typeface="Times New Roman" panose="02020603050405020304" pitchFamily="18" charset="0"/>
              </a:rPr>
              <a:t> : </a:t>
            </a:r>
            <a:r>
              <a:rPr lang="en-US" sz="4800" b="0" i="0" u="none" strike="noStrike" baseline="0" dirty="0" smtClean="0">
                <a:solidFill>
                  <a:srgbClr val="000000"/>
                </a:solidFill>
                <a:latin typeface="Times New Roman" panose="02020603050405020304" pitchFamily="18" charset="0"/>
              </a:rPr>
              <a:t/>
            </a:r>
            <a:br>
              <a:rPr lang="en-US" sz="4800" b="0" i="0" u="none" strike="noStrike" baseline="0" dirty="0" smtClean="0">
                <a:solidFill>
                  <a:srgbClr val="000000"/>
                </a:solidFill>
                <a:latin typeface="Times New Roman" panose="02020603050405020304" pitchFamily="18" charset="0"/>
              </a:rPr>
            </a:br>
            <a:r>
              <a:rPr lang="en-US" sz="4800" b="1" i="1" dirty="0" err="1" smtClean="0">
                <a:solidFill>
                  <a:srgbClr val="FF0000"/>
                </a:solidFill>
                <a:latin typeface="Times New Roman" panose="02020603050405020304" pitchFamily="18" charset="0"/>
              </a:rPr>
              <a:t>V</a:t>
            </a:r>
            <a:r>
              <a:rPr lang="en-US" sz="3600" b="1" i="1" dirty="0" err="1" smtClean="0">
                <a:solidFill>
                  <a:srgbClr val="FF0000"/>
                </a:solidFill>
                <a:latin typeface="Times New Roman" panose="02020603050405020304" pitchFamily="18" charset="0"/>
              </a:rPr>
              <a:t>p</a:t>
            </a:r>
            <a:r>
              <a:rPr lang="en-US" sz="4800" b="1" i="1" dirty="0" smtClean="0">
                <a:solidFill>
                  <a:srgbClr val="FF0000"/>
                </a:solidFill>
                <a:latin typeface="Times New Roman" panose="02020603050405020304" pitchFamily="18" charset="0"/>
              </a:rPr>
              <a:t> </a:t>
            </a:r>
            <a:r>
              <a:rPr lang="en-US" sz="4800" b="0" i="0" u="none" strike="noStrike" baseline="0" dirty="0" smtClean="0">
                <a:solidFill>
                  <a:srgbClr val="000000"/>
                </a:solidFill>
                <a:latin typeface="Times New Roman" panose="02020603050405020304" pitchFamily="18" charset="0"/>
              </a:rPr>
              <a:t>- </a:t>
            </a:r>
            <a:r>
              <a:rPr lang="en-US" sz="4800" b="1" i="0" u="none" strike="noStrike" baseline="0" dirty="0" err="1" smtClean="0">
                <a:solidFill>
                  <a:srgbClr val="000000"/>
                </a:solidFill>
                <a:latin typeface="Times New Roman" panose="02020603050405020304" pitchFamily="18" charset="0"/>
              </a:rPr>
              <a:t>bitumyň</a:t>
            </a:r>
            <a:r>
              <a:rPr lang="en-US" sz="4800" b="1" i="0" u="none" strike="noStrike" baseline="0" dirty="0" smtClean="0">
                <a:solidFill>
                  <a:srgbClr val="000000"/>
                </a:solidFill>
                <a:latin typeface="Times New Roman" panose="02020603050405020304" pitchFamily="18" charset="0"/>
              </a:rPr>
              <a:t> </a:t>
            </a:r>
            <a:r>
              <a:rPr lang="en-US" sz="4800" b="1" i="0" u="none" strike="noStrike" baseline="0" dirty="0" err="1" smtClean="0">
                <a:solidFill>
                  <a:srgbClr val="000000"/>
                </a:solidFill>
                <a:latin typeface="Times New Roman" panose="02020603050405020304" pitchFamily="18" charset="0"/>
              </a:rPr>
              <a:t>alynýan</a:t>
            </a:r>
            <a:r>
              <a:rPr lang="en-US" sz="4800" b="1" i="0" u="none" strike="noStrike" baseline="0" dirty="0" smtClean="0">
                <a:solidFill>
                  <a:srgbClr val="000000"/>
                </a:solidFill>
                <a:latin typeface="Times New Roman" panose="02020603050405020304" pitchFamily="18" charset="0"/>
              </a:rPr>
              <a:t> </a:t>
            </a:r>
            <a:r>
              <a:rPr lang="en-US" sz="4800" b="1" i="0" u="none" strike="noStrike" baseline="0" dirty="0" err="1" smtClean="0">
                <a:solidFill>
                  <a:srgbClr val="000000"/>
                </a:solidFill>
                <a:latin typeface="Times New Roman" panose="02020603050405020304" pitchFamily="18" charset="0"/>
              </a:rPr>
              <a:t>ýeriniň</a:t>
            </a:r>
            <a:r>
              <a:rPr lang="en-US" sz="4800" b="1" i="0" u="none" strike="noStrike" baseline="0" dirty="0" smtClean="0">
                <a:solidFill>
                  <a:srgbClr val="000000"/>
                </a:solidFill>
                <a:latin typeface="Times New Roman" panose="02020603050405020304" pitchFamily="18" charset="0"/>
              </a:rPr>
              <a:t> </a:t>
            </a:r>
            <a:r>
              <a:rPr lang="en-US" sz="4800" b="1" i="0" u="none" strike="noStrike" baseline="0" dirty="0" err="1" smtClean="0">
                <a:solidFill>
                  <a:srgbClr val="000000"/>
                </a:solidFill>
                <a:latin typeface="Times New Roman" panose="02020603050405020304" pitchFamily="18" charset="0"/>
              </a:rPr>
              <a:t>göwrümi</a:t>
            </a:r>
            <a:r>
              <a:rPr lang="en-US" sz="4800" b="1" dirty="0">
                <a:solidFill>
                  <a:srgbClr val="000000"/>
                </a:solidFill>
                <a:latin typeface="Times New Roman" panose="02020603050405020304" pitchFamily="18" charset="0"/>
              </a:rPr>
              <a:t>,</a:t>
            </a:r>
            <a:r>
              <a:rPr lang="en-US" sz="4800" b="1" i="0" u="none" strike="noStrike" baseline="0" dirty="0" smtClean="0">
                <a:solidFill>
                  <a:srgbClr val="000000"/>
                </a:solidFill>
                <a:latin typeface="Times New Roman" panose="02020603050405020304" pitchFamily="18" charset="0"/>
              </a:rPr>
              <a:t> </a:t>
            </a:r>
            <a:r>
              <a:rPr lang="en-US" sz="4800" b="1" i="1" u="none" strike="noStrike" baseline="0" dirty="0" err="1" smtClean="0">
                <a:solidFill>
                  <a:srgbClr val="0070C0"/>
                </a:solidFill>
                <a:latin typeface="Times New Roman" panose="02020603050405020304" pitchFamily="18" charset="0"/>
              </a:rPr>
              <a:t>litr</a:t>
            </a:r>
            <a:r>
              <a:rPr lang="en-US" sz="4800" b="1" i="1" u="none" strike="noStrike" baseline="0" dirty="0" smtClean="0">
                <a:solidFill>
                  <a:srgbClr val="0070C0"/>
                </a:solidFill>
                <a:latin typeface="Times New Roman" panose="02020603050405020304" pitchFamily="18" charset="0"/>
              </a:rPr>
              <a:t>.</a:t>
            </a:r>
            <a:r>
              <a:rPr lang="en-US" sz="4800" b="1" i="0" u="none" strike="noStrike" baseline="0" dirty="0" smtClean="0">
                <a:solidFill>
                  <a:srgbClr val="000000"/>
                </a:solidFill>
                <a:latin typeface="Times New Roman" panose="02020603050405020304" pitchFamily="18" charset="0"/>
              </a:rPr>
              <a:t>  </a:t>
            </a:r>
            <a:br>
              <a:rPr lang="en-US" sz="4800" b="1" i="0" u="none" strike="noStrike" baseline="0" dirty="0" smtClean="0">
                <a:solidFill>
                  <a:srgbClr val="000000"/>
                </a:solidFill>
                <a:latin typeface="Times New Roman" panose="02020603050405020304" pitchFamily="18" charset="0"/>
              </a:rPr>
            </a:br>
            <a:r>
              <a:rPr lang="de-DE" sz="4800" b="1" i="1" u="none" strike="noStrike" baseline="0" dirty="0" smtClean="0">
                <a:solidFill>
                  <a:srgbClr val="FF0000"/>
                </a:solidFill>
                <a:latin typeface="Times New Roman" panose="02020603050405020304" pitchFamily="18" charset="0"/>
              </a:rPr>
              <a:t>t</a:t>
            </a:r>
            <a:r>
              <a:rPr lang="de-DE" sz="4800" b="1" i="0" u="none" strike="noStrike" baseline="0" dirty="0" smtClean="0">
                <a:solidFill>
                  <a:srgbClr val="000000"/>
                </a:solidFill>
                <a:latin typeface="Times New Roman" panose="02020603050405020304" pitchFamily="18" charset="0"/>
              </a:rPr>
              <a:t> - </a:t>
            </a:r>
            <a:r>
              <a:rPr lang="de-DE" sz="4800" b="1" i="0" u="none" strike="noStrike" baseline="0" dirty="0" err="1" smtClean="0">
                <a:solidFill>
                  <a:srgbClr val="000000"/>
                </a:solidFill>
                <a:latin typeface="Times New Roman" panose="02020603050405020304" pitchFamily="18" charset="0"/>
              </a:rPr>
              <a:t>doldurmak</a:t>
            </a:r>
            <a:r>
              <a:rPr lang="de-DE" sz="4800" b="1" i="0" u="none" strike="noStrike" baseline="0" dirty="0" smtClean="0">
                <a:solidFill>
                  <a:srgbClr val="000000"/>
                </a:solidFill>
                <a:latin typeface="Times New Roman" panose="02020603050405020304" pitchFamily="18" charset="0"/>
              </a:rPr>
              <a:t> </a:t>
            </a:r>
            <a:r>
              <a:rPr lang="de-DE" sz="4800" b="1" i="0" u="none" strike="noStrike" baseline="0" dirty="0" err="1" smtClean="0">
                <a:solidFill>
                  <a:srgbClr val="000000"/>
                </a:solidFill>
                <a:latin typeface="Times New Roman" panose="02020603050405020304" pitchFamily="18" charset="0"/>
              </a:rPr>
              <a:t>üçin</a:t>
            </a:r>
            <a:r>
              <a:rPr lang="de-DE" sz="4800" b="1" i="0" u="none" strike="noStrike" baseline="0" dirty="0" smtClean="0">
                <a:solidFill>
                  <a:srgbClr val="000000"/>
                </a:solidFill>
                <a:latin typeface="Times New Roman" panose="02020603050405020304" pitchFamily="18" charset="0"/>
              </a:rPr>
              <a:t> </a:t>
            </a:r>
            <a:r>
              <a:rPr lang="de-DE" sz="4800" b="1" i="0" u="none" strike="noStrike" baseline="0" dirty="0" err="1" smtClean="0">
                <a:solidFill>
                  <a:srgbClr val="000000"/>
                </a:solidFill>
                <a:latin typeface="Times New Roman" panose="02020603050405020304" pitchFamily="18" charset="0"/>
              </a:rPr>
              <a:t>berilýän</a:t>
            </a:r>
            <a:r>
              <a:rPr lang="de-DE" sz="4800" b="1" i="0" u="none" strike="noStrike" baseline="0" dirty="0" smtClean="0">
                <a:solidFill>
                  <a:srgbClr val="000000"/>
                </a:solidFill>
                <a:latin typeface="Times New Roman" panose="02020603050405020304" pitchFamily="18" charset="0"/>
              </a:rPr>
              <a:t> wagt,</a:t>
            </a:r>
            <a:r>
              <a:rPr lang="de-DE" sz="4800" b="0" i="0" u="none" strike="noStrike" baseline="0" dirty="0" smtClean="0">
                <a:solidFill>
                  <a:srgbClr val="000000"/>
                </a:solidFill>
                <a:latin typeface="Times New Roman" panose="02020603050405020304" pitchFamily="18" charset="0"/>
              </a:rPr>
              <a:t> </a:t>
            </a:r>
            <a:r>
              <a:rPr lang="de-DE" sz="4800" b="1" i="1" u="none" strike="noStrike" baseline="0" dirty="0" smtClean="0">
                <a:solidFill>
                  <a:srgbClr val="0070C0"/>
                </a:solidFill>
                <a:latin typeface="Times New Roman" panose="02020603050405020304" pitchFamily="18" charset="0"/>
              </a:rPr>
              <a:t>min.</a:t>
            </a:r>
            <a:endParaRPr lang="ru-RU" sz="4800" b="1" i="1" dirty="0">
              <a:solidFill>
                <a:srgbClr val="0070C0"/>
              </a:solidFill>
            </a:endParaRPr>
          </a:p>
        </p:txBody>
      </p:sp>
    </p:spTree>
    <p:extLst>
      <p:ext uri="{BB962C8B-B14F-4D97-AF65-F5344CB8AC3E}">
        <p14:creationId xmlns:p14="http://schemas.microsoft.com/office/powerpoint/2010/main" val="4094164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5600" b="1" dirty="0" err="1">
                <a:solidFill>
                  <a:srgbClr val="000000"/>
                </a:solidFill>
                <a:latin typeface="Times New Roman" panose="02020603050405020304" pitchFamily="18" charset="0"/>
              </a:rPr>
              <a:t>Ýol</a:t>
            </a:r>
            <a:r>
              <a:rPr lang="en-US" sz="5600" b="1" dirty="0">
                <a:solidFill>
                  <a:srgbClr val="000000"/>
                </a:solidFill>
                <a:latin typeface="Times New Roman" panose="02020603050405020304" pitchFamily="18" charset="0"/>
              </a:rPr>
              <a:t> </a:t>
            </a:r>
            <a:r>
              <a:rPr lang="en-US" sz="5600" b="1" dirty="0" err="1">
                <a:solidFill>
                  <a:srgbClr val="000000"/>
                </a:solidFill>
                <a:latin typeface="Times New Roman" panose="02020603050405020304" pitchFamily="18" charset="0"/>
              </a:rPr>
              <a:t>gurluşygynda</a:t>
            </a:r>
            <a:r>
              <a:rPr lang="en-US" sz="5600" b="1" dirty="0">
                <a:solidFill>
                  <a:srgbClr val="000000"/>
                </a:solidFill>
                <a:latin typeface="Times New Roman" panose="02020603050405020304" pitchFamily="18" charset="0"/>
              </a:rPr>
              <a:t> </a:t>
            </a:r>
            <a:r>
              <a:rPr lang="en-US" sz="5600" b="1" dirty="0" err="1">
                <a:solidFill>
                  <a:srgbClr val="000000"/>
                </a:solidFill>
                <a:latin typeface="Times New Roman" panose="02020603050405020304" pitchFamily="18" charset="0"/>
              </a:rPr>
              <a:t>organiki</a:t>
            </a:r>
            <a:r>
              <a:rPr lang="en-US" sz="5600" b="1" dirty="0">
                <a:solidFill>
                  <a:srgbClr val="000000"/>
                </a:solidFill>
                <a:latin typeface="Times New Roman" panose="02020603050405020304" pitchFamily="18" charset="0"/>
              </a:rPr>
              <a:t> </a:t>
            </a:r>
            <a:r>
              <a:rPr lang="en-US" sz="5600" b="1" dirty="0" err="1">
                <a:solidFill>
                  <a:srgbClr val="000000"/>
                </a:solidFill>
                <a:latin typeface="Times New Roman" panose="02020603050405020304" pitchFamily="18" charset="0"/>
              </a:rPr>
              <a:t>berkidiji</a:t>
            </a:r>
            <a:r>
              <a:rPr lang="en-US" sz="5600" b="1" dirty="0">
                <a:solidFill>
                  <a:srgbClr val="000000"/>
                </a:solidFill>
                <a:latin typeface="Times New Roman" panose="02020603050405020304" pitchFamily="18" charset="0"/>
              </a:rPr>
              <a:t> </a:t>
            </a:r>
            <a:r>
              <a:rPr lang="en-US" sz="5600" b="1" dirty="0" err="1">
                <a:solidFill>
                  <a:srgbClr val="000000"/>
                </a:solidFill>
                <a:latin typeface="Times New Roman" panose="02020603050405020304" pitchFamily="18" charset="0"/>
              </a:rPr>
              <a:t>materialar</a:t>
            </a:r>
            <a:r>
              <a:rPr lang="en-US" sz="5600" b="1" dirty="0">
                <a:solidFill>
                  <a:srgbClr val="000000"/>
                </a:solidFill>
                <a:latin typeface="Times New Roman" panose="02020603050405020304" pitchFamily="18" charset="0"/>
              </a:rPr>
              <a:t> </a:t>
            </a:r>
            <a:r>
              <a:rPr lang="en-US" sz="5600" b="1" dirty="0" err="1">
                <a:solidFill>
                  <a:srgbClr val="000000"/>
                </a:solidFill>
                <a:latin typeface="Times New Roman" panose="02020603050405020304" pitchFamily="18" charset="0"/>
              </a:rPr>
              <a:t>giňden</a:t>
            </a:r>
            <a:r>
              <a:rPr lang="en-US" sz="5600" b="1" dirty="0">
                <a:solidFill>
                  <a:srgbClr val="000000"/>
                </a:solidFill>
                <a:latin typeface="Times New Roman" panose="02020603050405020304" pitchFamily="18" charset="0"/>
              </a:rPr>
              <a:t> </a:t>
            </a:r>
            <a:r>
              <a:rPr lang="en-US" sz="5600" b="1" dirty="0" err="1" smtClean="0">
                <a:solidFill>
                  <a:srgbClr val="000000"/>
                </a:solidFill>
                <a:latin typeface="Times New Roman" panose="02020603050405020304" pitchFamily="18" charset="0"/>
              </a:rPr>
              <a:t>ulanylýar</a:t>
            </a:r>
            <a:r>
              <a:rPr lang="tk-TM" sz="5600" b="1" dirty="0" smtClean="0">
                <a:solidFill>
                  <a:srgbClr val="000000"/>
                </a:solidFill>
                <a:latin typeface="Times New Roman" panose="02020603050405020304" pitchFamily="18" charset="0"/>
              </a:rPr>
              <a:t>- </a:t>
            </a:r>
            <a:r>
              <a:rPr lang="en-US" sz="5600" b="1" dirty="0" err="1" smtClean="0">
                <a:solidFill>
                  <a:srgbClr val="00B050"/>
                </a:solidFill>
                <a:latin typeface="Times New Roman" panose="02020603050405020304" pitchFamily="18" charset="0"/>
              </a:rPr>
              <a:t>bitumlar</a:t>
            </a:r>
            <a:r>
              <a:rPr lang="en-US" sz="5600" b="1" dirty="0" smtClean="0">
                <a:solidFill>
                  <a:srgbClr val="000000"/>
                </a:solidFill>
                <a:latin typeface="Times New Roman" panose="02020603050405020304" pitchFamily="18" charset="0"/>
              </a:rPr>
              <a:t>. </a:t>
            </a:r>
            <a:r>
              <a:rPr lang="en-US" sz="5600" b="1" dirty="0">
                <a:solidFill>
                  <a:srgbClr val="000000"/>
                </a:solidFill>
                <a:latin typeface="Times New Roman" panose="02020603050405020304" pitchFamily="18" charset="0"/>
              </a:rPr>
              <a:t>Bu </a:t>
            </a:r>
            <a:r>
              <a:rPr lang="en-US" sz="5600" b="1" dirty="0" err="1">
                <a:solidFill>
                  <a:srgbClr val="000000"/>
                </a:solidFill>
                <a:latin typeface="Times New Roman" panose="02020603050405020304" pitchFamily="18" charset="0"/>
              </a:rPr>
              <a:t>materiallar</a:t>
            </a:r>
            <a:r>
              <a:rPr lang="en-US" sz="5600" b="1" dirty="0">
                <a:solidFill>
                  <a:srgbClr val="000000"/>
                </a:solidFill>
                <a:latin typeface="Times New Roman" panose="02020603050405020304" pitchFamily="18" charset="0"/>
              </a:rPr>
              <a:t> </a:t>
            </a:r>
            <a:r>
              <a:rPr lang="en-US" sz="5600" b="1" dirty="0" err="1">
                <a:solidFill>
                  <a:srgbClr val="00B050"/>
                </a:solidFill>
                <a:latin typeface="Times New Roman" panose="02020603050405020304" pitchFamily="18" charset="0"/>
              </a:rPr>
              <a:t>bitum</a:t>
            </a:r>
            <a:r>
              <a:rPr lang="en-US" sz="5600" b="1" dirty="0">
                <a:solidFill>
                  <a:srgbClr val="000000"/>
                </a:solidFill>
                <a:latin typeface="Times New Roman" panose="02020603050405020304" pitchFamily="18" charset="0"/>
              </a:rPr>
              <a:t> </a:t>
            </a:r>
            <a:r>
              <a:rPr lang="en-US" sz="5600" b="1" dirty="0" err="1">
                <a:solidFill>
                  <a:srgbClr val="000000"/>
                </a:solidFill>
                <a:latin typeface="Times New Roman" panose="02020603050405020304" pitchFamily="18" charset="0"/>
              </a:rPr>
              <a:t>saklanylýan</a:t>
            </a:r>
            <a:r>
              <a:rPr lang="en-US" sz="5600" b="1" dirty="0">
                <a:solidFill>
                  <a:srgbClr val="000000"/>
                </a:solidFill>
                <a:latin typeface="Times New Roman" panose="02020603050405020304" pitchFamily="18" charset="0"/>
              </a:rPr>
              <a:t> </a:t>
            </a:r>
            <a:r>
              <a:rPr lang="en-US" sz="5600" b="1" dirty="0" err="1">
                <a:solidFill>
                  <a:srgbClr val="000000"/>
                </a:solidFill>
                <a:latin typeface="Times New Roman" panose="02020603050405020304" pitchFamily="18" charset="0"/>
              </a:rPr>
              <a:t>ýerlerden</a:t>
            </a:r>
            <a:r>
              <a:rPr lang="en-US" sz="5600" b="1" dirty="0">
                <a:solidFill>
                  <a:srgbClr val="000000"/>
                </a:solidFill>
                <a:latin typeface="Times New Roman" panose="02020603050405020304" pitchFamily="18" charset="0"/>
              </a:rPr>
              <a:t> </a:t>
            </a:r>
            <a:r>
              <a:rPr lang="en-US" sz="5600" b="1" dirty="0" err="1">
                <a:solidFill>
                  <a:srgbClr val="000000"/>
                </a:solidFill>
                <a:latin typeface="Times New Roman" panose="02020603050405020304" pitchFamily="18" charset="0"/>
              </a:rPr>
              <a:t>ýörüte</a:t>
            </a:r>
            <a:r>
              <a:rPr lang="en-US" sz="5600" b="1" dirty="0">
                <a:solidFill>
                  <a:srgbClr val="000000"/>
                </a:solidFill>
                <a:latin typeface="Times New Roman" panose="02020603050405020304" pitchFamily="18" charset="0"/>
              </a:rPr>
              <a:t> </a:t>
            </a:r>
            <a:r>
              <a:rPr lang="en-US" sz="5600" b="1" dirty="0" err="1">
                <a:solidFill>
                  <a:srgbClr val="000000"/>
                </a:solidFill>
                <a:latin typeface="Times New Roman" panose="02020603050405020304" pitchFamily="18" charset="0"/>
              </a:rPr>
              <a:t>demirýolda</a:t>
            </a:r>
            <a:r>
              <a:rPr lang="en-US" sz="5600" b="1" dirty="0">
                <a:solidFill>
                  <a:srgbClr val="000000"/>
                </a:solidFill>
                <a:latin typeface="Times New Roman" panose="02020603050405020304" pitchFamily="18" charset="0"/>
              </a:rPr>
              <a:t> </a:t>
            </a:r>
            <a:r>
              <a:rPr lang="en-US" sz="5600" b="1" dirty="0" err="1">
                <a:solidFill>
                  <a:srgbClr val="000000"/>
                </a:solidFill>
                <a:latin typeface="Times New Roman" panose="02020603050405020304" pitchFamily="18" charset="0"/>
              </a:rPr>
              <a:t>ulanylýan</a:t>
            </a:r>
            <a:r>
              <a:rPr lang="en-US" sz="5600" b="1" dirty="0">
                <a:solidFill>
                  <a:srgbClr val="000000"/>
                </a:solidFill>
                <a:latin typeface="Times New Roman" panose="02020603050405020304" pitchFamily="18" charset="0"/>
              </a:rPr>
              <a:t> </a:t>
            </a:r>
            <a:r>
              <a:rPr lang="en-US" sz="5600" b="1" dirty="0" err="1" smtClean="0">
                <a:solidFill>
                  <a:srgbClr val="0070C0"/>
                </a:solidFill>
                <a:latin typeface="Times New Roman" panose="02020603050405020304" pitchFamily="18" charset="0"/>
              </a:rPr>
              <a:t>sisternalar</a:t>
            </a:r>
            <a:r>
              <a:rPr lang="en-US" sz="5600" b="1" dirty="0" smtClean="0">
                <a:solidFill>
                  <a:srgbClr val="0070C0"/>
                </a:solidFill>
                <a:latin typeface="Times New Roman" panose="02020603050405020304" pitchFamily="18" charset="0"/>
              </a:rPr>
              <a:t>, </a:t>
            </a:r>
            <a:r>
              <a:rPr lang="en-US" sz="5600" b="1" dirty="0">
                <a:solidFill>
                  <a:srgbClr val="0070C0"/>
                </a:solidFill>
                <a:latin typeface="Times New Roman" panose="02020603050405020304" pitchFamily="18" charset="0"/>
              </a:rPr>
              <a:t>bunker </a:t>
            </a:r>
            <a:r>
              <a:rPr lang="en-US" sz="5600" b="1" dirty="0" err="1">
                <a:solidFill>
                  <a:srgbClr val="0070C0"/>
                </a:solidFill>
                <a:latin typeface="Times New Roman" panose="02020603050405020304" pitchFamily="18" charset="0"/>
              </a:rPr>
              <a:t>görnüşli</a:t>
            </a:r>
            <a:r>
              <a:rPr lang="en-US" sz="5600" b="1" dirty="0">
                <a:solidFill>
                  <a:srgbClr val="0070C0"/>
                </a:solidFill>
                <a:latin typeface="Times New Roman" panose="02020603050405020304" pitchFamily="18" charset="0"/>
              </a:rPr>
              <a:t> </a:t>
            </a:r>
            <a:r>
              <a:rPr lang="en-US" sz="5600" b="1" dirty="0" err="1">
                <a:solidFill>
                  <a:srgbClr val="0070C0"/>
                </a:solidFill>
                <a:latin typeface="Times New Roman" panose="02020603050405020304" pitchFamily="18" charset="0"/>
              </a:rPr>
              <a:t>ýarym</a:t>
            </a:r>
            <a:r>
              <a:rPr lang="en-US" sz="5600" b="1" dirty="0">
                <a:solidFill>
                  <a:srgbClr val="0070C0"/>
                </a:solidFill>
                <a:latin typeface="Times New Roman" panose="02020603050405020304" pitchFamily="18" charset="0"/>
              </a:rPr>
              <a:t> </a:t>
            </a:r>
            <a:r>
              <a:rPr lang="en-US" sz="5600" b="1" dirty="0" err="1">
                <a:solidFill>
                  <a:srgbClr val="0070C0"/>
                </a:solidFill>
                <a:latin typeface="Times New Roman" panose="02020603050405020304" pitchFamily="18" charset="0"/>
              </a:rPr>
              <a:t>wagonlarda</a:t>
            </a:r>
            <a:r>
              <a:rPr lang="en-US" sz="5600" b="1" dirty="0">
                <a:solidFill>
                  <a:srgbClr val="000000"/>
                </a:solidFill>
                <a:latin typeface="Times New Roman" panose="02020603050405020304" pitchFamily="18" charset="0"/>
              </a:rPr>
              <a:t> </a:t>
            </a:r>
            <a:r>
              <a:rPr lang="en-US" sz="5600" b="1" dirty="0" err="1" smtClean="0">
                <a:solidFill>
                  <a:srgbClr val="000000"/>
                </a:solidFill>
                <a:latin typeface="Times New Roman" panose="02020603050405020304" pitchFamily="18" charset="0"/>
              </a:rPr>
              <a:t>getirilýär</a:t>
            </a:r>
            <a:r>
              <a:rPr lang="en-US" sz="5600" b="1" dirty="0" smtClean="0">
                <a:solidFill>
                  <a:srgbClr val="000000"/>
                </a:solidFill>
                <a:latin typeface="Times New Roman" panose="02020603050405020304" pitchFamily="18" charset="0"/>
              </a:rPr>
              <a:t>.</a:t>
            </a:r>
            <a:r>
              <a:rPr lang="tk-TM" sz="5600" b="1" dirty="0" smtClean="0">
                <a:solidFill>
                  <a:srgbClr val="000000"/>
                </a:solidFill>
                <a:latin typeface="Times New Roman" panose="02020603050405020304" pitchFamily="18" charset="0"/>
              </a:rPr>
              <a:t> </a:t>
            </a:r>
            <a:r>
              <a:rPr lang="en-US" sz="5600" b="1" dirty="0" err="1" smtClean="0">
                <a:solidFill>
                  <a:srgbClr val="000000"/>
                </a:solidFill>
                <a:latin typeface="Times New Roman" panose="02020603050405020304" pitchFamily="18" charset="0"/>
              </a:rPr>
              <a:t>Gaty</a:t>
            </a:r>
            <a:r>
              <a:rPr lang="en-US" sz="5600" b="1" dirty="0" smtClean="0">
                <a:solidFill>
                  <a:srgbClr val="000000"/>
                </a:solidFill>
                <a:latin typeface="Times New Roman" panose="02020603050405020304" pitchFamily="18" charset="0"/>
              </a:rPr>
              <a:t> </a:t>
            </a:r>
            <a:r>
              <a:rPr lang="en-US" sz="5600" b="1" dirty="0">
                <a:solidFill>
                  <a:srgbClr val="000000"/>
                </a:solidFill>
                <a:latin typeface="Times New Roman" panose="02020603050405020304" pitchFamily="18" charset="0"/>
              </a:rPr>
              <a:t>we </a:t>
            </a:r>
            <a:r>
              <a:rPr lang="en-US" sz="5600" b="1" dirty="0" err="1">
                <a:solidFill>
                  <a:srgbClr val="000000"/>
                </a:solidFill>
                <a:latin typeface="Times New Roman" panose="02020603050405020304" pitchFamily="18" charset="0"/>
              </a:rPr>
              <a:t>şepbeşik</a:t>
            </a:r>
            <a:r>
              <a:rPr lang="en-US" sz="5600" b="1" dirty="0">
                <a:solidFill>
                  <a:srgbClr val="000000"/>
                </a:solidFill>
                <a:latin typeface="Times New Roman" panose="02020603050405020304" pitchFamily="18" charset="0"/>
              </a:rPr>
              <a:t> </a:t>
            </a:r>
            <a:r>
              <a:rPr lang="en-US" sz="5600" b="1" dirty="0" err="1" smtClean="0">
                <a:solidFill>
                  <a:srgbClr val="000000"/>
                </a:solidFill>
                <a:latin typeface="Times New Roman" panose="02020603050405020304" pitchFamily="18" charset="0"/>
              </a:rPr>
              <a:t>bölekleri</a:t>
            </a:r>
            <a:r>
              <a:rPr lang="en-US" sz="5600" b="1" dirty="0" smtClean="0">
                <a:solidFill>
                  <a:srgbClr val="000000"/>
                </a:solidFill>
                <a:latin typeface="Times New Roman" panose="02020603050405020304" pitchFamily="18" charset="0"/>
              </a:rPr>
              <a:t> </a:t>
            </a:r>
            <a:r>
              <a:rPr lang="en-US" sz="5600" b="1" dirty="0" err="1">
                <a:solidFill>
                  <a:srgbClr val="0070C0"/>
                </a:solidFill>
                <a:latin typeface="Times New Roman" panose="02020603050405020304" pitchFamily="18" charset="0"/>
              </a:rPr>
              <a:t>ýörüte</a:t>
            </a:r>
            <a:r>
              <a:rPr lang="en-US" sz="5600" b="1" dirty="0">
                <a:solidFill>
                  <a:srgbClr val="0070C0"/>
                </a:solidFill>
                <a:latin typeface="Times New Roman" panose="02020603050405020304" pitchFamily="18" charset="0"/>
              </a:rPr>
              <a:t> </a:t>
            </a:r>
            <a:r>
              <a:rPr lang="en-US" sz="5600" b="1" dirty="0" err="1">
                <a:solidFill>
                  <a:srgbClr val="0070C0"/>
                </a:solidFill>
                <a:latin typeface="Times New Roman" panose="02020603050405020304" pitchFamily="18" charset="0"/>
              </a:rPr>
              <a:t>wagonlarda</a:t>
            </a:r>
            <a:r>
              <a:rPr lang="en-US" sz="5600" b="1" dirty="0">
                <a:solidFill>
                  <a:srgbClr val="0070C0"/>
                </a:solidFill>
                <a:latin typeface="Times New Roman" panose="02020603050405020304" pitchFamily="18" charset="0"/>
              </a:rPr>
              <a:t> </a:t>
            </a:r>
            <a:r>
              <a:rPr lang="en-US" sz="5600" b="1" dirty="0" err="1" smtClean="0">
                <a:solidFill>
                  <a:srgbClr val="000000"/>
                </a:solidFill>
                <a:latin typeface="Times New Roman" panose="02020603050405020304" pitchFamily="18" charset="0"/>
              </a:rPr>
              <a:t>getirilýär</a:t>
            </a:r>
            <a:r>
              <a:rPr lang="en-US" sz="5600" b="1" dirty="0" smtClean="0">
                <a:solidFill>
                  <a:srgbClr val="000000"/>
                </a:solidFill>
                <a:latin typeface="Times New Roman" panose="02020603050405020304" pitchFamily="18" charset="0"/>
              </a:rPr>
              <a:t>. </a:t>
            </a:r>
            <a:endParaRPr lang="ru-RU" sz="5600" b="1" dirty="0"/>
          </a:p>
        </p:txBody>
      </p:sp>
    </p:spTree>
    <p:extLst>
      <p:ext uri="{BB962C8B-B14F-4D97-AF65-F5344CB8AC3E}">
        <p14:creationId xmlns:p14="http://schemas.microsoft.com/office/powerpoint/2010/main" val="1677498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4800" b="1" dirty="0" err="1">
                <a:solidFill>
                  <a:srgbClr val="000000"/>
                </a:solidFill>
                <a:latin typeface="Times New Roman" panose="02020603050405020304" pitchFamily="18" charset="0"/>
              </a:rPr>
              <a:t>Ergin</a:t>
            </a:r>
            <a:r>
              <a:rPr lang="en-US" sz="4800" b="1" dirty="0">
                <a:solidFill>
                  <a:srgbClr val="000000"/>
                </a:solidFill>
                <a:latin typeface="Times New Roman" panose="02020603050405020304" pitchFamily="18" charset="0"/>
              </a:rPr>
              <a:t> </a:t>
            </a:r>
            <a:r>
              <a:rPr lang="en-US" sz="4800" b="1" dirty="0" smtClean="0">
                <a:solidFill>
                  <a:srgbClr val="000000"/>
                </a:solidFill>
                <a:latin typeface="Times New Roman" panose="02020603050405020304" pitchFamily="18" charset="0"/>
              </a:rPr>
              <a:t>b</a:t>
            </a:r>
            <a:r>
              <a:rPr lang="tk-TM" sz="4800" b="1" dirty="0" smtClean="0">
                <a:solidFill>
                  <a:srgbClr val="000000"/>
                </a:solidFill>
                <a:latin typeface="Times New Roman" panose="02020603050405020304" pitchFamily="18" charset="0"/>
              </a:rPr>
              <a:t>itumlary</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sisterna</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ýa</a:t>
            </a:r>
            <a:r>
              <a:rPr lang="en-US" sz="4800" b="1" dirty="0">
                <a:solidFill>
                  <a:srgbClr val="000000"/>
                </a:solidFill>
                <a:latin typeface="Times New Roman" panose="02020603050405020304" pitchFamily="18" charset="0"/>
              </a:rPr>
              <a:t>-da </a:t>
            </a:r>
            <a:r>
              <a:rPr lang="en-US" sz="4800" b="1" dirty="0" err="1">
                <a:solidFill>
                  <a:srgbClr val="000000"/>
                </a:solidFill>
                <a:latin typeface="Times New Roman" panose="02020603050405020304" pitchFamily="18" charset="0"/>
              </a:rPr>
              <a:t>bunkerlere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guýlanda</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önümiň</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temperaturasy</a:t>
            </a:r>
            <a:r>
              <a:rPr lang="tk-TM" sz="4800" b="1" dirty="0" smtClean="0">
                <a:solidFill>
                  <a:srgbClr val="000000"/>
                </a:solidFill>
                <a:latin typeface="Times New Roman" panose="02020603050405020304" pitchFamily="18" charset="0"/>
              </a:rPr>
              <a:t>:</a:t>
            </a:r>
            <a:r>
              <a:rPr lang="en-US" sz="4800" b="1" dirty="0" smtClean="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t>
            </a:r>
            <a:br>
              <a:rPr lang="tk-TM" sz="4800" b="1" dirty="0" smtClean="0">
                <a:solidFill>
                  <a:srgbClr val="000000"/>
                </a:solidFill>
                <a:latin typeface="Times New Roman" panose="02020603050405020304" pitchFamily="18" charset="0"/>
              </a:rPr>
            </a:br>
            <a:r>
              <a:rPr lang="tk-TM"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t>
            </a:r>
            <a:r>
              <a:rPr lang="en-US" sz="4800" b="1" i="1" dirty="0" smtClean="0">
                <a:solidFill>
                  <a:srgbClr val="C00000"/>
                </a:solidFill>
                <a:latin typeface="Times New Roman" panose="02020603050405020304" pitchFamily="18" charset="0"/>
              </a:rPr>
              <a:t>t</a:t>
            </a:r>
            <a:r>
              <a:rPr lang="tk-TM" sz="4800" b="1" i="1" dirty="0" smtClean="0">
                <a:solidFill>
                  <a:srgbClr val="C00000"/>
                </a:solidFill>
                <a:latin typeface="Times New Roman" panose="02020603050405020304" pitchFamily="18" charset="0"/>
              </a:rPr>
              <a:t> </a:t>
            </a:r>
            <a:r>
              <a:rPr lang="en-US" sz="4800" b="1" i="1" dirty="0" smtClean="0">
                <a:solidFill>
                  <a:srgbClr val="C00000"/>
                </a:solidFill>
                <a:latin typeface="Times New Roman" panose="02020603050405020304" pitchFamily="18" charset="0"/>
              </a:rPr>
              <a:t>=200÷230°C</a:t>
            </a:r>
            <a:r>
              <a:rPr lang="en-US" sz="4800" b="1" dirty="0" smtClean="0">
                <a:solidFill>
                  <a:srgbClr val="C00000"/>
                </a:solidFill>
                <a:latin typeface="Times New Roman" panose="02020603050405020304" pitchFamily="18" charset="0"/>
              </a:rPr>
              <a:t> </a:t>
            </a:r>
            <a:r>
              <a:rPr lang="en-US" sz="4800" b="1" dirty="0">
                <a:solidFill>
                  <a:srgbClr val="000000"/>
                </a:solidFill>
                <a:latin typeface="Times New Roman" panose="02020603050405020304" pitchFamily="18" charset="0"/>
              </a:rPr>
              <a:t/>
            </a:r>
            <a:br>
              <a:rPr lang="en-US" sz="4800" b="1" dirty="0">
                <a:solidFill>
                  <a:srgbClr val="000000"/>
                </a:solidFill>
                <a:latin typeface="Times New Roman" panose="02020603050405020304" pitchFamily="18" charset="0"/>
              </a:rPr>
            </a:br>
            <a:r>
              <a:rPr lang="en-US" sz="4800" b="1" dirty="0">
                <a:solidFill>
                  <a:srgbClr val="000000"/>
                </a:solidFill>
                <a:latin typeface="Times New Roman" panose="02020603050405020304" pitchFamily="18" charset="0"/>
              </a:rPr>
              <a:t>Bu </a:t>
            </a:r>
            <a:r>
              <a:rPr lang="en-US" sz="4800" b="1" dirty="0" err="1">
                <a:solidFill>
                  <a:srgbClr val="000000"/>
                </a:solidFill>
                <a:latin typeface="Times New Roman" panose="02020603050405020304" pitchFamily="18" charset="0"/>
              </a:rPr>
              <a:t>berkidiji</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materiallar</a:t>
            </a:r>
            <a:r>
              <a:rPr lang="tk-TM" sz="4800" b="1" dirty="0" smtClean="0">
                <a:solidFill>
                  <a:srgbClr val="000000"/>
                </a:solidFill>
                <a:latin typeface="Times New Roman" panose="02020603050405020304" pitchFamily="18" charset="0"/>
              </a:rPr>
              <a:t>y</a:t>
            </a:r>
            <a:r>
              <a:rPr lang="en-US"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äkitme</a:t>
            </a:r>
            <a:r>
              <a:rPr lang="tk-TM" sz="4800" b="1" dirty="0" smtClean="0">
                <a:solidFill>
                  <a:srgbClr val="000000"/>
                </a:solidFill>
                <a:latin typeface="Times New Roman" panose="02020603050405020304" pitchFamily="18" charset="0"/>
              </a:rPr>
              <a:t> </a:t>
            </a:r>
            <a:r>
              <a:rPr lang="en-US" sz="4800" b="1" dirty="0" smtClean="0">
                <a:solidFill>
                  <a:srgbClr val="000000"/>
                </a:solidFill>
                <a:latin typeface="Times New Roman" panose="02020603050405020304" pitchFamily="18" charset="0"/>
              </a:rPr>
              <a:t>k</a:t>
            </a:r>
            <a:r>
              <a:rPr lang="tk-TM" sz="4800" b="1" dirty="0" smtClean="0">
                <a:solidFill>
                  <a:srgbClr val="000000"/>
                </a:solidFill>
                <a:latin typeface="Times New Roman" panose="02020603050405020304" pitchFamily="18" charset="0"/>
              </a:rPr>
              <a:t>üçin</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iki</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okly</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ýa</a:t>
            </a:r>
            <a:r>
              <a:rPr lang="en-US" sz="4800" b="1" dirty="0">
                <a:solidFill>
                  <a:srgbClr val="000000"/>
                </a:solidFill>
                <a:latin typeface="Times New Roman" panose="02020603050405020304" pitchFamily="18" charset="0"/>
              </a:rPr>
              <a:t>-da </a:t>
            </a:r>
            <a:r>
              <a:rPr lang="en-US" sz="4800" b="1" dirty="0" err="1" smtClean="0">
                <a:solidFill>
                  <a:srgbClr val="000000"/>
                </a:solidFill>
                <a:latin typeface="Times New Roman" panose="02020603050405020304" pitchFamily="18" charset="0"/>
              </a:rPr>
              <a:t>dötr</a:t>
            </a:r>
            <a:r>
              <a:rPr lang="tk-TM" sz="4800" b="1" dirty="0" smtClean="0">
                <a:solidFill>
                  <a:srgbClr val="000000"/>
                </a:solidFill>
                <a:latin typeface="Times New Roman" panose="02020603050405020304" pitchFamily="18" charset="0"/>
              </a:rPr>
              <a:t>t</a:t>
            </a:r>
            <a:r>
              <a:rPr lang="en-US" sz="4800" b="1" dirty="0" smtClean="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okly</a:t>
            </a:r>
            <a:r>
              <a:rPr lang="en-US" sz="4800" b="1" dirty="0" smtClean="0">
                <a:solidFill>
                  <a:srgbClr val="000000"/>
                </a:solidFill>
                <a:latin typeface="Times New Roman" panose="02020603050405020304" pitchFamily="18" charset="0"/>
              </a:rPr>
              <a:t> </a:t>
            </a:r>
            <a:r>
              <a:rPr lang="en-US" sz="4800" b="1" dirty="0" smtClean="0">
                <a:solidFill>
                  <a:srgbClr val="0070C0"/>
                </a:solidFill>
                <a:latin typeface="Times New Roman" panose="02020603050405020304" pitchFamily="18" charset="0"/>
              </a:rPr>
              <a:t>25</a:t>
            </a:r>
            <a:r>
              <a:rPr lang="tk-TM" sz="4800" b="1" dirty="0" smtClean="0">
                <a:solidFill>
                  <a:srgbClr val="0070C0"/>
                </a:solidFill>
                <a:latin typeface="Times New Roman" panose="02020603050405020304" pitchFamily="18" charset="0"/>
              </a:rPr>
              <a:t>.</a:t>
            </a:r>
            <a:r>
              <a:rPr lang="en-US" sz="4800" b="1" dirty="0" smtClean="0">
                <a:solidFill>
                  <a:srgbClr val="0070C0"/>
                </a:solidFill>
                <a:latin typeface="Times New Roman" panose="02020603050405020304" pitchFamily="18" charset="0"/>
              </a:rPr>
              <a:t>..</a:t>
            </a:r>
            <a:r>
              <a:rPr lang="en-US" sz="4800" b="1" dirty="0">
                <a:solidFill>
                  <a:srgbClr val="0070C0"/>
                </a:solidFill>
                <a:latin typeface="Times New Roman" panose="02020603050405020304" pitchFamily="18" charset="0"/>
              </a:rPr>
              <a:t>30 ton </a:t>
            </a:r>
            <a:r>
              <a:rPr lang="en-US" sz="4800" b="1" dirty="0" err="1">
                <a:solidFill>
                  <a:srgbClr val="000000"/>
                </a:solidFill>
                <a:latin typeface="Times New Roman" panose="02020603050405020304" pitchFamily="18" charset="0"/>
              </a:rPr>
              <a:t>göterijiligi</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bolan</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ýük</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göterýän</a:t>
            </a:r>
            <a:r>
              <a:rPr lang="tk-TM" sz="4800" b="1" dirty="0" smtClean="0">
                <a:solidFill>
                  <a:srgbClr val="000000"/>
                </a:solidFill>
                <a:latin typeface="Times New Roman" panose="02020603050405020304" pitchFamily="18" charset="0"/>
              </a:rPr>
              <a:t> awtoulag</a:t>
            </a:r>
            <a:r>
              <a:rPr lang="en-US"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sisternalar</a:t>
            </a:r>
            <a:r>
              <a:rPr lang="tk-TM" sz="4800" b="1" dirty="0" smtClean="0">
                <a:solidFill>
                  <a:srgbClr val="000000"/>
                </a:solidFill>
                <a:latin typeface="Times New Roman" panose="02020603050405020304" pitchFamily="18" charset="0"/>
              </a:rPr>
              <a:t>y</a:t>
            </a:r>
            <a:r>
              <a:rPr lang="en-US"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ulanylýar</a:t>
            </a:r>
            <a:r>
              <a:rPr lang="en-US" sz="4800" b="1" dirty="0" smtClean="0">
                <a:solidFill>
                  <a:srgbClr val="000000"/>
                </a:solidFill>
                <a:latin typeface="Times New Roman" panose="02020603050405020304" pitchFamily="18" charset="0"/>
              </a:rPr>
              <a:t>. </a:t>
            </a:r>
            <a:r>
              <a:rPr lang="en-US" sz="4800" b="1" dirty="0">
                <a:solidFill>
                  <a:srgbClr val="000000"/>
                </a:solidFill>
                <a:latin typeface="Times New Roman" panose="02020603050405020304" pitchFamily="18" charset="0"/>
              </a:rPr>
              <a:t>Bu </a:t>
            </a:r>
            <a:r>
              <a:rPr lang="en-US" sz="4800" b="1" dirty="0" err="1" smtClean="0">
                <a:solidFill>
                  <a:srgbClr val="000000"/>
                </a:solidFill>
                <a:latin typeface="Times New Roman" panose="02020603050405020304" pitchFamily="18" charset="0"/>
              </a:rPr>
              <a:t>sisterna</a:t>
            </a:r>
            <a:r>
              <a:rPr lang="tk-TM" sz="4800" b="1" dirty="0" smtClean="0">
                <a:solidFill>
                  <a:srgbClr val="000000"/>
                </a:solidFill>
                <a:latin typeface="Times New Roman" panose="02020603050405020304" pitchFamily="18" charset="0"/>
              </a:rPr>
              <a:t>lar</a:t>
            </a:r>
            <a:r>
              <a:rPr lang="en-US"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ýörüte</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ýylylyk</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saklaýjy</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bolup,</a:t>
            </a:r>
            <a:r>
              <a:rPr lang="en-US" sz="4800" b="1" dirty="0" smtClean="0">
                <a:solidFill>
                  <a:srgbClr val="000000"/>
                </a:solidFill>
                <a:latin typeface="Times New Roman" panose="02020603050405020304" pitchFamily="18" charset="0"/>
              </a:rPr>
              <a:t> </a:t>
            </a:r>
            <a:r>
              <a:rPr lang="en-US" sz="4800" b="1" dirty="0">
                <a:solidFill>
                  <a:srgbClr val="000000"/>
                </a:solidFill>
                <a:latin typeface="Times New Roman" panose="02020603050405020304" pitchFamily="18" charset="0"/>
              </a:rPr>
              <a:t>bug </a:t>
            </a:r>
            <a:r>
              <a:rPr lang="en-US" sz="4800" b="1" dirty="0" err="1">
                <a:solidFill>
                  <a:srgbClr val="000000"/>
                </a:solidFill>
                <a:latin typeface="Times New Roman" panose="02020603050405020304" pitchFamily="18" charset="0"/>
              </a:rPr>
              <a:t>bilen</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gyzdyrylýa</a:t>
            </a:r>
            <a:r>
              <a:rPr lang="tk-TM" sz="4800" b="1" dirty="0" smtClean="0">
                <a:solidFill>
                  <a:srgbClr val="000000"/>
                </a:solidFill>
                <a:latin typeface="Times New Roman" panose="02020603050405020304" pitchFamily="18" charset="0"/>
              </a:rPr>
              <a:t>n we</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içinden</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geçirilen</a:t>
            </a:r>
            <a:r>
              <a:rPr lang="en-US"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enjamlar</a:t>
            </a:r>
            <a:r>
              <a:rPr lang="tk-TM" sz="4800" b="1" dirty="0" smtClean="0">
                <a:solidFill>
                  <a:srgbClr val="000000"/>
                </a:solidFill>
                <a:latin typeface="Times New Roman" panose="02020603050405020304" pitchFamily="18" charset="0"/>
              </a:rPr>
              <a:t> bilen enjamlaşdyrylýar.</a:t>
            </a:r>
            <a:r>
              <a:rPr lang="en-US" sz="4800" b="1" dirty="0" smtClean="0">
                <a:solidFill>
                  <a:srgbClr val="000000"/>
                </a:solidFill>
                <a:latin typeface="Times New Roman" panose="02020603050405020304" pitchFamily="18" charset="0"/>
              </a:rPr>
              <a:t> </a:t>
            </a:r>
            <a:endParaRPr lang="ru-RU" sz="4800" b="1" dirty="0"/>
          </a:p>
        </p:txBody>
      </p:sp>
    </p:spTree>
    <p:extLst>
      <p:ext uri="{BB962C8B-B14F-4D97-AF65-F5344CB8AC3E}">
        <p14:creationId xmlns:p14="http://schemas.microsoft.com/office/powerpoint/2010/main" val="3189080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fontScale="90000"/>
          </a:bodyPr>
          <a:lstStyle/>
          <a:p>
            <a:r>
              <a:rPr lang="en-US" sz="6000" b="1" dirty="0" err="1">
                <a:solidFill>
                  <a:srgbClr val="000000"/>
                </a:solidFill>
                <a:latin typeface="Times New Roman" panose="02020603050405020304" pitchFamily="18" charset="0"/>
              </a:rPr>
              <a:t>Bitumy</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sisternadan</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başga</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gaba</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guýulanda</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onuň</a:t>
            </a:r>
            <a:r>
              <a:rPr lang="en-US" sz="6000" b="1" dirty="0">
                <a:solidFill>
                  <a:srgbClr val="000000"/>
                </a:solidFill>
                <a:latin typeface="Times New Roman" panose="02020603050405020304" pitchFamily="18" charset="0"/>
              </a:rPr>
              <a:t> </a:t>
            </a:r>
            <a:r>
              <a:rPr lang="en-US" sz="6000" b="1" dirty="0" err="1" smtClean="0">
                <a:solidFill>
                  <a:srgbClr val="000000"/>
                </a:solidFill>
                <a:latin typeface="Times New Roman" panose="02020603050405020304" pitchFamily="18" charset="0"/>
              </a:rPr>
              <a:t>temperaturasy</a:t>
            </a:r>
            <a:r>
              <a:rPr lang="tk-TM" sz="6000" b="1" dirty="0" smtClean="0">
                <a:solidFill>
                  <a:srgbClr val="000000"/>
                </a:solidFill>
                <a:latin typeface="Times New Roman" panose="02020603050405020304" pitchFamily="18" charset="0"/>
              </a:rPr>
              <a:t>:</a:t>
            </a:r>
            <a:br>
              <a:rPr lang="tk-TM" sz="6000" b="1" dirty="0" smtClean="0">
                <a:solidFill>
                  <a:srgbClr val="000000"/>
                </a:solidFill>
                <a:latin typeface="Times New Roman" panose="02020603050405020304" pitchFamily="18" charset="0"/>
              </a:rPr>
            </a:br>
            <a:r>
              <a:rPr lang="en-US" sz="6000" b="1" dirty="0" smtClean="0">
                <a:solidFill>
                  <a:srgbClr val="000000"/>
                </a:solidFill>
                <a:latin typeface="Times New Roman" panose="02020603050405020304" pitchFamily="18" charset="0"/>
              </a:rPr>
              <a:t> </a:t>
            </a:r>
            <a:r>
              <a:rPr lang="tk-TM" sz="6000" b="1" dirty="0" smtClean="0">
                <a:solidFill>
                  <a:srgbClr val="000000"/>
                </a:solidFill>
                <a:latin typeface="Times New Roman" panose="02020603050405020304" pitchFamily="18" charset="0"/>
              </a:rPr>
              <a:t>               </a:t>
            </a:r>
            <a:r>
              <a:rPr lang="en-US" sz="6000" b="1" i="1" dirty="0" smtClean="0">
                <a:solidFill>
                  <a:srgbClr val="FF0000"/>
                </a:solidFill>
                <a:latin typeface="Times New Roman" panose="02020603050405020304" pitchFamily="18" charset="0"/>
              </a:rPr>
              <a:t>t </a:t>
            </a:r>
            <a:r>
              <a:rPr lang="en-US" sz="6000" b="1" i="1" dirty="0">
                <a:solidFill>
                  <a:srgbClr val="FF0000"/>
                </a:solidFill>
                <a:latin typeface="Times New Roman" panose="02020603050405020304" pitchFamily="18" charset="0"/>
              </a:rPr>
              <a:t>= 60...</a:t>
            </a:r>
            <a:r>
              <a:rPr lang="en-US" sz="6000" b="1" i="1" dirty="0" smtClean="0">
                <a:solidFill>
                  <a:srgbClr val="FF0000"/>
                </a:solidFill>
                <a:latin typeface="Times New Roman" panose="02020603050405020304" pitchFamily="18" charset="0"/>
              </a:rPr>
              <a:t>80</a:t>
            </a:r>
            <a:r>
              <a:rPr lang="tk-TM" sz="6000" b="1" i="1" dirty="0" smtClean="0">
                <a:solidFill>
                  <a:srgbClr val="FF0000"/>
                </a:solidFill>
                <a:latin typeface="Times New Roman" panose="02020603050405020304" pitchFamily="18" charset="0"/>
              </a:rPr>
              <a:t> °</a:t>
            </a:r>
            <a:r>
              <a:rPr lang="en-US" sz="6000" b="1" i="1" dirty="0" smtClean="0">
                <a:solidFill>
                  <a:srgbClr val="FF0000"/>
                </a:solidFill>
                <a:latin typeface="Times New Roman" panose="02020603050405020304" pitchFamily="18" charset="0"/>
              </a:rPr>
              <a:t>C </a:t>
            </a:r>
            <a:r>
              <a:rPr lang="en-US" sz="6000" b="1" i="1" dirty="0">
                <a:solidFill>
                  <a:srgbClr val="FF0000"/>
                </a:solidFill>
                <a:latin typeface="Times New Roman" panose="02020603050405020304" pitchFamily="18" charset="0"/>
              </a:rPr>
              <a:t>, </a:t>
            </a:r>
            <a:r>
              <a:rPr lang="tk-TM" sz="6000" b="1" dirty="0" smtClean="0">
                <a:solidFill>
                  <a:srgbClr val="000000"/>
                </a:solidFill>
                <a:latin typeface="Times New Roman" panose="02020603050405020304" pitchFamily="18" charset="0"/>
              </a:rPr>
              <a:t/>
            </a:r>
            <a:br>
              <a:rPr lang="tk-TM" sz="6000" b="1" dirty="0" smtClean="0">
                <a:solidFill>
                  <a:srgbClr val="000000"/>
                </a:solidFill>
                <a:latin typeface="Times New Roman" panose="02020603050405020304" pitchFamily="18" charset="0"/>
              </a:rPr>
            </a:br>
            <a:r>
              <a:rPr lang="en-US" sz="6000" b="1" dirty="0" err="1" smtClean="0">
                <a:solidFill>
                  <a:srgbClr val="000000"/>
                </a:solidFill>
                <a:latin typeface="Times New Roman" panose="02020603050405020304" pitchFamily="18" charset="0"/>
              </a:rPr>
              <a:t>ergin</a:t>
            </a:r>
            <a:r>
              <a:rPr lang="en-US" sz="6000" b="1" dirty="0" smtClean="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bitum</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daşky</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howanyň</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temperaturasy</a:t>
            </a:r>
            <a:r>
              <a:rPr lang="en-US" sz="6000" b="1" dirty="0">
                <a:solidFill>
                  <a:srgbClr val="000000"/>
                </a:solidFill>
                <a:latin typeface="Times New Roman" panose="02020603050405020304" pitchFamily="18" charset="0"/>
              </a:rPr>
              <a:t> </a:t>
            </a:r>
            <a:r>
              <a:rPr lang="en-US" sz="6000" b="1" i="1" dirty="0">
                <a:solidFill>
                  <a:srgbClr val="FF0000"/>
                </a:solidFill>
                <a:latin typeface="Times New Roman" panose="02020603050405020304" pitchFamily="18" charset="0"/>
              </a:rPr>
              <a:t>10 °</a:t>
            </a:r>
            <a:r>
              <a:rPr lang="en-US" sz="6000" b="1" i="1" dirty="0" smtClean="0">
                <a:solidFill>
                  <a:srgbClr val="FF0000"/>
                </a:solidFill>
                <a:latin typeface="Times New Roman" panose="02020603050405020304" pitchFamily="18" charset="0"/>
              </a:rPr>
              <a:t>C</a:t>
            </a:r>
            <a:r>
              <a:rPr lang="en-US" sz="6000" b="1" dirty="0" smtClean="0">
                <a:solidFill>
                  <a:srgbClr val="000000"/>
                </a:solidFill>
                <a:latin typeface="Times New Roman" panose="02020603050405020304" pitchFamily="18" charset="0"/>
              </a:rPr>
              <a:t> </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dan</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ýokary</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bolsa</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onda</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ony</a:t>
            </a:r>
            <a:r>
              <a:rPr lang="en-US" sz="6000" b="1" dirty="0">
                <a:solidFill>
                  <a:srgbClr val="000000"/>
                </a:solidFill>
                <a:latin typeface="Times New Roman" panose="02020603050405020304" pitchFamily="18" charset="0"/>
              </a:rPr>
              <a:t> </a:t>
            </a:r>
            <a:r>
              <a:rPr lang="en-US" sz="6000" b="1" dirty="0" err="1">
                <a:solidFill>
                  <a:srgbClr val="000000"/>
                </a:solidFill>
                <a:latin typeface="Times New Roman" panose="02020603050405020304" pitchFamily="18" charset="0"/>
              </a:rPr>
              <a:t>gyzdyrylman</a:t>
            </a:r>
            <a:r>
              <a:rPr lang="en-US" sz="6000" b="1" dirty="0">
                <a:solidFill>
                  <a:srgbClr val="000000"/>
                </a:solidFill>
                <a:latin typeface="Times New Roman" panose="02020603050405020304" pitchFamily="18" charset="0"/>
              </a:rPr>
              <a:t> </a:t>
            </a:r>
            <a:r>
              <a:rPr lang="en-US" sz="6000" b="1" dirty="0" err="1" smtClean="0">
                <a:solidFill>
                  <a:srgbClr val="000000"/>
                </a:solidFill>
                <a:latin typeface="Times New Roman" panose="02020603050405020304" pitchFamily="18" charset="0"/>
              </a:rPr>
              <a:t>guýulýar</a:t>
            </a:r>
            <a:r>
              <a:rPr lang="en-US" sz="6000" b="1" dirty="0" smtClean="0">
                <a:solidFill>
                  <a:srgbClr val="000000"/>
                </a:solidFill>
                <a:latin typeface="Times New Roman" panose="02020603050405020304" pitchFamily="18" charset="0"/>
              </a:rPr>
              <a:t>.</a:t>
            </a:r>
            <a:r>
              <a:rPr lang="en-US" sz="6000" b="0" i="0" u="none" strike="noStrike" baseline="0" dirty="0" smtClean="0">
                <a:solidFill>
                  <a:srgbClr val="000000"/>
                </a:solidFill>
                <a:latin typeface="Times New Roman" panose="02020603050405020304" pitchFamily="18" charset="0"/>
              </a:rPr>
              <a:t> </a:t>
            </a:r>
            <a:r>
              <a:rPr lang="tk-TM" sz="6000" b="0" i="0" u="none" strike="noStrike" baseline="0" dirty="0" smtClean="0">
                <a:solidFill>
                  <a:srgbClr val="000000"/>
                </a:solidFill>
                <a:latin typeface="Times New Roman" panose="02020603050405020304" pitchFamily="18" charset="0"/>
              </a:rPr>
              <a:t/>
            </a:r>
            <a:br>
              <a:rPr lang="tk-TM" sz="6000" b="0" i="0" u="none" strike="noStrike" baseline="0" dirty="0" smtClean="0">
                <a:solidFill>
                  <a:srgbClr val="000000"/>
                </a:solidFill>
                <a:latin typeface="Times New Roman" panose="02020603050405020304" pitchFamily="18" charset="0"/>
              </a:rPr>
            </a:br>
            <a:r>
              <a:rPr lang="en-US" sz="6000" b="1" i="0" u="none" strike="noStrike" baseline="0" dirty="0" err="1" smtClean="0">
                <a:solidFill>
                  <a:srgbClr val="000000"/>
                </a:solidFill>
                <a:latin typeface="Times New Roman" panose="02020603050405020304" pitchFamily="18" charset="0"/>
              </a:rPr>
              <a:t>Demir</a:t>
            </a:r>
            <a:r>
              <a:rPr lang="tk-TM" sz="6000" b="1" i="0" u="none" strike="noStrike" baseline="0" dirty="0" smtClean="0">
                <a:solidFill>
                  <a:srgbClr val="000000"/>
                </a:solidFill>
                <a:latin typeface="Times New Roman" panose="02020603050405020304" pitchFamily="18" charset="0"/>
              </a:rPr>
              <a:t> </a:t>
            </a:r>
            <a:r>
              <a:rPr lang="en-US" sz="6000" b="1" i="0" u="none" strike="noStrike" baseline="0" dirty="0" err="1" smtClean="0">
                <a:solidFill>
                  <a:srgbClr val="000000"/>
                </a:solidFill>
                <a:latin typeface="Times New Roman" panose="02020603050405020304" pitchFamily="18" charset="0"/>
              </a:rPr>
              <a:t>ýol</a:t>
            </a:r>
            <a:r>
              <a:rPr lang="en-US" sz="6000" b="1" i="0" u="none" strike="noStrike" baseline="0" dirty="0" smtClean="0">
                <a:solidFill>
                  <a:srgbClr val="000000"/>
                </a:solidFill>
                <a:latin typeface="Times New Roman" panose="02020603050405020304" pitchFamily="18" charset="0"/>
              </a:rPr>
              <a:t> </a:t>
            </a:r>
            <a:r>
              <a:rPr lang="en-US" sz="6000" b="1" i="0" u="none" strike="noStrike" baseline="0" dirty="0" err="1" smtClean="0">
                <a:solidFill>
                  <a:srgbClr val="000000"/>
                </a:solidFill>
                <a:latin typeface="Times New Roman" panose="02020603050405020304" pitchFamily="18" charset="0"/>
              </a:rPr>
              <a:t>platformasynda</a:t>
            </a:r>
            <a:r>
              <a:rPr lang="en-US" sz="6000" b="1" i="0" u="none" strike="noStrike" baseline="0" dirty="0" smtClean="0">
                <a:solidFill>
                  <a:srgbClr val="000000"/>
                </a:solidFill>
                <a:latin typeface="Times New Roman" panose="02020603050405020304" pitchFamily="18" charset="0"/>
              </a:rPr>
              <a:t> </a:t>
            </a:r>
            <a:r>
              <a:rPr lang="en-US" sz="6000" b="1" i="0" u="none" strike="noStrike" baseline="0" dirty="0" err="1" smtClean="0">
                <a:solidFill>
                  <a:srgbClr val="000000"/>
                </a:solidFill>
                <a:latin typeface="Times New Roman" panose="02020603050405020304" pitchFamily="18" charset="0"/>
              </a:rPr>
              <a:t>dört</a:t>
            </a:r>
            <a:r>
              <a:rPr lang="en-US" sz="6000" b="1" i="0" u="none" strike="noStrike" baseline="0" dirty="0" smtClean="0">
                <a:solidFill>
                  <a:srgbClr val="000000"/>
                </a:solidFill>
                <a:latin typeface="Times New Roman" panose="02020603050405020304" pitchFamily="18" charset="0"/>
              </a:rPr>
              <a:t> </a:t>
            </a:r>
            <a:r>
              <a:rPr lang="en-US" sz="6000" b="1" i="0" u="none" strike="noStrike" baseline="0" dirty="0" err="1" smtClean="0">
                <a:solidFill>
                  <a:srgbClr val="000000"/>
                </a:solidFill>
                <a:latin typeface="Times New Roman" panose="02020603050405020304" pitchFamily="18" charset="0"/>
              </a:rPr>
              <a:t>sany</a:t>
            </a:r>
            <a:r>
              <a:rPr lang="en-US" sz="6000" b="1" i="0" u="none" strike="noStrike" baseline="0" dirty="0" smtClean="0">
                <a:solidFill>
                  <a:srgbClr val="000000"/>
                </a:solidFill>
                <a:latin typeface="Times New Roman" panose="02020603050405020304" pitchFamily="18" charset="0"/>
              </a:rPr>
              <a:t> bunker </a:t>
            </a:r>
            <a:r>
              <a:rPr lang="en-US" sz="6000" b="1" i="0" u="none" strike="noStrike" baseline="0" dirty="0" err="1" smtClean="0">
                <a:solidFill>
                  <a:srgbClr val="000000"/>
                </a:solidFill>
                <a:latin typeface="Times New Roman" panose="02020603050405020304" pitchFamily="18" charset="0"/>
              </a:rPr>
              <a:t>oturdylýar</a:t>
            </a:r>
            <a:r>
              <a:rPr lang="en-US" sz="6000" b="1" i="0" u="none" strike="noStrike" baseline="0" dirty="0" smtClean="0">
                <a:solidFill>
                  <a:srgbClr val="000000"/>
                </a:solidFill>
                <a:latin typeface="Times New Roman" panose="02020603050405020304" pitchFamily="18" charset="0"/>
              </a:rPr>
              <a:t> . </a:t>
            </a:r>
            <a:r>
              <a:rPr lang="en-US" sz="6000" b="1" i="0" u="none" strike="noStrike" baseline="0" dirty="0" err="1" smtClean="0">
                <a:solidFill>
                  <a:srgbClr val="000000"/>
                </a:solidFill>
                <a:latin typeface="Times New Roman" panose="02020603050405020304" pitchFamily="18" charset="0"/>
              </a:rPr>
              <a:t>Hersine</a:t>
            </a:r>
            <a:r>
              <a:rPr lang="en-US" sz="6000" b="1" i="0" u="none" strike="noStrike" baseline="0" dirty="0" smtClean="0">
                <a:solidFill>
                  <a:srgbClr val="000000"/>
                </a:solidFill>
                <a:latin typeface="Times New Roman" panose="02020603050405020304" pitchFamily="18" charset="0"/>
              </a:rPr>
              <a:t> </a:t>
            </a:r>
            <a:r>
              <a:rPr lang="en-US" sz="6000" b="1" i="1" u="none" strike="noStrike" baseline="0" dirty="0" smtClean="0">
                <a:solidFill>
                  <a:srgbClr val="0070C0"/>
                </a:solidFill>
                <a:latin typeface="Times New Roman" panose="02020603050405020304" pitchFamily="18" charset="0"/>
              </a:rPr>
              <a:t>10 m</a:t>
            </a:r>
            <a:r>
              <a:rPr lang="en-US" sz="4000" b="1" i="1" dirty="0">
                <a:solidFill>
                  <a:srgbClr val="0070C0"/>
                </a:solidFill>
                <a:latin typeface="Times New Roman" panose="02020603050405020304" pitchFamily="18" charset="0"/>
              </a:rPr>
              <a:t>³</a:t>
            </a:r>
            <a:r>
              <a:rPr lang="en-US" sz="4000" b="1" i="1" u="none" strike="noStrike" baseline="0" dirty="0" smtClean="0">
                <a:solidFill>
                  <a:srgbClr val="0070C0"/>
                </a:solidFill>
                <a:latin typeface="Times New Roman" panose="02020603050405020304" pitchFamily="18" charset="0"/>
              </a:rPr>
              <a:t> </a:t>
            </a:r>
            <a:r>
              <a:rPr lang="en-US" sz="6000" b="1" i="0" u="none" strike="noStrike" baseline="0" dirty="0" err="1" smtClean="0">
                <a:solidFill>
                  <a:srgbClr val="000000"/>
                </a:solidFill>
                <a:latin typeface="Times New Roman" panose="02020603050405020304" pitchFamily="18" charset="0"/>
              </a:rPr>
              <a:t>bitum</a:t>
            </a:r>
            <a:r>
              <a:rPr lang="en-US" sz="6000" b="1" i="0" u="none" strike="noStrike" baseline="0" dirty="0" smtClean="0">
                <a:solidFill>
                  <a:srgbClr val="000000"/>
                </a:solidFill>
                <a:latin typeface="Times New Roman" panose="02020603050405020304" pitchFamily="18" charset="0"/>
              </a:rPr>
              <a:t> </a:t>
            </a:r>
            <a:r>
              <a:rPr lang="en-US" sz="6000" b="1" i="0" u="none" strike="noStrike" baseline="0" dirty="0" err="1" smtClean="0">
                <a:solidFill>
                  <a:srgbClr val="000000"/>
                </a:solidFill>
                <a:latin typeface="Times New Roman" panose="02020603050405020304" pitchFamily="18" charset="0"/>
              </a:rPr>
              <a:t>sygýar</a:t>
            </a:r>
            <a:r>
              <a:rPr lang="en-US" sz="6000" b="1" i="0" u="none" strike="noStrike" baseline="0" dirty="0" smtClean="0">
                <a:solidFill>
                  <a:srgbClr val="000000"/>
                </a:solidFill>
                <a:latin typeface="Times New Roman" panose="02020603050405020304" pitchFamily="18" charset="0"/>
              </a:rPr>
              <a:t>.</a:t>
            </a:r>
            <a:endParaRPr lang="ru-RU" sz="6000" b="1" dirty="0"/>
          </a:p>
        </p:txBody>
      </p:sp>
    </p:spTree>
    <p:extLst>
      <p:ext uri="{BB962C8B-B14F-4D97-AF65-F5344CB8AC3E}">
        <p14:creationId xmlns:p14="http://schemas.microsoft.com/office/powerpoint/2010/main" val="2773824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
            <a:ext cx="10515600" cy="782514"/>
          </a:xfrm>
        </p:spPr>
        <p:txBody>
          <a:bodyPr>
            <a:normAutofit/>
          </a:bodyPr>
          <a:lstStyle/>
          <a:p>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Aýl</a:t>
            </a:r>
            <a:r>
              <a:rPr lang="tk-TM" sz="4800" b="1" dirty="0" smtClean="0">
                <a:solidFill>
                  <a:srgbClr val="000000"/>
                </a:solidFill>
                <a:latin typeface="Times New Roman" panose="02020603050405020304" pitchFamily="18" charset="0"/>
              </a:rPr>
              <a:t>ap</a:t>
            </a:r>
            <a:r>
              <a:rPr lang="en-US"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gyzdyrýan</a:t>
            </a:r>
            <a:r>
              <a:rPr lang="tk-TM" sz="4800" b="1" dirty="0" smtClean="0">
                <a:solidFill>
                  <a:srgbClr val="000000"/>
                </a:solidFill>
                <a:latin typeface="Times New Roman" panose="02020603050405020304" pitchFamily="18" charset="0"/>
              </a:rPr>
              <a:t> enjam</a:t>
            </a:r>
            <a:endParaRPr lang="ru-RU" sz="4800" b="1" dirty="0"/>
          </a:p>
        </p:txBody>
      </p:sp>
      <p:pic>
        <p:nvPicPr>
          <p:cNvPr id="4" name="Объект 3"/>
          <p:cNvPicPr>
            <a:picLocks noGrp="1" noChangeAspect="1"/>
          </p:cNvPicPr>
          <p:nvPr>
            <p:ph idx="1"/>
          </p:nvPr>
        </p:nvPicPr>
        <p:blipFill>
          <a:blip r:embed="rId2"/>
          <a:stretch>
            <a:fillRect/>
          </a:stretch>
        </p:blipFill>
        <p:spPr>
          <a:xfrm>
            <a:off x="1433145" y="782515"/>
            <a:ext cx="9583617" cy="6075485"/>
          </a:xfrm>
          <a:prstGeom prst="rect">
            <a:avLst/>
          </a:prstGeom>
        </p:spPr>
      </p:pic>
    </p:spTree>
    <p:extLst>
      <p:ext uri="{BB962C8B-B14F-4D97-AF65-F5344CB8AC3E}">
        <p14:creationId xmlns:p14="http://schemas.microsoft.com/office/powerpoint/2010/main" val="3368920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4800" b="1" dirty="0" err="1" smtClean="0">
                <a:solidFill>
                  <a:srgbClr val="0070C0"/>
                </a:solidFill>
                <a:latin typeface="Times New Roman" panose="02020603050405020304" pitchFamily="18" charset="0"/>
              </a:rPr>
              <a:t>Aýla</a:t>
            </a:r>
            <a:r>
              <a:rPr lang="tk-TM" sz="4800" b="1" dirty="0" smtClean="0">
                <a:solidFill>
                  <a:srgbClr val="0070C0"/>
                </a:solidFill>
                <a:latin typeface="Times New Roman" panose="02020603050405020304" pitchFamily="18" charset="0"/>
              </a:rPr>
              <a:t>p</a:t>
            </a:r>
            <a:r>
              <a:rPr lang="en-US" sz="4800" b="1" dirty="0" smtClean="0">
                <a:solidFill>
                  <a:srgbClr val="0070C0"/>
                </a:solidFill>
                <a:latin typeface="Times New Roman" panose="02020603050405020304" pitchFamily="18" charset="0"/>
              </a:rPr>
              <a:t> </a:t>
            </a:r>
            <a:r>
              <a:rPr lang="en-US" sz="4800" b="1" dirty="0" err="1" smtClean="0">
                <a:solidFill>
                  <a:srgbClr val="0070C0"/>
                </a:solidFill>
                <a:latin typeface="Times New Roman" panose="02020603050405020304" pitchFamily="18" charset="0"/>
              </a:rPr>
              <a:t>gyzdyrýan</a:t>
            </a:r>
            <a:r>
              <a:rPr lang="tk-TM" sz="4800" b="1" dirty="0" smtClean="0">
                <a:solidFill>
                  <a:srgbClr val="0070C0"/>
                </a:solidFill>
                <a:latin typeface="Times New Roman" panose="02020603050405020304" pitchFamily="18" charset="0"/>
              </a:rPr>
              <a:t> enjam</a:t>
            </a:r>
            <a:r>
              <a:rPr lang="en-US" sz="4800" b="1" dirty="0" smtClean="0">
                <a:solidFill>
                  <a:srgbClr val="0070C0"/>
                </a:solidFill>
                <a:latin typeface="Times New Roman" panose="02020603050405020304" pitchFamily="18" charset="0"/>
              </a:rPr>
              <a:t> </a:t>
            </a:r>
            <a:r>
              <a:rPr lang="en-US" sz="4800" b="1" dirty="0">
                <a:solidFill>
                  <a:srgbClr val="000000"/>
                </a:solidFill>
                <a:latin typeface="Times New Roman" panose="02020603050405020304" pitchFamily="18" charset="0"/>
              </a:rPr>
              <a:t/>
            </a:r>
            <a:br>
              <a:rPr lang="en-US" sz="4800" b="1" dirty="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1-</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gazan</a:t>
            </a:r>
            <a:r>
              <a:rPr lang="en-US" sz="4800" b="1" dirty="0" smtClean="0">
                <a:solidFill>
                  <a:srgbClr val="000000"/>
                </a:solidFill>
                <a:latin typeface="Times New Roman" panose="02020603050405020304" pitchFamily="18" charset="0"/>
              </a:rPr>
              <a:t>;</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2-</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kran</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3-</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forsunka</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4-</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tüsse</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çykýan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turba</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5- </a:t>
            </a:r>
            <a:r>
              <a:rPr lang="en-US" sz="4800" b="1" dirty="0" err="1">
                <a:solidFill>
                  <a:srgbClr val="000000"/>
                </a:solidFill>
                <a:latin typeface="Times New Roman" panose="02020603050405020304" pitchFamily="18" charset="0"/>
              </a:rPr>
              <a:t>turbaly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geçirijiler</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6-</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hereketlendiriji</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7- </a:t>
            </a:r>
            <a:r>
              <a:rPr lang="en-US" sz="4800" b="1" dirty="0" err="1">
                <a:solidFill>
                  <a:srgbClr val="000000"/>
                </a:solidFill>
                <a:latin typeface="Times New Roman" panose="02020603050405020304" pitchFamily="18" charset="0"/>
              </a:rPr>
              <a:t>wintilýatorlar</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8- </a:t>
            </a:r>
            <a:r>
              <a:rPr lang="en-US" sz="4800" b="1" dirty="0" err="1" smtClean="0">
                <a:solidFill>
                  <a:srgbClr val="000000"/>
                </a:solidFill>
                <a:latin typeface="Times New Roman" panose="02020603050405020304" pitchFamily="18" charset="0"/>
              </a:rPr>
              <a:t>bitum</a:t>
            </a:r>
            <a:r>
              <a:rPr lang="en-US"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nasos</a:t>
            </a:r>
            <a:r>
              <a:rPr lang="tk-TM" sz="4800" b="1" dirty="0" smtClean="0">
                <a:solidFill>
                  <a:srgbClr val="000000"/>
                </a:solidFill>
                <a:latin typeface="Times New Roman" panose="02020603050405020304" pitchFamily="18" charset="0"/>
              </a:rPr>
              <a:t>y</a:t>
            </a:r>
            <a:r>
              <a:rPr lang="en-US" sz="4800" b="1" dirty="0" smtClean="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9- </a:t>
            </a:r>
            <a:r>
              <a:rPr lang="en-US" sz="4800" b="1" dirty="0" err="1">
                <a:solidFill>
                  <a:srgbClr val="000000"/>
                </a:solidFill>
                <a:latin typeface="Times New Roman" panose="02020603050405020304" pitchFamily="18" charset="0"/>
              </a:rPr>
              <a:t>ýangyç</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saklanýan</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bak</a:t>
            </a:r>
            <a:r>
              <a:rPr lang="tk-TM" sz="4800" b="1" dirty="0" smtClean="0">
                <a:solidFill>
                  <a:srgbClr val="000000"/>
                </a:solidFill>
                <a:latin typeface="Times New Roman" panose="02020603050405020304" pitchFamily="18" charset="0"/>
              </a:rPr>
              <a:t>.</a:t>
            </a:r>
            <a:endParaRPr lang="ru-RU" sz="4800" b="1" dirty="0"/>
          </a:p>
        </p:txBody>
      </p:sp>
    </p:spTree>
    <p:extLst>
      <p:ext uri="{BB962C8B-B14F-4D97-AF65-F5344CB8AC3E}">
        <p14:creationId xmlns:p14="http://schemas.microsoft.com/office/powerpoint/2010/main" val="2564959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04185" y="0"/>
            <a:ext cx="5087814" cy="3323492"/>
          </a:xfrm>
        </p:spPr>
        <p:txBody>
          <a:bodyPr/>
          <a:lstStyle/>
          <a:p>
            <a:r>
              <a:rPr lang="en-US" b="1" dirty="0" err="1">
                <a:solidFill>
                  <a:srgbClr val="0070C0"/>
                </a:solidFill>
                <a:latin typeface="Times New Roman" panose="02020603050405020304" pitchFamily="18" charset="0"/>
              </a:rPr>
              <a:t>Bitum</a:t>
            </a:r>
            <a:r>
              <a:rPr lang="en-US" b="1" dirty="0">
                <a:solidFill>
                  <a:srgbClr val="0070C0"/>
                </a:solidFill>
                <a:latin typeface="Times New Roman" panose="02020603050405020304" pitchFamily="18" charset="0"/>
              </a:rPr>
              <a:t> </a:t>
            </a:r>
            <a:r>
              <a:rPr lang="en-US" b="1" dirty="0" err="1">
                <a:solidFill>
                  <a:srgbClr val="0070C0"/>
                </a:solidFill>
                <a:latin typeface="Times New Roman" panose="02020603050405020304" pitchFamily="18" charset="0"/>
              </a:rPr>
              <a:t>saklanýan</a:t>
            </a:r>
            <a:r>
              <a:rPr lang="en-US" b="1" dirty="0">
                <a:solidFill>
                  <a:srgbClr val="0070C0"/>
                </a:solidFill>
                <a:latin typeface="Times New Roman" panose="02020603050405020304" pitchFamily="18" charset="0"/>
              </a:rPr>
              <a:t> </a:t>
            </a:r>
            <a:r>
              <a:rPr lang="en-US" b="1" dirty="0" err="1">
                <a:solidFill>
                  <a:srgbClr val="0070C0"/>
                </a:solidFill>
                <a:latin typeface="Times New Roman" panose="02020603050405020304" pitchFamily="18" charset="0"/>
              </a:rPr>
              <a:t>ýerleriň</a:t>
            </a:r>
            <a:r>
              <a:rPr lang="en-US" b="1" dirty="0">
                <a:solidFill>
                  <a:srgbClr val="0070C0"/>
                </a:solidFill>
                <a:latin typeface="Times New Roman" panose="02020603050405020304" pitchFamily="18" charset="0"/>
              </a:rPr>
              <a:t> </a:t>
            </a:r>
            <a:r>
              <a:rPr lang="en-US" b="1" dirty="0" err="1" smtClean="0">
                <a:solidFill>
                  <a:srgbClr val="0070C0"/>
                </a:solidFill>
                <a:latin typeface="Times New Roman" panose="02020603050405020304" pitchFamily="18" charset="0"/>
              </a:rPr>
              <a:t>görnüşleri</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b="1" i="1" dirty="0">
                <a:solidFill>
                  <a:srgbClr val="000000"/>
                </a:solidFill>
                <a:latin typeface="Times New Roman" panose="02020603050405020304" pitchFamily="18" charset="0"/>
              </a:rPr>
              <a:t>a) </a:t>
            </a:r>
            <a:r>
              <a:rPr lang="en-US" b="1" dirty="0" err="1">
                <a:solidFill>
                  <a:srgbClr val="000000"/>
                </a:solidFill>
                <a:latin typeface="Times New Roman" panose="02020603050405020304" pitchFamily="18" charset="0"/>
              </a:rPr>
              <a:t>ýeriň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üstünde</a:t>
            </a:r>
            <a:r>
              <a:rPr lang="en-US"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en-US" b="1" i="1" dirty="0" smtClean="0">
                <a:solidFill>
                  <a:srgbClr val="000000"/>
                </a:solidFill>
                <a:latin typeface="Times New Roman" panose="02020603050405020304" pitchFamily="18" charset="0"/>
              </a:rPr>
              <a:t>b</a:t>
            </a:r>
            <a:r>
              <a:rPr lang="en-US" b="1" i="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ýarym</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çukurda</a:t>
            </a:r>
            <a:r>
              <a:rPr lang="en-US"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tk-TM" b="1" i="1" dirty="0">
                <a:solidFill>
                  <a:srgbClr val="000000"/>
                </a:solidFill>
                <a:latin typeface="Times New Roman" panose="02020603050405020304" pitchFamily="18" charset="0"/>
              </a:rPr>
              <a:t>w</a:t>
            </a:r>
            <a:r>
              <a:rPr lang="en-US" b="1" i="1" dirty="0" smtClean="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çukurda</a:t>
            </a:r>
            <a:r>
              <a:rPr lang="tk-TM" b="1" dirty="0" smtClean="0">
                <a:solidFill>
                  <a:srgbClr val="000000"/>
                </a:solidFill>
                <a:latin typeface="Times New Roman" panose="02020603050405020304" pitchFamily="18" charset="0"/>
              </a:rPr>
              <a:t>.</a:t>
            </a:r>
            <a:endParaRPr lang="ru-RU" b="1" dirty="0"/>
          </a:p>
        </p:txBody>
      </p:sp>
      <p:pic>
        <p:nvPicPr>
          <p:cNvPr id="4" name="Объект 3"/>
          <p:cNvPicPr>
            <a:picLocks noGrp="1" noChangeAspect="1"/>
          </p:cNvPicPr>
          <p:nvPr>
            <p:ph idx="1"/>
          </p:nvPr>
        </p:nvPicPr>
        <p:blipFill>
          <a:blip r:embed="rId2"/>
          <a:stretch>
            <a:fillRect/>
          </a:stretch>
        </p:blipFill>
        <p:spPr>
          <a:xfrm>
            <a:off x="0" y="0"/>
            <a:ext cx="7042638" cy="6858000"/>
          </a:xfrm>
          <a:prstGeom prst="rect">
            <a:avLst/>
          </a:prstGeom>
        </p:spPr>
      </p:pic>
    </p:spTree>
    <p:extLst>
      <p:ext uri="{BB962C8B-B14F-4D97-AF65-F5344CB8AC3E}">
        <p14:creationId xmlns:p14="http://schemas.microsoft.com/office/powerpoint/2010/main" val="3287158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
            <a:ext cx="10515600" cy="677007"/>
          </a:xfrm>
        </p:spPr>
        <p:txBody>
          <a:bodyPr>
            <a:normAutofit fontScale="90000"/>
          </a:bodyPr>
          <a:lstStyle/>
          <a:p>
            <a:r>
              <a:rPr lang="tk-TM" dirty="0" smtClean="0">
                <a:solidFill>
                  <a:srgbClr val="0070C0"/>
                </a:solidFill>
                <a:latin typeface="Times New Roman" panose="02020603050405020304" pitchFamily="18" charset="0"/>
              </a:rPr>
              <a:t>  </a:t>
            </a:r>
            <a:r>
              <a:rPr lang="en-US" b="1" dirty="0" err="1" smtClean="0">
                <a:solidFill>
                  <a:srgbClr val="0070C0"/>
                </a:solidFill>
                <a:latin typeface="Times New Roman" panose="02020603050405020304" pitchFamily="18" charset="0"/>
              </a:rPr>
              <a:t>Gaz</a:t>
            </a:r>
            <a:r>
              <a:rPr lang="en-US" b="1" dirty="0" smtClean="0">
                <a:solidFill>
                  <a:srgbClr val="0070C0"/>
                </a:solidFill>
                <a:latin typeface="Times New Roman" panose="02020603050405020304" pitchFamily="18" charset="0"/>
              </a:rPr>
              <a:t> </a:t>
            </a:r>
            <a:r>
              <a:rPr lang="en-US" b="1" dirty="0" err="1">
                <a:solidFill>
                  <a:srgbClr val="0070C0"/>
                </a:solidFill>
                <a:latin typeface="Times New Roman" panose="02020603050405020304" pitchFamily="18" charset="0"/>
              </a:rPr>
              <a:t>bilen</a:t>
            </a:r>
            <a:r>
              <a:rPr lang="en-US" b="1" dirty="0">
                <a:solidFill>
                  <a:srgbClr val="0070C0"/>
                </a:solidFill>
                <a:latin typeface="Times New Roman" panose="02020603050405020304" pitchFamily="18" charset="0"/>
              </a:rPr>
              <a:t> </a:t>
            </a:r>
            <a:r>
              <a:rPr lang="en-US" b="1" dirty="0" err="1">
                <a:solidFill>
                  <a:srgbClr val="0070C0"/>
                </a:solidFill>
                <a:latin typeface="Times New Roman" panose="02020603050405020304" pitchFamily="18" charset="0"/>
              </a:rPr>
              <a:t>gyzdyrlýan</a:t>
            </a:r>
            <a:r>
              <a:rPr lang="en-US" b="1" dirty="0">
                <a:solidFill>
                  <a:srgbClr val="0070C0"/>
                </a:solidFill>
                <a:latin typeface="Times New Roman" panose="02020603050405020304" pitchFamily="18" charset="0"/>
              </a:rPr>
              <a:t> </a:t>
            </a:r>
            <a:r>
              <a:rPr lang="en-US" b="1" dirty="0" err="1">
                <a:solidFill>
                  <a:srgbClr val="0070C0"/>
                </a:solidFill>
                <a:latin typeface="Times New Roman" panose="02020603050405020304" pitchFamily="18" charset="0"/>
              </a:rPr>
              <a:t>bitum</a:t>
            </a:r>
            <a:r>
              <a:rPr lang="en-US" b="1" dirty="0">
                <a:solidFill>
                  <a:srgbClr val="0070C0"/>
                </a:solidFill>
                <a:latin typeface="Times New Roman" panose="02020603050405020304" pitchFamily="18" charset="0"/>
              </a:rPr>
              <a:t> </a:t>
            </a:r>
            <a:r>
              <a:rPr lang="en-US" b="1" dirty="0" err="1">
                <a:solidFill>
                  <a:srgbClr val="0070C0"/>
                </a:solidFill>
                <a:latin typeface="Times New Roman" panose="02020603050405020304" pitchFamily="18" charset="0"/>
              </a:rPr>
              <a:t>saklanylýan</a:t>
            </a:r>
            <a:r>
              <a:rPr lang="en-US" b="1" dirty="0">
                <a:solidFill>
                  <a:srgbClr val="0070C0"/>
                </a:solidFill>
                <a:latin typeface="Times New Roman" panose="02020603050405020304" pitchFamily="18" charset="0"/>
              </a:rPr>
              <a:t> </a:t>
            </a:r>
            <a:r>
              <a:rPr lang="en-US" b="1" dirty="0" err="1">
                <a:solidFill>
                  <a:srgbClr val="0070C0"/>
                </a:solidFill>
                <a:latin typeface="Times New Roman" panose="02020603050405020304" pitchFamily="18" charset="0"/>
              </a:rPr>
              <a:t>ýer</a:t>
            </a:r>
            <a:endParaRPr lang="ru-RU" b="1" dirty="0">
              <a:solidFill>
                <a:srgbClr val="0070C0"/>
              </a:solidFill>
            </a:endParaRPr>
          </a:p>
        </p:txBody>
      </p:sp>
      <p:pic>
        <p:nvPicPr>
          <p:cNvPr id="4" name="Объект 3"/>
          <p:cNvPicPr>
            <a:picLocks noGrp="1" noChangeAspect="1"/>
          </p:cNvPicPr>
          <p:nvPr>
            <p:ph idx="1"/>
          </p:nvPr>
        </p:nvPicPr>
        <p:blipFill>
          <a:blip r:embed="rId2"/>
          <a:stretch>
            <a:fillRect/>
          </a:stretch>
        </p:blipFill>
        <p:spPr>
          <a:xfrm>
            <a:off x="1116623" y="677008"/>
            <a:ext cx="9741877" cy="6180992"/>
          </a:xfrm>
          <a:prstGeom prst="rect">
            <a:avLst/>
          </a:prstGeom>
        </p:spPr>
      </p:pic>
    </p:spTree>
    <p:extLst>
      <p:ext uri="{BB962C8B-B14F-4D97-AF65-F5344CB8AC3E}">
        <p14:creationId xmlns:p14="http://schemas.microsoft.com/office/powerpoint/2010/main" val="1523471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4800" b="1" dirty="0" err="1">
                <a:solidFill>
                  <a:srgbClr val="0070C0"/>
                </a:solidFill>
                <a:latin typeface="Times New Roman" panose="02020603050405020304" pitchFamily="18" charset="0"/>
              </a:rPr>
              <a:t>Gaz</a:t>
            </a:r>
            <a:r>
              <a:rPr lang="en-US" sz="4800" b="1" dirty="0">
                <a:solidFill>
                  <a:srgbClr val="0070C0"/>
                </a:solidFill>
                <a:latin typeface="Times New Roman" panose="02020603050405020304" pitchFamily="18" charset="0"/>
              </a:rPr>
              <a:t> </a:t>
            </a:r>
            <a:r>
              <a:rPr lang="en-US" sz="4800" b="1" dirty="0" err="1">
                <a:solidFill>
                  <a:srgbClr val="0070C0"/>
                </a:solidFill>
                <a:latin typeface="Times New Roman" panose="02020603050405020304" pitchFamily="18" charset="0"/>
              </a:rPr>
              <a:t>bilen</a:t>
            </a:r>
            <a:r>
              <a:rPr lang="en-US" sz="4800" b="1" dirty="0">
                <a:solidFill>
                  <a:srgbClr val="0070C0"/>
                </a:solidFill>
                <a:latin typeface="Times New Roman" panose="02020603050405020304" pitchFamily="18" charset="0"/>
              </a:rPr>
              <a:t> </a:t>
            </a:r>
            <a:r>
              <a:rPr lang="en-US" sz="4800" b="1" dirty="0" err="1">
                <a:solidFill>
                  <a:srgbClr val="0070C0"/>
                </a:solidFill>
                <a:latin typeface="Times New Roman" panose="02020603050405020304" pitchFamily="18" charset="0"/>
              </a:rPr>
              <a:t>gyzdyrlýan</a:t>
            </a:r>
            <a:r>
              <a:rPr lang="en-US" sz="4800" b="1" dirty="0">
                <a:solidFill>
                  <a:srgbClr val="0070C0"/>
                </a:solidFill>
                <a:latin typeface="Times New Roman" panose="02020603050405020304" pitchFamily="18" charset="0"/>
              </a:rPr>
              <a:t> </a:t>
            </a:r>
            <a:r>
              <a:rPr lang="en-US" sz="4800" b="1" dirty="0" err="1">
                <a:solidFill>
                  <a:srgbClr val="0070C0"/>
                </a:solidFill>
                <a:latin typeface="Times New Roman" panose="02020603050405020304" pitchFamily="18" charset="0"/>
              </a:rPr>
              <a:t>bitum</a:t>
            </a:r>
            <a:r>
              <a:rPr lang="en-US" sz="4800" b="1" dirty="0">
                <a:solidFill>
                  <a:srgbClr val="0070C0"/>
                </a:solidFill>
                <a:latin typeface="Times New Roman" panose="02020603050405020304" pitchFamily="18" charset="0"/>
              </a:rPr>
              <a:t> </a:t>
            </a:r>
            <a:r>
              <a:rPr lang="en-US" sz="4800" b="1" dirty="0" err="1">
                <a:solidFill>
                  <a:srgbClr val="0070C0"/>
                </a:solidFill>
                <a:latin typeface="Times New Roman" panose="02020603050405020304" pitchFamily="18" charset="0"/>
              </a:rPr>
              <a:t>saklanylýan</a:t>
            </a:r>
            <a:r>
              <a:rPr lang="en-US" sz="4800" b="1" dirty="0">
                <a:solidFill>
                  <a:srgbClr val="0070C0"/>
                </a:solidFill>
                <a:latin typeface="Times New Roman" panose="02020603050405020304" pitchFamily="18" charset="0"/>
              </a:rPr>
              <a:t> </a:t>
            </a:r>
            <a:r>
              <a:rPr lang="en-US" sz="4800" b="1" dirty="0" err="1">
                <a:solidFill>
                  <a:srgbClr val="0070C0"/>
                </a:solidFill>
                <a:latin typeface="Times New Roman" panose="02020603050405020304" pitchFamily="18" charset="0"/>
              </a:rPr>
              <a:t>ýer</a:t>
            </a:r>
            <a:r>
              <a:rPr lang="en-US" sz="4800" b="1" dirty="0">
                <a:solidFill>
                  <a:srgbClr val="0070C0"/>
                </a:solidFill>
                <a:latin typeface="Times New Roman" panose="02020603050405020304" pitchFamily="18" charset="0"/>
              </a:rPr>
              <a:t> </a:t>
            </a:r>
            <a:r>
              <a:rPr lang="en-US" sz="4800" b="1" dirty="0">
                <a:solidFill>
                  <a:srgbClr val="000000"/>
                </a:solidFill>
                <a:latin typeface="Times New Roman" panose="02020603050405020304" pitchFamily="18" charset="0"/>
              </a:rPr>
              <a:t/>
            </a:r>
            <a:br>
              <a:rPr lang="en-US" sz="4800" b="1" dirty="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1-</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katýol</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2- </a:t>
            </a:r>
            <a:r>
              <a:rPr lang="en-US" sz="4800" b="1" dirty="0" err="1">
                <a:solidFill>
                  <a:srgbClr val="000000"/>
                </a:solidFill>
                <a:latin typeface="Times New Roman" panose="02020603050405020304" pitchFamily="18" charset="0"/>
              </a:rPr>
              <a:t>tüsse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çykýan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turba</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3- </a:t>
            </a:r>
            <a:r>
              <a:rPr lang="en-US" sz="4800" b="1" dirty="0" err="1">
                <a:solidFill>
                  <a:srgbClr val="000000"/>
                </a:solidFill>
                <a:latin typeface="Times New Roman" panose="02020603050405020304" pitchFamily="18" charset="0"/>
              </a:rPr>
              <a:t>nasos</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4-</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gyzdyryjy</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turba</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5-</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turbanyň</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içinde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turba</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6-</a:t>
            </a:r>
            <a:r>
              <a:rPr lang="tk-TM" sz="4800" b="1" dirty="0" smtClean="0">
                <a:solidFill>
                  <a:srgbClr val="000000"/>
                </a:solidFill>
                <a:latin typeface="Times New Roman" panose="02020603050405020304" pitchFamily="18" charset="0"/>
              </a:rPr>
              <a:t> </a:t>
            </a:r>
            <a:r>
              <a:rPr lang="en-US" sz="4800" b="1" dirty="0" smtClean="0">
                <a:solidFill>
                  <a:srgbClr val="000000"/>
                </a:solidFill>
                <a:latin typeface="Times New Roman" panose="02020603050405020304" pitchFamily="18" charset="0"/>
              </a:rPr>
              <a:t>gap</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7-</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tüsseçykar</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8- </a:t>
            </a:r>
            <a:r>
              <a:rPr lang="en-US" sz="4800" b="1" dirty="0" err="1">
                <a:solidFill>
                  <a:srgbClr val="000000"/>
                </a:solidFill>
                <a:latin typeface="Times New Roman" panose="02020603050405020304" pitchFamily="18" charset="0"/>
              </a:rPr>
              <a:t>turba</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0000"/>
                </a:solidFill>
                <a:latin typeface="Times New Roman" panose="02020603050405020304" pitchFamily="18" charset="0"/>
              </a:rPr>
              <a:t>9-</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gyzdyryjy</a:t>
            </a:r>
            <a:r>
              <a:rPr lang="en-US"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turba</a:t>
            </a:r>
            <a:r>
              <a:rPr lang="tk-TM" sz="4800" b="1" dirty="0" smtClean="0">
                <a:solidFill>
                  <a:srgbClr val="000000"/>
                </a:solidFill>
                <a:latin typeface="Times New Roman" panose="02020603050405020304" pitchFamily="18" charset="0"/>
              </a:rPr>
              <a:t>.</a:t>
            </a:r>
            <a:endParaRPr lang="ru-RU" sz="4800" b="1" dirty="0"/>
          </a:p>
        </p:txBody>
      </p:sp>
    </p:spTree>
    <p:extLst>
      <p:ext uri="{BB962C8B-B14F-4D97-AF65-F5344CB8AC3E}">
        <p14:creationId xmlns:p14="http://schemas.microsoft.com/office/powerpoint/2010/main" val="52151482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TotalTime>
  <Words>251</Words>
  <Application>Microsoft Office PowerPoint</Application>
  <PresentationFormat>Широкоэкранный</PresentationFormat>
  <Paragraphs>18</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vt:lpstr>
      <vt:lpstr>Calibri</vt:lpstr>
      <vt:lpstr>Calibri Light</vt:lpstr>
      <vt:lpstr>Times New Roman</vt:lpstr>
      <vt:lpstr>Тема Office</vt:lpstr>
      <vt:lpstr>Tema: Berkidiji materialar, olaryň çykaryjy              we kabul ediji enjamlary hem-de                olaryň saklanylşy  1. Awtogudronatlar.  Asfaltgaryjy enjamlar.  2. Guradyjy baraban. Asfaltdüşeýji        maşynlar.  3. Materiallaryň ýola ýazylanda usullary.     Netije.</vt:lpstr>
      <vt:lpstr>Ýol gurluşygynda organiki berkidiji materialar giňden ulanylýar- bitumlar. Bu materiallar bitum saklanylýan ýerlerden ýörüte demirýolda ulanylýan sisternalar, bunker görnüşli ýarym wagonlarda getirilýär. Gaty we şepbeşik bölekleri ýörüte wagonlarda getirilýär. </vt:lpstr>
      <vt:lpstr>Ergin bitumlary sisterna ýa-da bunkerlere guýlanda önümiň temperaturasy:                           t =200÷230°C  Bu berkidiji materiallary äkitme küçin iki okly ýa-da dötrt okly 25...30 ton göterijiligi bolan ýük göterýän awtoulag sisternalary ulanylýar. Bu sisternalar ýörüte ýylylyk saklaýjy bolup, bug bilen gyzdyrylýan we içinden geçirilen enjamlar bilen enjamlaşdyrylýar. </vt:lpstr>
      <vt:lpstr>Bitumy sisternadan başga gaba guýulanda onuň temperaturasy:                 t = 60...80 °C ,  ergin bitum daşky howanyň temperaturasy 10 °C - dan ýokary bolsa onda ony gyzdyrylman guýulýar.  Demir ýol platformasynda dört sany bunker oturdylýar . Hersine 10 m³ bitum sygýar.</vt:lpstr>
      <vt:lpstr>           Aýlap gyzdyrýan enjam</vt:lpstr>
      <vt:lpstr>Aýlap gyzdyrýan enjam  1- gazan; 2- kran;  3- forsunka;  4- tüsse çykýan turba;  5- turbaly geçirijiler;  6- hereketlendiriji;  7- wintilýatorlar;  8- bitum nasosy;  9- ýangyç saklanýan bak.</vt:lpstr>
      <vt:lpstr>Bitum saklanýan ýerleriň görnüşleri a) ýeriň üstünde;  b) ýarym çukurda;  w) çukurda.</vt:lpstr>
      <vt:lpstr>  Gaz bilen gyzdyrlýan bitum saklanylýan ýer</vt:lpstr>
      <vt:lpstr>Gaz bilen gyzdyrlýan bitum saklanylýan ýer  1- katýol;  2- tüsse çykýan turba;  3- nasos;  4- gyzdyryjy turba;  5- turbanyň içinde turba;  6- gap;  7- tüsseçykar;  8- turba;  9- gyzdyryjy turba.</vt:lpstr>
      <vt:lpstr>Bitumy daşamak we ýola sepmek üçin awtogudronatorlar ulanylýar. Awtogudronator bitumy deňölçegde daş materiallaryň üsti boýunça 2,5…60 atm. basyşy astynda paýlaýar. Awtogudronator bitumy ýoluň üstine dökmeklik we deňölçegde paýlamaklyk üçin ulanylýar. Awtogudronatorlar bitum materialyny  300 km aralyga çenli daşamak bolýar.</vt:lpstr>
      <vt:lpstr>     Awtogudornatoryň umumy görnüşi</vt:lpstr>
      <vt:lpstr>  Awtogudornatoryň gyzdyryş sistemasynyň shemasy</vt:lpstr>
      <vt:lpstr>    Awtogudronatoryň paýlaýjy sistemasynyň shemasy</vt:lpstr>
      <vt:lpstr>Awtogudronatoryň paýlaýjy ulgamynyň shemasy  1 - sisternanyň doldurylyşy;  2 - sirkulýasiýa;  3 - iki gapdala guýmak;  4 - sag tarapa guýmak;  5 - çep tarapa guýmak;  6 - el bilen işleýän paýlaýjy;  7 - el bilen guýmak;  8 - paýlaýjy ulgamdan bitumy sormak;  9 - bitumy bir gapdan beýleki gaba geçirmek; 10 - boşadylyşy.</vt:lpstr>
      <vt:lpstr>Gudronatorlaryň birnäçe görnüşleri bolýar, ýagny tirkewli we ýarym tirkewli. Tirkewli gudronatorlara ýörüte tirkew goýulýar.Ýarym tirkewli gudronatorlaryň göwrümi 3000-5000 litr bolýar. El bilen işledilýän gudronatorlaryň göwrümi 300 litr bolýar. Bu ýolda az göwrümli işleri ýerine ýetirmek üçin niýetlenendir.</vt:lpstr>
      <vt:lpstr>Gudronatorlaryň iş öndürijiligi:   Ö=Vkb /T,  litr/min  V-sisternanyň göwrümi.   kb-maşyn üçin ulanylýan wagt.   T -umumy wagt.                       T = t1+t2+t3+t4+t5 t1 -bitumy almak üçin sarp edilýän wagt.  t2 -bitumy bazadan iş ýerine getirilýänçä sarp edilýän        wagt. t3 -bitumy dökendäki wagt t4 -iş ýerinde, bazada öňe yza galan wagty, t4=10-15 min.  t5 -maşynyň iş ýerinde baza aralygyndaky sarp edilýän         wagt,  t5 = 12-15 min.</vt:lpstr>
      <vt:lpstr>Bitum nasoslar gyzdyrylan bitumlary sormak üçin asfalt garyjy enjamlarda, bitum saklanýan ýerlerde, bitum gyzdyrýan enjamlarda, awtogudronatorlarda, bitum äkidijilerde ulanylýar. Senagatda köp ulanylýany şesternaly nasoslardyr. Nasosyň öndürijiligi 400 litr/min, agramy 98 kg, hereketlendirijiniň kuwwaty 6 at güýji. </vt:lpstr>
      <vt:lpstr>Bitum nasosyň iş öndürijiligi:                      Ö=Vp/60 t,  litr/min Bu ýerde :  Vp - bitumyň alynýan ýeriniň göwrümi, litr.   t - doldurmak üçin berilýän wagt, min.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Berkidiji materialar, olaryň çykaryjy              we kabul ediji enjamlary hem-de                olaryň saklanşy  1. Awtogudronatlar.  Asfaltgaryjy enjamlar.  2. Guradyjy baraban. Asfaltdüşeýji        maşynlar.  3. Materiallaryň ýola ýazylanda usullary.     Netije.</dc:title>
  <dc:creator>Lenovo</dc:creator>
  <cp:lastModifiedBy>Lenovo</cp:lastModifiedBy>
  <cp:revision>24</cp:revision>
  <dcterms:created xsi:type="dcterms:W3CDTF">2021-02-01T08:01:47Z</dcterms:created>
  <dcterms:modified xsi:type="dcterms:W3CDTF">2021-02-01T10:25:24Z</dcterms:modified>
</cp:coreProperties>
</file>