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8064896" cy="597666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4-nji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tema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Demir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ýol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gatnawyny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we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otly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hereketini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guramak</a:t>
            </a:r>
            <a:endParaRPr lang="ru-RU" sz="3600" b="1" dirty="0" smtClean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k-TM" sz="36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Meýilnama:</a:t>
            </a:r>
            <a:endParaRPr lang="ru-RU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1.Otly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hereketini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meýilnamalaşdyrmak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lang="ru-RU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2.Otly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gatnawyny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guramak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3.Otly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hereketine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ýolbaşçylyk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lang="ru-RU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40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3670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Otly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hereketini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dolandyrmakda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diňe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bir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adam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ýolbaşçylyk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edýär</a:t>
            </a:r>
            <a:r>
              <a:rPr lang="en-US" dirty="0">
                <a:latin typeface="Times New Roman"/>
                <a:ea typeface="Times New Roman"/>
              </a:rPr>
              <a:t>. </a:t>
            </a:r>
            <a:r>
              <a:rPr lang="en-US" dirty="0" err="1">
                <a:latin typeface="Times New Roman"/>
                <a:ea typeface="Times New Roman"/>
              </a:rPr>
              <a:t>Demir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ýol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ministrliginde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otly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dispeçeri</a:t>
            </a:r>
            <a:r>
              <a:rPr lang="en-US" dirty="0">
                <a:latin typeface="Times New Roman"/>
                <a:ea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</a:rPr>
              <a:t>stansiýalarda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stansiýanyň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nobatçysy</a:t>
            </a:r>
            <a:r>
              <a:rPr lang="en-US" dirty="0">
                <a:latin typeface="Times New Roman"/>
                <a:ea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</a:rPr>
              <a:t>uly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stansiýalarda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ýa</a:t>
            </a:r>
            <a:r>
              <a:rPr lang="en-US" dirty="0">
                <a:latin typeface="Times New Roman"/>
                <a:ea typeface="Times New Roman"/>
              </a:rPr>
              <a:t>-da </a:t>
            </a:r>
            <a:r>
              <a:rPr lang="en-US" dirty="0" err="1">
                <a:latin typeface="Times New Roman"/>
                <a:ea typeface="Times New Roman"/>
              </a:rPr>
              <a:t>manýowr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dispeçer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ýolbaşçylyk</a:t>
            </a:r>
            <a:r>
              <a:rPr lang="en-US" dirty="0">
                <a:latin typeface="Times New Roman"/>
                <a:ea typeface="Times New Roman"/>
              </a:rPr>
              <a:t>   </a:t>
            </a:r>
            <a:r>
              <a:rPr lang="en-US" dirty="0" err="1">
                <a:latin typeface="Times New Roman"/>
                <a:ea typeface="Times New Roman"/>
              </a:rPr>
              <a:t>edýär</a:t>
            </a:r>
            <a:r>
              <a:rPr lang="en-US" dirty="0">
                <a:latin typeface="Times New Roman"/>
                <a:ea typeface="Times New Roman"/>
              </a:rPr>
              <a:t>. </a:t>
            </a:r>
            <a:r>
              <a:rPr lang="en-US" dirty="0" err="1">
                <a:latin typeface="Times New Roman"/>
                <a:ea typeface="Times New Roman"/>
              </a:rPr>
              <a:t>Stansiýada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nobatçy</a:t>
            </a:r>
            <a:r>
              <a:rPr lang="en-US" dirty="0">
                <a:latin typeface="Times New Roman"/>
                <a:ea typeface="Times New Roman"/>
              </a:rPr>
              <a:t> hem </a:t>
            </a:r>
            <a:r>
              <a:rPr lang="en-US" dirty="0" err="1">
                <a:latin typeface="Times New Roman"/>
                <a:ea typeface="Times New Roman"/>
              </a:rPr>
              <a:t>manýowr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dispeçer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bolanda</a:t>
            </a:r>
            <a:r>
              <a:rPr lang="en-US" dirty="0">
                <a:latin typeface="Times New Roman"/>
                <a:ea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</a:rPr>
              <a:t>manýowr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dispeçeriň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görkezmesi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boýunça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stansiýanyň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nobatçysynyň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üsti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bilen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wagonlary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düşürmäge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alyp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gidýär</a:t>
            </a:r>
            <a:r>
              <a:rPr lang="en-US" dirty="0">
                <a:latin typeface="Times New Roman"/>
                <a:ea typeface="Times New Roman"/>
              </a:rPr>
              <a:t>. </a:t>
            </a:r>
            <a:r>
              <a:rPr lang="en-US" dirty="0" err="1">
                <a:latin typeface="Times New Roman"/>
                <a:ea typeface="Times New Roman"/>
              </a:rPr>
              <a:t>Düşürilen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wagonlary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alyp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gaýydýar</a:t>
            </a:r>
            <a:r>
              <a:rPr lang="en-US" dirty="0">
                <a:latin typeface="Times New Roman"/>
                <a:ea typeface="Times New Roman"/>
              </a:rPr>
              <a:t>. </a:t>
            </a:r>
            <a:r>
              <a:rPr lang="en-US" dirty="0" err="1">
                <a:latin typeface="Times New Roman"/>
                <a:ea typeface="Times New Roman"/>
              </a:rPr>
              <a:t>Peregonlara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otly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dispeçere</a:t>
            </a:r>
            <a:r>
              <a:rPr lang="en-US" dirty="0">
                <a:latin typeface="Times New Roman"/>
                <a:ea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</a:rPr>
              <a:t>otly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dispeçere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tabşyrylan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stansiýalary</a:t>
            </a:r>
            <a:r>
              <a:rPr lang="en-US" dirty="0">
                <a:latin typeface="Times New Roman"/>
                <a:ea typeface="Times New Roman"/>
              </a:rPr>
              <a:t>  </a:t>
            </a:r>
            <a:r>
              <a:rPr lang="en-US" dirty="0" err="1">
                <a:latin typeface="Times New Roman"/>
                <a:ea typeface="Times New Roman"/>
              </a:rPr>
              <a:t>ýolbaşçylykda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dolandyrýar</a:t>
            </a:r>
            <a:r>
              <a:rPr lang="en-US" dirty="0">
                <a:latin typeface="Times New Roman"/>
                <a:ea typeface="Times New Roman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915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1530350" algn="l"/>
              </a:tabLs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1.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hereketini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meýilnamalaşdyrmak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153035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      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gatnawyny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guramaga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ýolagçylara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hyzmat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etmek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</a:t>
            </a:r>
            <a:r>
              <a:rPr lang="hr-HR" dirty="0">
                <a:latin typeface="Times New Roman"/>
                <a:ea typeface="Calibri"/>
                <a:cs typeface="Times New Roman"/>
              </a:rPr>
              <a:t>k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lemek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düşürmäge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alyp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barmak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ýüklenenden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soňra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alyp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barmak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ýa-da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ýüklemäge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bermek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ýüklenenden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soňra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düzümine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dakmak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gatnawyny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guramagyň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esasy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demir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hereketini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dolandyrmagyň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düzgünleri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hereketiniň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howpsuzlygyny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ýükleriň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goragyny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üpjün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etmek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yzygiderli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tehnologiýanyň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ösüşini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zähmetiň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ylmy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dolandyrmagy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gurnamagy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ähli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ýerlerde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ýeke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täk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meýilnamada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takyk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düzülip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tehniki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serişdeleri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ýokary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derejede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ykdysady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taýdan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amatly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dürli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ulaglar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arabaglanyşykly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bolup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daşamakda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ýolagçy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gatnatmakda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ulanmak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meýilnamasy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az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çykdajyly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tiz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wagtda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ýerine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ýetirmäge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amatly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edip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düzmeli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  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54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33670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530350" algn="l"/>
              </a:tabLst>
            </a:pPr>
            <a:r>
              <a:rPr lang="ru-RU" dirty="0" err="1">
                <a:latin typeface="Times New Roman"/>
                <a:ea typeface="Calibri"/>
                <a:cs typeface="Times New Roman"/>
              </a:rPr>
              <a:t>Bu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meýilnama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aýlanşygynyň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ylmy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taýdan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düzülişine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hereketiniň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tertibiniň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gurulyşyna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tehniki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ölçeglerine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otlylary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sazlaşdyrmagyň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köpçilikleýin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meýilnamalaşdyrylyşynyň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esasynda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düzülýär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53035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gije-gündüzki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dolanşygynyň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meýilnamasy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–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boýunça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ýerine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ýetirýär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howlusynda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wagondan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awtomobilden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beýleki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ulaglardan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düşürmek-ýüklemek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geçirmäge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niýetlenýär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howlusynyň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uzynlygy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ulaglar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ulgamyndan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wagtda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ähli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ýerine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ýetirmek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üçin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gerekli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bolýan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aralyk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alynýar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Ol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aralyga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alyp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barmak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alyp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gaýytmak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üçin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edilýän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manýowr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işleriniň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meýdany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hasaba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alynmaýar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431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19268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530350" algn="l"/>
              </a:tabLst>
            </a:pP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gurallary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maşynlary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: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Wagony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agdaryp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düşürýän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ýükleýän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konweýer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inersiýa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boýunça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ýükleri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düşürýän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düşürmek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üçin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buldozer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maşyny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stansiýada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hereket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edip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ýükleýän-düşürýän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maşynlar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göterijiler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ýükleýjiler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estakadalar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bunkerler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53035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howlusynyň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meýdanyny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tehniki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enjamlaşdyrmagyň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aralygyny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kesgitläp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meýilnamalaşdyrylýar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Bulardan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başgada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ýükleýiş-düşüriş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işlerinde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gurallaryň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mehanizimleşdirilip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awtomatlaşdyrylyp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ulanylyşyna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ýükleriň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meýdançadan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beýleki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bir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meýdança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geçirlişine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ammara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ýüküň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ýerleşişine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ýükleýän-düşürýän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ýollaryň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uzynlygyna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düzülen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gije-gündizlik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ýa-da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gezekleşip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işleýänleriň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ukyplylygy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dürli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görnüşli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tehniki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gurallaryň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gurnalyşyna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bagly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bolýar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062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2068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2.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ea typeface="Calibri"/>
                <a:cs typeface="Times New Roman" pitchFamily="18" charset="0"/>
              </a:rPr>
              <a:t>Otly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ea typeface="Calibri"/>
                <a:cs typeface="Times New Roman" pitchFamily="18" charset="0"/>
              </a:rPr>
              <a:t>gatnawyny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ea typeface="Calibri"/>
                <a:cs typeface="Times New Roman" pitchFamily="18" charset="0"/>
              </a:rPr>
              <a:t>guramak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gatnawy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guramagyň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esasy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ýolagçy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otlylary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kabul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etmek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ugratmak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göni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geçýänlerini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geçirmegi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Türkmenistanyň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demir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ýoluny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tehniki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ulagynyň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kadalary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Türkmenistanyň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demir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ýolunda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signallaşdyrma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boýunça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düzgünnamasy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Türkmenistanyň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demir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ýolunda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otlularyň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hereketi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maýowr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boýunça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düzgünnamasy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hereketiniň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grafigi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esasynda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ýerine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ýetirilýär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tertibi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otlylaryň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hereketini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guramagyň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durýar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demir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ýoluň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kiçi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bölümleriniň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işini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birikdirýän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ulanyş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işine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berlen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möçberi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aňladýar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479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Otlylaryň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tertibi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demir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ýol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ulagynyň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işgärleri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berk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kanundyr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ýetirilmegi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demir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ýoluň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möhüm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hil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görkezijisiniň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biridir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Otlylaryň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tertibini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berjaý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bozulmalarynyň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öňüni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almak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hereketini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guramak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baglanyşykly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işgärler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kanun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durýar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tertibiniň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bozulmagyna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berilmeýär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Iňňän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seýrek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ýagdaýlarda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haçan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tehniki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serişdeleriň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bökdenji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tebigy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betbagtçylyk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hadysalary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sebäpli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tertibi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bozulan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mahalynda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bölümleriň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işgärleri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gijä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galýan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tertibe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girizilmegi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operatiw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çäreleri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gömäge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howpsuz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gatnamagyny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upjün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etmäge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borçlydyr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392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tertibi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aşakdakylary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etmelidir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Times New Roman"/>
              <a:buChar char="-"/>
              <a:tabLst>
                <a:tab pos="715645" algn="l"/>
              </a:tabLst>
            </a:pP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ýolagçylary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ýükleri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daşamakda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zerurlyklaryň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kanagatlandyrmagyny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buFont typeface="Times New Roman"/>
              <a:buChar char="-"/>
              <a:tabLst>
                <a:tab pos="715645" algn="l"/>
              </a:tabLst>
            </a:pP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otlylaryň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hereketiniň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howpsuzlygyny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buFont typeface="Times New Roman"/>
              <a:buChar char="-"/>
              <a:tabLst>
                <a:tab pos="715645" algn="l"/>
              </a:tabLst>
            </a:pP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uçastoklaryň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goýberiş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geçiriş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ukyplylygynyň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stansiýalaryň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gaýtadan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işleýiş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ukyplylygynyň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netijeli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peýdalanylmagyny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buFont typeface="Times New Roman"/>
              <a:buChar char="-"/>
              <a:tabLst>
                <a:tab pos="715645" algn="l"/>
              </a:tabLst>
            </a:pP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hereketli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düzümiň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rejeli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peýdalanylmagyny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buFont typeface="Times New Roman"/>
              <a:buChar char="-"/>
              <a:tabLst>
                <a:tab pos="715645" algn="l"/>
              </a:tabLst>
            </a:pP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lokomotiw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brigadalaryň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üznüksiz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işiniň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bellenilen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dowamlylygynyň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berjaý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edilmegini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buFont typeface="Times New Roman"/>
              <a:buChar char="-"/>
              <a:tabLst>
                <a:tab pos="715645" algn="l"/>
              </a:tabLst>
            </a:pP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ýoluň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desgalaryň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aragatnaşygyň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we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elektrik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üpjünjiligiň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gurluşlaryny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gündelik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saklamak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abatlamak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boýunça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işleriň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geçirilmeginiň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/>
                <a:cs typeface="Times New Roman" pitchFamily="18" charset="0"/>
              </a:rPr>
              <a:t>mümkinçiligini</a:t>
            </a:r>
            <a:r>
              <a:rPr lang="en-US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14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120680"/>
          </a:xfrm>
        </p:spPr>
        <p:txBody>
          <a:bodyPr/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hereketine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ýolbaşçylyk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     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Ýolagçy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gatnatmak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daşamak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meýilnamasyny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ýerine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ýetirmekde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hereketini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dolandyrmak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üçin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ýük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daşamak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gullugynyň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işgärleri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bilen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beýleki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gullugyň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işgärleriniň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hökmäni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özara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baglanşygy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bolmaly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hereketini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dolandyryş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ulgamynda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tehniki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operatiw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işler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daşamagy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sazlaşdyrmak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daşamak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serişdeleri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otly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hereketine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operatiw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ýolbaşçylyk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edilen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işleri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derňemek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ulanmak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işiniň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meýilnamasynyň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içine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ea typeface="Times New Roman"/>
                <a:cs typeface="Times New Roman" pitchFamily="18" charset="0"/>
              </a:rPr>
              <a:t>girýär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681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92688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0"/>
              </a:spcAft>
            </a:pPr>
            <a:r>
              <a:rPr lang="ru-RU" dirty="0" err="1">
                <a:latin typeface="Times New Roman"/>
                <a:ea typeface="Times New Roman"/>
              </a:rPr>
              <a:t>Daşamak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meýilnamasyny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az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mukdarda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çykdaýjy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edip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ýerine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ýetirmek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üçin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demir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ýoluň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ähli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kärhanalaryny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ýeterlikli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wagonlar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we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lokomotiwler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bilen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üpjün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edip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olary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ýerlikli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peýdalanmagy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gurnamaly</a:t>
            </a:r>
            <a:r>
              <a:rPr lang="ru-RU" dirty="0">
                <a:latin typeface="Times New Roman"/>
                <a:ea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</a:rPr>
              <a:t>Bu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ugurda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tehniki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hormalaşdyrmaga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demir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ýoluň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ulanmak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işlerinde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tehniki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hormalaşdyrmak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boýunça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bölüm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işleýär</a:t>
            </a:r>
            <a:r>
              <a:rPr lang="ru-RU" dirty="0">
                <a:latin typeface="Times New Roman"/>
                <a:ea typeface="Times New Roman"/>
              </a:rPr>
              <a:t>. </a:t>
            </a:r>
            <a:r>
              <a:rPr lang="en-US" dirty="0" err="1">
                <a:latin typeface="Times New Roman"/>
                <a:ea typeface="Times New Roman"/>
              </a:rPr>
              <a:t>Ol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lokomotiw</a:t>
            </a:r>
            <a:r>
              <a:rPr lang="en-US" dirty="0">
                <a:latin typeface="Times New Roman"/>
                <a:ea typeface="Times New Roman"/>
              </a:rPr>
              <a:t> we wagon </a:t>
            </a:r>
            <a:r>
              <a:rPr lang="en-US" dirty="0" err="1">
                <a:latin typeface="Times New Roman"/>
                <a:ea typeface="Times New Roman"/>
              </a:rPr>
              <a:t>parkynyň</a:t>
            </a:r>
            <a:r>
              <a:rPr lang="en-US" dirty="0">
                <a:latin typeface="Times New Roman"/>
                <a:ea typeface="Times New Roman"/>
              </a:rPr>
              <a:t>, san we </a:t>
            </a:r>
            <a:r>
              <a:rPr lang="en-US" dirty="0" err="1">
                <a:latin typeface="Times New Roman"/>
                <a:ea typeface="Times New Roman"/>
              </a:rPr>
              <a:t>hiliniň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görkezijisiniň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üstünde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işleýär</a:t>
            </a:r>
            <a:r>
              <a:rPr lang="en-US" dirty="0">
                <a:latin typeface="Times New Roman"/>
                <a:ea typeface="Times New Roman"/>
              </a:rPr>
              <a:t>. San </a:t>
            </a:r>
            <a:r>
              <a:rPr lang="en-US" dirty="0" err="1">
                <a:latin typeface="Times New Roman"/>
                <a:ea typeface="Times New Roman"/>
              </a:rPr>
              <a:t>görkezijisine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degişlileri</a:t>
            </a:r>
            <a:r>
              <a:rPr lang="en-US" dirty="0">
                <a:latin typeface="Times New Roman"/>
                <a:ea typeface="Times New Roman"/>
              </a:rPr>
              <a:t>: </a:t>
            </a:r>
            <a:r>
              <a:rPr lang="en-US" dirty="0" err="1">
                <a:latin typeface="Times New Roman"/>
                <a:ea typeface="Times New Roman"/>
              </a:rPr>
              <a:t>ýüklemek-düşürmek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möçberi</a:t>
            </a:r>
            <a:r>
              <a:rPr lang="en-US" dirty="0">
                <a:latin typeface="Times New Roman"/>
                <a:ea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</a:rPr>
              <a:t>düşürilen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boş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wagonlary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tabşyrmak</a:t>
            </a:r>
            <a:r>
              <a:rPr lang="en-US" dirty="0">
                <a:latin typeface="Times New Roman"/>
                <a:ea typeface="Times New Roman"/>
              </a:rPr>
              <a:t> (</a:t>
            </a:r>
            <a:r>
              <a:rPr lang="en-US" dirty="0" err="1">
                <a:latin typeface="Times New Roman"/>
                <a:ea typeface="Times New Roman"/>
              </a:rPr>
              <a:t>ýümuşy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sazlaşdyrmak</a:t>
            </a:r>
            <a:r>
              <a:rPr lang="en-US" dirty="0">
                <a:latin typeface="Times New Roman"/>
                <a:ea typeface="Times New Roman"/>
              </a:rPr>
              <a:t>), </a:t>
            </a:r>
            <a:r>
              <a:rPr lang="en-US" dirty="0" err="1">
                <a:latin typeface="Times New Roman"/>
                <a:ea typeface="Times New Roman"/>
              </a:rPr>
              <a:t>serhetdeş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stansiýada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tabşyrylan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otly</a:t>
            </a:r>
            <a:r>
              <a:rPr lang="en-US" dirty="0">
                <a:latin typeface="Times New Roman"/>
                <a:ea typeface="Times New Roman"/>
              </a:rPr>
              <a:t> we wagon </a:t>
            </a:r>
            <a:r>
              <a:rPr lang="en-US" dirty="0" err="1">
                <a:latin typeface="Times New Roman"/>
                <a:ea typeface="Times New Roman"/>
              </a:rPr>
              <a:t>sany</a:t>
            </a:r>
            <a:r>
              <a:rPr lang="en-US" dirty="0">
                <a:latin typeface="Times New Roman"/>
                <a:ea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</a:rPr>
              <a:t>başgalar</a:t>
            </a:r>
            <a:r>
              <a:rPr lang="en-US" dirty="0">
                <a:latin typeface="Times New Roman"/>
                <a:ea typeface="Times New Roman"/>
              </a:rPr>
              <a:t>; </a:t>
            </a:r>
            <a:r>
              <a:rPr lang="en-US" dirty="0" err="1">
                <a:latin typeface="Times New Roman"/>
                <a:ea typeface="Times New Roman"/>
              </a:rPr>
              <a:t>hil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görkezijisine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degişlileri</a:t>
            </a:r>
            <a:r>
              <a:rPr lang="en-US" dirty="0">
                <a:latin typeface="Times New Roman"/>
                <a:ea typeface="Times New Roman"/>
              </a:rPr>
              <a:t>; wagon </a:t>
            </a:r>
            <a:r>
              <a:rPr lang="en-US" dirty="0" err="1">
                <a:latin typeface="Times New Roman"/>
                <a:ea typeface="Times New Roman"/>
              </a:rPr>
              <a:t>aýlanşygy</a:t>
            </a:r>
            <a:r>
              <a:rPr lang="en-US" dirty="0">
                <a:latin typeface="Times New Roman"/>
                <a:ea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</a:rPr>
              <a:t>gatnawy</a:t>
            </a:r>
            <a:r>
              <a:rPr lang="en-US" dirty="0">
                <a:latin typeface="Times New Roman"/>
                <a:ea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</a:rPr>
              <a:t>boş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gatnawyň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koeffisenti</a:t>
            </a:r>
            <a:r>
              <a:rPr lang="en-US" dirty="0">
                <a:latin typeface="Times New Roman"/>
                <a:ea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</a:rPr>
              <a:t>lokomotiw</a:t>
            </a:r>
            <a:r>
              <a:rPr lang="en-US" dirty="0">
                <a:latin typeface="Times New Roman"/>
                <a:ea typeface="Times New Roman"/>
              </a:rPr>
              <a:t> we wagon </a:t>
            </a:r>
            <a:r>
              <a:rPr lang="en-US" dirty="0" err="1">
                <a:latin typeface="Times New Roman"/>
                <a:ea typeface="Times New Roman"/>
              </a:rPr>
              <a:t>öndürijiligi</a:t>
            </a:r>
            <a:r>
              <a:rPr lang="en-US" dirty="0">
                <a:latin typeface="Times New Roman"/>
                <a:ea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</a:rPr>
              <a:t>otly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hereketiniň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tizligini</a:t>
            </a:r>
            <a:r>
              <a:rPr lang="en-US" dirty="0">
                <a:latin typeface="Times New Roman"/>
                <a:ea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</a:rPr>
              <a:t>başgalar</a:t>
            </a:r>
            <a:r>
              <a:rPr lang="en-US" dirty="0">
                <a:latin typeface="Times New Roman"/>
                <a:ea typeface="Times New Roman"/>
              </a:rPr>
              <a:t>. Her </a:t>
            </a:r>
            <a:r>
              <a:rPr lang="en-US" dirty="0" err="1">
                <a:latin typeface="Times New Roman"/>
                <a:ea typeface="Times New Roman"/>
              </a:rPr>
              <a:t>aýda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daşamak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meýilnamasy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boýunça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Demir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ýoluň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ulanmak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işlerinde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tehniki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hormalaşdyrmak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boýunça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bölümi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hereket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edýän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tehnologiki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işleriň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ýerine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ýetirilişine</a:t>
            </a:r>
            <a:r>
              <a:rPr lang="en-US" dirty="0">
                <a:latin typeface="Times New Roman"/>
                <a:ea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</a:rPr>
              <a:t>otly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hereketiniň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tertibine</a:t>
            </a:r>
            <a:r>
              <a:rPr lang="en-US" dirty="0">
                <a:latin typeface="Times New Roman"/>
                <a:ea typeface="Times New Roman"/>
              </a:rPr>
              <a:t> we </a:t>
            </a:r>
            <a:r>
              <a:rPr lang="en-US" dirty="0" err="1">
                <a:latin typeface="Times New Roman"/>
                <a:ea typeface="Times New Roman"/>
              </a:rPr>
              <a:t>otly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düzülişiniň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meýilnamasyna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hasabat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</a:rPr>
              <a:t>berýär</a:t>
            </a:r>
            <a:r>
              <a:rPr lang="en-US" dirty="0">
                <a:latin typeface="Times New Roman"/>
                <a:ea typeface="Times New Roman"/>
              </a:rPr>
              <a:t>. </a:t>
            </a:r>
            <a:endParaRPr lang="ru-RU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3200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827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yusup</dc:creator>
  <cp:lastModifiedBy>yusup</cp:lastModifiedBy>
  <cp:revision>6</cp:revision>
  <dcterms:created xsi:type="dcterms:W3CDTF">2021-10-12T05:56:10Z</dcterms:created>
  <dcterms:modified xsi:type="dcterms:W3CDTF">2021-10-12T06:03:40Z</dcterms:modified>
</cp:coreProperties>
</file>