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3" d="100"/>
          <a:sy n="73" d="100"/>
        </p:scale>
        <p:origin x="147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одзаголовок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E3A27F74-F642-48D8-9D0A-8EC99CC07EE0}" type="datetimeFigureOut">
              <a:rPr lang="ru-RU" smtClean="0"/>
              <a:t>07.12.2019</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7" name="Прямая соединительная линия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Овал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Овал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Номер слайда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38F03E0F-A78C-4048-A516-611442AE685E}" type="slidenum">
              <a:rPr lang="ru-RU" smtClean="0"/>
              <a:t>‹#›</a:t>
            </a:fld>
            <a:endParaRPr lang="ru-RU"/>
          </a:p>
        </p:txBody>
      </p:sp>
      <p:sp>
        <p:nvSpPr>
          <p:cNvPr id="8" name="Заголовок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3A27F74-F642-48D8-9D0A-8EC99CC07EE0}" type="datetimeFigureOut">
              <a:rPr lang="ru-RU" smtClean="0"/>
              <a:t>07.12.2019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8F03E0F-A78C-4048-A516-611442AE685E}"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2"/>
      </p:bgRef>
    </p:bg>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Прямая соединительная линия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Овал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6915912" y="3009901"/>
            <a:ext cx="457200" cy="441325"/>
          </a:xfrm>
        </p:spPr>
        <p:txBody>
          <a:bodyPr/>
          <a:lstStyle/>
          <a:p>
            <a:fld id="{38F03E0F-A78C-4048-A516-611442AE685E}" type="slidenum">
              <a:rPr lang="ru-RU" smtClean="0"/>
              <a:t>‹#›</a:t>
            </a:fld>
            <a:endParaRPr lang="ru-RU"/>
          </a:p>
        </p:txBody>
      </p:sp>
      <p:sp>
        <p:nvSpPr>
          <p:cNvPr id="3" name="Вертикальный текст 2"/>
          <p:cNvSpPr>
            <a:spLocks noGrp="1"/>
          </p:cNvSpPr>
          <p:nvPr>
            <p:ph type="body" orient="vert" idx="1"/>
          </p:nvPr>
        </p:nvSpPr>
        <p:spPr>
          <a:xfrm>
            <a:off x="304800" y="304800"/>
            <a:ext cx="6553200" cy="5821366"/>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3A27F74-F642-48D8-9D0A-8EC99CC07EE0}" type="datetimeFigureOut">
              <a:rPr lang="ru-RU" smtClean="0"/>
              <a:t>07.12.2019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2" name="Вертикальный заголовок 1"/>
          <p:cNvSpPr>
            <a:spLocks noGrp="1"/>
          </p:cNvSpPr>
          <p:nvPr>
            <p:ph type="title" orient="vert"/>
          </p:nvPr>
        </p:nvSpPr>
        <p:spPr>
          <a:xfrm>
            <a:off x="7391400" y="304801"/>
            <a:ext cx="1447800" cy="5851525"/>
          </a:xfrm>
        </p:spPr>
        <p:txBody>
          <a:bodyPr vert="eaVert"/>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3">
                    <a:shade val="75000"/>
                  </a:schemeClr>
                </a:solidFill>
              </a:defRPr>
            </a:lvl1p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E3A27F74-F642-48D8-9D0A-8EC99CC07EE0}" type="datetimeFigureOut">
              <a:rPr lang="ru-RU" smtClean="0"/>
              <a:t>07.12.2019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4361688" y="1026372"/>
            <a:ext cx="457200" cy="441325"/>
          </a:xfrm>
        </p:spPr>
        <p:txBody>
          <a:bodyPr/>
          <a:lstStyle/>
          <a:p>
            <a:fld id="{38F03E0F-A78C-4048-A516-611442AE685E}" type="slidenum">
              <a:rPr lang="ru-RU" smtClean="0"/>
              <a:t>‹#›</a:t>
            </a:fld>
            <a:endParaRPr lang="ru-RU"/>
          </a:p>
        </p:txBody>
      </p:sp>
      <p:sp>
        <p:nvSpPr>
          <p:cNvPr id="8" name="Содержимое 7"/>
          <p:cNvSpPr>
            <a:spLocks noGrp="1"/>
          </p:cNvSpPr>
          <p:nvPr>
            <p:ph sz="quarter" idx="1"/>
          </p:nvPr>
        </p:nvSpPr>
        <p:spPr>
          <a:xfrm>
            <a:off x="301752" y="1527048"/>
            <a:ext cx="850392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3" name="Прямоугольник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Прямоугольник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Нижний колонтитул 4"/>
          <p:cNvSpPr>
            <a:spLocks noGrp="1"/>
          </p:cNvSpPr>
          <p:nvPr>
            <p:ph type="ftr" sz="quarter" idx="11"/>
          </p:nvPr>
        </p:nvSpPr>
        <p:spPr/>
        <p:txBody>
          <a:bodyPr/>
          <a:lstStyle/>
          <a:p>
            <a:endParaRPr lang="ru-RU"/>
          </a:p>
        </p:txBody>
      </p:sp>
      <p:sp>
        <p:nvSpPr>
          <p:cNvPr id="4" name="Дата 3"/>
          <p:cNvSpPr>
            <a:spLocks noGrp="1"/>
          </p:cNvSpPr>
          <p:nvPr>
            <p:ph type="dt" sz="half" idx="10"/>
          </p:nvPr>
        </p:nvSpPr>
        <p:spPr/>
        <p:txBody>
          <a:bodyPr/>
          <a:lstStyle/>
          <a:p>
            <a:fld id="{E3A27F74-F642-48D8-9D0A-8EC99CC07EE0}" type="datetimeFigureOut">
              <a:rPr lang="ru-RU" smtClean="0"/>
              <a:t>07.12.2019</a:t>
            </a:fld>
            <a:endParaRPr lang="ru-RU"/>
          </a:p>
        </p:txBody>
      </p:sp>
      <p:sp>
        <p:nvSpPr>
          <p:cNvPr id="8" name="Прямая соединительная линия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Овал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38F03E0F-A78C-4048-A516-611442AE685E}" type="slidenum">
              <a:rPr lang="ru-RU" smtClean="0"/>
              <a:t>‹#›</a:t>
            </a:fld>
            <a:endParaRPr lang="ru-RU"/>
          </a:p>
        </p:txBody>
      </p:sp>
      <p:sp>
        <p:nvSpPr>
          <p:cNvPr id="2" name="Заголовок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758952"/>
          </a:xfrm>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a:xfrm>
            <a:off x="5791200" y="6409944"/>
            <a:ext cx="3044952" cy="365760"/>
          </a:xfrm>
        </p:spPr>
        <p:txBody>
          <a:bodyPr/>
          <a:lstStyle/>
          <a:p>
            <a:fld id="{E3A27F74-F642-48D8-9D0A-8EC99CC07EE0}" type="datetimeFigureOut">
              <a:rPr lang="ru-RU" smtClean="0"/>
              <a:t>07.12.2019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8F03E0F-A78C-4048-A516-611442AE685E}" type="slidenum">
              <a:rPr lang="ru-RU" smtClean="0"/>
              <a:t>‹#›</a:t>
            </a:fld>
            <a:endParaRPr lang="ru-RU"/>
          </a:p>
        </p:txBody>
      </p:sp>
      <p:sp>
        <p:nvSpPr>
          <p:cNvPr id="8" name="Прямая соединительная линия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Содержимое 9"/>
          <p:cNvSpPr>
            <a:spLocks noGrp="1"/>
          </p:cNvSpPr>
          <p:nvPr>
            <p:ph sz="half" idx="1"/>
          </p:nvPr>
        </p:nvSpPr>
        <p:spPr>
          <a:xfrm>
            <a:off x="301752"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Содержимое 11"/>
          <p:cNvSpPr>
            <a:spLocks noGrp="1"/>
          </p:cNvSpPr>
          <p:nvPr>
            <p:ph sz="half" idx="2"/>
          </p:nvPr>
        </p:nvSpPr>
        <p:spPr>
          <a:xfrm>
            <a:off x="4800600"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1">
        <a:schemeClr val="bg2"/>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Прямоугольник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Прямоугольник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Прямоугольник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E3A27F74-F642-48D8-9D0A-8EC99CC07EE0}" type="datetimeFigureOut">
              <a:rPr lang="ru-RU" smtClean="0"/>
              <a:t>07.12.2019</a:t>
            </a:fld>
            <a:endParaRPr lang="ru-RU"/>
          </a:p>
        </p:txBody>
      </p:sp>
      <p:sp>
        <p:nvSpPr>
          <p:cNvPr id="8" name="Нижний колонтитул 7"/>
          <p:cNvSpPr>
            <a:spLocks noGrp="1"/>
          </p:cNvSpPr>
          <p:nvPr>
            <p:ph type="ftr" sz="quarter" idx="11"/>
          </p:nvPr>
        </p:nvSpPr>
        <p:spPr>
          <a:xfrm>
            <a:off x="304800" y="6409944"/>
            <a:ext cx="3581400" cy="365760"/>
          </a:xfrm>
        </p:spPr>
        <p:txBody>
          <a:bodyPr/>
          <a:lstStyle/>
          <a:p>
            <a:endParaRPr lang="ru-RU"/>
          </a:p>
        </p:txBody>
      </p:sp>
      <p:sp>
        <p:nvSpPr>
          <p:cNvPr id="15" name="Прямая соединительная линия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Содержимое 23"/>
          <p:cNvSpPr>
            <a:spLocks noGrp="1"/>
          </p:cNvSpPr>
          <p:nvPr>
            <p:ph sz="quarter" idx="2"/>
          </p:nvPr>
        </p:nvSpPr>
        <p:spPr>
          <a:xfrm>
            <a:off x="301752" y="2471383"/>
            <a:ext cx="4041648" cy="3818404"/>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Содержимое 25"/>
          <p:cNvSpPr>
            <a:spLocks noGrp="1"/>
          </p:cNvSpPr>
          <p:nvPr>
            <p:ph sz="quarter" idx="4"/>
          </p:nvPr>
        </p:nvSpPr>
        <p:spPr>
          <a:xfrm>
            <a:off x="4800600" y="2471383"/>
            <a:ext cx="4038600" cy="382219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Овал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Овал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Номер слайда 8"/>
          <p:cNvSpPr>
            <a:spLocks noGrp="1"/>
          </p:cNvSpPr>
          <p:nvPr>
            <p:ph type="sldNum" sz="quarter" idx="12"/>
          </p:nvPr>
        </p:nvSpPr>
        <p:spPr>
          <a:xfrm>
            <a:off x="4343400" y="1042416"/>
            <a:ext cx="457200" cy="441325"/>
          </a:xfrm>
        </p:spPr>
        <p:txBody>
          <a:bodyPr/>
          <a:lstStyle>
            <a:lvl1pPr algn="ctr">
              <a:defRPr/>
            </a:lvl1pPr>
          </a:lstStyle>
          <a:p>
            <a:fld id="{38F03E0F-A78C-4048-A516-611442AE685E}" type="slidenum">
              <a:rPr lang="ru-RU" smtClean="0"/>
              <a:t>‹#›</a:t>
            </a:fld>
            <a:endParaRPr lang="ru-RU"/>
          </a:p>
        </p:txBody>
      </p:sp>
      <p:sp>
        <p:nvSpPr>
          <p:cNvPr id="23" name="Заголовок 22"/>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E3A27F74-F642-48D8-9D0A-8EC99CC07EE0}" type="datetimeFigureOut">
              <a:rPr lang="ru-RU" smtClean="0"/>
              <a:t>07.12.2019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a:xfrm>
            <a:off x="4343400" y="1036020"/>
            <a:ext cx="457200" cy="441325"/>
          </a:xfrm>
        </p:spPr>
        <p:txBody>
          <a:bodyPr/>
          <a:lstStyle/>
          <a:p>
            <a:fld id="{38F03E0F-A78C-4048-A516-611442AE685E}"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Прямоугольник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Прямоугольник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Дата 1"/>
          <p:cNvSpPr>
            <a:spLocks noGrp="1"/>
          </p:cNvSpPr>
          <p:nvPr>
            <p:ph type="dt" sz="half" idx="10"/>
          </p:nvPr>
        </p:nvSpPr>
        <p:spPr/>
        <p:txBody>
          <a:bodyPr/>
          <a:lstStyle/>
          <a:p>
            <a:fld id="{E3A27F74-F642-48D8-9D0A-8EC99CC07EE0}" type="datetimeFigureOut">
              <a:rPr lang="ru-RU" smtClean="0"/>
              <a:t>07.12.2019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a:xfrm>
            <a:off x="4267200" y="6324600"/>
            <a:ext cx="609600" cy="441324"/>
          </a:xfrm>
        </p:spPr>
        <p:txBody>
          <a:bodyPr/>
          <a:lstStyle>
            <a:lvl1pPr>
              <a:defRPr>
                <a:solidFill>
                  <a:srgbClr val="FFFFFF"/>
                </a:solidFill>
              </a:defRPr>
            </a:lvl1pPr>
          </a:lstStyle>
          <a:p>
            <a:fld id="{38F03E0F-A78C-4048-A516-611442AE685E}"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9" name="Прямоугольник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Прямоугольник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оугольник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Прямая соединительная линия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Содержимое 19"/>
          <p:cNvSpPr>
            <a:spLocks noGrp="1"/>
          </p:cNvSpPr>
          <p:nvPr>
            <p:ph sz="quarter" idx="1"/>
          </p:nvPr>
        </p:nvSpPr>
        <p:spPr>
          <a:xfrm>
            <a:off x="3124200" y="685800"/>
            <a:ext cx="5638800" cy="5410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Овал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38F03E0F-A78C-4048-A516-611442AE685E}" type="slidenum">
              <a:rPr lang="ru-RU" smtClean="0"/>
              <a:t>‹#›</a:t>
            </a:fld>
            <a:endParaRPr lang="ru-RU"/>
          </a:p>
        </p:txBody>
      </p:sp>
      <p:sp>
        <p:nvSpPr>
          <p:cNvPr id="21" name="Прямоугольник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p:txBody>
          <a:bodyPr/>
          <a:lstStyle/>
          <a:p>
            <a:fld id="{E3A27F74-F642-48D8-9D0A-8EC99CC07EE0}" type="datetimeFigureOut">
              <a:rPr lang="ru-RU" smtClean="0"/>
              <a:t>07.12.2019</a:t>
            </a:fld>
            <a:endParaRPr lang="ru-RU"/>
          </a:p>
        </p:txBody>
      </p:sp>
      <p:sp>
        <p:nvSpPr>
          <p:cNvPr id="6" name="Нижний колонтитул 5"/>
          <p:cNvSpPr>
            <a:spLocks noGrp="1"/>
          </p:cNvSpPr>
          <p:nvPr>
            <p:ph type="ftr" sz="quarter" idx="11"/>
          </p:nvPr>
        </p:nvSpPr>
        <p:spPr>
          <a:xfrm>
            <a:off x="301752" y="6410848"/>
            <a:ext cx="3383280" cy="365760"/>
          </a:xfrm>
        </p:spPr>
        <p:txBody>
          <a:bodyPr/>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1" name="Прямая соединительная линия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Прямоугольник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Прямоугольник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Овал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Овал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p>
            <a:fld id="{38F03E0F-A78C-4048-A516-611442AE685E}" type="slidenum">
              <a:rPr lang="ru-RU" smtClean="0"/>
              <a:t>‹#›</a:t>
            </a:fld>
            <a:endParaRPr lang="ru-RU"/>
          </a:p>
        </p:txBody>
      </p:sp>
      <p:sp>
        <p:nvSpPr>
          <p:cNvPr id="2" name="Заголовок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3000375" y="609600"/>
            <a:ext cx="5867400" cy="4267200"/>
          </a:xfrm>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22" name="Прямоугольник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a:xfrm>
            <a:off x="5788152" y="6404984"/>
            <a:ext cx="3044952" cy="365760"/>
          </a:xfrm>
        </p:spPr>
        <p:txBody>
          <a:bodyPr/>
          <a:lstStyle/>
          <a:p>
            <a:fld id="{E3A27F74-F642-48D8-9D0A-8EC99CC07EE0}" type="datetimeFigureOut">
              <a:rPr lang="ru-RU" smtClean="0"/>
              <a:t>07.12.2019</a:t>
            </a:fld>
            <a:endParaRPr lang="ru-RU"/>
          </a:p>
        </p:txBody>
      </p:sp>
      <p:sp>
        <p:nvSpPr>
          <p:cNvPr id="6" name="Нижний колонтитул 5"/>
          <p:cNvSpPr>
            <a:spLocks noGrp="1"/>
          </p:cNvSpPr>
          <p:nvPr>
            <p:ph type="ftr" sz="quarter" idx="11"/>
          </p:nvPr>
        </p:nvSpPr>
        <p:spPr>
          <a:xfrm>
            <a:off x="301752" y="6410848"/>
            <a:ext cx="3584448" cy="365760"/>
          </a:xfrm>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Дата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E3A27F74-F642-48D8-9D0A-8EC99CC07EE0}" type="datetimeFigureOut">
              <a:rPr lang="ru-RU" smtClean="0"/>
              <a:t>07.12.2019</a:t>
            </a:fld>
            <a:endParaRPr lang="ru-RU"/>
          </a:p>
        </p:txBody>
      </p:sp>
      <p:sp>
        <p:nvSpPr>
          <p:cNvPr id="3" name="Нижний колонтитул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ru-RU"/>
          </a:p>
        </p:txBody>
      </p:sp>
      <p:sp>
        <p:nvSpPr>
          <p:cNvPr id="8" name="Прямоугольник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Прямая соединительная линия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Овал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Номер слайда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38F03E0F-A78C-4048-A516-611442AE685E}" type="slidenum">
              <a:rPr lang="ru-RU" smtClean="0"/>
              <a:t>‹#›</a:t>
            </a:fld>
            <a:endParaRPr lang="ru-RU"/>
          </a:p>
        </p:txBody>
      </p:sp>
      <p:sp>
        <p:nvSpPr>
          <p:cNvPr id="22" name="Заголовок 21"/>
          <p:cNvSpPr>
            <a:spLocks noGrp="1"/>
          </p:cNvSpPr>
          <p:nvPr>
            <p:ph type="title"/>
          </p:nvPr>
        </p:nvSpPr>
        <p:spPr>
          <a:xfrm>
            <a:off x="301752" y="228600"/>
            <a:ext cx="8534400" cy="758952"/>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71472" y="2819400"/>
            <a:ext cx="8072494" cy="1752600"/>
          </a:xfrm>
        </p:spPr>
        <p:txBody>
          <a:bodyPr>
            <a:normAutofit/>
          </a:bodyPr>
          <a:lstStyle/>
          <a:p>
            <a:r>
              <a:rPr lang="tr-TR" sz="2800" dirty="0" smtClean="0">
                <a:solidFill>
                  <a:srgbClr val="0070C0"/>
                </a:solidFill>
              </a:rPr>
              <a:t>Syýasy </a:t>
            </a:r>
            <a:r>
              <a:rPr lang="tr-TR" sz="2800" dirty="0" smtClean="0">
                <a:solidFill>
                  <a:srgbClr val="0070C0"/>
                </a:solidFill>
              </a:rPr>
              <a:t>partiýalar we syýasy hereketler</a:t>
            </a:r>
            <a:r>
              <a:rPr lang="tr-TR" sz="1800" dirty="0" smtClean="0"/>
              <a:t>.</a:t>
            </a:r>
            <a:endParaRPr lang="ru-RU" sz="1800" dirty="0"/>
          </a:p>
        </p:txBody>
      </p:sp>
      <p:sp>
        <p:nvSpPr>
          <p:cNvPr id="4" name="Заголовок 3"/>
          <p:cNvSpPr>
            <a:spLocks noGrp="1"/>
          </p:cNvSpPr>
          <p:nvPr>
            <p:ph type="ctrTitle"/>
          </p:nvPr>
        </p:nvSpPr>
        <p:spPr/>
        <p:txBody>
          <a:bodyPr/>
          <a:lstStyle/>
          <a:p>
            <a:endParaRPr lang="ru-RU"/>
          </a:p>
        </p:txBody>
      </p:sp>
    </p:spTree>
  </p:cSld>
  <p:clrMapOvr>
    <a:masterClrMapping/>
  </p:clrMapOvr>
  <p:transition>
    <p:dissolv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ChangeArrowheads="1"/>
          </p:cNvSpPr>
          <p:nvPr/>
        </p:nvSpPr>
        <p:spPr bwMode="auto">
          <a:xfrm>
            <a:off x="285720" y="-853183"/>
            <a:ext cx="8572560" cy="720197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Lst>
            </a:pPr>
            <a:endParaRPr kumimoji="0" lang="tk-TM"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228600" algn="l"/>
              </a:tabLst>
            </a:pPr>
            <a:endParaRPr lang="tk-TM" sz="3200" b="1" dirty="0">
              <a:solidFill>
                <a:srgbClr val="FF0000"/>
              </a:solidFill>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228600" algn="l"/>
              </a:tabLst>
            </a:pPr>
            <a:r>
              <a:rPr kumimoji="0" lang="tr-TR"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MEÝILNAMA</a:t>
            </a:r>
            <a:r>
              <a:rPr kumimoji="0" lang="tk-TM"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tab pos="228600" algn="l"/>
              </a:tabLst>
            </a:pPr>
            <a:endParaRPr kumimoji="0" lang="ru-RU" sz="12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l" defTabSz="914400" rtl="0" eaLnBrk="0" fontAlgn="base" latinLnBrk="0" hangingPunct="0">
              <a:lnSpc>
                <a:spcPct val="150000"/>
              </a:lnSpc>
              <a:spcBef>
                <a:spcPct val="0"/>
              </a:spcBef>
              <a:spcAft>
                <a:spcPct val="0"/>
              </a:spcAft>
              <a:buClrTx/>
              <a:buSzTx/>
              <a:buFontTx/>
              <a:buChar char="•"/>
              <a:tabLst>
                <a:tab pos="228600" algn="l"/>
              </a:tabLst>
            </a:pPr>
            <a:endParaRPr kumimoji="0" lang="tk-TM" sz="4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Char char="•"/>
              <a:tabLst>
                <a:tab pos="228600" algn="l"/>
              </a:tabLst>
            </a:pPr>
            <a:r>
              <a:rPr kumimoji="0" lang="tr-TR" sz="4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Syýasy </a:t>
            </a:r>
            <a:r>
              <a:rPr kumimoji="0" lang="tr-TR" sz="4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partiýa düşünjesi we partiýalaryň döreýşi.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Char char="•"/>
              <a:tabLst>
                <a:tab pos="228600" algn="l"/>
              </a:tabLst>
            </a:pPr>
            <a:r>
              <a:rPr kumimoji="0" lang="tr-TR" sz="4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H</a:t>
            </a:r>
            <a:r>
              <a:rPr kumimoji="0" lang="tk-TM" sz="4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äzirki zaman</a:t>
            </a:r>
            <a:r>
              <a:rPr kumimoji="0" lang="tk-TM" sz="40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partiýalarynyň görnüşleri.</a:t>
            </a:r>
            <a:r>
              <a:rPr kumimoji="0" lang="tr-TR" sz="2800" b="0" i="0" u="none"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rPr>
              <a:t> </a:t>
            </a:r>
            <a:endParaRPr kumimoji="0" lang="tk-TM" sz="2800" b="0" i="0" u="none"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endParaRPr>
          </a:p>
          <a:p>
            <a:pPr marL="0" marR="0" lvl="0" indent="0" algn="just" defTabSz="914400" rtl="0" eaLnBrk="0" fontAlgn="base" latinLnBrk="0" hangingPunct="0">
              <a:lnSpc>
                <a:spcPct val="150000"/>
              </a:lnSpc>
              <a:spcBef>
                <a:spcPct val="0"/>
              </a:spcBef>
              <a:spcAft>
                <a:spcPct val="0"/>
              </a:spcAft>
              <a:buClrTx/>
              <a:buSzTx/>
              <a:buFontTx/>
              <a:buChar char="•"/>
              <a:tabLst>
                <a:tab pos="228600" algn="l"/>
              </a:tabLst>
            </a:pPr>
            <a:r>
              <a:rPr lang="tk-TM" sz="3600" dirty="0" smtClean="0">
                <a:latin typeface="Times New Roman" panose="02020603050405020304" pitchFamily="18" charset="0"/>
                <a:cs typeface="Times New Roman" panose="02020603050405020304" pitchFamily="18" charset="0"/>
              </a:rPr>
              <a:t>Türkmenistanda hereket edýän partiýalar</a:t>
            </a:r>
            <a:r>
              <a:rPr lang="tk-TM" sz="2400" dirty="0" smtClean="0">
                <a:latin typeface="Arial" pitchFamily="34" charset="0"/>
                <a:cs typeface="Arial" pitchFamily="34" charset="0"/>
              </a:rPr>
              <a:t>.</a:t>
            </a: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142844" y="142852"/>
            <a:ext cx="8501090" cy="57554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tab pos="457200" algn="l"/>
              </a:tabLst>
            </a:pPr>
            <a:r>
              <a:rPr kumimoji="0" lang="tr-TR"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Syýasy partiýa düşünjesi we partiýalaryň döreýşi</a:t>
            </a:r>
            <a:endParaRPr kumimoji="0" lang="ru-RU" sz="12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tr-TR"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Jemgyýetiň syýasay sistemasynyň esasy elementleriniň biri syýasy partiýalardyr.Bu döwlet bilen jemgyýetiň arasyndaky arabaglanyşygy ýola goýýar,syýasy häkimlik ugrunda göreşýär,ony elde saklamagy öz öňünde wezipe edip goýýar.</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Syýasy sahnada dürli syýasy güýçler hereket edýärler, olaryň käbiri öz bähbitleri ugrunda açyk göreşýärler, olara-real güýçler, diýýärler käbiri bolsa gizlin hereket edýärler, olara-latent güýçler diýýärler.</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Syýasy sahnada real hereket edýän syýasy güýçleriň has täsirlisi partiýalardyr. Toparlaýyn we indiwidual bähbitleri öňe sürmekde hem-de wekilçilik nukdaý nazardan syýasy partiýalar raýat jemgyýetiniň esasy elementi bolup çykyş edýär. /Syýasy güýçler raýat jemgyýetinde we onuň toparlarynyň bähbitlerini öne sürüp, döwlet bilen raýat jemgyýetiniň arasynda birikdiriji zweno bolup hyzmat edýär.</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Syýasy arenada pýartiýanyň peýda bolmagy feodalçylyk gurluşyň synan döwri bilen baglanyşykly.Beýik fransuz rewolýusiýasy,ABŞ-da garaşsyzlyk ugrundaky uruşlar köp ýurtlaryň syýasy durmuşynda partiýany möhüm ähmiýetli elemente öwürdi.</a:t>
            </a: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214282" y="214290"/>
            <a:ext cx="8929718" cy="62478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 Weber taryhy prosesde partiýalaryň syýasy institut hökmünde döremegini 3 etapa bölüpdir: 1. Partiýalaryň aristokratik toparlar hökmünde ýaşamagy. 2. Syýasy klublar hökmünde ýaşamagy. 3. Häzirkizaman köpçülikleýin partiýalar.</a:t>
            </a:r>
            <a:endParaRPr kumimoji="0" lang="ru-RU"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Hazirkizaman düşünjesindäki partiýalar XVII asyrda özünden soň gös-göni mirasdary bolmadyk korolewa </a:t>
            </a:r>
            <a:r>
              <a:rPr kumimoji="0" lang="tr-TR"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Ýelizaweta Týudoryň</a:t>
            </a:r>
            <a:r>
              <a:rPr kumimoji="0" lang="tr-TR" sz="20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a:t>
            </a: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ölüminden soň, tagt ugrundaky jedelleriň netijesinde döräp başlady.</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Ýakow I Stýuart (1603-1625) we Karl I Stýuart (1625-1649) öz hökümdarlyk eden döwürlerinde monarhiýa häkimiýetiniň “hudaý hasiýetlidigine” daýanypdyrlar hem-de ol häkimiýeti hiç kimiň çäklendirip bilmejekdigine ynanypdyrlar. Ýöne iňlis jemgyýetinde beýle pikire hemmeler uýmandyrlar. Karol häkimiýetiniň çäkleri ugrundaky göreş, Karl I-niň parlamenti dargamagyna getirýär. 1628-nji ýyldan 1640-njy ýyllar aralygynda Welikobritaniýada parlament ýuwaş-ýuwaşdan ýaşamagyny bes edýär. Netijede 2 sany partiýa döreýar. Olaryň biri korol hakimiýetini gorap çykyş edýän-kowalerler partiýasy (olar häzirki konserwatorlaryň düýbüni tutujylar), ikinji partiýa bolsa “togolak kelleliler” partiýasy, (häzirki Angliýanyň liberal partiýasynyň düýbüni tutujylar) olar parlament dolandyryş formasyny goldapdyrlar we buržuaziýanyň hem-de täze dworýanlaryň bähbitlerini gorapdyrlar.</a:t>
            </a:r>
            <a:r>
              <a:rPr kumimoji="0" lang="ru-RU" sz="1050" b="0" i="0" u="none" strike="noStrike" cap="none" normalizeH="0" baseline="0" dirty="0" smtClean="0">
                <a:ln>
                  <a:noFill/>
                </a:ln>
                <a:solidFill>
                  <a:schemeClr val="tx1"/>
                </a:solidFill>
                <a:effectLst/>
                <a:latin typeface="Arial" pitchFamily="34" charset="0"/>
                <a:cs typeface="Arial" pitchFamily="34" charset="0"/>
              </a:rPr>
              <a:t> </a:t>
            </a:r>
            <a:endParaRPr kumimoji="0" lang="ru-RU"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wipe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14282" y="500042"/>
            <a:ext cx="8643998" cy="535531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tab pos="228600" algn="l"/>
              </a:tabLst>
            </a:pPr>
            <a:r>
              <a:rPr kumimoji="0" lang="tr-TR"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Syýasy partiýanyň alamatlary.</a:t>
            </a: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tab pos="228600"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Umumy bahbitleri bildirýän her bir adamlaryň toparyna partiýa diýip bolmaýar. Amerikan alymlary  Dž.  Lapalombara bilen M. Weýner “Syýasy partiýalar we syýasy ösüşler” diýen işlerinde syýasy syýäsy partiýalary beýleki syýasy güýçlerden tapawutlandyrýan alamatlary ýüze çykarypdyrlar.</a:t>
            </a: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tab pos="228600"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Olar partiýanyň 4 alamatyny tapawutlandyrypdyrlar.</a:t>
            </a: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just" defTabSz="914400" rtl="0" eaLnBrk="0" fontAlgn="base" latinLnBrk="0" hangingPunct="0">
              <a:lnSpc>
                <a:spcPct val="100000"/>
              </a:lnSpc>
              <a:spcBef>
                <a:spcPct val="0"/>
              </a:spcBef>
              <a:spcAft>
                <a:spcPct val="0"/>
              </a:spcAft>
              <a:buClrTx/>
              <a:buSzTx/>
              <a:buFontTx/>
              <a:buChar char="•"/>
              <a:tabLst>
                <a:tab pos="228600"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Partiýa-adamlaryň uzak wagtlap birleşýän guramasydyr. Bu guramanyň uzak  möhletliligi ony fraksiýadan, kiliklerden tapawutlandyrmaga mümkinçilik berýär.</a:t>
            </a: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just" defTabSz="914400" rtl="0" eaLnBrk="0" fontAlgn="base" latinLnBrk="0" hangingPunct="0">
              <a:lnSpc>
                <a:spcPct val="100000"/>
              </a:lnSpc>
              <a:spcBef>
                <a:spcPct val="0"/>
              </a:spcBef>
              <a:spcAft>
                <a:spcPct val="0"/>
              </a:spcAft>
              <a:buClrTx/>
              <a:buSzTx/>
              <a:buFontTx/>
              <a:buChar char="•"/>
              <a:tabLst>
                <a:tab pos="228600"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Häkimiýet bilen yzygiderli aragatnaşygy üpjün edýän ýerli guramalaryň bolmagy.</a:t>
            </a: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just" defTabSz="914400" rtl="0" eaLnBrk="0" fontAlgn="base" latinLnBrk="0" hangingPunct="0">
              <a:lnSpc>
                <a:spcPct val="100000"/>
              </a:lnSpc>
              <a:spcBef>
                <a:spcPct val="0"/>
              </a:spcBef>
              <a:spcAft>
                <a:spcPct val="0"/>
              </a:spcAft>
              <a:buClrTx/>
              <a:buSzTx/>
              <a:buFontTx/>
              <a:buChar char="•"/>
              <a:tabLst>
                <a:tab pos="228600"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Partiýanyň maksady-häkimiýeti ele almak. Häkimiýeti ele almak  ugrundaky göreş hem partiýany beýleki jemgyýetçilik guramalaryndan we hereketlerden tapawutlandyrýar. Partiýa saýlawda häkimiýeti ele almak ugrundaky maksadyny öňde goýýar, maksadyna ýetip, häkimiýeti gazanan partiaynyň deputatlary bolsa parlamentde we hökümetde öz işine başlaýar. Beýleki jemgyýetçilik guramalar bolsa partiýa täsir etmäge çalyşýarlar we partiýadan aşakda hereket edýärler.</a:t>
            </a: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tab pos="228600"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Halkyň goldamagy. Partiýany halkyň goldamagy saýlawda ses bermekden başlap, onuň işjeň agzasy bolmak bilen tamamlanýar. Şeýle hem partiýa kesgitli ideologiýany özünde jemleýär , dünýägaraýşy kemala getirýär</a:t>
            </a: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wedg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500034" y="857232"/>
            <a:ext cx="8143932"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l"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Partiýalaryň görnüşleri we olaryň wezipeleri</a:t>
            </a: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Partiýalaryň öz içinde akymlar bolup, olar adatça şeýle bölünýärler:</a:t>
            </a: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Sagçylar we çepçiler</a:t>
            </a: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köneçiler (tradisionalistler) we täzelikçiler (modernistler)</a:t>
            </a: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konserwatorlar (burzuaziýanyň konserwator goraýyşly partiýa agzasy) we radikallar ( çakdanaşa aýgytly hereketleriň,  garaýyşlaryň tarapdarlary)</a:t>
            </a: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Partiýalaryň tipologiýasy </a:t>
            </a: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syýasy partiýalar örän köpdürli, şonuň üçin olary  tipleşdirmek şertleýindir.</a:t>
            </a: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tr-TR" b="0"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Partiýalar guramaçylykly gurluşy</a:t>
            </a: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b="0"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hem partiýa agzalygynyň</a:t>
            </a: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häsiýeti nukdaýnazardan şeýle görnüşlere bölünýär.</a:t>
            </a: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1) Merkezleşdirilmedik partiýalar (ABŞ-nyň demoktratik hem respublikan partiýalary) </a:t>
            </a: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2) Köpçülikleýin merkezleşdirilen partiýalar (sosialistik, sosial-demokratik partiýalar)</a:t>
            </a:r>
          </a:p>
          <a:p>
            <a:pPr marL="0" marR="0" lvl="0" indent="449263" algn="l"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3) Berk gurluşly we düzgün-tertipli, çendenaşa merkezleşdirilen partiýalar (faşistik partiýalar, kommunistik partiýalar) </a:t>
            </a: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cut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285720" y="857232"/>
            <a:ext cx="8501122" cy="48013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Synpy partiýa – haýsydyr bir anyk alnan synpyň bähbitlerini aňlatmaga gönükdirilen.</a:t>
            </a: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Halky partiýa – dürli sosial toparlaryň bähbitleriniň deňagramlylygyna gönükdirilen </a:t>
            </a: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Populistik partiýa – hemişe haýsydyr bir anyk alnan toparyň bähybitlerini araýar, ýöne bu barada onuň ýolbaşçysy hiç zat ýaňzytmaýar.Bular özlerini tutuş halkyň bähbitleri ugrunda göreşýän aladalanýan edip görkezmäge çalyşýarlar.</a:t>
            </a: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Häzirki wagtda syýasy partiýalaryň birnäçe görnüşi bar:</a:t>
            </a: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Kadrlar partiýasy.</a:t>
            </a: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Köpçülikleýin partiýalar.</a:t>
            </a: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Saýlawçylar partiýasy.</a:t>
            </a: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Dolandyryjy partiýa.</a:t>
            </a: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Oppozision partiýa.</a:t>
            </a: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Awangard partiýa.</a:t>
            </a: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Häzirki zamanda umumy kabul edilen we has şowly klassifikasiýa M. Dýuwerže degişlidir. Ol partiýalary içki durmuşynyň gurluşyna we strukturasyna esaslanyp bölüpdir. Ol kadrlar hem-de köpçülikleýin partiýalary ýüze çykarypdyr.</a:t>
            </a: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wipe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571472" y="928670"/>
            <a:ext cx="8001056" cy="40010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361950" algn="l"/>
              </a:tabLst>
            </a:pPr>
            <a:r>
              <a:rPr kumimoji="0" lang="tr-TR" b="1"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Partiýanyň ýerine ýetirýän işi  (funksiýasy)</a:t>
            </a:r>
            <a:endParaRPr kumimoji="0" lang="tk-TM" b="1" i="0" u="sng"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tab pos="361950" algn="l"/>
              </a:tabLst>
            </a:pPr>
            <a:endParaRPr lang="tk-TM" sz="1000" b="1" u="sng" dirty="0">
              <a:latin typeface="Arial"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tab pos="361950" algn="l"/>
              </a:tabLst>
            </a:pP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61950"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Syýasy partiýalar jemgyýetiň dürli ugurlarynda ýagny ykdysady, sosial we medeni ösüşinde, taryhy we milli däplerinde birmeňzeş rol oýnamaýar. Şonuň üçinem syýasy partiýalaryň birnäçe ýerine ýetirýän wezipesini (funsiýasyny) ýüze çykarmak bolýar.</a:t>
            </a: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361950"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Uly sosial toparlaryň bähbitlerini umumylaşdyrmak we ylalaşdyrmak</a:t>
            </a: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361950"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Uly sosial toparlaryň işjeňligini we ösüşini gazanmak.</a:t>
            </a: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361950"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Syýasy pikirleriň, doktrinalaryň döremegine ýardam etmek.</a:t>
            </a: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361950"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Döwletde syýasy hakimiýet ugrunda göreşmek .</a:t>
            </a: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361950"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Jemgyýetçilik pikiriniň emele gelmegi we jemlenmegi, syýasy sosiallaşmak.</a:t>
            </a: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361950"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Jemgyýeti bütewi ýa-da bölekleýin syýasy taýdan terbiýelemek.</a:t>
            </a: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361950"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Döwlet apparaty üçin, kärdeşler arkalaşyklary üçin, jemgyýetçilik guramalary üçin kadrlar taýýarlamak.</a:t>
            </a: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wipe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428596" y="500042"/>
            <a:ext cx="8215370" cy="59708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42900" algn="just"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Syýasy hereketler, onuň maksady we häkimiýete täsiri</a:t>
            </a: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tk-TM"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34290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ru-RU"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just"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Syýasy partiýalar syýasy hereketler bilen berk baglanyşyklydyr.Umumy maksady gazanmak üçin adamlaryň özbaşdak meýletin birleşmegi jemgyýetçilik hereketiniň bir görnüşidir.Jemgyýetçilik – syýasy hereketler adamzat jemgyýetiniň durmuşynda möhüm rol oýnadylar häzirki wagt hem ol dowam edýär.</a:t>
            </a: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Syýasy hereketler syýasy partiýalardan tapawutlanýarlar.</a:t>
            </a: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esasy tapawut ideologiýa gatnaşyklary birmeňzeş bolsa-da, olar dürli düzümli, dürli kysymly bolmagy.</a:t>
            </a: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hereketlere dürli ideýa – syýasy garaýyşly adamlar, haýsydyr bir maksady gazanmak üçin goşulyp bilerler.</a:t>
            </a: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syýasy partiýalara seredeniň-de hereketlere dürli sosial, etniki toparlar goşulyp, ol giň gerimde ýaýbaňlanýar.</a:t>
            </a: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syýasy partiýalaryň dürli bähbitleri araýan köp ugurly maksatnamasy, platformasy bolsa herektler bular ýaly wezipeleri öz öňünde goýmaýar.</a:t>
            </a: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syýasy hereketler partiýalardan tapawutlylykda häkimýet ugrunda göreşmeýär.</a:t>
            </a: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just" defTabSz="914400" rtl="0" eaLnBrk="0" fontAlgn="base" latinLnBrk="0" hangingPunct="0">
              <a:lnSpc>
                <a:spcPct val="100000"/>
              </a:lnSpc>
              <a:spcBef>
                <a:spcPct val="0"/>
              </a:spcBef>
              <a:spcAft>
                <a:spcPct val="0"/>
              </a:spcAft>
              <a:buClrTx/>
              <a:buSzTx/>
              <a:buFontTx/>
              <a:buNone/>
              <a:tabLst/>
            </a:pPr>
            <a:r>
              <a:rPr kumimoji="0" lang="tr-TR" b="0"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Jemgyýetiň işlerini dolandyrmaga ilatyň giň gatlaklaryny çekmeklige</a:t>
            </a: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gönükdirilen syýasy sistemanyň iňňän möhüm elementleriniň sferasynda jemgyýetçilik – syýasy guramalara we hereketlere aýratyn orun berilýär.</a:t>
            </a: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wedge/>
  </p:transition>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фициальная">
  <a:themeElements>
    <a:clrScheme name="Официальная">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Официальная">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Официальная">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70</TotalTime>
  <Words>1014</Words>
  <Application>Microsoft Office PowerPoint</Application>
  <PresentationFormat>Экран (4:3)</PresentationFormat>
  <Paragraphs>66</Paragraphs>
  <Slides>9</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9</vt:i4>
      </vt:variant>
    </vt:vector>
  </HeadingPairs>
  <TitlesOfParts>
    <vt:vector size="15" baseType="lpstr">
      <vt:lpstr>Arial</vt:lpstr>
      <vt:lpstr>Georgia</vt:lpstr>
      <vt:lpstr>Times New Roman</vt:lpstr>
      <vt:lpstr>Wingdings</vt:lpstr>
      <vt:lpstr>Wingdings 2</vt:lpstr>
      <vt:lpstr>Официальная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Türkmenistanyň  Milli  sport  we  syýahatçylyk  instituty</dc:title>
  <dc:creator>DELL</dc:creator>
  <cp:lastModifiedBy>Lenovo</cp:lastModifiedBy>
  <cp:revision>4</cp:revision>
  <dcterms:created xsi:type="dcterms:W3CDTF">2016-05-02T05:56:06Z</dcterms:created>
  <dcterms:modified xsi:type="dcterms:W3CDTF">2019-12-07T06:22:30Z</dcterms:modified>
</cp:coreProperties>
</file>