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78"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9EC72045-F6AA-403C-A10B-22031C4515E2}"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ACA940-27FD-4AE1-9A8C-2B48450239C7}"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4948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C72045-F6AA-403C-A10B-22031C4515E2}"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68253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C72045-F6AA-403C-A10B-22031C4515E2}"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ACA940-27FD-4AE1-9A8C-2B48450239C7}"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56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EC72045-F6AA-403C-A10B-22031C4515E2}"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3065210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EC72045-F6AA-403C-A10B-22031C4515E2}"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BACA940-27FD-4AE1-9A8C-2B48450239C7}"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49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EC72045-F6AA-403C-A10B-22031C4515E2}"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4261006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smtClean="0"/>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EC72045-F6AA-403C-A10B-22031C4515E2}" type="datetimeFigureOut">
              <a:rPr lang="ru-RU" smtClean="0"/>
              <a:t>18.03.2021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639097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EC72045-F6AA-403C-A10B-22031C4515E2}" type="datetimeFigureOut">
              <a:rPr lang="ru-RU" smtClean="0"/>
              <a:t>18.03.2021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89853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72045-F6AA-403C-A10B-22031C4515E2}" type="datetimeFigureOut">
              <a:rPr lang="ru-RU" smtClean="0"/>
              <a:t>18.03.2021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185388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smtClean="0"/>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C72045-F6AA-403C-A10B-22031C4515E2}"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ACA940-27FD-4AE1-9A8C-2B48450239C7}" type="slidenum">
              <a:rPr lang="ru-RU" smtClean="0"/>
              <a:t>‹#›</a:t>
            </a:fld>
            <a:endParaRPr lang="ru-RU"/>
          </a:p>
        </p:txBody>
      </p:sp>
    </p:spTree>
    <p:extLst>
      <p:ext uri="{BB962C8B-B14F-4D97-AF65-F5344CB8AC3E}">
        <p14:creationId xmlns:p14="http://schemas.microsoft.com/office/powerpoint/2010/main" val="3710552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9EC72045-F6AA-403C-A10B-22031C4515E2}"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BACA940-27FD-4AE1-9A8C-2B48450239C7}"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593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EC72045-F6AA-403C-A10B-22031C4515E2}" type="datetimeFigureOut">
              <a:rPr lang="ru-RU" smtClean="0"/>
              <a:t>18.03.2021</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BACA940-27FD-4AE1-9A8C-2B48450239C7}"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76398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010527"/>
            <a:ext cx="8438147" cy="3505405"/>
          </a:xfrm>
        </p:spPr>
        <p:txBody>
          <a:bodyPr>
            <a:normAutofit/>
          </a:bodyPr>
          <a:lstStyle/>
          <a:p>
            <a:r>
              <a:rPr lang="en-US" sz="4400" b="1" dirty="0" smtClean="0"/>
              <a:t>11-nji </a:t>
            </a:r>
            <a:r>
              <a:rPr lang="en-US" sz="4400" b="1" dirty="0" err="1" smtClean="0"/>
              <a:t>tema</a:t>
            </a:r>
            <a:r>
              <a:rPr lang="en-US" sz="4400" b="1" dirty="0" smtClean="0"/>
              <a:t>.</a:t>
            </a:r>
            <a:r>
              <a:rPr lang="ru-RU" sz="4400" b="1" dirty="0" err="1" smtClean="0"/>
              <a:t>Logistika</a:t>
            </a:r>
            <a:r>
              <a:rPr lang="ru-RU" sz="4400" b="1" dirty="0" smtClean="0"/>
              <a:t> </a:t>
            </a:r>
            <a:r>
              <a:rPr lang="ru-RU" sz="4400" b="1" dirty="0" err="1"/>
              <a:t>ulgamlarda</a:t>
            </a:r>
            <a:r>
              <a:rPr lang="ru-RU" sz="4400" b="1" dirty="0"/>
              <a:t>   </a:t>
            </a:r>
            <a:r>
              <a:rPr lang="ru-RU" sz="4400" b="1" dirty="0" err="1"/>
              <a:t>ätiýaçlyklary</a:t>
            </a:r>
            <a:r>
              <a:rPr lang="ru-RU" sz="4400" b="1" dirty="0"/>
              <a:t> </a:t>
            </a:r>
            <a:r>
              <a:rPr lang="ru-RU" sz="4400" b="1" dirty="0" err="1" smtClean="0"/>
              <a:t>dolandyrmak</a:t>
            </a:r>
            <a:endParaRPr lang="ru-RU" sz="44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38147" y="4588042"/>
            <a:ext cx="3753853" cy="2269958"/>
          </a:xfrm>
          <a:prstGeom prst="rect">
            <a:avLst/>
          </a:prstGeom>
        </p:spPr>
      </p:pic>
    </p:spTree>
    <p:extLst>
      <p:ext uri="{BB962C8B-B14F-4D97-AF65-F5344CB8AC3E}">
        <p14:creationId xmlns:p14="http://schemas.microsoft.com/office/powerpoint/2010/main" val="1375335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6883" y="58847"/>
            <a:ext cx="11632613" cy="6119945"/>
          </a:xfrm>
          <a:prstGeom prst="rect">
            <a:avLst/>
          </a:prstGeom>
        </p:spPr>
        <p:txBody>
          <a:bodyPr wrap="square">
            <a:spAutoFit/>
          </a:bodyPr>
          <a:lstStyle/>
          <a:p>
            <a:pPr indent="450215" algn="just">
              <a:lnSpc>
                <a:spcPct val="150000"/>
              </a:lnSpc>
              <a:spcAft>
                <a:spcPts val="0"/>
              </a:spcAft>
            </a:pPr>
            <a:r>
              <a:rPr lang="cs-CZ" sz="2400" b="1" dirty="0">
                <a:latin typeface="Times New Roman" panose="02020603050405020304" pitchFamily="18" charset="0"/>
                <a:ea typeface="Calibri" panose="020F0502020204030204" pitchFamily="34" charset="0"/>
              </a:rPr>
              <a:t>Ätiýaçlyk </a:t>
            </a:r>
            <a:r>
              <a:rPr lang="cs-CZ" sz="2400" dirty="0">
                <a:latin typeface="Times New Roman" panose="02020603050405020304" pitchFamily="18" charset="0"/>
                <a:ea typeface="Calibri" panose="020F0502020204030204" pitchFamily="34" charset="0"/>
              </a:rPr>
              <a:t>– bu önümçilik we önümçilik däl sarp ediş </a:t>
            </a:r>
            <a:r>
              <a:rPr lang="ru-RU" sz="2400" dirty="0" err="1">
                <a:latin typeface="Times New Roman" panose="02020603050405020304" pitchFamily="18" charset="0"/>
                <a:ea typeface="Calibri" panose="020F0502020204030204" pitchFamily="34" charset="0"/>
              </a:rPr>
              <a:t>iş</a:t>
            </a:r>
            <a:r>
              <a:rPr lang="cs-CZ" sz="2400" dirty="0">
                <a:latin typeface="Times New Roman" panose="02020603050405020304" pitchFamily="18" charset="0"/>
                <a:ea typeface="Calibri" panose="020F0502020204030204" pitchFamily="34" charset="0"/>
              </a:rPr>
              <a:t>iniň daşynda durýan önümdir. </a:t>
            </a:r>
            <a:r>
              <a:rPr lang="cs-CZ" sz="2400" b="1" dirty="0">
                <a:latin typeface="Times New Roman" panose="02020603050405020304" pitchFamily="18" charset="0"/>
                <a:ea typeface="Calibri" panose="020F0502020204030204" pitchFamily="34" charset="0"/>
              </a:rPr>
              <a:t>Ykdysadyýetde ätiýaçlyklaryň emele gelmegi önümçilik we sarp ediş </a:t>
            </a:r>
            <a:r>
              <a:rPr lang="ru-RU" sz="2400" b="1" dirty="0" err="1">
                <a:latin typeface="Times New Roman" panose="02020603050405020304" pitchFamily="18" charset="0"/>
                <a:ea typeface="Calibri" panose="020F0502020204030204" pitchFamily="34" charset="0"/>
              </a:rPr>
              <a:t>iş</a:t>
            </a:r>
            <a:r>
              <a:rPr lang="cs-CZ" sz="2400" b="1" dirty="0">
                <a:latin typeface="Times New Roman" panose="02020603050405020304" pitchFamily="18" charset="0"/>
                <a:ea typeface="Calibri" panose="020F0502020204030204" pitchFamily="34" charset="0"/>
              </a:rPr>
              <a:t>leriniň üznüksizligini üpjün etmek zerurlygy bilen baglydyr.</a:t>
            </a:r>
            <a:r>
              <a:rPr lang="cs-CZ" sz="2400" dirty="0">
                <a:latin typeface="Times New Roman" panose="02020603050405020304" pitchFamily="18" charset="0"/>
                <a:ea typeface="Calibri" panose="020F0502020204030204" pitchFamily="34" charset="0"/>
              </a:rPr>
              <a:t> Ätiýaçlyklaryň möçberiniň azalmagy kärhananyň dolanyşyk serişdeleriniň goýulmagy bilen baglydyr, bu bolsa ätiýaçlyklary emele getirmek we saklamak bilen bagly çykdajylaryň artmagyna getirýär. Ätiýaçlyklaryň ýetmezçiligi tabşyrygyň ýerine ýetirilmändigi bilen bagly çykdajylaryň (goşmaça harajatlar), ýerlenýän möçberiň ýitirilmegi bilen çykdajylaryň (buýrujy beýleki firma ýüz tutýar) emele gelmegine alyp barýar. Ýöne ätiýaçlyklaryň ýetmezçiliginiň gymmaty baglaşylmadyk söwda ge</a:t>
            </a:r>
            <a:r>
              <a:rPr lang="ru-RU" sz="2400" dirty="0">
                <a:latin typeface="Times New Roman" panose="02020603050405020304" pitchFamily="18" charset="0"/>
                <a:ea typeface="Calibri" panose="020F0502020204030204" pitchFamily="34" charset="0"/>
              </a:rPr>
              <a:t>p</a:t>
            </a:r>
            <a:r>
              <a:rPr lang="cs-CZ" sz="2400" dirty="0">
                <a:latin typeface="Times New Roman" panose="02020603050405020304" pitchFamily="18" charset="0"/>
                <a:ea typeface="Calibri" panose="020F0502020204030204" pitchFamily="34" charset="0"/>
              </a:rPr>
              <a:t>leşiklerinden we ýerlenmedik sargytlardan çekilen ýitgilerden köpdür. Bu önümleri taýýarlamak üçin ýitirilen wagty, ýitirilen iş wagtyny, önümçilikde gymmat düşýän arakesmeleriň emele gelmegini we ş.m. öz içine alýar.</a:t>
            </a:r>
            <a:endParaRPr lang="ru-RU"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02903658"/>
      </p:ext>
    </p:extLst>
  </p:cSld>
  <p:clrMapOvr>
    <a:masterClrMapping/>
  </p:clrMapOvr>
  <p:transition spd="med">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3081" y="107024"/>
            <a:ext cx="11359255" cy="3924921"/>
          </a:xfrm>
          <a:prstGeom prst="rect">
            <a:avLst/>
          </a:prstGeom>
        </p:spPr>
        <p:txBody>
          <a:bodyPr wrap="square">
            <a:spAutoFit/>
          </a:bodyPr>
          <a:lstStyle/>
          <a:p>
            <a:pPr indent="450215" algn="just">
              <a:lnSpc>
                <a:spcPct val="150000"/>
              </a:lnSpc>
              <a:spcAft>
                <a:spcPts val="0"/>
              </a:spcAft>
            </a:pPr>
            <a:r>
              <a:rPr lang="cs-CZ" sz="2200" b="1" dirty="0">
                <a:latin typeface="Times New Roman" panose="02020603050405020304" pitchFamily="18" charset="0"/>
                <a:ea typeface="Calibri" panose="020F0502020204030204" pitchFamily="34" charset="0"/>
                <a:cs typeface="Times New Roman" panose="02020603050405020304" pitchFamily="18" charset="0"/>
              </a:rPr>
              <a:t>Ätiýaçlyklaryň logistikasynyň maksady ätiýaçlyklary önümçilik we sarp ediş </a:t>
            </a:r>
            <a:r>
              <a:rPr lang="ru-RU" sz="2200" b="1" dirty="0" err="1">
                <a:latin typeface="Times New Roman" panose="02020603050405020304" pitchFamily="18" charset="0"/>
                <a:ea typeface="Calibri" panose="020F0502020204030204" pitchFamily="34" charset="0"/>
                <a:cs typeface="Times New Roman" panose="02020603050405020304" pitchFamily="18" charset="0"/>
              </a:rPr>
              <a:t>iş</a:t>
            </a:r>
            <a:r>
              <a:rPr lang="cs-CZ" sz="2200" b="1" dirty="0">
                <a:latin typeface="Times New Roman" panose="02020603050405020304" pitchFamily="18" charset="0"/>
                <a:ea typeface="Calibri" panose="020F0502020204030204" pitchFamily="34" charset="0"/>
                <a:cs typeface="Times New Roman" panose="02020603050405020304" pitchFamily="18" charset="0"/>
              </a:rPr>
              <a:t>leriniň üznüksizligini üpjün etmek üçin zerur bolan iň az möçberde guramak bolup durýar</a:t>
            </a:r>
            <a:r>
              <a:rPr lang="cs-CZ" sz="22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2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200" dirty="0" smtClean="0">
                <a:latin typeface="Times New Roman" panose="02020603050405020304" pitchFamily="18" charset="0"/>
                <a:cs typeface="Times New Roman" panose="02020603050405020304" pitchFamily="18" charset="0"/>
              </a:rPr>
              <a:t>	</a:t>
            </a:r>
            <a:r>
              <a:rPr lang="cs-CZ" sz="2200" dirty="0" smtClean="0">
                <a:latin typeface="Times New Roman" panose="02020603050405020304" pitchFamily="18" charset="0"/>
                <a:cs typeface="Times New Roman" panose="02020603050405020304" pitchFamily="18" charset="0"/>
              </a:rPr>
              <a:t>Aýratyn </a:t>
            </a:r>
            <a:r>
              <a:rPr lang="cs-CZ" sz="2200" dirty="0">
                <a:latin typeface="Times New Roman" panose="02020603050405020304" pitchFamily="18" charset="0"/>
                <a:cs typeface="Times New Roman" panose="02020603050405020304" pitchFamily="18" charset="0"/>
              </a:rPr>
              <a:t>bir kärhana üçin kärhananyň ätiýaçlyklarynyň möçberini</a:t>
            </a:r>
            <a:r>
              <a:rPr lang="ru-RU" sz="2200" dirty="0">
                <a:latin typeface="Times New Roman" panose="02020603050405020304" pitchFamily="18" charset="0"/>
                <a:cs typeface="Times New Roman" panose="02020603050405020304" pitchFamily="18" charset="0"/>
              </a:rPr>
              <a:t>ň</a:t>
            </a:r>
            <a:r>
              <a:rPr lang="cs-CZ" sz="2200" dirty="0">
                <a:latin typeface="Times New Roman" panose="02020603050405020304" pitchFamily="18" charset="0"/>
                <a:cs typeface="Times New Roman" panose="02020603050405020304" pitchFamily="18" charset="0"/>
              </a:rPr>
              <a:t> artmagyny höweslendirýän şertler ýüze çykyp biler: satyn alynýan önümiň bahasy artar diýen çaklamalar, harytlaryň iberijekdigine ynamyň bolmazlygy, spekulýatiw </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alyp-satarlyk</a:t>
            </a:r>
            <a:r>
              <a:rPr lang="ru-RU" sz="2200" dirty="0">
                <a:latin typeface="Times New Roman" panose="02020603050405020304" pitchFamily="18" charset="0"/>
                <a:cs typeface="Times New Roman" panose="02020603050405020304" pitchFamily="18" charset="0"/>
              </a:rPr>
              <a:t>) </a:t>
            </a:r>
            <a:r>
              <a:rPr lang="cs-CZ" sz="2200" dirty="0">
                <a:latin typeface="Times New Roman" panose="02020603050405020304" pitchFamily="18" charset="0"/>
                <a:cs typeface="Times New Roman" panose="02020603050405020304" pitchFamily="18" charset="0"/>
              </a:rPr>
              <a:t>amallaryň amala aşyrylmagy.</a:t>
            </a:r>
            <a:endParaRPr lang="ru-RU" sz="2200" dirty="0">
              <a:latin typeface="Times New Roman" panose="02020603050405020304" pitchFamily="18" charset="0"/>
              <a:cs typeface="Times New Roman" panose="02020603050405020304" pitchFamily="18" charset="0"/>
            </a:endParaRPr>
          </a:p>
          <a:p>
            <a:r>
              <a:rPr lang="cs-CZ"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	</a:t>
            </a:r>
            <a:r>
              <a:rPr lang="cs-CZ" sz="2200" dirty="0" smtClean="0">
                <a:latin typeface="Times New Roman" panose="02020603050405020304" pitchFamily="18" charset="0"/>
                <a:cs typeface="Times New Roman" panose="02020603050405020304" pitchFamily="18" charset="0"/>
              </a:rPr>
              <a:t>Ätiýaçlyklar </a:t>
            </a:r>
            <a:r>
              <a:rPr lang="cs-CZ" sz="2200" dirty="0">
                <a:latin typeface="Times New Roman" panose="02020603050405020304" pitchFamily="18" charset="0"/>
                <a:cs typeface="Times New Roman" panose="02020603050405020304" pitchFamily="18" charset="0"/>
              </a:rPr>
              <a:t>köp möçberde maýa goýumlaryny talap edýän obýektleriň hataryna degişlidir we şol sebäpli hem kärhananyň syýasatyny kesgitleýän we tutuşlygyna logistika taýdan hyzmat etmegiň derejesine täsir edýän faktorlaryň biri bolup durýar.</a:t>
            </a:r>
            <a:endParaRPr lang="ru-RU" sz="2200" dirty="0">
              <a:latin typeface="Times New Roman" panose="02020603050405020304" pitchFamily="18" charset="0"/>
              <a:cs typeface="Times New Roman" panose="02020603050405020304" pitchFamily="18" charset="0"/>
            </a:endParaRPr>
          </a:p>
          <a:p>
            <a:pPr indent="450215" algn="just">
              <a:lnSpc>
                <a:spcPct val="150000"/>
              </a:lnSpc>
              <a:spcAft>
                <a:spcPts val="0"/>
              </a:spcAft>
            </a:pPr>
            <a:endParaRPr lang="ru-RU" sz="22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 name="Picture 2" descr="C:\Users\Roza\Desktop\prezentasiýa surat\Без названия (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723" y="3783305"/>
            <a:ext cx="4981235" cy="284952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Roza\Desktop\prezentasiýa surat\Без названия (2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9958" y="3783305"/>
            <a:ext cx="4754561" cy="28348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63113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2336" y="184057"/>
            <a:ext cx="11503152" cy="6186309"/>
          </a:xfrm>
          <a:prstGeom prst="rect">
            <a:avLst/>
          </a:prstGeom>
        </p:spPr>
        <p:txBody>
          <a:bodyPr wrap="square">
            <a:spAutoFit/>
          </a:bodyPr>
          <a:lstStyle/>
          <a:p>
            <a:pPr indent="450215" algn="just">
              <a:lnSpc>
                <a:spcPct val="150000"/>
              </a:lnSpc>
              <a:spcAft>
                <a:spcPts val="0"/>
              </a:spcAft>
            </a:pPr>
            <a:r>
              <a:rPr lang="cs-CZ" sz="2200" dirty="0">
                <a:latin typeface="Times New Roman" panose="02020603050405020304" pitchFamily="18" charset="0"/>
                <a:ea typeface="Calibri" panose="020F0502020204030204" pitchFamily="34" charset="0"/>
              </a:rPr>
              <a:t>Ätiýaçlyklaryň birnäçe</a:t>
            </a:r>
            <a:r>
              <a:rPr lang="ru-RU" sz="2200" dirty="0">
                <a:latin typeface="Times New Roman" panose="02020603050405020304" pitchFamily="18" charset="0"/>
                <a:ea typeface="Calibri" panose="020F0502020204030204" pitchFamily="34" charset="0"/>
              </a:rPr>
              <a:t> </a:t>
            </a:r>
            <a:r>
              <a:rPr lang="ru-RU" sz="2200" dirty="0" err="1">
                <a:latin typeface="Times New Roman" panose="02020603050405020304" pitchFamily="18" charset="0"/>
                <a:ea typeface="Calibri" panose="020F0502020204030204" pitchFamily="34" charset="0"/>
              </a:rPr>
              <a:t>toparlanylyşy</a:t>
            </a:r>
            <a:r>
              <a:rPr lang="ru-RU" sz="2200" dirty="0">
                <a:latin typeface="Times New Roman" panose="02020603050405020304" pitchFamily="18" charset="0"/>
                <a:ea typeface="Calibri" panose="020F0502020204030204" pitchFamily="34" charset="0"/>
              </a:rPr>
              <a:t> </a:t>
            </a:r>
            <a:r>
              <a:rPr lang="cs-CZ" sz="2200" dirty="0">
                <a:latin typeface="Times New Roman" panose="02020603050405020304" pitchFamily="18" charset="0"/>
                <a:ea typeface="Calibri" panose="020F0502020204030204" pitchFamily="34" charset="0"/>
              </a:rPr>
              <a:t>bolup, olar ätiýaçlyklary dolandyrmak ulgamyndaky çözgütleri jikme-jikleşdirmäge kömek edýär. </a:t>
            </a:r>
            <a:r>
              <a:rPr lang="ru-RU" sz="2200" dirty="0" err="1">
                <a:latin typeface="Times New Roman" panose="02020603050405020304" pitchFamily="18" charset="0"/>
                <a:ea typeface="Calibri" panose="020F0502020204030204" pitchFamily="34" charset="0"/>
              </a:rPr>
              <a:t>Toparlara</a:t>
            </a:r>
            <a:r>
              <a:rPr lang="ru-RU" sz="2200" dirty="0">
                <a:latin typeface="Times New Roman" panose="02020603050405020304" pitchFamily="18" charset="0"/>
                <a:ea typeface="Calibri" panose="020F0502020204030204" pitchFamily="34" charset="0"/>
              </a:rPr>
              <a:t> </a:t>
            </a:r>
            <a:r>
              <a:rPr lang="cs-CZ" sz="2200" dirty="0">
                <a:latin typeface="Times New Roman" panose="02020603050405020304" pitchFamily="18" charset="0"/>
                <a:ea typeface="Calibri" panose="020F0502020204030204" pitchFamily="34" charset="0"/>
              </a:rPr>
              <a:t>bölmegiň şu aşakdaky esasy alamatlary görkezilýär:</a:t>
            </a:r>
            <a:endParaRPr lang="ru-RU" sz="22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200" b="1" dirty="0">
                <a:latin typeface="Times New Roman" panose="02020603050405020304" pitchFamily="18" charset="0"/>
                <a:ea typeface="Calibri" panose="020F0502020204030204" pitchFamily="34" charset="0"/>
              </a:rPr>
              <a:t>Ýerleşýän ýeri</a:t>
            </a:r>
            <a:r>
              <a:rPr lang="cs-CZ" sz="2200" dirty="0">
                <a:latin typeface="Times New Roman" panose="02020603050405020304" pitchFamily="18" charset="0"/>
                <a:ea typeface="Calibri" panose="020F0502020204030204" pitchFamily="34" charset="0"/>
              </a:rPr>
              <a:t> boýunça ätiýaçlyklar:</a:t>
            </a:r>
            <a:endParaRPr lang="ru-RU" sz="2200" dirty="0">
              <a:latin typeface="Times New Roman" panose="02020603050405020304" pitchFamily="18" charset="0"/>
              <a:ea typeface="Calibri" panose="020F0502020204030204" pitchFamily="34" charset="0"/>
            </a:endParaRPr>
          </a:p>
          <a:p>
            <a:pPr algn="just">
              <a:lnSpc>
                <a:spcPct val="150000"/>
              </a:lnSpc>
              <a:spcAft>
                <a:spcPts val="0"/>
              </a:spcAft>
            </a:pPr>
            <a:r>
              <a:rPr lang="cs-CZ" sz="2200" dirty="0">
                <a:latin typeface="Times New Roman" panose="02020603050405020304" pitchFamily="18" charset="0"/>
                <a:ea typeface="Calibri" panose="020F0502020204030204" pitchFamily="34" charset="0"/>
              </a:rPr>
              <a:t>-önümçilik;</a:t>
            </a:r>
            <a:endParaRPr lang="ru-RU" sz="2200" dirty="0">
              <a:latin typeface="Times New Roman" panose="02020603050405020304" pitchFamily="18" charset="0"/>
              <a:ea typeface="Calibri" panose="020F0502020204030204" pitchFamily="34" charset="0"/>
            </a:endParaRPr>
          </a:p>
          <a:p>
            <a:pPr algn="just">
              <a:lnSpc>
                <a:spcPct val="150000"/>
              </a:lnSpc>
              <a:spcAft>
                <a:spcPts val="0"/>
              </a:spcAft>
            </a:pPr>
            <a:r>
              <a:rPr lang="cs-CZ" sz="2200" dirty="0">
                <a:latin typeface="Times New Roman" panose="02020603050405020304" pitchFamily="18" charset="0"/>
                <a:ea typeface="Calibri" panose="020F0502020204030204" pitchFamily="34" charset="0"/>
              </a:rPr>
              <a:t>-haryt ätiýaçlyklaryna bölünýär.</a:t>
            </a:r>
            <a:endParaRPr lang="ru-RU" sz="22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en-US" sz="2200" b="1" dirty="0" smtClean="0">
                <a:latin typeface="Times New Roman" panose="02020603050405020304" pitchFamily="18" charset="0"/>
                <a:ea typeface="Calibri" panose="020F0502020204030204" pitchFamily="34" charset="0"/>
              </a:rPr>
              <a:t>	</a:t>
            </a:r>
            <a:r>
              <a:rPr lang="cs-CZ" sz="2200" b="1" dirty="0" smtClean="0">
                <a:latin typeface="Times New Roman" panose="02020603050405020304" pitchFamily="18" charset="0"/>
                <a:ea typeface="Calibri" panose="020F0502020204030204" pitchFamily="34" charset="0"/>
              </a:rPr>
              <a:t>Önümçilik </a:t>
            </a:r>
            <a:r>
              <a:rPr lang="cs-CZ" sz="2200" b="1" dirty="0">
                <a:latin typeface="Times New Roman" panose="02020603050405020304" pitchFamily="18" charset="0"/>
                <a:ea typeface="Calibri" panose="020F0502020204030204" pitchFamily="34" charset="0"/>
              </a:rPr>
              <a:t>ätiýaçlyklary</a:t>
            </a:r>
            <a:r>
              <a:rPr lang="cs-CZ" sz="2200" dirty="0">
                <a:latin typeface="Times New Roman" panose="02020603050405020304" pitchFamily="18" charset="0"/>
                <a:ea typeface="Calibri" panose="020F0502020204030204" pitchFamily="34" charset="0"/>
              </a:rPr>
              <a:t> senagat kärhanalarynda </a:t>
            </a:r>
            <a:r>
              <a:rPr lang="cs-CZ" sz="2200" dirty="0" smtClean="0">
                <a:latin typeface="Times New Roman" panose="02020603050405020304" pitchFamily="18" charset="0"/>
                <a:ea typeface="Calibri" panose="020F0502020204030204" pitchFamily="34" charset="0"/>
              </a:rPr>
              <a:t>emele</a:t>
            </a:r>
            <a:endParaRPr lang="en-US" sz="2200" dirty="0">
              <a:latin typeface="Times New Roman" panose="02020603050405020304" pitchFamily="18" charset="0"/>
              <a:ea typeface="Calibri" panose="020F0502020204030204" pitchFamily="34" charset="0"/>
            </a:endParaRPr>
          </a:p>
          <a:p>
            <a:pPr algn="just">
              <a:lnSpc>
                <a:spcPct val="150000"/>
              </a:lnSpc>
              <a:spcAft>
                <a:spcPts val="0"/>
              </a:spcAft>
            </a:pPr>
            <a:r>
              <a:rPr lang="cs-CZ" sz="2200" dirty="0" smtClean="0">
                <a:latin typeface="Times New Roman" panose="02020603050405020304" pitchFamily="18" charset="0"/>
                <a:ea typeface="Calibri" panose="020F0502020204030204" pitchFamily="34" charset="0"/>
              </a:rPr>
              <a:t>getirilýär </a:t>
            </a:r>
            <a:r>
              <a:rPr lang="cs-CZ" sz="2200" dirty="0">
                <a:latin typeface="Times New Roman" panose="02020603050405020304" pitchFamily="18" charset="0"/>
                <a:ea typeface="Calibri" panose="020F0502020204030204" pitchFamily="34" charset="0"/>
              </a:rPr>
              <a:t>we önümçilikde sarp etmek üçin niýetlenýär</a:t>
            </a:r>
            <a:r>
              <a:rPr lang="cs-CZ" sz="2200" dirty="0" smtClean="0">
                <a:latin typeface="Times New Roman" panose="02020603050405020304" pitchFamily="18" charset="0"/>
                <a:ea typeface="Calibri" panose="020F0502020204030204" pitchFamily="34" charset="0"/>
              </a:rPr>
              <a:t>.</a:t>
            </a:r>
            <a:endParaRPr lang="en-US" sz="2200" dirty="0" smtClean="0">
              <a:latin typeface="Times New Roman" panose="02020603050405020304" pitchFamily="18" charset="0"/>
              <a:ea typeface="Calibri" panose="020F0502020204030204" pitchFamily="34" charset="0"/>
            </a:endParaRPr>
          </a:p>
          <a:p>
            <a:pPr algn="just">
              <a:lnSpc>
                <a:spcPct val="150000"/>
              </a:lnSpc>
              <a:spcAft>
                <a:spcPts val="0"/>
              </a:spcAft>
            </a:pPr>
            <a:r>
              <a:rPr lang="cs-CZ" sz="2200" dirty="0" smtClean="0">
                <a:latin typeface="Times New Roman" panose="02020603050405020304" pitchFamily="18" charset="0"/>
                <a:ea typeface="Calibri" panose="020F0502020204030204" pitchFamily="34" charset="0"/>
              </a:rPr>
              <a:t> </a:t>
            </a:r>
            <a:r>
              <a:rPr lang="cs-CZ" sz="2200" dirty="0">
                <a:latin typeface="Times New Roman" panose="02020603050405020304" pitchFamily="18" charset="0"/>
                <a:ea typeface="Calibri" panose="020F0502020204030204" pitchFamily="34" charset="0"/>
              </a:rPr>
              <a:t>Olar önümçilik prosesiniň üznüksizligini üpjün etmelidir. </a:t>
            </a:r>
            <a:endParaRPr lang="ru-RU" sz="22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200" b="1" dirty="0">
                <a:latin typeface="Times New Roman" panose="02020603050405020304" pitchFamily="18" charset="0"/>
                <a:ea typeface="Calibri" panose="020F0502020204030204" pitchFamily="34" charset="0"/>
              </a:rPr>
              <a:t>Haryt ätiýaçlyklary</a:t>
            </a:r>
            <a:r>
              <a:rPr lang="cs-CZ" sz="2200" dirty="0">
                <a:latin typeface="Times New Roman" panose="02020603050405020304" pitchFamily="18" charset="0"/>
                <a:ea typeface="Calibri" panose="020F0502020204030204" pitchFamily="34" charset="0"/>
              </a:rPr>
              <a:t> taýýarlaýjy kärhanalaryň taýýar önümler ammarlarynda, şeýle hem öndürijileriň we söwda kompaniýalarynyň paýlama </a:t>
            </a:r>
            <a:r>
              <a:rPr lang="ru-RU" sz="2200" dirty="0" err="1">
                <a:latin typeface="Times New Roman" panose="02020603050405020304" pitchFamily="18" charset="0"/>
                <a:ea typeface="Calibri" panose="020F0502020204030204" pitchFamily="34" charset="0"/>
              </a:rPr>
              <a:t>ugur</a:t>
            </a:r>
            <a:r>
              <a:rPr lang="cs-CZ" sz="2200" dirty="0">
                <a:latin typeface="Times New Roman" panose="02020603050405020304" pitchFamily="18" charset="0"/>
                <a:ea typeface="Calibri" panose="020F0502020204030204" pitchFamily="34" charset="0"/>
              </a:rPr>
              <a:t>larynda saklan</a:t>
            </a:r>
            <a:r>
              <a:rPr lang="ru-RU" sz="2200" dirty="0" err="1">
                <a:latin typeface="Times New Roman" panose="02020603050405020304" pitchFamily="18" charset="0"/>
                <a:ea typeface="Calibri" panose="020F0502020204030204" pitchFamily="34" charset="0"/>
              </a:rPr>
              <a:t>yl</a:t>
            </a:r>
            <a:r>
              <a:rPr lang="cs-CZ" sz="2200" dirty="0">
                <a:latin typeface="Times New Roman" panose="02020603050405020304" pitchFamily="18" charset="0"/>
                <a:ea typeface="Calibri" panose="020F0502020204030204" pitchFamily="34" charset="0"/>
              </a:rPr>
              <a:t>ýar. Haryt ätiýaçlyklary sarp edijileri dürli derejedäki önümler bilen bökdençsiz üpjün etmek üçin zerurdyr.</a:t>
            </a:r>
            <a:endParaRPr lang="ru-RU" sz="2200" dirty="0">
              <a:latin typeface="Times New Roman" panose="02020603050405020304" pitchFamily="18" charset="0"/>
              <a:ea typeface="Calibri" panose="020F0502020204030204" pitchFamily="34" charset="0"/>
            </a:endParaRPr>
          </a:p>
        </p:txBody>
      </p:sp>
      <p:pic>
        <p:nvPicPr>
          <p:cNvPr id="3" name="Picture 2" descr="C:\Users\Roza\Desktop\prezentasiýa surat\Без названия (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1874" y="986970"/>
            <a:ext cx="4079587" cy="2887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7920348"/>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1480" y="197346"/>
            <a:ext cx="11667744" cy="5786199"/>
          </a:xfrm>
          <a:prstGeom prst="rect">
            <a:avLst/>
          </a:prstGeom>
        </p:spPr>
        <p:txBody>
          <a:bodyPr wrap="square">
            <a:spAutoFit/>
          </a:bodyPr>
          <a:lstStyle/>
          <a:p>
            <a:pPr indent="450215" algn="just">
              <a:lnSpc>
                <a:spcPct val="150000"/>
              </a:lnSpc>
              <a:spcAft>
                <a:spcPts val="0"/>
              </a:spcAft>
            </a:pPr>
            <a:r>
              <a:rPr lang="ru-RU" sz="2000" b="1" dirty="0">
                <a:latin typeface="Times New Roman" panose="02020603050405020304" pitchFamily="18" charset="0"/>
                <a:ea typeface="Calibri" panose="020F0502020204030204" pitchFamily="34" charset="0"/>
              </a:rPr>
              <a:t>M</a:t>
            </a:r>
            <a:r>
              <a:rPr lang="cs-CZ" sz="2000" b="1" dirty="0">
                <a:latin typeface="Times New Roman" panose="02020603050405020304" pitchFamily="18" charset="0"/>
                <a:ea typeface="Calibri" panose="020F0502020204030204" pitchFamily="34" charset="0"/>
              </a:rPr>
              <a:t>addy</a:t>
            </a:r>
            <a:r>
              <a:rPr lang="ru-RU" sz="2000" b="1" dirty="0">
                <a:latin typeface="Times New Roman" panose="02020603050405020304" pitchFamily="18" charset="0"/>
                <a:ea typeface="Calibri" panose="020F0502020204030204" pitchFamily="34" charset="0"/>
              </a:rPr>
              <a:t>-h</a:t>
            </a:r>
            <a:r>
              <a:rPr lang="cs-CZ" sz="2000" b="1" dirty="0">
                <a:latin typeface="Times New Roman" panose="02020603050405020304" pitchFamily="18" charset="0"/>
                <a:ea typeface="Calibri" panose="020F0502020204030204" pitchFamily="34" charset="0"/>
              </a:rPr>
              <a:t>aryt gymmatlyklaryň görnüşleri boýunça</a:t>
            </a:r>
            <a:r>
              <a:rPr lang="cs-CZ" sz="2000" dirty="0">
                <a:latin typeface="Times New Roman" panose="02020603050405020304" pitchFamily="18" charset="0"/>
                <a:ea typeface="Calibri" panose="020F0502020204030204" pitchFamily="34" charset="0"/>
              </a:rPr>
              <a:t> ätiýaçlyklar şulary öz içine alyp biler:</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-çig maly we materiallary (toplaýyş önümleri, ýangyç);</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-tamamlanmadyk önümçiligiň ätiýaçlyk</a:t>
            </a:r>
            <a:r>
              <a:rPr lang="ru-RU" sz="2000" dirty="0">
                <a:latin typeface="Times New Roman" panose="02020603050405020304" pitchFamily="18" charset="0"/>
                <a:ea typeface="Calibri" panose="020F0502020204030204" pitchFamily="34" charset="0"/>
              </a:rPr>
              <a:t>l</a:t>
            </a:r>
            <a:r>
              <a:rPr lang="cs-CZ" sz="2000" dirty="0">
                <a:latin typeface="Times New Roman" panose="02020603050405020304" pitchFamily="18" charset="0"/>
                <a:ea typeface="Calibri" panose="020F0502020204030204" pitchFamily="34" charset="0"/>
              </a:rPr>
              <a:t>aryny;</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-taýýar önümleri.</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b="1" dirty="0">
                <a:latin typeface="Times New Roman" panose="02020603050405020304" pitchFamily="18" charset="0"/>
                <a:ea typeface="Calibri" panose="020F0502020204030204" pitchFamily="34" charset="0"/>
              </a:rPr>
              <a:t>Bellenen maksadyna</a:t>
            </a:r>
            <a:r>
              <a:rPr lang="cs-CZ" sz="2000" dirty="0">
                <a:latin typeface="Times New Roman" panose="02020603050405020304" pitchFamily="18" charset="0"/>
                <a:ea typeface="Calibri" panose="020F0502020204030204" pitchFamily="34" charset="0"/>
              </a:rPr>
              <a:t> baglylykda ätiýaçlyklar:</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-gündelik (geçýän) ätiýaçlyklara;</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-ätiýaçlyk gory (ätiýaçlandyryş, bufer) ätiýaçlyklaryna;</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-taýýarlyk ätiýaçlyklaryna;</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-möwsümleýin ätiýaçlyklara bölünýär.</a:t>
            </a:r>
            <a:endParaRPr lang="ru-RU" sz="2000" dirty="0">
              <a:latin typeface="Times New Roman" panose="02020603050405020304" pitchFamily="18" charset="0"/>
              <a:ea typeface="Calibri" panose="020F0502020204030204" pitchFamily="34" charset="0"/>
            </a:endParaRPr>
          </a:p>
          <a:p>
            <a:r>
              <a:rPr lang="en-US" sz="2000" b="1" dirty="0" smtClean="0">
                <a:latin typeface="Times New Roman" panose="02020603050405020304" pitchFamily="18" charset="0"/>
                <a:ea typeface="Calibri" panose="020F0502020204030204" pitchFamily="34" charset="0"/>
              </a:rPr>
              <a:t>	</a:t>
            </a:r>
            <a:r>
              <a:rPr lang="cs-CZ" sz="2000" b="1" dirty="0" smtClean="0">
                <a:latin typeface="Times New Roman" panose="02020603050405020304" pitchFamily="18" charset="0"/>
                <a:ea typeface="Calibri" panose="020F0502020204030204" pitchFamily="34" charset="0"/>
              </a:rPr>
              <a:t>Gündelik </a:t>
            </a:r>
            <a:r>
              <a:rPr lang="cs-CZ" sz="2000" b="1" dirty="0">
                <a:latin typeface="Times New Roman" panose="02020603050405020304" pitchFamily="18" charset="0"/>
                <a:ea typeface="Calibri" panose="020F0502020204030204" pitchFamily="34" charset="0"/>
              </a:rPr>
              <a:t>ätiýaçlyklar</a:t>
            </a:r>
            <a:r>
              <a:rPr lang="cs-CZ" sz="2000" dirty="0">
                <a:latin typeface="Times New Roman" panose="02020603050405020304" pitchFamily="18" charset="0"/>
                <a:ea typeface="Calibri" panose="020F0502020204030204" pitchFamily="34" charset="0"/>
              </a:rPr>
              <a:t> maddy serişdeleriň önümçili</a:t>
            </a:r>
            <a:r>
              <a:rPr lang="ru-RU" sz="2000" dirty="0">
                <a:latin typeface="Times New Roman" panose="02020603050405020304" pitchFamily="18" charset="0"/>
                <a:ea typeface="Calibri" panose="020F0502020204030204" pitchFamily="34" charset="0"/>
              </a:rPr>
              <a:t>g</a:t>
            </a:r>
            <a:r>
              <a:rPr lang="cs-CZ" sz="2000" dirty="0">
                <a:latin typeface="Times New Roman" panose="02020603050405020304" pitchFamily="18" charset="0"/>
                <a:ea typeface="Calibri" panose="020F0502020204030204" pitchFamily="34" charset="0"/>
              </a:rPr>
              <a:t>e gelip gowuşmagynyň üznüksizligini, şeýle hem harytlaryň iberilýän döwürleriniň arasynda öndüriji kärhanalar hem-de söwda guramalary tarapyndan taýýar önümleri üznüksiz ýerlemek mümkinçiligini üpjün edýär. Gündelik ätiýaçlyklar önümçilik we haryt ätiýaçlyklarynyň esasy bölegini emele getirýär. Tabşyryklary durmuşa geçirmegiň möhleti uzak bolanda geçýän ätiýaçlyklaryň möçberi ýokary bolar. </a:t>
            </a:r>
            <a:endParaRPr lang="ru-RU" sz="2000" dirty="0"/>
          </a:p>
        </p:txBody>
      </p:sp>
      <p:pic>
        <p:nvPicPr>
          <p:cNvPr id="3" name="Picture 2" descr="C:\Users\Roza\Desktop\prezentasiýa surat\images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5223" y="1209444"/>
            <a:ext cx="3986708" cy="2652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391328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584" y="296363"/>
            <a:ext cx="11963416" cy="6001643"/>
          </a:xfrm>
          <a:prstGeom prst="rect">
            <a:avLst/>
          </a:prstGeom>
        </p:spPr>
        <p:txBody>
          <a:bodyPr wrap="square">
            <a:spAutoFit/>
          </a:bodyPr>
          <a:lstStyle/>
          <a:p>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	</a:t>
            </a:r>
            <a:r>
              <a:rPr lang="cs-CZ" sz="2400" b="1" dirty="0" smtClean="0">
                <a:latin typeface="Times New Roman" panose="02020603050405020304" pitchFamily="18" charset="0"/>
                <a:ea typeface="Calibri" panose="020F0502020204030204" pitchFamily="34" charset="0"/>
                <a:cs typeface="Times New Roman" panose="02020603050405020304" pitchFamily="18" charset="0"/>
              </a:rPr>
              <a:t>Ätiýaçlyk </a:t>
            </a:r>
            <a:r>
              <a:rPr lang="cs-CZ" sz="2400" b="1" dirty="0">
                <a:latin typeface="Times New Roman" panose="02020603050405020304" pitchFamily="18" charset="0"/>
                <a:ea typeface="Calibri" panose="020F0502020204030204" pitchFamily="34" charset="0"/>
                <a:cs typeface="Times New Roman" panose="02020603050405020304" pitchFamily="18" charset="0"/>
              </a:rPr>
              <a:t>gory </a:t>
            </a:r>
            <a:r>
              <a:rPr lang="cs-CZ" sz="2400" dirty="0">
                <a:latin typeface="Times New Roman" panose="02020603050405020304" pitchFamily="18" charset="0"/>
                <a:ea typeface="Calibri" panose="020F0502020204030204" pitchFamily="34" charset="0"/>
                <a:cs typeface="Times New Roman" panose="02020603050405020304" pitchFamily="18" charset="0"/>
              </a:rPr>
              <a:t> islegiň garaşylmadyk ýerden ýokarlanan halatynda sarp edijini üznüksiz üpjün etmek ýa-da harytlary ibermekde bökdençlik bolan ýagdaýynda önümçiligiň </a:t>
            </a:r>
            <a:r>
              <a:rPr lang="ru-RU" sz="2400" dirty="0" err="1">
                <a:latin typeface="Times New Roman" panose="02020603050405020304" pitchFamily="18" charset="0"/>
                <a:ea typeface="Calibri" panose="020F0502020204030204" pitchFamily="34" charset="0"/>
                <a:cs typeface="Times New Roman" panose="02020603050405020304" pitchFamily="18" charset="0"/>
              </a:rPr>
              <a:t>haryt</a:t>
            </a:r>
            <a:r>
              <a:rPr lang="cs-CZ" sz="2400" dirty="0">
                <a:latin typeface="Times New Roman" panose="02020603050405020304" pitchFamily="18" charset="0"/>
                <a:ea typeface="Calibri" panose="020F0502020204030204" pitchFamily="34" charset="0"/>
                <a:cs typeface="Times New Roman" panose="02020603050405020304" pitchFamily="18" charset="0"/>
              </a:rPr>
              <a:t>lar we çig mal </a:t>
            </a:r>
            <a:r>
              <a:rPr lang="ru-RU" sz="2400" dirty="0" err="1">
                <a:latin typeface="Times New Roman" panose="02020603050405020304" pitchFamily="18" charset="0"/>
                <a:ea typeface="Calibri" panose="020F0502020204030204" pitchFamily="34" charset="0"/>
                <a:cs typeface="Times New Roman" panose="02020603050405020304" pitchFamily="18" charset="0"/>
              </a:rPr>
              <a:t>bilen</a:t>
            </a:r>
            <a:r>
              <a:rPr lang="cs-CZ" sz="2400" dirty="0">
                <a:latin typeface="Times New Roman" panose="02020603050405020304" pitchFamily="18" charset="0"/>
                <a:ea typeface="Calibri" panose="020F0502020204030204" pitchFamily="34" charset="0"/>
                <a:cs typeface="Times New Roman" panose="02020603050405020304" pitchFamily="18" charset="0"/>
              </a:rPr>
              <a:t> üpjün etmek üçin niýetlenýär. Tabşyryklary durmuşa geçirmegiň möhletlerini çaklamak kyn bolýar, şonuň bilen baglylykda kärhana ätiýaçlyk goruny döretmäge mejbur bolýar. </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	</a:t>
            </a:r>
            <a:r>
              <a:rPr lang="cs-CZ" sz="2400" b="1" dirty="0" smtClean="0">
                <a:latin typeface="Times New Roman" panose="02020603050405020304" pitchFamily="18" charset="0"/>
                <a:cs typeface="Times New Roman" panose="02020603050405020304" pitchFamily="18" charset="0"/>
              </a:rPr>
              <a:t>Taýýarlyk </a:t>
            </a:r>
            <a:r>
              <a:rPr lang="cs-CZ" sz="2400" b="1" dirty="0">
                <a:latin typeface="Times New Roman" panose="02020603050405020304" pitchFamily="18" charset="0"/>
                <a:cs typeface="Times New Roman" panose="02020603050405020304" pitchFamily="18" charset="0"/>
              </a:rPr>
              <a:t>ätiýaçlyklary</a:t>
            </a:r>
            <a:r>
              <a:rPr lang="cs-CZ" sz="2400" dirty="0">
                <a:latin typeface="Times New Roman" panose="02020603050405020304" pitchFamily="18" charset="0"/>
                <a:cs typeface="Times New Roman" panose="02020603050405020304" pitchFamily="18" charset="0"/>
              </a:rPr>
              <a:t> olary sarp edijilere goýbermek üçin taýýarlamak ýa-da önümçilikde peýdalanylmazyndan öň goşmaça taýýarlamak (mysal üçin, agaç materiallaryny guratmak) zerurlygy bilen baglydyr.</a:t>
            </a:r>
            <a:endParaRPr lang="ru-RU" sz="2400" dirty="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	</a:t>
            </a:r>
            <a:r>
              <a:rPr lang="cs-CZ" sz="2400" b="1" dirty="0" smtClean="0">
                <a:latin typeface="Times New Roman" panose="02020603050405020304" pitchFamily="18" charset="0"/>
                <a:cs typeface="Times New Roman" panose="02020603050405020304" pitchFamily="18" charset="0"/>
              </a:rPr>
              <a:t>Möwsümleýin </a:t>
            </a:r>
            <a:r>
              <a:rPr lang="cs-CZ" sz="2400" b="1" dirty="0">
                <a:latin typeface="Times New Roman" panose="02020603050405020304" pitchFamily="18" charset="0"/>
                <a:cs typeface="Times New Roman" panose="02020603050405020304" pitchFamily="18" charset="0"/>
              </a:rPr>
              <a:t>ätiýaçlyklar</a:t>
            </a:r>
            <a:r>
              <a:rPr lang="cs-CZ" sz="2400" dirty="0">
                <a:latin typeface="Times New Roman" panose="02020603050405020304" pitchFamily="18" charset="0"/>
                <a:cs typeface="Times New Roman" panose="02020603050405020304" pitchFamily="18" charset="0"/>
              </a:rPr>
              <a:t> önümleri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öndürmegiň</a:t>
            </a:r>
            <a:r>
              <a:rPr lang="cs-CZ" sz="2400" dirty="0">
                <a:latin typeface="Times New Roman" panose="02020603050405020304" pitchFamily="18" charset="0"/>
                <a:cs typeface="Times New Roman" panose="02020603050405020304" pitchFamily="18" charset="0"/>
              </a:rPr>
              <a:t>, sarp etmegiň ýa-da daşamagyň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möwsümleýin </a:t>
            </a:r>
            <a:r>
              <a:rPr lang="cs-CZ" sz="2400" dirty="0">
                <a:latin typeface="Times New Roman" panose="02020603050405020304" pitchFamily="18" charset="0"/>
                <a:cs typeface="Times New Roman" panose="02020603050405020304" pitchFamily="18" charset="0"/>
              </a:rPr>
              <a:t>häsiýeti bolanda emele gelýär.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Möwsümleýin </a:t>
            </a:r>
            <a:r>
              <a:rPr lang="cs-CZ" sz="2400" dirty="0">
                <a:latin typeface="Times New Roman" panose="02020603050405020304" pitchFamily="18" charset="0"/>
                <a:cs typeface="Times New Roman" panose="02020603050405020304" pitchFamily="18" charset="0"/>
              </a:rPr>
              <a:t>ätiýaçlyklar önümleri öndürmekde,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sarp </a:t>
            </a:r>
            <a:r>
              <a:rPr lang="cs-CZ" sz="2400" dirty="0">
                <a:latin typeface="Times New Roman" panose="02020603050405020304" pitchFamily="18" charset="0"/>
                <a:cs typeface="Times New Roman" panose="02020603050405020304" pitchFamily="18" charset="0"/>
              </a:rPr>
              <a:t>etmekde ýa-da daşamakd</a:t>
            </a:r>
            <a:r>
              <a:rPr lang="ru-RU" sz="2400" dirty="0">
                <a:latin typeface="Times New Roman" panose="02020603050405020304" pitchFamily="18" charset="0"/>
                <a:cs typeface="Times New Roman" panose="02020603050405020304" pitchFamily="18" charset="0"/>
              </a:rPr>
              <a:t>a</a:t>
            </a:r>
            <a:r>
              <a:rPr lang="cs-CZ" sz="2400" dirty="0">
                <a:latin typeface="Times New Roman" panose="02020603050405020304" pitchFamily="18" charset="0"/>
                <a:cs typeface="Times New Roman" panose="02020603050405020304" pitchFamily="18" charset="0"/>
              </a:rPr>
              <a:t> möwsümleýin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arakesme </a:t>
            </a:r>
            <a:r>
              <a:rPr lang="cs-CZ" sz="2400" dirty="0">
                <a:latin typeface="Times New Roman" panose="02020603050405020304" pitchFamily="18" charset="0"/>
                <a:cs typeface="Times New Roman" panose="02020603050405020304" pitchFamily="18" charset="0"/>
              </a:rPr>
              <a:t>wagtynda guramanyň kadaly işini üpjün </a:t>
            </a:r>
            <a:endParaRPr lang="en-US" sz="2400" dirty="0" smtClean="0">
              <a:latin typeface="Times New Roman" panose="02020603050405020304" pitchFamily="18" charset="0"/>
              <a:cs typeface="Times New Roman" panose="02020603050405020304" pitchFamily="18" charset="0"/>
            </a:endParaRPr>
          </a:p>
          <a:p>
            <a:r>
              <a:rPr lang="cs-CZ" sz="2400" dirty="0" smtClean="0">
                <a:latin typeface="Times New Roman" panose="02020603050405020304" pitchFamily="18" charset="0"/>
                <a:cs typeface="Times New Roman" panose="02020603050405020304" pitchFamily="18" charset="0"/>
              </a:rPr>
              <a:t>etmelidir</a:t>
            </a:r>
            <a:r>
              <a:rPr lang="cs-CZ"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endParaRPr lang="ru-RU" sz="2400" dirty="0">
              <a:latin typeface="Times New Roman" panose="02020603050405020304" pitchFamily="18" charset="0"/>
              <a:cs typeface="Times New Roman" panose="02020603050405020304" pitchFamily="18" charset="0"/>
            </a:endParaRPr>
          </a:p>
        </p:txBody>
      </p:sp>
      <p:pic>
        <p:nvPicPr>
          <p:cNvPr id="3" name="Picture 3" descr="C:\Users\Roza\Desktop\prezentasiýa surat\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7061" y="3081968"/>
            <a:ext cx="5326888" cy="3355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174691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2960" y="341204"/>
            <a:ext cx="10945368" cy="5078313"/>
          </a:xfrm>
          <a:prstGeom prst="rect">
            <a:avLst/>
          </a:prstGeom>
        </p:spPr>
        <p:txBody>
          <a:bodyPr wrap="square">
            <a:spAutoFit/>
          </a:bodyPr>
          <a:lstStyle/>
          <a:p>
            <a:pPr indent="450215" algn="just">
              <a:lnSpc>
                <a:spcPct val="150000"/>
              </a:lnSpc>
              <a:spcAft>
                <a:spcPts val="0"/>
              </a:spcAft>
            </a:pPr>
            <a:r>
              <a:rPr lang="cs-CZ" sz="2400" b="1" dirty="0">
                <a:solidFill>
                  <a:srgbClr val="FF0000"/>
                </a:solidFill>
                <a:latin typeface="Times New Roman" panose="02020603050405020304" pitchFamily="18" charset="0"/>
                <a:ea typeface="Calibri" panose="020F0502020204030204" pitchFamily="34" charset="0"/>
              </a:rPr>
              <a:t>Ätiýaçlyklary döretmegiň </a:t>
            </a:r>
            <a:r>
              <a:rPr lang="ru-RU" sz="2400" b="1" dirty="0">
                <a:solidFill>
                  <a:srgbClr val="FF0000"/>
                </a:solidFill>
                <a:latin typeface="Times New Roman" panose="02020603050405020304" pitchFamily="18" charset="0"/>
                <a:ea typeface="Calibri" panose="020F0502020204030204" pitchFamily="34" charset="0"/>
              </a:rPr>
              <a:t>esasy </a:t>
            </a:r>
            <a:r>
              <a:rPr lang="cs-CZ" sz="2400" b="1" dirty="0">
                <a:solidFill>
                  <a:srgbClr val="FF0000"/>
                </a:solidFill>
                <a:latin typeface="Times New Roman" panose="02020603050405020304" pitchFamily="18" charset="0"/>
                <a:ea typeface="Calibri" panose="020F0502020204030204" pitchFamily="34" charset="0"/>
              </a:rPr>
              <a:t>maksatlary şular bolup durýar:</a:t>
            </a:r>
            <a:endParaRPr lang="ru-RU" sz="2400" b="1" dirty="0">
              <a:solidFill>
                <a:srgbClr val="FF0000"/>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harytlary ibermekde bökdençlikleri ätiýaçlandyrmak;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Ätiýaçlyklar harytlaryň iberilmeli möhletleriniň bozulýan, iberilýän möçberleriniň üýtgeýän we önümiň hiliniň kanagatlandyrmaýan halatlary üçin döredilýär.</a:t>
            </a:r>
            <a:endParaRPr lang="ru-RU" sz="2400" dirty="0">
              <a:latin typeface="Times New Roman" panose="02020603050405020304" pitchFamily="18" charset="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ru-RU" sz="2400" dirty="0" err="1">
                <a:latin typeface="Times New Roman" panose="02020603050405020304" pitchFamily="18" charset="0"/>
                <a:ea typeface="Calibri" panose="020F0502020204030204" pitchFamily="34" charset="0"/>
              </a:rPr>
              <a:t>satyn</a:t>
            </a:r>
            <a:r>
              <a:rPr lang="cs-CZ" sz="2400" dirty="0">
                <a:latin typeface="Times New Roman" panose="02020603050405020304" pitchFamily="18" charset="0"/>
                <a:ea typeface="Calibri" panose="020F0502020204030204" pitchFamily="34" charset="0"/>
              </a:rPr>
              <a:t> alyş bahalarynyň ýokarlanmagyndan goranmak;</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Goşmaça ätiýaçlyklaryň kömegi bilen satyn alyş bahalarynyň ýokarlanmagyndan goranmak şunuň ýaly amalyň netijeliligini tassyklaýan esaslandyryjy hasaplamalar bolan mahalynda mümkindir.</a:t>
            </a:r>
            <a:endParaRPr lang="ru-RU" sz="24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400" dirty="0">
                <a:latin typeface="Times New Roman" panose="02020603050405020304" pitchFamily="18" charset="0"/>
                <a:ea typeface="Calibri" panose="020F0502020204030204" pitchFamily="34" charset="0"/>
              </a:rPr>
              <a:t>– lomaý söwda ýeňilliklerinde serişdeleri tygşytlamak;</a:t>
            </a:r>
            <a:endParaRPr lang="ru-RU"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3935132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0630" y="117693"/>
            <a:ext cx="11536841" cy="6555641"/>
          </a:xfrm>
          <a:prstGeom prst="rect">
            <a:avLst/>
          </a:prstGeom>
        </p:spPr>
        <p:txBody>
          <a:bodyPr wrap="square">
            <a:spAutoFit/>
          </a:bodyPr>
          <a:lstStyle/>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Ätiýaçlyklary döretmegiň umumy kabul edilen maksatlary bilen bir hatarda </a:t>
            </a:r>
            <a:r>
              <a:rPr lang="cs-CZ" sz="2000" b="1" dirty="0">
                <a:solidFill>
                  <a:schemeClr val="tx2">
                    <a:lumMod val="75000"/>
                  </a:schemeClr>
                </a:solidFill>
                <a:latin typeface="Times New Roman" panose="02020603050405020304" pitchFamily="18" charset="0"/>
                <a:ea typeface="Calibri" panose="020F0502020204030204" pitchFamily="34" charset="0"/>
              </a:rPr>
              <a:t>ätiýaçlyklaryň derejesini ýokarlandyrmagyň obýektiw faktorlary</a:t>
            </a:r>
            <a:r>
              <a:rPr lang="cs-CZ" sz="2000" dirty="0">
                <a:latin typeface="Times New Roman" panose="02020603050405020304" pitchFamily="18" charset="0"/>
                <a:ea typeface="Calibri" panose="020F0502020204030204" pitchFamily="34" charset="0"/>
              </a:rPr>
              <a:t> hem bardyr. Olaryň käbiriniň üstünde durup geçeliň:</a:t>
            </a:r>
            <a:endParaRPr lang="ru-RU" sz="2000" dirty="0">
              <a:latin typeface="Times New Roman" panose="02020603050405020304" pitchFamily="18" charset="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cs-CZ" sz="2000" b="1" dirty="0">
                <a:solidFill>
                  <a:srgbClr val="FF0000"/>
                </a:solidFill>
                <a:latin typeface="Times New Roman" panose="02020603050405020304" pitchFamily="18" charset="0"/>
                <a:ea typeface="Calibri" panose="020F0502020204030204" pitchFamily="34" charset="0"/>
              </a:rPr>
              <a:t>satyn alynýan harytlaryň hiliniň pes bolmagy;</a:t>
            </a:r>
            <a:endParaRPr lang="ru-RU" sz="2000" b="1" dirty="0">
              <a:solidFill>
                <a:srgbClr val="FF0000"/>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Satyn alynýan harytlaryň hiliniň pes bolmagy kompaniýada ätiýaçlyklaryň derejesiniň ýokarlanmagynyň sebäpleriniň biri bolup durýar. Iberilýän harydyň hiliniň pes bolmagynyň sebäbini anyklamaga synanyşanyňdan 10% köp haryt sargyt edeniň ýeňil görünýär. Kärhanalaryň köpüsi üçin gereginden artyk sargyt etmek hili pes harydyň alynmagyndan goranmakda adaty ýagdaýa öwrüldi.</a:t>
            </a:r>
            <a:endParaRPr lang="ru-RU" sz="2000" dirty="0">
              <a:latin typeface="Times New Roman" panose="02020603050405020304" pitchFamily="18" charset="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cs-CZ" sz="2000" b="1" dirty="0">
                <a:solidFill>
                  <a:srgbClr val="FF0000"/>
                </a:solidFill>
                <a:latin typeface="Times New Roman" panose="02020603050405020304" pitchFamily="18" charset="0"/>
                <a:ea typeface="Calibri" panose="020F0502020204030204" pitchFamily="34" charset="0"/>
              </a:rPr>
              <a:t>haryt ibermegiň ygtybarly bolmazlygy;</a:t>
            </a:r>
            <a:endParaRPr lang="ru-RU" sz="2000" b="1" dirty="0">
              <a:solidFill>
                <a:srgbClr val="FF0000"/>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Haryt ibermegiň ygtybarlylygy meselesi hemharytlary ibermekde mümkin bolan bökdençlikleriň öwezini dolmak üçin kärhanalary ätiýaçlandyryş ätiýaçlyklaryny döretmäge iterýär.</a:t>
            </a:r>
            <a:endParaRPr lang="ru-RU" sz="2000" dirty="0">
              <a:latin typeface="Times New Roman" panose="02020603050405020304" pitchFamily="18" charset="0"/>
              <a:ea typeface="Calibri" panose="020F0502020204030204" pitchFamily="34" charset="0"/>
            </a:endParaRPr>
          </a:p>
          <a:p>
            <a:pPr marL="342900" lvl="0" indent="-342900" algn="just">
              <a:lnSpc>
                <a:spcPct val="150000"/>
              </a:lnSpc>
              <a:spcAft>
                <a:spcPts val="0"/>
              </a:spcAft>
              <a:buFont typeface="Times New Roman" panose="02020603050405020304" pitchFamily="18" charset="0"/>
              <a:buChar char="–"/>
            </a:pPr>
            <a:r>
              <a:rPr lang="ru-RU" sz="2000" b="1" dirty="0">
                <a:solidFill>
                  <a:srgbClr val="FF0000"/>
                </a:solidFill>
                <a:latin typeface="Times New Roman" panose="02020603050405020304" pitchFamily="18" charset="0"/>
                <a:ea typeface="Calibri" panose="020F0502020204030204" pitchFamily="34" charset="0"/>
              </a:rPr>
              <a:t>h</a:t>
            </a:r>
            <a:r>
              <a:rPr lang="cs-CZ" sz="2000" b="1" dirty="0">
                <a:solidFill>
                  <a:srgbClr val="FF0000"/>
                </a:solidFill>
                <a:latin typeface="Times New Roman" panose="02020603050405020304" pitchFamily="18" charset="0"/>
                <a:ea typeface="Calibri" panose="020F0502020204030204" pitchFamily="34" charset="0"/>
              </a:rPr>
              <a:t>aryt ibermek üçin sargytlaryň işlenilýän we ýerine ýetirilýän</a:t>
            </a:r>
            <a:endParaRPr lang="ru-RU" sz="2000" b="1" dirty="0">
              <a:solidFill>
                <a:srgbClr val="FF0000"/>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b="1" dirty="0">
                <a:solidFill>
                  <a:srgbClr val="FF0000"/>
                </a:solidFill>
                <a:latin typeface="Times New Roman" panose="02020603050405020304" pitchFamily="18" charset="0"/>
                <a:ea typeface="Calibri" panose="020F0502020204030204" pitchFamily="34" charset="0"/>
              </a:rPr>
              <a:t> wagtynyň uzalmagy; </a:t>
            </a:r>
            <a:endParaRPr lang="ru-RU" sz="2000" b="1" dirty="0">
              <a:solidFill>
                <a:srgbClr val="FF0000"/>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latin typeface="Times New Roman" panose="02020603050405020304" pitchFamily="18" charset="0"/>
                <a:ea typeface="Calibri" panose="020F0502020204030204" pitchFamily="34" charset="0"/>
              </a:rPr>
              <a:t>Sargydyň ýerine ýetirilýän wagtynyň uzalmagy iberilýän döwründe sarp edişi goldamak üçin haryt-maddy gymmatlyklaryň dürli görnüşleriniň köp möçberdäki ätiýaçlyklarynyň döredilmegini talap edýär.</a:t>
            </a:r>
            <a:endParaRPr lang="ru-RU"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1864553"/>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49178" y="0"/>
            <a:ext cx="11383157" cy="6930615"/>
          </a:xfrm>
          <a:prstGeom prst="rect">
            <a:avLst/>
          </a:prstGeom>
        </p:spPr>
        <p:txBody>
          <a:bodyPr wrap="square">
            <a:spAutoFit/>
          </a:bodyPr>
          <a:lstStyle/>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Önümçiligi ykdysady görkezijiler amatly derejede bolar ýaly guran telekeçi bäsleşikli göreşde üstünlik gazanýar. Üstünlik şu ýol bilen gazanylýar:</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 ätiýaçlyklary döretmek we saklamak bilen bagly harajatlary azaltmak;</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 harytlaryň iberilýän wagtyny azaltmak;</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 harytlaryň iberilmeli möhletlerini takyk berjaý etmek;</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 önümçiligiň çeýeligini, onuň bazar şertlerine uýgunlaşma derejesini ýokarlandyrmak;</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cs-CZ" sz="2300" dirty="0">
                <a:latin typeface="Times New Roman" panose="02020603050405020304" pitchFamily="18" charset="0"/>
                <a:ea typeface="Calibri" panose="020F0502020204030204" pitchFamily="34" charset="0"/>
                <a:cs typeface="Times New Roman" panose="02020603050405020304" pitchFamily="18" charset="0"/>
              </a:rPr>
              <a:t>– önümiň hilini ýokarlandyrmak;</a:t>
            </a: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Times New Roman" panose="02020603050405020304" pitchFamily="18" charset="0"/>
              <a:buChar char="–"/>
            </a:pPr>
            <a:r>
              <a:rPr lang="cs-CZ" sz="2300" dirty="0">
                <a:latin typeface="Times New Roman" panose="02020603050405020304" pitchFamily="18" charset="0"/>
                <a:ea typeface="Calibri" panose="020F0502020204030204" pitchFamily="34" charset="0"/>
                <a:cs typeface="Times New Roman" panose="02020603050405020304" pitchFamily="18" charset="0"/>
              </a:rPr>
              <a:t>öndürijiligi ýokarlandyrmak</a:t>
            </a:r>
            <a:r>
              <a:rPr lang="cs-CZ" sz="23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2300" b="1" dirty="0" smtClean="0">
                <a:latin typeface="Times New Roman" panose="02020603050405020304" pitchFamily="18" charset="0"/>
                <a:cs typeface="Times New Roman" panose="02020603050405020304" pitchFamily="18" charset="0"/>
              </a:rPr>
              <a:t>	</a:t>
            </a:r>
            <a:r>
              <a:rPr lang="cs-CZ" sz="2300" b="1" dirty="0" smtClean="0">
                <a:latin typeface="Times New Roman" panose="02020603050405020304" pitchFamily="18" charset="0"/>
                <a:cs typeface="Times New Roman" panose="02020603050405020304" pitchFamily="18" charset="0"/>
              </a:rPr>
              <a:t>Ätiýaçlyklary </a:t>
            </a:r>
            <a:r>
              <a:rPr lang="cs-CZ" sz="2300" b="1" dirty="0">
                <a:latin typeface="Times New Roman" panose="02020603050405020304" pitchFamily="18" charset="0"/>
                <a:cs typeface="Times New Roman" panose="02020603050405020304" pitchFamily="18" charset="0"/>
              </a:rPr>
              <a:t>dolandyrmaga däp bolan çemeleşme </a:t>
            </a:r>
            <a:r>
              <a:rPr lang="cs-CZ" sz="2300" dirty="0">
                <a:latin typeface="Times New Roman" panose="02020603050405020304" pitchFamily="18" charset="0"/>
                <a:cs typeface="Times New Roman" panose="02020603050405020304" pitchFamily="18" charset="0"/>
              </a:rPr>
              <a:t>ätiýaçlyklara lokal hadysa ýaly seredýärdi. Eger logistika adalgasyny peýdalanmaly bolsa, onda däp bolan çemeleşme logistika ulgamynyň aýratyn alnan böleginde jemlenýärdi, maddy akymyň hereket edýän ýolunyň bütin dowamynda bölekleriň özara baglanyşygyny inkär edýärdi.</a:t>
            </a:r>
            <a:endParaRPr lang="ru-RU" sz="2300" dirty="0">
              <a:latin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Times New Roman" panose="02020603050405020304" pitchFamily="18" charset="0"/>
              <a:buChar char="–"/>
            </a:pPr>
            <a:endParaRPr lang="ru-RU" sz="23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8955407"/>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25</TotalTime>
  <Words>518</Words>
  <Application>Microsoft Office PowerPoint</Application>
  <PresentationFormat>Широкоэкранный</PresentationFormat>
  <Paragraphs>54</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Calibri</vt:lpstr>
      <vt:lpstr>Times New Roman</vt:lpstr>
      <vt:lpstr>Tw Cen MT</vt:lpstr>
      <vt:lpstr>Tw Cen MT Condensed</vt:lpstr>
      <vt:lpstr>Wingdings 3</vt:lpstr>
      <vt:lpstr>Интеграл</vt:lpstr>
      <vt:lpstr>11-nji tema.Logistika ulgamlarda   ätiýaçlyklary dolandyrmak</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11-nji tema.Logistika ulgamlarda   ätiýaçlyklary dolandyrmak</dc:title>
  <dc:creator>Lenovo</dc:creator>
  <cp:lastModifiedBy>Lenovo</cp:lastModifiedBy>
  <cp:revision>3</cp:revision>
  <dcterms:created xsi:type="dcterms:W3CDTF">2021-03-18T05:59:14Z</dcterms:created>
  <dcterms:modified xsi:type="dcterms:W3CDTF">2021-03-18T06:25:12Z</dcterms:modified>
</cp:coreProperties>
</file>