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90" y="10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EAD34C5-9EE6-4E51-B6DA-77021C085B68}" type="datetimeFigureOut">
              <a:rPr lang="ru-RU" smtClean="0"/>
              <a:t>14.09.2018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D0E1FCF-FD91-4AD0-8B52-D034E772D17B}" type="slidenum">
              <a:rPr lang="ru-RU" smtClean="0"/>
              <a:t>‹#›</a:t>
            </a:fld>
            <a:endParaRPr lang="ru-RU"/>
          </a:p>
        </p:txBody>
      </p:sp>
    </p:spTree>
    <p:extLst>
      <p:ext uri="{BB962C8B-B14F-4D97-AF65-F5344CB8AC3E}">
        <p14:creationId xmlns:p14="http://schemas.microsoft.com/office/powerpoint/2010/main" val="2997857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EAD34C5-9EE6-4E51-B6DA-77021C085B68}" type="datetimeFigureOut">
              <a:rPr lang="ru-RU" smtClean="0"/>
              <a:t>14.09.2018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D0E1FCF-FD91-4AD0-8B52-D034E772D17B}" type="slidenum">
              <a:rPr lang="ru-RU" smtClean="0"/>
              <a:t>‹#›</a:t>
            </a:fld>
            <a:endParaRPr lang="ru-RU"/>
          </a:p>
        </p:txBody>
      </p:sp>
    </p:spTree>
    <p:extLst>
      <p:ext uri="{BB962C8B-B14F-4D97-AF65-F5344CB8AC3E}">
        <p14:creationId xmlns:p14="http://schemas.microsoft.com/office/powerpoint/2010/main" val="1166629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EAD34C5-9EE6-4E51-B6DA-77021C085B68}" type="datetimeFigureOut">
              <a:rPr lang="ru-RU" smtClean="0"/>
              <a:t>14.09.2018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D0E1FCF-FD91-4AD0-8B52-D034E772D17B}" type="slidenum">
              <a:rPr lang="ru-RU" smtClean="0"/>
              <a:t>‹#›</a:t>
            </a:fld>
            <a:endParaRPr lang="ru-RU"/>
          </a:p>
        </p:txBody>
      </p:sp>
    </p:spTree>
    <p:extLst>
      <p:ext uri="{BB962C8B-B14F-4D97-AF65-F5344CB8AC3E}">
        <p14:creationId xmlns:p14="http://schemas.microsoft.com/office/powerpoint/2010/main" val="3504947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EAD34C5-9EE6-4E51-B6DA-77021C085B68}" type="datetimeFigureOut">
              <a:rPr lang="ru-RU" smtClean="0"/>
              <a:t>14.09.2018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D0E1FCF-FD91-4AD0-8B52-D034E772D17B}" type="slidenum">
              <a:rPr lang="ru-RU" smtClean="0"/>
              <a:t>‹#›</a:t>
            </a:fld>
            <a:endParaRPr lang="ru-RU"/>
          </a:p>
        </p:txBody>
      </p:sp>
    </p:spTree>
    <p:extLst>
      <p:ext uri="{BB962C8B-B14F-4D97-AF65-F5344CB8AC3E}">
        <p14:creationId xmlns:p14="http://schemas.microsoft.com/office/powerpoint/2010/main" val="722771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EAD34C5-9EE6-4E51-B6DA-77021C085B68}" type="datetimeFigureOut">
              <a:rPr lang="ru-RU" smtClean="0"/>
              <a:t>14.09.2018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D0E1FCF-FD91-4AD0-8B52-D034E772D17B}" type="slidenum">
              <a:rPr lang="ru-RU" smtClean="0"/>
              <a:t>‹#›</a:t>
            </a:fld>
            <a:endParaRPr lang="ru-RU"/>
          </a:p>
        </p:txBody>
      </p:sp>
    </p:spTree>
    <p:extLst>
      <p:ext uri="{BB962C8B-B14F-4D97-AF65-F5344CB8AC3E}">
        <p14:creationId xmlns:p14="http://schemas.microsoft.com/office/powerpoint/2010/main" val="3661023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EAD34C5-9EE6-4E51-B6DA-77021C085B68}" type="datetimeFigureOut">
              <a:rPr lang="ru-RU" smtClean="0"/>
              <a:t>14.09.2018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D0E1FCF-FD91-4AD0-8B52-D034E772D17B}" type="slidenum">
              <a:rPr lang="ru-RU" smtClean="0"/>
              <a:t>‹#›</a:t>
            </a:fld>
            <a:endParaRPr lang="ru-RU"/>
          </a:p>
        </p:txBody>
      </p:sp>
    </p:spTree>
    <p:extLst>
      <p:ext uri="{BB962C8B-B14F-4D97-AF65-F5344CB8AC3E}">
        <p14:creationId xmlns:p14="http://schemas.microsoft.com/office/powerpoint/2010/main" val="1455346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EAD34C5-9EE6-4E51-B6DA-77021C085B68}" type="datetimeFigureOut">
              <a:rPr lang="ru-RU" smtClean="0"/>
              <a:t>14.09.2018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D0E1FCF-FD91-4AD0-8B52-D034E772D17B}" type="slidenum">
              <a:rPr lang="ru-RU" smtClean="0"/>
              <a:t>‹#›</a:t>
            </a:fld>
            <a:endParaRPr lang="ru-RU"/>
          </a:p>
        </p:txBody>
      </p:sp>
    </p:spTree>
    <p:extLst>
      <p:ext uri="{BB962C8B-B14F-4D97-AF65-F5344CB8AC3E}">
        <p14:creationId xmlns:p14="http://schemas.microsoft.com/office/powerpoint/2010/main" val="219085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EAD34C5-9EE6-4E51-B6DA-77021C085B68}" type="datetimeFigureOut">
              <a:rPr lang="ru-RU" smtClean="0"/>
              <a:t>14.09.2018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D0E1FCF-FD91-4AD0-8B52-D034E772D17B}" type="slidenum">
              <a:rPr lang="ru-RU" smtClean="0"/>
              <a:t>‹#›</a:t>
            </a:fld>
            <a:endParaRPr lang="ru-RU"/>
          </a:p>
        </p:txBody>
      </p:sp>
    </p:spTree>
    <p:extLst>
      <p:ext uri="{BB962C8B-B14F-4D97-AF65-F5344CB8AC3E}">
        <p14:creationId xmlns:p14="http://schemas.microsoft.com/office/powerpoint/2010/main" val="3496660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EAD34C5-9EE6-4E51-B6DA-77021C085B68}" type="datetimeFigureOut">
              <a:rPr lang="ru-RU" smtClean="0"/>
              <a:t>14.09.2018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D0E1FCF-FD91-4AD0-8B52-D034E772D17B}" type="slidenum">
              <a:rPr lang="ru-RU" smtClean="0"/>
              <a:t>‹#›</a:t>
            </a:fld>
            <a:endParaRPr lang="ru-RU"/>
          </a:p>
        </p:txBody>
      </p:sp>
    </p:spTree>
    <p:extLst>
      <p:ext uri="{BB962C8B-B14F-4D97-AF65-F5344CB8AC3E}">
        <p14:creationId xmlns:p14="http://schemas.microsoft.com/office/powerpoint/2010/main" val="2066118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6EAD34C5-9EE6-4E51-B6DA-77021C085B68}" type="datetimeFigureOut">
              <a:rPr lang="ru-RU" smtClean="0"/>
              <a:t>14.09.2018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D0E1FCF-FD91-4AD0-8B52-D034E772D17B}" type="slidenum">
              <a:rPr lang="ru-RU" smtClean="0"/>
              <a:t>‹#›</a:t>
            </a:fld>
            <a:endParaRPr lang="ru-RU"/>
          </a:p>
        </p:txBody>
      </p:sp>
    </p:spTree>
    <p:extLst>
      <p:ext uri="{BB962C8B-B14F-4D97-AF65-F5344CB8AC3E}">
        <p14:creationId xmlns:p14="http://schemas.microsoft.com/office/powerpoint/2010/main" val="2862228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6EAD34C5-9EE6-4E51-B6DA-77021C085B68}" type="datetimeFigureOut">
              <a:rPr lang="ru-RU" smtClean="0"/>
              <a:t>14.09.2018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D0E1FCF-FD91-4AD0-8B52-D034E772D17B}" type="slidenum">
              <a:rPr lang="ru-RU" smtClean="0"/>
              <a:t>‹#›</a:t>
            </a:fld>
            <a:endParaRPr lang="ru-RU"/>
          </a:p>
        </p:txBody>
      </p:sp>
    </p:spTree>
    <p:extLst>
      <p:ext uri="{BB962C8B-B14F-4D97-AF65-F5344CB8AC3E}">
        <p14:creationId xmlns:p14="http://schemas.microsoft.com/office/powerpoint/2010/main" val="2541973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AD34C5-9EE6-4E51-B6DA-77021C085B68}" type="datetimeFigureOut">
              <a:rPr lang="ru-RU" smtClean="0"/>
              <a:t>14.09.2018</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0E1FCF-FD91-4AD0-8B52-D034E772D17B}" type="slidenum">
              <a:rPr lang="ru-RU" smtClean="0"/>
              <a:t>‹#›</a:t>
            </a:fld>
            <a:endParaRPr lang="ru-RU"/>
          </a:p>
        </p:txBody>
      </p:sp>
    </p:spTree>
    <p:extLst>
      <p:ext uri="{BB962C8B-B14F-4D97-AF65-F5344CB8AC3E}">
        <p14:creationId xmlns:p14="http://schemas.microsoft.com/office/powerpoint/2010/main" val="38956564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09600" y="1860300"/>
            <a:ext cx="10844463" cy="2387600"/>
          </a:xfrm>
        </p:spPr>
        <p:txBody>
          <a:bodyPr/>
          <a:lstStyle/>
          <a:p>
            <a:r>
              <a:rPr lang="sq-AL" b="1" dirty="0">
                <a:latin typeface="Times New Roman" panose="02020603050405020304" pitchFamily="18" charset="0"/>
                <a:ea typeface="Times New Roman" panose="02020603050405020304" pitchFamily="18" charset="0"/>
              </a:rPr>
              <a:t>Deformasiýalar we içki güýçler barada d</a:t>
            </a:r>
            <a:r>
              <a:rPr lang="ru-RU" b="1" dirty="0" err="1">
                <a:latin typeface="Times New Roman" panose="02020603050405020304" pitchFamily="18" charset="0"/>
                <a:ea typeface="Times New Roman" panose="02020603050405020304" pitchFamily="18" charset="0"/>
              </a:rPr>
              <a:t>üşünje</a:t>
            </a:r>
            <a:endParaRPr lang="ru-RU" dirty="0"/>
          </a:p>
        </p:txBody>
      </p:sp>
    </p:spTree>
    <p:extLst>
      <p:ext uri="{BB962C8B-B14F-4D97-AF65-F5344CB8AC3E}">
        <p14:creationId xmlns:p14="http://schemas.microsoft.com/office/powerpoint/2010/main" val="1231603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8757" y="240632"/>
            <a:ext cx="11694695" cy="6416842"/>
          </a:xfrm>
        </p:spPr>
        <p:txBody>
          <a:bodyPr/>
          <a:lstStyle/>
          <a:p>
            <a:pPr algn="just">
              <a:lnSpc>
                <a:spcPct val="107000"/>
              </a:lnSpc>
              <a:spcAft>
                <a:spcPts val="0"/>
              </a:spcAft>
            </a:pP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Esasy</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wektor</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R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iki</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düzüjä</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dargadylýar</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pürsüň</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oky</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ugrukdyrylan</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N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boý</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güýji</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kese</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kesik</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täsir</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edýän</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kese</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güýç</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(14-nji a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surat</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M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moment</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hem</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iki</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düzüjä</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dargadylýar</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M</a:t>
            </a:r>
            <a:r>
              <a:rPr lang="ru-RU" sz="2400" baseline="-25000" dirty="0" err="1">
                <a:latin typeface="Times New Roman" panose="02020603050405020304" pitchFamily="18" charset="0"/>
                <a:ea typeface="Times New Roman" panose="02020603050405020304" pitchFamily="18" charset="0"/>
                <a:cs typeface="Times New Roman" panose="02020603050405020304" pitchFamily="18" charset="0"/>
              </a:rPr>
              <a:t>t</a:t>
            </a:r>
            <a:r>
              <a:rPr lang="ru-RU" sz="2400" baseline="-25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towlaýjy</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moment</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bu</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kese</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kesik</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täsir</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edýän</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moment</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M</a:t>
            </a:r>
            <a:r>
              <a:rPr lang="ru-RU" sz="2400" baseline="-25000" dirty="0" err="1">
                <a:latin typeface="Times New Roman" panose="02020603050405020304" pitchFamily="18" charset="0"/>
                <a:ea typeface="Times New Roman" panose="02020603050405020304" pitchFamily="18" charset="0"/>
                <a:cs typeface="Times New Roman" panose="02020603050405020304" pitchFamily="18" charset="0"/>
              </a:rPr>
              <a:t>e</a:t>
            </a:r>
            <a:r>
              <a:rPr lang="ru-RU" sz="2400" baseline="-25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kese</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kesige</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perpendikulýar</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bolan</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tekizlik</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täsir</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edýär</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oňa</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egiji</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moment</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diýilýär</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3915319" y="1941096"/>
            <a:ext cx="4506787" cy="4587026"/>
          </a:xfrm>
          <a:prstGeom prst="rect">
            <a:avLst/>
          </a:prstGeom>
        </p:spPr>
      </p:pic>
    </p:spTree>
    <p:extLst>
      <p:ext uri="{BB962C8B-B14F-4D97-AF65-F5344CB8AC3E}">
        <p14:creationId xmlns:p14="http://schemas.microsoft.com/office/powerpoint/2010/main" val="3442767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6674" y="272716"/>
            <a:ext cx="11598442" cy="6384758"/>
          </a:xfrm>
        </p:spPr>
        <p:txBody>
          <a:bodyPr>
            <a:normAutofit lnSpcReduction="10000"/>
          </a:bodyPr>
          <a:lstStyle/>
          <a:p>
            <a:pPr algn="just">
              <a:lnSpc>
                <a:spcPct val="107000"/>
              </a:lnSpc>
              <a:spcAft>
                <a:spcPts val="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N,T,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a:t>
            </a:r>
            <a:r>
              <a:rPr lang="ru-RU" baseline="-25000" dirty="0" err="1">
                <a:latin typeface="Times New Roman" panose="02020603050405020304" pitchFamily="18" charset="0"/>
                <a:ea typeface="Times New Roman" panose="02020603050405020304" pitchFamily="18" charset="0"/>
                <a:cs typeface="Times New Roman" panose="02020603050405020304" pitchFamily="18" charset="0"/>
              </a:rPr>
              <a:t>t</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a:t>
            </a:r>
            <a:r>
              <a:rPr lang="ru-RU" baseline="-25000" dirty="0" err="1">
                <a:latin typeface="Times New Roman" panose="02020603050405020304" pitchFamily="18" charset="0"/>
                <a:ea typeface="Times New Roman" panose="02020603050405020304" pitchFamily="18" charset="0"/>
                <a:cs typeface="Times New Roman" panose="02020603050405020304" pitchFamily="18" charset="0"/>
              </a:rPr>
              <a:t>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içki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güýçlere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mahsus</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deformasiýalar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bar</a:t>
            </a:r>
            <a:r>
              <a:rPr lang="ru-RU" dirty="0">
                <a:latin typeface="Times New Roman" panose="02020603050405020304" pitchFamily="18" charset="0"/>
                <a:ea typeface="Times New Roman" panose="02020603050405020304" pitchFamily="18" charset="0"/>
                <a:cs typeface="Times New Roman" panose="02020603050405020304" pitchFamily="18" charset="0"/>
              </a:rPr>
              <a:t>. N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boý</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güýjüne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dartma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ýada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gysma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deformasiýasy</a:t>
            </a:r>
            <a:r>
              <a:rPr lang="ru-RU" dirty="0">
                <a:latin typeface="Times New Roman" panose="02020603050405020304" pitchFamily="18" charset="0"/>
                <a:ea typeface="Times New Roman" panose="02020603050405020304" pitchFamily="18" charset="0"/>
                <a:cs typeface="Times New Roman" panose="02020603050405020304" pitchFamily="18" charset="0"/>
              </a:rPr>
              <a:t>, 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kese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güýje</a:t>
            </a:r>
            <a:r>
              <a:rPr lang="ru-RU" dirty="0">
                <a:latin typeface="Times New Roman" panose="02020603050405020304" pitchFamily="18" charset="0"/>
                <a:ea typeface="Times New Roman" panose="02020603050405020304" pitchFamily="18" charset="0"/>
                <a:cs typeface="Times New Roman" panose="02020603050405020304" pitchFamily="18" charset="0"/>
              </a:rPr>
              <a: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süýşme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deformasiýasy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towlaýjy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moment</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a:t>
            </a:r>
            <a:r>
              <a:rPr lang="ru-RU" baseline="-25000" dirty="0" err="1">
                <a:latin typeface="Times New Roman" panose="02020603050405020304" pitchFamily="18" charset="0"/>
                <a:ea typeface="Times New Roman" panose="02020603050405020304" pitchFamily="18" charset="0"/>
                <a:cs typeface="Times New Roman" panose="02020603050405020304" pitchFamily="18" charset="0"/>
              </a:rPr>
              <a:t>t</a:t>
            </a:r>
            <a:r>
              <a:rPr lang="ru-RU" dirty="0">
                <a:latin typeface="Times New Roman" panose="02020603050405020304" pitchFamily="18" charset="0"/>
                <a:ea typeface="Times New Roman" panose="02020603050405020304" pitchFamily="18" charset="0"/>
                <a:cs typeface="Times New Roman" panose="02020603050405020304" pitchFamily="18" charset="0"/>
              </a:rPr>
              <a: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towlanma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egiji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moment</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a:t>
            </a:r>
            <a:r>
              <a:rPr lang="ru-RU" baseline="-25000" dirty="0" err="1">
                <a:latin typeface="Times New Roman" panose="02020603050405020304" pitchFamily="18" charset="0"/>
                <a:ea typeface="Times New Roman" panose="02020603050405020304" pitchFamily="18" charset="0"/>
                <a:cs typeface="Times New Roman" panose="02020603050405020304" pitchFamily="18" charset="0"/>
              </a:rPr>
              <a:t>e</a:t>
            </a:r>
            <a:r>
              <a:rPr lang="ru-RU" baseline="-25000"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bolsa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egiji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deformasiýalar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degişlidir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Olary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utgaşdyrmak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mysal</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üçin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gysylmany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egiji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egijini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towlanma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ş.m</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utgaşdyrmak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çylşyrymly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garşylygy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göz</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öňüne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getirmek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bolar</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N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a:t>
            </a:r>
            <a:r>
              <a:rPr lang="ru-RU" baseline="-25000" dirty="0" err="1">
                <a:latin typeface="Times New Roman" panose="02020603050405020304" pitchFamily="18" charset="0"/>
                <a:ea typeface="Times New Roman" panose="02020603050405020304" pitchFamily="18" charset="0"/>
                <a:cs typeface="Times New Roman" panose="02020603050405020304" pitchFamily="18" charset="0"/>
              </a:rPr>
              <a:t>t</a:t>
            </a:r>
            <a:r>
              <a:rPr lang="ru-RU" baseline="-25000"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içki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güýçler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özleriniň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diňe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parametrleriý</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ýagny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ululygy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häsiýetlendirilýär</a:t>
            </a:r>
            <a:r>
              <a:rPr lang="ru-RU" dirty="0">
                <a:latin typeface="Times New Roman" panose="02020603050405020304" pitchFamily="18" charset="0"/>
                <a:ea typeface="Times New Roman" panose="02020603050405020304" pitchFamily="18" charset="0"/>
                <a:cs typeface="Times New Roman" panose="02020603050405020304" pitchFamily="18" charset="0"/>
              </a:rPr>
              <a:t>. 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kese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bolsa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parametr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häsiýetlendirilýär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mysal</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üçin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bu</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güýjüň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ululygy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onuň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ugry</a:t>
            </a:r>
            <a:r>
              <a:rPr lang="ru-RU" dirty="0">
                <a:latin typeface="Times New Roman" panose="02020603050405020304" pitchFamily="18" charset="0"/>
                <a:ea typeface="Times New Roman" panose="02020603050405020304" pitchFamily="18" charset="0"/>
                <a:cs typeface="Times New Roman" panose="02020603050405020304" pitchFamily="18" charset="0"/>
              </a:rPr>
              <a:t>. 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güýji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pürsüň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kese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kesiginiň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tekizliginde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ýerleşen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özara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perpendikulýar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bolan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oklara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parallel</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Q</a:t>
            </a:r>
            <a:r>
              <a:rPr lang="ru-RU" baseline="-25000" dirty="0" err="1">
                <a:latin typeface="Times New Roman" panose="02020603050405020304" pitchFamily="18" charset="0"/>
                <a:ea typeface="Times New Roman" panose="02020603050405020304" pitchFamily="18" charset="0"/>
                <a:cs typeface="Times New Roman" panose="02020603050405020304" pitchFamily="18" charset="0"/>
              </a:rPr>
              <a:t>z</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Q</a:t>
            </a:r>
            <a:r>
              <a:rPr lang="ru-RU" baseline="-25000" dirty="0" err="1">
                <a:latin typeface="Times New Roman" panose="02020603050405020304" pitchFamily="18" charset="0"/>
                <a:ea typeface="Times New Roman" panose="02020603050405020304" pitchFamily="18" charset="0"/>
                <a:cs typeface="Times New Roman" panose="02020603050405020304" pitchFamily="18" charset="0"/>
              </a:rPr>
              <a:t>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düzüji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güýçler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aňladylsa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has</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amatly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bolýar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a:t>
            </a:r>
            <a:r>
              <a:rPr lang="ru-RU" baseline="-25000" dirty="0" err="1">
                <a:latin typeface="Times New Roman" panose="02020603050405020304" pitchFamily="18" charset="0"/>
                <a:ea typeface="Times New Roman" panose="02020603050405020304" pitchFamily="18" charset="0"/>
                <a:cs typeface="Times New Roman" panose="02020603050405020304" pitchFamily="18" charset="0"/>
              </a:rPr>
              <a:t>e</a:t>
            </a:r>
            <a:r>
              <a:rPr lang="ru-RU" baseline="-25000"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egriji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moment</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hem</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parametrleri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häsiýetlendirilýär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adatça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ony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egriji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momendi</a:t>
            </a:r>
            <a:r>
              <a:rPr lang="ru-RU" dirty="0">
                <a:latin typeface="Times New Roman" panose="02020603050405020304" pitchFamily="18" charset="0"/>
                <a:ea typeface="Times New Roman" panose="02020603050405020304" pitchFamily="18" charset="0"/>
                <a:cs typeface="Times New Roman" panose="02020603050405020304" pitchFamily="18" charset="0"/>
              </a:rPr>
              <a:t>) z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y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oklaryna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görä</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düzüji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sany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a:t>
            </a:r>
            <a:r>
              <a:rPr lang="ru-RU" baseline="-25000" dirty="0" err="1">
                <a:latin typeface="Times New Roman" panose="02020603050405020304" pitchFamily="18" charset="0"/>
                <a:ea typeface="Times New Roman" panose="02020603050405020304" pitchFamily="18" charset="0"/>
                <a:cs typeface="Times New Roman" panose="02020603050405020304" pitchFamily="18" charset="0"/>
              </a:rPr>
              <a:t>z</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a:t>
            </a:r>
            <a:r>
              <a:rPr lang="ru-RU" baseline="-25000" dirty="0" err="1">
                <a:latin typeface="Times New Roman" panose="02020603050405020304" pitchFamily="18" charset="0"/>
                <a:ea typeface="Times New Roman" panose="02020603050405020304" pitchFamily="18" charset="0"/>
                <a:cs typeface="Times New Roman" panose="02020603050405020304" pitchFamily="18" charset="0"/>
              </a:rPr>
              <a:t>y</a:t>
            </a:r>
            <a:r>
              <a:rPr lang="ru-RU" baseline="-25000"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egriji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momentlere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dargadylýar</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70251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85011" y="866275"/>
            <a:ext cx="11277599" cy="5117432"/>
          </a:xfrm>
        </p:spPr>
        <p:txBody>
          <a:bodyPr/>
          <a:lstStyle/>
          <a:p>
            <a:pPr algn="just">
              <a:lnSpc>
                <a:spcPct val="107000"/>
              </a:lnSpc>
              <a:spcAft>
                <a:spcPts val="0"/>
              </a:spcAft>
            </a:pPr>
            <a:r>
              <a:rPr lang="ru-RU" dirty="0" err="1">
                <a:latin typeface="Times New Roman" panose="02020603050405020304" pitchFamily="18" charset="0"/>
                <a:ea typeface="Times New Roman" panose="02020603050405020304" pitchFamily="18" charset="0"/>
                <a:cs typeface="Times New Roman" panose="02020603050405020304" pitchFamily="18" charset="0"/>
              </a:rPr>
              <a:t>Şu</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görnüşde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konstruksiýanyň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islendik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bölegi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baş</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wektoryň</a:t>
            </a:r>
            <a:r>
              <a:rPr lang="ru-RU" dirty="0">
                <a:latin typeface="Times New Roman" panose="02020603050405020304" pitchFamily="18" charset="0"/>
                <a:ea typeface="Times New Roman" panose="02020603050405020304" pitchFamily="18" charset="0"/>
                <a:cs typeface="Times New Roman" panose="02020603050405020304" pitchFamily="18" charset="0"/>
              </a:rPr>
              <a:t> N,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Q</a:t>
            </a:r>
            <a:r>
              <a:rPr lang="ru-RU" baseline="-25000" dirty="0" err="1">
                <a:latin typeface="Times New Roman" panose="02020603050405020304" pitchFamily="18" charset="0"/>
                <a:ea typeface="Times New Roman" panose="02020603050405020304" pitchFamily="18" charset="0"/>
                <a:cs typeface="Times New Roman" panose="02020603050405020304" pitchFamily="18" charset="0"/>
              </a:rPr>
              <a:t>z</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Q</a:t>
            </a:r>
            <a:r>
              <a:rPr lang="ru-RU" baseline="-25000" dirty="0" err="1">
                <a:latin typeface="Times New Roman" panose="02020603050405020304" pitchFamily="18" charset="0"/>
                <a:ea typeface="Times New Roman" panose="02020603050405020304" pitchFamily="18" charset="0"/>
                <a:cs typeface="Times New Roman" panose="02020603050405020304" pitchFamily="18" charset="0"/>
              </a:rPr>
              <a:t>y</a:t>
            </a:r>
            <a:r>
              <a:rPr lang="ru-RU" baseline="-25000"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üç</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sany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düzüjileri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seredilýän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kese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kesikde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döreýän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içki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güýçleriň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baş</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momendi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a:t>
            </a:r>
            <a:r>
              <a:rPr lang="ru-RU" baseline="-25000" dirty="0" err="1">
                <a:latin typeface="Times New Roman" panose="02020603050405020304" pitchFamily="18" charset="0"/>
                <a:ea typeface="Times New Roman" panose="02020603050405020304" pitchFamily="18" charset="0"/>
                <a:cs typeface="Times New Roman" panose="02020603050405020304" pitchFamily="18" charset="0"/>
              </a:rPr>
              <a:t>t</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a:t>
            </a:r>
            <a:r>
              <a:rPr lang="ru-RU" baseline="-25000" dirty="0" err="1">
                <a:latin typeface="Times New Roman" panose="02020603050405020304" pitchFamily="18" charset="0"/>
                <a:ea typeface="Times New Roman" panose="02020603050405020304" pitchFamily="18" charset="0"/>
                <a:cs typeface="Times New Roman" panose="02020603050405020304" pitchFamily="18" charset="0"/>
              </a:rPr>
              <a:t>z</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a:t>
            </a:r>
            <a:r>
              <a:rPr lang="ru-RU" baseline="-25000" dirty="0" err="1">
                <a:latin typeface="Times New Roman" panose="02020603050405020304" pitchFamily="18" charset="0"/>
                <a:ea typeface="Times New Roman" panose="02020603050405020304" pitchFamily="18" charset="0"/>
                <a:cs typeface="Times New Roman" panose="02020603050405020304" pitchFamily="18" charset="0"/>
              </a:rPr>
              <a:t>y</a:t>
            </a:r>
            <a:r>
              <a:rPr lang="ru-RU" baseline="-25000"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düzüjileri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häsiýetlendirilýär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Bu</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düzüjilere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içki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güýçleriň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faktory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ýada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içki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güýjenmeler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güýçler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diýilýär</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7591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0843" y="665748"/>
            <a:ext cx="11502189" cy="6192252"/>
          </a:xfrm>
        </p:spPr>
        <p:txBody>
          <a:bodyPr/>
          <a:lstStyle/>
          <a:p>
            <a:pPr algn="just">
              <a:lnSpc>
                <a:spcPct val="107000"/>
              </a:lnSpc>
              <a:spcAft>
                <a:spcPts val="0"/>
              </a:spcAft>
            </a:pPr>
            <a:r>
              <a:rPr lang="sq-AL" dirty="0">
                <a:latin typeface="Times New Roman" panose="02020603050405020304" pitchFamily="18" charset="0"/>
                <a:ea typeface="Times New Roman" panose="02020603050405020304" pitchFamily="18" charset="0"/>
                <a:cs typeface="Times New Roman" panose="02020603050405020304" pitchFamily="18" charset="0"/>
              </a:rPr>
              <a:t>Konstruksiýa güýç täsir edende ol konstruksiýada deformasiýa bolup geçýär. Ony şeýle göz öňüne getirip bolar, ýagny jisim birnäçe kiçi böleklerden durýar, güýjiň täsiri netijesinde olar biri-birinden süýşýärler olary yzyna getirmäge synanşýan güýje </a:t>
            </a:r>
            <a:r>
              <a:rPr lang="sq-AL" b="1" dirty="0">
                <a:latin typeface="Times New Roman" panose="02020603050405020304" pitchFamily="18" charset="0"/>
                <a:ea typeface="Times New Roman" panose="02020603050405020304" pitchFamily="18" charset="0"/>
                <a:cs typeface="Times New Roman" panose="02020603050405020304" pitchFamily="18" charset="0"/>
              </a:rPr>
              <a:t>içki güýç</a:t>
            </a:r>
            <a:r>
              <a:rPr lang="sq-AL" dirty="0">
                <a:latin typeface="Times New Roman" panose="02020603050405020304" pitchFamily="18" charset="0"/>
                <a:ea typeface="Times New Roman" panose="02020603050405020304" pitchFamily="18" charset="0"/>
                <a:cs typeface="Times New Roman" panose="02020603050405020304" pitchFamily="18" charset="0"/>
              </a:rPr>
              <a:t> diýilýär. Diýmek içki güýjiň bahasy daşky güýje bagly bolýar, ýöne içki güýç tükeniksiz artyp bilmeýär, şol sebäpden konstruksiýada döwülme prosesi bolup geçýär. Diýmek içki güýjiň nähili bahalara eýe bolýanyny bilmezden konstruksiýanyň berkligine baha berip bolmaýar. Içki güýçler </a:t>
            </a:r>
            <a:r>
              <a:rPr lang="sq-AL" b="1" dirty="0">
                <a:latin typeface="Times New Roman" panose="02020603050405020304" pitchFamily="18" charset="0"/>
                <a:ea typeface="Times New Roman" panose="02020603050405020304" pitchFamily="18" charset="0"/>
                <a:cs typeface="Times New Roman" panose="02020603050405020304" pitchFamily="18" charset="0"/>
              </a:rPr>
              <a:t>kesikler </a:t>
            </a:r>
            <a:r>
              <a:rPr lang="sq-AL" dirty="0">
                <a:latin typeface="Times New Roman" panose="02020603050405020304" pitchFamily="18" charset="0"/>
                <a:ea typeface="Times New Roman" panose="02020603050405020304" pitchFamily="18" charset="0"/>
                <a:cs typeface="Times New Roman" panose="02020603050405020304" pitchFamily="18" charset="0"/>
              </a:rPr>
              <a:t>usuly bilen hasaplanýar.</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5345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2879636" y="339196"/>
            <a:ext cx="6926791" cy="4088425"/>
          </a:xfrm>
          <a:prstGeom prst="rect">
            <a:avLst/>
          </a:prstGeom>
        </p:spPr>
      </p:pic>
      <p:pic>
        <p:nvPicPr>
          <p:cNvPr id="5" name="Рисунок 4"/>
          <p:cNvPicPr>
            <a:picLocks noChangeAspect="1"/>
          </p:cNvPicPr>
          <p:nvPr/>
        </p:nvPicPr>
        <p:blipFill>
          <a:blip r:embed="rId3"/>
          <a:stretch>
            <a:fillRect/>
          </a:stretch>
        </p:blipFill>
        <p:spPr>
          <a:xfrm>
            <a:off x="511749" y="4427621"/>
            <a:ext cx="11680251" cy="1588168"/>
          </a:xfrm>
          <a:prstGeom prst="rect">
            <a:avLst/>
          </a:prstGeom>
        </p:spPr>
      </p:pic>
    </p:spTree>
    <p:extLst>
      <p:ext uri="{BB962C8B-B14F-4D97-AF65-F5344CB8AC3E}">
        <p14:creationId xmlns:p14="http://schemas.microsoft.com/office/powerpoint/2010/main" val="1613120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5670" y="1506959"/>
            <a:ext cx="11541580" cy="3289630"/>
          </a:xfrm>
        </p:spPr>
      </p:pic>
    </p:spTree>
    <p:extLst>
      <p:ext uri="{BB962C8B-B14F-4D97-AF65-F5344CB8AC3E}">
        <p14:creationId xmlns:p14="http://schemas.microsoft.com/office/powerpoint/2010/main" val="745364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2926" y="304800"/>
            <a:ext cx="11550316" cy="6336632"/>
          </a:xfrm>
        </p:spPr>
        <p:txBody>
          <a:bodyPr/>
          <a:lstStyle/>
          <a:p>
            <a:pPr algn="ctr">
              <a:lnSpc>
                <a:spcPct val="107000"/>
              </a:lnSpc>
              <a:spcAft>
                <a:spcPts val="0"/>
              </a:spcAft>
            </a:pPr>
            <a:r>
              <a:rPr lang="sq-AL" b="1" dirty="0">
                <a:latin typeface="Times New Roman" panose="02020603050405020304" pitchFamily="18" charset="0"/>
                <a:ea typeface="Times New Roman" panose="02020603050405020304" pitchFamily="18" charset="0"/>
                <a:cs typeface="Times New Roman" panose="02020603050405020304" pitchFamily="18" charset="0"/>
              </a:rPr>
              <a:t>Içki güýçleriň döredýän deformasiýalary</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9964" y="982499"/>
            <a:ext cx="7928464" cy="4981233"/>
          </a:xfrm>
          <a:prstGeom prst="rect">
            <a:avLst/>
          </a:prstGeom>
        </p:spPr>
      </p:pic>
    </p:spTree>
    <p:extLst>
      <p:ext uri="{BB962C8B-B14F-4D97-AF65-F5344CB8AC3E}">
        <p14:creationId xmlns:p14="http://schemas.microsoft.com/office/powerpoint/2010/main" val="191511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19307" y="913199"/>
            <a:ext cx="10183346" cy="4573201"/>
          </a:xfrm>
        </p:spPr>
      </p:pic>
    </p:spTree>
    <p:extLst>
      <p:ext uri="{BB962C8B-B14F-4D97-AF65-F5344CB8AC3E}">
        <p14:creationId xmlns:p14="http://schemas.microsoft.com/office/powerpoint/2010/main" val="406755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0841" y="545432"/>
            <a:ext cx="11678653" cy="6112042"/>
          </a:xfrm>
        </p:spPr>
        <p:txBody>
          <a:bodyPr>
            <a:normAutofit lnSpcReduction="10000"/>
          </a:bodyPr>
          <a:lstStyle/>
          <a:p>
            <a:pPr algn="just">
              <a:lnSpc>
                <a:spcPct val="107000"/>
              </a:lnSpc>
              <a:spcAft>
                <a:spcPts val="0"/>
              </a:spcAft>
            </a:pPr>
            <a:r>
              <a:rPr lang="sq-AL" dirty="0">
                <a:latin typeface="Times New Roman" panose="02020603050405020304" pitchFamily="18" charset="0"/>
                <a:ea typeface="Times New Roman" panose="02020603050405020304" pitchFamily="18" charset="0"/>
                <a:cs typeface="Times New Roman" panose="02020603050405020304" pitchFamily="18" charset="0"/>
              </a:rPr>
              <a:t>I</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slendik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materialda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içki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atomlarynyň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arasyndaky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içki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güýçler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bolýar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Şu</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güýçleriň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esasynda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materialyň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daşky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täsir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edýän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güýçlere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çydamlylyk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ukyby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kesgitlenilýär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döwülmä</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ýagny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döwülmejek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bolýar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şekiliniň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hemde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ölçegleriň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üýtgemesine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garşylyk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görkezýär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Jisime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daşky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güýjüň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täsir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etmegi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onuň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içki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güýçleriniň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köpelmegine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ýada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azalmagyna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üýtgemegine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ýagny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goşmaça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içki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güýçleriň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döremegine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getirýär</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err="1">
                <a:latin typeface="Times New Roman" panose="02020603050405020304" pitchFamily="18" charset="0"/>
                <a:ea typeface="Times New Roman" panose="02020603050405020304" pitchFamily="18" charset="0"/>
                <a:cs typeface="Times New Roman" panose="02020603050405020304" pitchFamily="18" charset="0"/>
              </a:rPr>
              <a:t>Materiallaryň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garşylygy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dersinde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goşmaça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içki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güýçler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öwrenilýär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Şol</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sebäpli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içki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güýçler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ýada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içki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güýjenmeler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diýlip</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daşky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güýjüň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täsirinde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konstruksiýanyň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aýratyn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bölekleriniň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özara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täsir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güýçlerine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düşünilýär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Bu</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düşünje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jisime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daşky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täsir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edýänçe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içki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güýçleriň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ýoklugy</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döremeýändigi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deňgüýçlidir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Şol</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sebäpli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materiallaryň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garşylygy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kursunda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jisimiň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başlangyç</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ýagdaýy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asuda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naprýažennyý</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ýagdaýda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däl</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diýlip</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gipoteza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kabul</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edilýär</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55427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72716" y="272716"/>
            <a:ext cx="11630526" cy="6192252"/>
          </a:xfrm>
        </p:spPr>
        <p:txBody>
          <a:bodyPr/>
          <a:lstStyle/>
          <a:p>
            <a:pPr algn="just">
              <a:lnSpc>
                <a:spcPct val="107000"/>
              </a:lnSpc>
              <a:spcAft>
                <a:spcPts val="0"/>
              </a:spcAft>
            </a:pPr>
            <a:r>
              <a:rPr lang="ru-RU" dirty="0" err="1">
                <a:latin typeface="Times New Roman" panose="02020603050405020304" pitchFamily="18" charset="0"/>
                <a:ea typeface="Times New Roman" panose="02020603050405020304" pitchFamily="18" charset="0"/>
                <a:cs typeface="Times New Roman" panose="02020603050405020304" pitchFamily="18" charset="0"/>
              </a:rPr>
              <a:t>Daşky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güýçleriň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täsir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etmegi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netijesinde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deňagramly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ýagdaýda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bolan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konstruksiýanyň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elementine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seredeliň</a:t>
            </a:r>
            <a:r>
              <a:rPr lang="ru-RU" dirty="0">
                <a:latin typeface="Times New Roman" panose="02020603050405020304" pitchFamily="18" charset="0"/>
                <a:ea typeface="Times New Roman" panose="02020603050405020304" pitchFamily="18" charset="0"/>
                <a:cs typeface="Times New Roman" panose="02020603050405020304" pitchFamily="18" charset="0"/>
              </a:rPr>
              <a:t> (13-nji </a:t>
            </a:r>
            <a:r>
              <a:rPr lang="ru-RU" i="1" dirty="0">
                <a:latin typeface="Times New Roman" panose="02020603050405020304" pitchFamily="18" charset="0"/>
                <a:ea typeface="Times New Roman" panose="02020603050405020304" pitchFamily="18" charset="0"/>
                <a:cs typeface="Times New Roman" panose="02020603050405020304" pitchFamily="18" charset="0"/>
              </a:rPr>
              <a:t>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surat</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Daşky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güýçleriň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hataryna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berlen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täsir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edýän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güýçler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baglaşdyryjy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reaksiýa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güýçleri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girýär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4190066" y="1884202"/>
            <a:ext cx="3795826" cy="4580766"/>
          </a:xfrm>
          <a:prstGeom prst="rect">
            <a:avLst/>
          </a:prstGeom>
        </p:spPr>
      </p:pic>
    </p:spTree>
    <p:extLst>
      <p:ext uri="{BB962C8B-B14F-4D97-AF65-F5344CB8AC3E}">
        <p14:creationId xmlns:p14="http://schemas.microsoft.com/office/powerpoint/2010/main" val="3461321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8758" y="417094"/>
            <a:ext cx="11486147" cy="6440905"/>
          </a:xfrm>
        </p:spPr>
        <p:txBody>
          <a:bodyPr>
            <a:normAutofit/>
          </a:bodyPr>
          <a:lstStyle/>
          <a:p>
            <a:pPr algn="just">
              <a:lnSpc>
                <a:spcPct val="107000"/>
              </a:lnSpc>
              <a:spcAft>
                <a:spcPts val="0"/>
              </a:spcAft>
            </a:pPr>
            <a:r>
              <a:rPr lang="ru-RU" dirty="0" err="1">
                <a:latin typeface="Times New Roman" panose="02020603050405020304" pitchFamily="18" charset="0"/>
                <a:ea typeface="Times New Roman" panose="02020603050405020304" pitchFamily="18" charset="0"/>
                <a:cs typeface="Times New Roman" panose="02020603050405020304" pitchFamily="18" charset="0"/>
              </a:rPr>
              <a:t>Pikirimizde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elementi</a:t>
            </a:r>
            <a:r>
              <a:rPr lang="ru-RU" dirty="0">
                <a:latin typeface="Times New Roman" panose="02020603050405020304" pitchFamily="18" charset="0"/>
                <a:ea typeface="Times New Roman" panose="02020603050405020304" pitchFamily="18" charset="0"/>
                <a:cs typeface="Times New Roman" panose="02020603050405020304" pitchFamily="18" charset="0"/>
              </a:rPr>
              <a:t> I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tekizlik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keseliň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Elementiň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kesilen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sag</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tarapy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onuň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çep</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tarapyna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üçin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täsir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edýän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daşky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hökmünde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bolýar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Bitin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element</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üçin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bolsa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bu</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içki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güýçler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bolýar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Bu</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güýçler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ululygy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deň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ugry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bolsa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çep</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bölegiň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sag</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bölege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täsir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edýän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güýjüň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ugruna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garşylyklydyr</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err="1">
                <a:latin typeface="Times New Roman" panose="02020603050405020304" pitchFamily="18" charset="0"/>
                <a:ea typeface="Times New Roman" panose="02020603050405020304" pitchFamily="18" charset="0"/>
                <a:cs typeface="Times New Roman" panose="02020603050405020304" pitchFamily="18" charset="0"/>
              </a:rPr>
              <a:t>Umumy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ýagdaýda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elementiň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çep</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sag</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bölekleriniň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giňişlikdäki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özara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täsirini</a:t>
            </a:r>
            <a:r>
              <a:rPr lang="ru-RU" dirty="0">
                <a:latin typeface="Times New Roman" panose="02020603050405020304" pitchFamily="18" charset="0"/>
                <a:ea typeface="Times New Roman" panose="02020603050405020304" pitchFamily="18" charset="0"/>
                <a:cs typeface="Times New Roman" panose="02020603050405020304" pitchFamily="18" charset="0"/>
              </a:rPr>
              <a:t>, I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kesigiň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islendik</a:t>
            </a:r>
            <a:r>
              <a:rPr lang="ru-RU" dirty="0">
                <a:latin typeface="Times New Roman" panose="02020603050405020304" pitchFamily="18" charset="0"/>
                <a:ea typeface="Times New Roman" panose="02020603050405020304" pitchFamily="18" charset="0"/>
                <a:cs typeface="Times New Roman" panose="02020603050405020304" pitchFamily="18" charset="0"/>
              </a:rPr>
              <a:t> O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nokadyna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goýlan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käbir</a:t>
            </a:r>
            <a:r>
              <a:rPr lang="ru-RU" dirty="0">
                <a:latin typeface="Times New Roman" panose="02020603050405020304" pitchFamily="18" charset="0"/>
                <a:ea typeface="Times New Roman" panose="02020603050405020304" pitchFamily="18" charset="0"/>
                <a:cs typeface="Times New Roman" panose="02020603050405020304" pitchFamily="18" charset="0"/>
              </a:rPr>
              <a:t> R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bu</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nokatdan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geçýän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käbir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oka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görä</a:t>
            </a:r>
            <a:r>
              <a:rPr lang="ru-RU" dirty="0">
                <a:latin typeface="Times New Roman" panose="02020603050405020304" pitchFamily="18" charset="0"/>
                <a:ea typeface="Times New Roman" panose="02020603050405020304" pitchFamily="18" charset="0"/>
                <a:cs typeface="Times New Roman" panose="02020603050405020304" pitchFamily="18" charset="0"/>
              </a:rPr>
              <a:t> M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momendi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hökmünde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göz</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öňüne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getirip</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bolar</a:t>
            </a:r>
            <a:r>
              <a:rPr lang="ru-RU" dirty="0">
                <a:latin typeface="Times New Roman" panose="02020603050405020304" pitchFamily="18" charset="0"/>
                <a:ea typeface="Times New Roman" panose="02020603050405020304" pitchFamily="18" charset="0"/>
                <a:cs typeface="Times New Roman" panose="02020603050405020304" pitchFamily="18" charset="0"/>
              </a:rPr>
              <a:t> (13-nji b, w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suratlar</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R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esasy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wektor</a:t>
            </a:r>
            <a:r>
              <a:rPr lang="ru-RU" dirty="0">
                <a:latin typeface="Times New Roman" panose="02020603050405020304" pitchFamily="18" charset="0"/>
                <a:ea typeface="Times New Roman" panose="02020603050405020304" pitchFamily="18" charset="0"/>
                <a:cs typeface="Times New Roman" panose="02020603050405020304" pitchFamily="18" charset="0"/>
              </a:rPr>
              <a:t>, M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moment</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bolsa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geçirilen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kesik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täsir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edýän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güýçler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ulgamynyň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esasy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momendi</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err="1">
                <a:latin typeface="Times New Roman" panose="02020603050405020304" pitchFamily="18" charset="0"/>
                <a:ea typeface="Times New Roman" panose="02020603050405020304" pitchFamily="18" charset="0"/>
                <a:cs typeface="Times New Roman" panose="02020603050405020304" pitchFamily="18" charset="0"/>
              </a:rPr>
              <a:t>Pürsde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döreýän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içki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güýçleri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pürsüň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okuna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perpendikulýar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geçirilen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kesikler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kesgitlenilýär</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514025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642</Words>
  <Application>Microsoft Office PowerPoint</Application>
  <PresentationFormat>Широкоэкранный</PresentationFormat>
  <Paragraphs>14</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Calibri</vt:lpstr>
      <vt:lpstr>Calibri Light</vt:lpstr>
      <vt:lpstr>Times New Roman</vt:lpstr>
      <vt:lpstr>Тема Office</vt:lpstr>
      <vt:lpstr>Deformasiýalar we içki güýçler barada düşünje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Deformasiýalar we içki güýçler barada düşünje</dc:title>
  <dc:creator>Lenovo</dc:creator>
  <cp:lastModifiedBy>Lenovo</cp:lastModifiedBy>
  <cp:revision>2</cp:revision>
  <dcterms:created xsi:type="dcterms:W3CDTF">2018-09-14T14:43:02Z</dcterms:created>
  <dcterms:modified xsi:type="dcterms:W3CDTF">2018-09-14T14:52:51Z</dcterms:modified>
</cp:coreProperties>
</file>