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78" y="1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800649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24718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124935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345592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341618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B7C2D7E-9622-48E8-AC88-190EAECE0C5B}"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326650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B7C2D7E-9622-48E8-AC88-190EAECE0C5B}" type="datetimeFigureOut">
              <a:rPr lang="ru-RU" smtClean="0"/>
              <a:t>14.09.2018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1785862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B7C2D7E-9622-48E8-AC88-190EAECE0C5B}" type="datetimeFigureOut">
              <a:rPr lang="ru-RU" smtClean="0"/>
              <a:t>14.09.2018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76870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B7C2D7E-9622-48E8-AC88-190EAECE0C5B}" type="datetimeFigureOut">
              <a:rPr lang="ru-RU" smtClean="0"/>
              <a:t>14.09.2018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1763388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B7C2D7E-9622-48E8-AC88-190EAECE0C5B}"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1682859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B7C2D7E-9622-48E8-AC88-190EAECE0C5B}" type="datetimeFigureOut">
              <a:rPr lang="ru-RU" smtClean="0"/>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45F1C-51DE-4CBB-9E09-6985D1B8992F}" type="slidenum">
              <a:rPr lang="ru-RU" smtClean="0"/>
              <a:t>‹#›</a:t>
            </a:fld>
            <a:endParaRPr lang="ru-RU"/>
          </a:p>
        </p:txBody>
      </p:sp>
    </p:spTree>
    <p:extLst>
      <p:ext uri="{BB962C8B-B14F-4D97-AF65-F5344CB8AC3E}">
        <p14:creationId xmlns:p14="http://schemas.microsoft.com/office/powerpoint/2010/main" val="341220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7C2D7E-9622-48E8-AC88-190EAECE0C5B}" type="datetimeFigureOut">
              <a:rPr lang="ru-RU" smtClean="0"/>
              <a:t>14.09.2018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45F1C-51DE-4CBB-9E09-6985D1B8992F}" type="slidenum">
              <a:rPr lang="ru-RU" smtClean="0"/>
              <a:t>‹#›</a:t>
            </a:fld>
            <a:endParaRPr lang="ru-RU"/>
          </a:p>
        </p:txBody>
      </p:sp>
    </p:spTree>
    <p:extLst>
      <p:ext uri="{BB962C8B-B14F-4D97-AF65-F5344CB8AC3E}">
        <p14:creationId xmlns:p14="http://schemas.microsoft.com/office/powerpoint/2010/main" val="2772932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23753" y="66501"/>
            <a:ext cx="9581804" cy="1596044"/>
          </a:xfrm>
        </p:spPr>
        <p:txBody>
          <a:bodyPr>
            <a:normAutofit/>
          </a:bodyPr>
          <a:lstStyle/>
          <a:p>
            <a:pPr marL="342900" lvl="0" indent="-342900">
              <a:spcAft>
                <a:spcPts val="0"/>
              </a:spcAft>
            </a:pPr>
            <a:r>
              <a:rPr lang="sq-AL" sz="4000" b="1" cap="all" dirty="0" smtClean="0">
                <a:effectLst/>
                <a:latin typeface="Times New Roman" panose="02020603050405020304" pitchFamily="18" charset="0"/>
                <a:ea typeface="Times New Roman" panose="02020603050405020304" pitchFamily="18" charset="0"/>
              </a:rPr>
              <a:t>Esasy düşünjeler</a:t>
            </a:r>
            <a:r>
              <a:rPr lang="ru-RU" sz="4000" dirty="0" smtClean="0">
                <a:effectLst/>
              </a:rPr>
              <a:t/>
            </a:r>
            <a:br>
              <a:rPr lang="ru-RU" sz="4000" dirty="0" smtClean="0">
                <a:effectLst/>
              </a:rPr>
            </a:br>
            <a:endParaRPr lang="ru-RU"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15884" y="1662545"/>
            <a:ext cx="11571316" cy="4738255"/>
          </a:xfrm>
        </p:spPr>
        <p:txBody>
          <a:bodyPr/>
          <a:lstStyle/>
          <a:p>
            <a:pPr algn="just"/>
            <a:r>
              <a:rPr lang="tk-TM" sz="4000" dirty="0" smtClean="0">
                <a:latin typeface="Times New Roman" panose="02020603050405020304" pitchFamily="18" charset="0"/>
                <a:cs typeface="Times New Roman" panose="02020603050405020304" pitchFamily="18" charset="0"/>
              </a:rPr>
              <a:t>1. Materiallaryň garşylygy ylmynyň seredýän meseleleri we onuň ösüş ýoly.</a:t>
            </a:r>
          </a:p>
          <a:p>
            <a:pPr algn="just"/>
            <a:r>
              <a:rPr lang="tk-TM" sz="4000" dirty="0" smtClean="0">
                <a:latin typeface="Times New Roman" panose="02020603050405020304" pitchFamily="18" charset="0"/>
                <a:cs typeface="Times New Roman" panose="02020603050405020304" pitchFamily="18" charset="0"/>
              </a:rPr>
              <a:t>2. Materiallaryň gurluşy we deformasiýasynyň häsiýeti baradaky esasy çaklamalar.</a:t>
            </a:r>
          </a:p>
          <a:p>
            <a:pPr algn="just"/>
            <a:r>
              <a:rPr lang="tk-TM" sz="4000" dirty="0" smtClean="0">
                <a:latin typeface="Times New Roman" panose="02020603050405020304" pitchFamily="18" charset="0"/>
                <a:cs typeface="Times New Roman" panose="02020603050405020304" pitchFamily="18" charset="0"/>
              </a:rPr>
              <a:t>3. Materiallaryň garşylygy dersinde öwrenilýän konstruksiýanyň bölekleri.</a:t>
            </a:r>
          </a:p>
          <a:p>
            <a:pPr algn="just"/>
            <a:endParaRPr lang="tk-TM" dirty="0" smtClean="0">
              <a:latin typeface="Times New Roman" panose="02020603050405020304" pitchFamily="18" charset="0"/>
              <a:cs typeface="Times New Roman" panose="02020603050405020304" pitchFamily="18" charset="0"/>
            </a:endParaRPr>
          </a:p>
          <a:p>
            <a:pPr algn="just"/>
            <a:endParaRPr lang="tk-TM"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2985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87388" y="523379"/>
            <a:ext cx="11417223" cy="3998743"/>
          </a:xfrm>
          <a:prstGeom prst="rect">
            <a:avLst/>
          </a:prstGeom>
        </p:spPr>
      </p:pic>
      <p:pic>
        <p:nvPicPr>
          <p:cNvPr id="5" name="Рисунок 4"/>
          <p:cNvPicPr>
            <a:picLocks noChangeAspect="1"/>
          </p:cNvPicPr>
          <p:nvPr/>
        </p:nvPicPr>
        <p:blipFill>
          <a:blip r:embed="rId3"/>
          <a:stretch>
            <a:fillRect/>
          </a:stretch>
        </p:blipFill>
        <p:spPr>
          <a:xfrm>
            <a:off x="167932" y="5247890"/>
            <a:ext cx="11856133" cy="703066"/>
          </a:xfrm>
          <a:prstGeom prst="rect">
            <a:avLst/>
          </a:prstGeom>
        </p:spPr>
      </p:pic>
    </p:spTree>
    <p:extLst>
      <p:ext uri="{BB962C8B-B14F-4D97-AF65-F5344CB8AC3E}">
        <p14:creationId xmlns:p14="http://schemas.microsoft.com/office/powerpoint/2010/main" val="1806591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48500"/>
            <a:ext cx="10515600" cy="1214294"/>
          </a:xfrm>
        </p:spPr>
        <p:txBody>
          <a:bodyPr>
            <a:noAutofit/>
          </a:bodyPr>
          <a:lstStyle/>
          <a:p>
            <a:pPr algn="ctr">
              <a:lnSpc>
                <a:spcPct val="107000"/>
              </a:lnSpc>
              <a:spcAft>
                <a:spcPts val="0"/>
              </a:spcAft>
            </a:pPr>
            <a:r>
              <a:rPr lang="sq-AL"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Materiallaryň garşylygy dersinde öwrenilýän </a:t>
            </a:r>
            <a:r>
              <a:rPr lang="ru-RU" sz="32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200" dirty="0" smtClean="0">
                <a:effectLst/>
                <a:latin typeface="Calibri" panose="020F0502020204030204" pitchFamily="34" charset="0"/>
                <a:ea typeface="Calibri" panose="020F0502020204030204" pitchFamily="34" charset="0"/>
                <a:cs typeface="Times New Roman" panose="02020603050405020304" pitchFamily="18" charset="0"/>
              </a:rPr>
            </a:br>
            <a:r>
              <a:rPr lang="sq-AL"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konstruksiýanyň bölekleri</a:t>
            </a:r>
            <a:r>
              <a:rPr lang="ru-RU" sz="32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200" dirty="0" smtClean="0">
                <a:effectLst/>
                <a:latin typeface="Calibri" panose="020F0502020204030204" pitchFamily="34" charset="0"/>
                <a:ea typeface="Calibri" panose="020F0502020204030204" pitchFamily="34" charset="0"/>
                <a:cs typeface="Times New Roman" panose="02020603050405020304" pitchFamily="18" charset="0"/>
              </a:rPr>
            </a:br>
            <a:endParaRPr lang="ru-RU"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49135" y="1429789"/>
            <a:ext cx="11554690" cy="5187142"/>
          </a:xfrm>
        </p:spPr>
        <p:txBody>
          <a:bodyPr>
            <a:normAutofit/>
          </a:bodyPr>
          <a:lstStyle/>
          <a:p>
            <a:pPr>
              <a:lnSpc>
                <a:spcPct val="107000"/>
              </a:lnSpc>
              <a:spcAft>
                <a:spcPts val="0"/>
              </a:spcAf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Pürs.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Bir ölçegi kese kesiginiň beýleki iki ölçeginden has uly bolan konstruksiýanyň bir bölegi.</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636332" y="3425161"/>
            <a:ext cx="8335339" cy="1196397"/>
          </a:xfrm>
          <a:prstGeom prst="rect">
            <a:avLst/>
          </a:prstGeom>
        </p:spPr>
      </p:pic>
    </p:spTree>
    <p:extLst>
      <p:ext uri="{BB962C8B-B14F-4D97-AF65-F5344CB8AC3E}">
        <p14:creationId xmlns:p14="http://schemas.microsoft.com/office/powerpoint/2010/main" val="121352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6007" y="315884"/>
            <a:ext cx="11587942" cy="6101541"/>
          </a:xfrm>
        </p:spPr>
        <p:txBody>
          <a:bodyPr>
            <a:normAutofit/>
          </a:bodyPr>
          <a:lstStyle/>
          <a:p>
            <a:pPr algn="just">
              <a:lnSpc>
                <a:spcPct val="107000"/>
              </a:lnSpc>
              <a:spcAft>
                <a:spcPts val="0"/>
              </a:spcAf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Syryk (steržen).</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Ýuka we uzyn pürse syryk diýilýär. Onuň ulanşyna görä sütün hem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958517" y="1453244"/>
            <a:ext cx="2202921" cy="4528227"/>
          </a:xfrm>
          <a:prstGeom prst="rect">
            <a:avLst/>
          </a:prstGeom>
        </p:spPr>
      </p:pic>
    </p:spTree>
    <p:extLst>
      <p:ext uri="{BB962C8B-B14F-4D97-AF65-F5344CB8AC3E}">
        <p14:creationId xmlns:p14="http://schemas.microsoft.com/office/powerpoint/2010/main" val="2167467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2385" y="399010"/>
            <a:ext cx="11321935" cy="5935287"/>
          </a:xfrm>
        </p:spPr>
        <p:txBody>
          <a:bodyPr>
            <a:normAutofit/>
          </a:bodyPr>
          <a:lstStyle/>
          <a:p>
            <a:pPr algn="just">
              <a:lnSpc>
                <a:spcPct val="107000"/>
              </a:lnSpc>
              <a:spcAft>
                <a:spcPts val="0"/>
              </a:spcAf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Balar (balka).</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Daýançda ýatan pürsiň okyna perpendikulýar ýa-da kese güýç goýulsa onda oňa balar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441109" y="1292589"/>
            <a:ext cx="5204486" cy="1533738"/>
          </a:xfrm>
          <a:prstGeom prst="rect">
            <a:avLst/>
          </a:prstGeom>
        </p:spPr>
      </p:pic>
      <p:pic>
        <p:nvPicPr>
          <p:cNvPr id="5" name="Рисунок 4"/>
          <p:cNvPicPr>
            <a:picLocks noChangeAspect="1"/>
          </p:cNvPicPr>
          <p:nvPr/>
        </p:nvPicPr>
        <p:blipFill>
          <a:blip r:embed="rId3"/>
          <a:stretch>
            <a:fillRect/>
          </a:stretch>
        </p:blipFill>
        <p:spPr>
          <a:xfrm>
            <a:off x="4779741" y="3212828"/>
            <a:ext cx="3366732" cy="2310275"/>
          </a:xfrm>
          <a:prstGeom prst="rect">
            <a:avLst/>
          </a:prstGeom>
        </p:spPr>
      </p:pic>
      <p:pic>
        <p:nvPicPr>
          <p:cNvPr id="6" name="Рисунок 5"/>
          <p:cNvPicPr>
            <a:picLocks noChangeAspect="1"/>
          </p:cNvPicPr>
          <p:nvPr/>
        </p:nvPicPr>
        <p:blipFill>
          <a:blip r:embed="rId4"/>
          <a:stretch>
            <a:fillRect/>
          </a:stretch>
        </p:blipFill>
        <p:spPr>
          <a:xfrm>
            <a:off x="1737283" y="5671514"/>
            <a:ext cx="20264811" cy="514372"/>
          </a:xfrm>
          <a:prstGeom prst="rect">
            <a:avLst/>
          </a:prstGeom>
        </p:spPr>
      </p:pic>
    </p:spTree>
    <p:extLst>
      <p:ext uri="{BB962C8B-B14F-4D97-AF65-F5344CB8AC3E}">
        <p14:creationId xmlns:p14="http://schemas.microsoft.com/office/powerpoint/2010/main" val="597085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9257" y="399011"/>
            <a:ext cx="11571317" cy="5985164"/>
          </a:xfrm>
        </p:spPr>
        <p:txBody>
          <a:bodyPr>
            <a:normAutofit/>
          </a:bodyPr>
          <a:lstStyle/>
          <a:p>
            <a:pPr algn="just">
              <a:lnSpc>
                <a:spcPct val="107000"/>
              </a:lnSpc>
              <a:spcAft>
                <a:spcPts val="0"/>
              </a:spcAft>
            </a:pPr>
            <a:r>
              <a:rPr lang="en-US"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T</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ekizgabyk (plastinka).</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Eger galyňlygy beýleki iki ölçeginden örän kiçi bolsa onda oňa plastinka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271473" y="1644867"/>
            <a:ext cx="7352885" cy="3493452"/>
          </a:xfrm>
          <a:prstGeom prst="rect">
            <a:avLst/>
          </a:prstGeom>
        </p:spPr>
      </p:pic>
    </p:spTree>
    <p:extLst>
      <p:ext uri="{BB962C8B-B14F-4D97-AF65-F5344CB8AC3E}">
        <p14:creationId xmlns:p14="http://schemas.microsoft.com/office/powerpoint/2010/main" val="805534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9135" y="548640"/>
            <a:ext cx="11454938" cy="5935287"/>
          </a:xfrm>
        </p:spPr>
        <p:txBody>
          <a:bodyPr>
            <a:normAutofit/>
          </a:bodyPr>
          <a:lstStyle/>
          <a:p>
            <a:pPr marL="0" indent="0">
              <a:buNone/>
            </a:pPr>
            <a:r>
              <a:rPr lang="sq-AL" sz="2200" dirty="0" smtClean="0">
                <a:effectLst/>
                <a:latin typeface="Times New Roman" panose="02020603050405020304" pitchFamily="18" charset="0"/>
                <a:ea typeface="Times New Roman" panose="02020603050405020304" pitchFamily="18" charset="0"/>
              </a:rPr>
              <a:t>Oky egri görnüşde bolan tekizgabyga gabyk diýilýär. Mysal hökmünde rezerwuary, baky, silosy getirmek bolar</a:t>
            </a:r>
            <a:r>
              <a:rPr lang="tk-TM" sz="2200" dirty="0" smtClean="0">
                <a:effectLst/>
                <a:latin typeface="Times New Roman" panose="02020603050405020304" pitchFamily="18" charset="0"/>
                <a:ea typeface="Times New Roman" panose="02020603050405020304" pitchFamily="18" charset="0"/>
              </a:rPr>
              <a:t>.</a:t>
            </a: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834962" y="1702656"/>
            <a:ext cx="4483284" cy="3627253"/>
          </a:xfrm>
          <a:prstGeom prst="rect">
            <a:avLst/>
          </a:prstGeom>
        </p:spPr>
      </p:pic>
    </p:spTree>
    <p:extLst>
      <p:ext uri="{BB962C8B-B14F-4D97-AF65-F5344CB8AC3E}">
        <p14:creationId xmlns:p14="http://schemas.microsoft.com/office/powerpoint/2010/main" val="3946442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6255" y="798021"/>
            <a:ext cx="11587942" cy="6184669"/>
          </a:xfrm>
        </p:spPr>
        <p:txBody>
          <a:bodyPr>
            <a:normAutofit/>
          </a:bodyPr>
          <a:lstStyle/>
          <a:p>
            <a:pPr algn="just">
              <a:lnSpc>
                <a:spcPct val="107000"/>
              </a:lnSpc>
              <a:spcAft>
                <a:spcPts val="0"/>
              </a:spcAft>
            </a:pPr>
            <a:r>
              <a:rPr lang="sq-AL" sz="40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Massiw jisim.</a:t>
            </a:r>
            <a:r>
              <a:rPr lang="sq-AL" sz="4000" dirty="0" smtClean="0">
                <a:effectLst/>
                <a:latin typeface="Times New Roman" panose="02020603050405020304" pitchFamily="18" charset="0"/>
                <a:ea typeface="Times New Roman" panose="02020603050405020304" pitchFamily="18" charset="0"/>
                <a:cs typeface="Times New Roman" panose="02020603050405020304" pitchFamily="18" charset="0"/>
              </a:rPr>
              <a:t> Eger ähli ölçegleri deň ýa-da o</a:t>
            </a:r>
            <a:r>
              <a:rPr lang="ru-RU" sz="4000" dirty="0" smtClean="0">
                <a:effectLst/>
                <a:latin typeface="Times New Roman" panose="02020603050405020304" pitchFamily="18" charset="0"/>
                <a:ea typeface="Times New Roman" panose="02020603050405020304" pitchFamily="18" charset="0"/>
                <a:cs typeface="Times New Roman" panose="02020603050405020304" pitchFamily="18" charset="0"/>
              </a:rPr>
              <a:t>ň</a:t>
            </a:r>
            <a:r>
              <a:rPr lang="sq-AL" sz="4000" dirty="0" smtClean="0">
                <a:effectLst/>
                <a:latin typeface="Times New Roman" panose="02020603050405020304" pitchFamily="18" charset="0"/>
                <a:ea typeface="Times New Roman" panose="02020603050405020304" pitchFamily="18" charset="0"/>
                <a:cs typeface="Times New Roman" panose="02020603050405020304" pitchFamily="18" charset="0"/>
              </a:rPr>
              <a:t> golaý bolan jisimlere massiw jisimler diýilýär. Bu konstruksiýanyň bölekleri maýyşgaklyk teoriýasynda giňişleýin seredilýär.</a:t>
            </a:r>
            <a:endParaRPr lang="ru-RU"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33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3600" b="1" dirty="0" err="1" smtClean="0">
                <a:latin typeface="Times New Roman" panose="02020603050405020304" pitchFamily="18" charset="0"/>
                <a:cs typeface="Times New Roman" panose="02020603050405020304" pitchFamily="18" charset="0"/>
              </a:rPr>
              <a:t>Materiallaryň</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garşylygy</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ylmynyň</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seredýän</a:t>
            </a:r>
            <a:r>
              <a:rPr lang="en-US" sz="3600" b="1" dirty="0" smtClean="0">
                <a:latin typeface="Times New Roman" panose="02020603050405020304" pitchFamily="18" charset="0"/>
                <a:cs typeface="Times New Roman" panose="02020603050405020304" pitchFamily="18" charset="0"/>
              </a:rPr>
              <a:t> </a:t>
            </a:r>
            <a:br>
              <a:rPr lang="en-US" sz="3600" b="1" dirty="0" smtClean="0">
                <a:latin typeface="Times New Roman" panose="02020603050405020304" pitchFamily="18" charset="0"/>
                <a:cs typeface="Times New Roman" panose="02020603050405020304" pitchFamily="18" charset="0"/>
              </a:rPr>
            </a:br>
            <a:r>
              <a:rPr lang="en-US" sz="3600" b="1" dirty="0" err="1" smtClean="0">
                <a:latin typeface="Times New Roman" panose="02020603050405020304" pitchFamily="18" charset="0"/>
                <a:cs typeface="Times New Roman" panose="02020603050405020304" pitchFamily="18" charset="0"/>
              </a:rPr>
              <a:t>meseleleri</a:t>
            </a:r>
            <a:r>
              <a:rPr lang="en-US" sz="3600" b="1" dirty="0" smtClean="0">
                <a:latin typeface="Times New Roman" panose="02020603050405020304" pitchFamily="18" charset="0"/>
                <a:cs typeface="Times New Roman" panose="02020603050405020304" pitchFamily="18" charset="0"/>
              </a:rPr>
              <a:t> we </a:t>
            </a:r>
            <a:r>
              <a:rPr lang="en-US" sz="3600" b="1" dirty="0" err="1" smtClean="0">
                <a:latin typeface="Times New Roman" panose="02020603050405020304" pitchFamily="18" charset="0"/>
                <a:cs typeface="Times New Roman" panose="02020603050405020304" pitchFamily="18" charset="0"/>
              </a:rPr>
              <a:t>onuň</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ösüş</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ýoly</a:t>
            </a: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99258" y="1296785"/>
            <a:ext cx="11587942" cy="5203768"/>
          </a:xfrm>
        </p:spPr>
        <p:txBody>
          <a:bodyPr>
            <a:normAutofit fontScale="92500" lnSpcReduction="10000"/>
          </a:bodyPr>
          <a:lstStyle/>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Gurulýan desgalaryň we konstruksiýalaryň ýük göteriji böleginiň berkligini, gatylygyny we durnuklylygyny hasaplaýan ylyma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gurluşyk mehanikasy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diýilýär. Bu hasaplamalarda ulanylýan esasy düşünjeleri we ýörelgeleri öwrenýän derse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materiallaryň garşylygy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diýilýär.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Materiallaryň garşylygy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dersi esasy hem konstruksiýalaryň aýratyn bölekleriniň berkligini, gatylygyny we durnuklylygyny hasaplaýar, we onuň işlemäge ukyplylygyny ýa-da däldigini görkezýär.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Berklik.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Ýasalan konstruksiýanyň we desganyň goýlan güýji döwülmän göterip bilmek ukybyna onuň berkligi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Gatylyk.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Konstruksiýanyň belli bir çäkde goýlan ýüki özüniň geometriki ölçegini we şekilini üýtgemän göterip bilmek ukybyna onuň gatylygy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1600200" algn="l"/>
              </a:tabLst>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Durnuklylyk.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Konstruksiýanyň ýa-da onuň bölekleriniň goýlan güýjiň täsiri netijesinde başky maýyşgak, deňagramlyk şekilini saklap bilmek ukybyna onuň durnuklylygy diýilýär.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Islendik konstruksiýa ýa-da onuň bölegi güýjiň täsiri netijesinde başlangyç şekilini we geometriki ölçegini üýtgetmäge ukyplydyr. Bu ýagdaýda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deformasiýa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diýilýär. Mysal hökümünde iň ýönekeý konstruksiýany getirmek bolar.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133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9011" y="465512"/>
            <a:ext cx="11471564" cy="5985163"/>
          </a:xfrm>
        </p:spPr>
        <p:txBody>
          <a:bodyPr>
            <a:normAutofit/>
          </a:bodyPr>
          <a:lstStyle/>
          <a:p>
            <a:pPr marL="0" indent="0" algn="just">
              <a:lnSpc>
                <a:spcPct val="107000"/>
              </a:lnSpc>
              <a:spcAft>
                <a:spcPts val="0"/>
              </a:spcAft>
              <a:buNone/>
            </a:pP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Meselem: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Potologa asylan sima seredip geçeliň.</a:t>
            </a:r>
            <a:endParaRPr lang="tk-TM"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0"/>
              </a:spcAft>
              <a:buNone/>
            </a:pP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068660" y="1853721"/>
            <a:ext cx="6132266" cy="3208744"/>
          </a:xfrm>
          <a:prstGeom prst="rect">
            <a:avLst/>
          </a:prstGeom>
        </p:spPr>
      </p:pic>
    </p:spTree>
    <p:extLst>
      <p:ext uri="{BB962C8B-B14F-4D97-AF65-F5344CB8AC3E}">
        <p14:creationId xmlns:p14="http://schemas.microsoft.com/office/powerpoint/2010/main" val="200059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2633" y="315884"/>
            <a:ext cx="11554691" cy="6068291"/>
          </a:xfrm>
        </p:spPr>
        <p:txBody>
          <a:bodyPr>
            <a:normAutofit/>
          </a:bodyPr>
          <a:lstStyle/>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Suratdan görnüşi ýaly ýüküň artmagy bilen simiň uzynlygy hem artýar, ýagny deformirlenýär.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Eger-de ýüküň aýrylmagy bilen konstruksiýa özüniň başlangyç şekilini alyp bilýän bolsa onda oňa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absolýut</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deformasiýa diýilýär. Eger ol ýüküň aýrylmagy bilen başlangyç şekilini alyp bilmeýän bolsa onda bu ýagdaýda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galyndy </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deformasiýa diýilýär. Galyndyly deformasiýanyň emele gelmegi bilen konstruksiýa döwülmeýär, emma şondada du ýagdaýy döwülme ýagdaý bilen deň seredilýär. Ýagny bu ýagdaýda konstruksiýa özüne goýlan talaby doly ýerine ýetirip bilmeýär. Bu ýagdaýda konstruksiýanyň berkliginiň bozulan ýagdaýy höküminde seredilýär.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Konstruksiýa kadaly ýagdaýda işlemek üçin onuň ähli bölekleri berklik, gatylyk we durnuklyk şertini kanagatlandyrmalydyr. Materiallaryň garşylygy dersiniň gutarnykly </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maksady</a:t>
            </a: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ýasalýan konstruksiýa, az çykdaýjy edip onuň kadaly işlemegini gazanyp bolar ýaly geometriki ölçegleri saýlamakdan ybaratdyr.</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872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2509" y="365760"/>
            <a:ext cx="11504815" cy="6118167"/>
          </a:xfrm>
        </p:spPr>
        <p:txBody>
          <a:bodyPr>
            <a:normAutofit/>
          </a:bodyPr>
          <a:lstStyle/>
          <a:p>
            <a:pPr algn="just">
              <a:lnSpc>
                <a:spcPct val="107000"/>
              </a:lnSpc>
              <a:spcAft>
                <a:spcPts val="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Bu ylym özüniň nazaryýet bölüminde, nazary mehanika, matematika, fizika we materiallaryň laboratoriýa şertinde alnan mehaniki häsiýetlerine daýanýar. Bu ylmy esaslandyryjy höküminde beýik italiýan alymy Galileo Galileý hasaplanýar. Ol birnäçe konstruksiýalaryň berkligini derňemek işlerini amala aşyrypdyr.Güýç bilen deformasiýanyň arasyndaky baglanşygy hasaplamak iňlis alymy Robert Guk başarypdyr. Matematikanyň we mehanikanyň ösmegi, materiallaryň garşylygy ylmynyň hem ösmegine getiripdir. Bu ýerde Peterburg akademiýasynyň beýik alymy L. Eýleri agzaman geçmek bolmaz. Materiallaryň garşylygy ylmynyň ösmeginde uly goşant goşan beýik alymlary agzaman geçmek asla mümkin däl. Olardan Sen-Wenany, Koşini, Naweni, Puasany, Mory, D.I. Iwranowsiki, A.Ç. Golowini, F.S. Ýasinskini, S. Timosenkany görkezek bolar. Soňky ýyllarda bu ylymy ösdürmekde uly goşant goşan alymlaryň birnäçesini belläp geçeliň W.Z. Wlasow, N.N. Dawidenko, S.W. Serenden, A.D. Dinnik, Ýu.N. Rabotnow, A.A. Umanskiý, A.A. Ilýuşin, S.D. Ponomarew, W.Y. Feodoseew, A.F. Smirnow, N.Y. Bezuhow, A.B. Darkow, S.Y. Nikiforow.</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6946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lnSpc>
                <a:spcPct val="107000"/>
              </a:lnSpc>
              <a:spcAft>
                <a:spcPts val="0"/>
              </a:spcAft>
            </a:pPr>
            <a:r>
              <a:rPr lang="sq-AL"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Materiallaryň gurluşy we deformasiýasynyň </a:t>
            </a:r>
            <a:r>
              <a:rPr lang="ru-RU" sz="28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2800" dirty="0" smtClean="0">
                <a:effectLst/>
                <a:latin typeface="Calibri" panose="020F0502020204030204" pitchFamily="34" charset="0"/>
                <a:ea typeface="Calibri" panose="020F0502020204030204" pitchFamily="34" charset="0"/>
                <a:cs typeface="Times New Roman" panose="02020603050405020304" pitchFamily="18" charset="0"/>
              </a:rPr>
            </a:br>
            <a:r>
              <a:rPr lang="sq-AL"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häsiýeti baradaky esasy çaklamalar</a:t>
            </a:r>
            <a:r>
              <a:rPr lang="ru-RU" sz="28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2800" dirty="0" smtClean="0">
                <a:effectLst/>
                <a:latin typeface="Calibri" panose="020F0502020204030204" pitchFamily="34" charset="0"/>
                <a:ea typeface="Calibri" panose="020F0502020204030204" pitchFamily="34" charset="0"/>
                <a:cs typeface="Times New Roman" panose="02020603050405020304" pitchFamily="18" charset="0"/>
              </a:rPr>
            </a:br>
            <a:endParaRPr lang="ru-RU"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32509" y="1690688"/>
            <a:ext cx="11488189" cy="4710112"/>
          </a:xfrm>
        </p:spPr>
        <p:txBody>
          <a:bodyPr>
            <a:normAutofit/>
          </a:bodyPr>
          <a:lstStyle/>
          <a:p>
            <a:pPr algn="just">
              <a:lnSpc>
                <a:spcPct val="107000"/>
              </a:lnSpc>
              <a:spcAft>
                <a:spcPts val="600"/>
              </a:spcAft>
            </a:pPr>
            <a:r>
              <a:rPr lang="sq-AL"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Tebigatda öwrenilýän ähli materiallar dürli fiziki-mehaniki häsiýetlere eýedirler. Olaryň baryny hasaba alýan modeli düzmek örän kyn bolýar. Eger-de düzülendede ol örän çylşyrymly hasaplamalara alyp barýar. Beýle model ähli materiallara degişli ýeke-täk nazaryýeti döretmäge mümkinçilik bermeýär. Şol sebäpden materiallar üçin şu saklamalary ulanýarys.</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9160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465512" y="192120"/>
            <a:ext cx="11022676" cy="6522276"/>
          </a:xfrm>
          <a:prstGeom prst="rect">
            <a:avLst/>
          </a:prstGeom>
        </p:spPr>
      </p:pic>
    </p:spTree>
    <p:extLst>
      <p:ext uri="{BB962C8B-B14F-4D97-AF65-F5344CB8AC3E}">
        <p14:creationId xmlns:p14="http://schemas.microsoft.com/office/powerpoint/2010/main" val="2533747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769804" y="529061"/>
            <a:ext cx="11084145" cy="1311730"/>
          </a:xfrm>
          <a:prstGeom prst="rect">
            <a:avLst/>
          </a:prstGeom>
        </p:spPr>
      </p:pic>
      <p:pic>
        <p:nvPicPr>
          <p:cNvPr id="5" name="Рисунок 4"/>
          <p:cNvPicPr>
            <a:picLocks noChangeAspect="1"/>
          </p:cNvPicPr>
          <p:nvPr/>
        </p:nvPicPr>
        <p:blipFill>
          <a:blip r:embed="rId3"/>
          <a:stretch>
            <a:fillRect/>
          </a:stretch>
        </p:blipFill>
        <p:spPr>
          <a:xfrm>
            <a:off x="3562985" y="2143519"/>
            <a:ext cx="5497782" cy="3492510"/>
          </a:xfrm>
          <a:prstGeom prst="rect">
            <a:avLst/>
          </a:prstGeom>
        </p:spPr>
      </p:pic>
    </p:spTree>
    <p:extLst>
      <p:ext uri="{BB962C8B-B14F-4D97-AF65-F5344CB8AC3E}">
        <p14:creationId xmlns:p14="http://schemas.microsoft.com/office/powerpoint/2010/main" val="125869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31098" y="1172487"/>
            <a:ext cx="11593645" cy="1520836"/>
          </a:xfrm>
          <a:prstGeom prst="rect">
            <a:avLst/>
          </a:prstGeom>
        </p:spPr>
      </p:pic>
    </p:spTree>
    <p:extLst>
      <p:ext uri="{BB962C8B-B14F-4D97-AF65-F5344CB8AC3E}">
        <p14:creationId xmlns:p14="http://schemas.microsoft.com/office/powerpoint/2010/main" val="1847104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665</Words>
  <Application>Microsoft Office PowerPoint</Application>
  <PresentationFormat>Широкоэкранный</PresentationFormat>
  <Paragraphs>25</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Esasy düşünjeler </vt:lpstr>
      <vt:lpstr>Materiallaryň garşylygy ylmynyň seredýän  meseleleri we onuň ösüş ýoly </vt:lpstr>
      <vt:lpstr>Презентация PowerPoint</vt:lpstr>
      <vt:lpstr>Презентация PowerPoint</vt:lpstr>
      <vt:lpstr>Презентация PowerPoint</vt:lpstr>
      <vt:lpstr>Materiallaryň gurluşy we deformasiýasynyň  häsiýeti baradaky esasy çaklamalar </vt:lpstr>
      <vt:lpstr>Презентация PowerPoint</vt:lpstr>
      <vt:lpstr>Презентация PowerPoint</vt:lpstr>
      <vt:lpstr>Презентация PowerPoint</vt:lpstr>
      <vt:lpstr>Презентация PowerPoint</vt:lpstr>
      <vt:lpstr>Materiallaryň garşylygy dersinde öwrenilýän  konstruksiýanyň bölekleri </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Esasy düşünjeler </dc:title>
  <dc:creator>Lenovo</dc:creator>
  <cp:lastModifiedBy>Lenovo</cp:lastModifiedBy>
  <cp:revision>2</cp:revision>
  <dcterms:created xsi:type="dcterms:W3CDTF">2018-09-14T14:26:34Z</dcterms:created>
  <dcterms:modified xsi:type="dcterms:W3CDTF">2018-09-14T14:42:47Z</dcterms:modified>
</cp:coreProperties>
</file>