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1" r:id="rId3"/>
    <p:sldId id="262" r:id="rId4"/>
    <p:sldId id="263" r:id="rId5"/>
    <p:sldId id="269" r:id="rId6"/>
    <p:sldId id="264" r:id="rId7"/>
    <p:sldId id="266" r:id="rId8"/>
    <p:sldId id="270"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312118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193213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6BEC9A-2DD4-4A3C-96E0-5F602F38E9A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6721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92317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6BEC9A-2DD4-4A3C-96E0-5F602F38E9A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4858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145553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2953088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510484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82580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BCE074-A914-42BB-885F-FAE45FCDACCD}" type="datetimeFigureOut">
              <a:rPr lang="ru-RU" smtClean="0"/>
              <a:t>20.05.2019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3284501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2145118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9BCE074-A914-42BB-885F-FAE45FCDACCD}" type="datetimeFigureOut">
              <a:rPr lang="ru-RU" smtClean="0"/>
              <a:t>20.05.2019</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106830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9BCE074-A914-42BB-885F-FAE45FCDACCD}" type="datetimeFigureOut">
              <a:rPr lang="ru-RU" smtClean="0"/>
              <a:t>20.05.2019</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226220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CE074-A914-42BB-885F-FAE45FCDACCD}" type="datetimeFigureOut">
              <a:rPr lang="ru-RU" smtClean="0"/>
              <a:t>20.05.2019</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3805817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2146440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9BCE074-A914-42BB-885F-FAE45FCDACCD}" type="datetimeFigureOut">
              <a:rPr lang="ru-RU" smtClean="0"/>
              <a:t>20.05.2019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6BEC9A-2DD4-4A3C-96E0-5F602F38E9AB}" type="slidenum">
              <a:rPr lang="ru-RU" smtClean="0"/>
              <a:t>‹#›</a:t>
            </a:fld>
            <a:endParaRPr lang="ru-RU"/>
          </a:p>
        </p:txBody>
      </p:sp>
    </p:spTree>
    <p:extLst>
      <p:ext uri="{BB962C8B-B14F-4D97-AF65-F5344CB8AC3E}">
        <p14:creationId xmlns:p14="http://schemas.microsoft.com/office/powerpoint/2010/main" val="1367032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BCE074-A914-42BB-885F-FAE45FCDACCD}" type="datetimeFigureOut">
              <a:rPr lang="ru-RU" smtClean="0"/>
              <a:t>20.05.2019</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A6BEC9A-2DD4-4A3C-96E0-5F602F38E9AB}" type="slidenum">
              <a:rPr lang="ru-RU" smtClean="0"/>
              <a:t>‹#›</a:t>
            </a:fld>
            <a:endParaRPr lang="ru-RU"/>
          </a:p>
        </p:txBody>
      </p:sp>
    </p:spTree>
    <p:extLst>
      <p:ext uri="{BB962C8B-B14F-4D97-AF65-F5344CB8AC3E}">
        <p14:creationId xmlns:p14="http://schemas.microsoft.com/office/powerpoint/2010/main" val="133736729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8993" y="624110"/>
            <a:ext cx="9895620" cy="1280890"/>
          </a:xfrm>
        </p:spPr>
        <p:txBody>
          <a:bodyPr/>
          <a:lstStyle/>
          <a:p>
            <a:pPr algn="ctr"/>
            <a:r>
              <a:rPr lang="tk-TM" dirty="0" smtClean="0"/>
              <a:t>Jemgyýetiň syýasy gurluşy we syýasy esaslary </a:t>
            </a:r>
            <a:endParaRPr lang="ru-RU" dirty="0"/>
          </a:p>
        </p:txBody>
      </p:sp>
      <p:sp>
        <p:nvSpPr>
          <p:cNvPr id="5" name="Объект 4"/>
          <p:cNvSpPr>
            <a:spLocks noGrp="1"/>
          </p:cNvSpPr>
          <p:nvPr>
            <p:ph idx="1"/>
          </p:nvPr>
        </p:nvSpPr>
        <p:spPr>
          <a:xfrm>
            <a:off x="369277" y="1905001"/>
            <a:ext cx="11693769" cy="4689230"/>
          </a:xfrm>
        </p:spPr>
        <p:txBody>
          <a:bodyPr>
            <a:normAutofit fontScale="32500" lnSpcReduction="20000"/>
          </a:bodyPr>
          <a:lstStyle/>
          <a:p>
            <a:pPr algn="ctr">
              <a:lnSpc>
                <a:spcPct val="170000"/>
              </a:lnSpc>
            </a:pPr>
            <a:r>
              <a:rPr lang="ru-RU" sz="11100" dirty="0" err="1">
                <a:latin typeface="Times New Roman" panose="02020603050405020304" pitchFamily="18" charset="0"/>
                <a:cs typeface="Times New Roman" panose="02020603050405020304" pitchFamily="18" charset="0"/>
              </a:rPr>
              <a:t>Syýasat</a:t>
            </a:r>
            <a:r>
              <a:rPr lang="ru-RU" sz="11100" dirty="0">
                <a:latin typeface="Times New Roman" panose="02020603050405020304" pitchFamily="18" charset="0"/>
                <a:cs typeface="Times New Roman" panose="02020603050405020304" pitchFamily="18" charset="0"/>
              </a:rPr>
              <a:t> </a:t>
            </a:r>
            <a:r>
              <a:rPr lang="ru-RU" sz="11100" dirty="0" err="1">
                <a:latin typeface="Times New Roman" panose="02020603050405020304" pitchFamily="18" charset="0"/>
                <a:cs typeface="Times New Roman" panose="02020603050405020304" pitchFamily="18" charset="0"/>
              </a:rPr>
              <a:t>düşünjesi</a:t>
            </a:r>
            <a:r>
              <a:rPr lang="ru-RU" sz="11100" dirty="0">
                <a:latin typeface="Times New Roman" panose="02020603050405020304" pitchFamily="18" charset="0"/>
                <a:cs typeface="Times New Roman" panose="02020603050405020304" pitchFamily="18" charset="0"/>
              </a:rPr>
              <a:t> </a:t>
            </a:r>
            <a:r>
              <a:rPr lang="ru-RU" sz="11100" dirty="0" err="1">
                <a:latin typeface="Times New Roman" panose="02020603050405020304" pitchFamily="18" charset="0"/>
                <a:cs typeface="Times New Roman" panose="02020603050405020304" pitchFamily="18" charset="0"/>
              </a:rPr>
              <a:t>we</a:t>
            </a:r>
            <a:r>
              <a:rPr lang="ru-RU" sz="11100" dirty="0">
                <a:latin typeface="Times New Roman" panose="02020603050405020304" pitchFamily="18" charset="0"/>
                <a:cs typeface="Times New Roman" panose="02020603050405020304" pitchFamily="18" charset="0"/>
              </a:rPr>
              <a:t> </a:t>
            </a:r>
            <a:r>
              <a:rPr lang="ru-RU" sz="11100" dirty="0" err="1">
                <a:latin typeface="Times New Roman" panose="02020603050405020304" pitchFamily="18" charset="0"/>
                <a:cs typeface="Times New Roman" panose="02020603050405020304" pitchFamily="18" charset="0"/>
              </a:rPr>
              <a:t>onuň</a:t>
            </a:r>
            <a:r>
              <a:rPr lang="ru-RU" sz="11100" dirty="0">
                <a:latin typeface="Times New Roman" panose="02020603050405020304" pitchFamily="18" charset="0"/>
                <a:cs typeface="Times New Roman" panose="02020603050405020304" pitchFamily="18" charset="0"/>
              </a:rPr>
              <a:t> </a:t>
            </a:r>
            <a:r>
              <a:rPr lang="ru-RU" sz="11100" dirty="0" err="1">
                <a:latin typeface="Times New Roman" panose="02020603050405020304" pitchFamily="18" charset="0"/>
                <a:cs typeface="Times New Roman" panose="02020603050405020304" pitchFamily="18" charset="0"/>
              </a:rPr>
              <a:t>gur</a:t>
            </a:r>
            <a:r>
              <a:rPr lang="sq-AL" sz="11100" dirty="0">
                <a:latin typeface="Times New Roman" panose="02020603050405020304" pitchFamily="18" charset="0"/>
                <a:cs typeface="Times New Roman" panose="02020603050405020304" pitchFamily="18" charset="0"/>
              </a:rPr>
              <a:t>a</a:t>
            </a:r>
            <a:r>
              <a:rPr lang="ru-RU" sz="11100" dirty="0">
                <a:latin typeface="Times New Roman" panose="02020603050405020304" pitchFamily="18" charset="0"/>
                <a:cs typeface="Times New Roman" panose="02020603050405020304" pitchFamily="18" charset="0"/>
              </a:rPr>
              <a:t>l</a:t>
            </a:r>
            <a:r>
              <a:rPr lang="sq-AL" sz="11100" dirty="0">
                <a:latin typeface="Times New Roman" panose="02020603050405020304" pitchFamily="18" charset="0"/>
                <a:cs typeface="Times New Roman" panose="02020603050405020304" pitchFamily="18" charset="0"/>
              </a:rPr>
              <a:t>y</a:t>
            </a:r>
            <a:r>
              <a:rPr lang="ru-RU" sz="11100" dirty="0" err="1">
                <a:latin typeface="Times New Roman" panose="02020603050405020304" pitchFamily="18" charset="0"/>
                <a:cs typeface="Times New Roman" panose="02020603050405020304" pitchFamily="18" charset="0"/>
              </a:rPr>
              <a:t>şy</a:t>
            </a:r>
            <a:r>
              <a:rPr lang="ru-RU" sz="11100" dirty="0">
                <a:latin typeface="Times New Roman" panose="02020603050405020304" pitchFamily="18" charset="0"/>
                <a:cs typeface="Times New Roman" panose="02020603050405020304" pitchFamily="18" charset="0"/>
              </a:rPr>
              <a:t>. </a:t>
            </a:r>
            <a:endParaRPr lang="tk-TM" sz="11100" dirty="0" smtClean="0">
              <a:latin typeface="Times New Roman" panose="02020603050405020304" pitchFamily="18" charset="0"/>
              <a:cs typeface="Times New Roman" panose="02020603050405020304" pitchFamily="18" charset="0"/>
            </a:endParaRPr>
          </a:p>
          <a:p>
            <a:pPr algn="ctr">
              <a:lnSpc>
                <a:spcPct val="170000"/>
              </a:lnSpc>
            </a:pPr>
            <a:r>
              <a:rPr lang="sq-AL" sz="11100" dirty="0">
                <a:latin typeface="Times New Roman" panose="02020603050405020304" pitchFamily="18" charset="0"/>
                <a:cs typeface="Times New Roman" panose="02020603050405020304" pitchFamily="18" charset="0"/>
              </a:rPr>
              <a:t>Hukuk tertibi kanunyň häkimiýeti </a:t>
            </a:r>
            <a:r>
              <a:rPr lang="sq-AL" sz="11100" dirty="0" smtClean="0">
                <a:latin typeface="Times New Roman" panose="02020603050405020304" pitchFamily="18" charset="0"/>
                <a:cs typeface="Times New Roman" panose="02020603050405020304" pitchFamily="18" charset="0"/>
              </a:rPr>
              <a:t>hökmünde</a:t>
            </a:r>
            <a:endParaRPr lang="tk-TM" sz="11100" dirty="0" smtClean="0">
              <a:latin typeface="Times New Roman" panose="02020603050405020304" pitchFamily="18" charset="0"/>
              <a:cs typeface="Times New Roman" panose="02020603050405020304" pitchFamily="18" charset="0"/>
            </a:endParaRPr>
          </a:p>
          <a:p>
            <a:pPr algn="ctr">
              <a:lnSpc>
                <a:spcPct val="170000"/>
              </a:lnSpc>
            </a:pPr>
            <a:r>
              <a:rPr lang="en-US" sz="11100" dirty="0" err="1">
                <a:latin typeface="Times New Roman" panose="02020603050405020304" pitchFamily="18" charset="0"/>
                <a:cs typeface="Times New Roman" panose="02020603050405020304" pitchFamily="18" charset="0"/>
              </a:rPr>
              <a:t>Häkimiýetleriň</a:t>
            </a:r>
            <a:r>
              <a:rPr lang="en-US" sz="11100" dirty="0">
                <a:latin typeface="Times New Roman" panose="02020603050405020304" pitchFamily="18" charset="0"/>
                <a:cs typeface="Times New Roman" panose="02020603050405020304" pitchFamily="18" charset="0"/>
              </a:rPr>
              <a:t> </a:t>
            </a:r>
            <a:r>
              <a:rPr lang="en-US" sz="11100" dirty="0" err="1">
                <a:latin typeface="Times New Roman" panose="02020603050405020304" pitchFamily="18" charset="0"/>
                <a:cs typeface="Times New Roman" panose="02020603050405020304" pitchFamily="18" charset="0"/>
              </a:rPr>
              <a:t>bölünişigi</a:t>
            </a:r>
            <a:r>
              <a:rPr lang="en-US" sz="11100" dirty="0">
                <a:latin typeface="Times New Roman" panose="02020603050405020304" pitchFamily="18" charset="0"/>
                <a:cs typeface="Times New Roman" panose="02020603050405020304" pitchFamily="18" charset="0"/>
              </a:rPr>
              <a:t> </a:t>
            </a:r>
            <a:r>
              <a:rPr lang="en-US" sz="11100" dirty="0" err="1">
                <a:latin typeface="Times New Roman" panose="02020603050405020304" pitchFamily="18" charset="0"/>
                <a:cs typeface="Times New Roman" panose="02020603050405020304" pitchFamily="18" charset="0"/>
              </a:rPr>
              <a:t>ideýasy</a:t>
            </a:r>
            <a:r>
              <a:rPr lang="en-US" sz="11100" dirty="0">
                <a:latin typeface="Times New Roman" panose="02020603050405020304" pitchFamily="18" charset="0"/>
                <a:cs typeface="Times New Roman" panose="02020603050405020304" pitchFamily="18" charset="0"/>
              </a:rPr>
              <a:t> we </a:t>
            </a:r>
            <a:r>
              <a:rPr lang="en-US" sz="11100" dirty="0" err="1">
                <a:latin typeface="Times New Roman" panose="02020603050405020304" pitchFamily="18" charset="0"/>
                <a:cs typeface="Times New Roman" panose="02020603050405020304" pitchFamily="18" charset="0"/>
              </a:rPr>
              <a:t>häkimiýet</a:t>
            </a:r>
            <a:r>
              <a:rPr lang="en-US" sz="11100" dirty="0">
                <a:latin typeface="Times New Roman" panose="02020603050405020304" pitchFamily="18" charset="0"/>
                <a:cs typeface="Times New Roman" panose="02020603050405020304" pitchFamily="18" charset="0"/>
              </a:rPr>
              <a:t> </a:t>
            </a:r>
            <a:r>
              <a:rPr lang="en-US" sz="11100" dirty="0" err="1" smtClean="0">
                <a:latin typeface="Times New Roman" panose="02020603050405020304" pitchFamily="18" charset="0"/>
                <a:cs typeface="Times New Roman" panose="02020603050405020304" pitchFamily="18" charset="0"/>
              </a:rPr>
              <a:t>institutlary</a:t>
            </a:r>
            <a:endParaRPr lang="tk-TM" sz="11100" dirty="0" smtClean="0">
              <a:latin typeface="Times New Roman" panose="02020603050405020304" pitchFamily="18" charset="0"/>
              <a:cs typeface="Times New Roman" panose="02020603050405020304" pitchFamily="18" charset="0"/>
            </a:endParaRPr>
          </a:p>
          <a:p>
            <a:pPr algn="ctr">
              <a:lnSpc>
                <a:spcPct val="170000"/>
              </a:lnSpc>
            </a:pPr>
            <a:r>
              <a:rPr lang="sq-AL" sz="11100" dirty="0" smtClean="0">
                <a:latin typeface="Times New Roman" panose="02020603050405020304" pitchFamily="18" charset="0"/>
                <a:cs typeface="Times New Roman" panose="02020603050405020304" pitchFamily="18" charset="0"/>
              </a:rPr>
              <a:t>Döwletiň</a:t>
            </a:r>
            <a:r>
              <a:rPr lang="tk-TM" sz="11100" dirty="0" smtClean="0">
                <a:latin typeface="Times New Roman" panose="02020603050405020304" pitchFamily="18" charset="0"/>
                <a:cs typeface="Times New Roman" panose="02020603050405020304" pitchFamily="18" charset="0"/>
              </a:rPr>
              <a:t> </a:t>
            </a:r>
            <a:r>
              <a:rPr lang="sq-AL" sz="11100" dirty="0" smtClean="0">
                <a:latin typeface="Times New Roman" panose="02020603050405020304" pitchFamily="18" charset="0"/>
                <a:cs typeface="Times New Roman" panose="02020603050405020304" pitchFamily="18" charset="0"/>
              </a:rPr>
              <a:t>düýp</a:t>
            </a:r>
            <a:r>
              <a:rPr lang="tk-TM" sz="11100" dirty="0" smtClean="0">
                <a:latin typeface="Times New Roman" panose="02020603050405020304" pitchFamily="18" charset="0"/>
                <a:cs typeface="Times New Roman" panose="02020603050405020304" pitchFamily="18" charset="0"/>
              </a:rPr>
              <a:t> </a:t>
            </a:r>
            <a:r>
              <a:rPr lang="sq-AL" sz="11100" dirty="0" smtClean="0">
                <a:latin typeface="Times New Roman" panose="02020603050405020304" pitchFamily="18" charset="0"/>
                <a:cs typeface="Times New Roman" panose="02020603050405020304" pitchFamily="18" charset="0"/>
              </a:rPr>
              <a:t>mazmuny</a:t>
            </a:r>
            <a:r>
              <a:rPr lang="ru-RU" sz="11100" dirty="0">
                <a:latin typeface="Times New Roman" panose="02020603050405020304" pitchFamily="18" charset="0"/>
                <a:cs typeface="Times New Roman" panose="02020603050405020304" pitchFamily="18" charset="0"/>
              </a:rPr>
              <a:t/>
            </a:r>
            <a:br>
              <a:rPr lang="ru-RU" sz="11100" dirty="0">
                <a:latin typeface="Times New Roman" panose="02020603050405020304" pitchFamily="18" charset="0"/>
                <a:cs typeface="Times New Roman" panose="02020603050405020304" pitchFamily="18" charset="0"/>
              </a:rPr>
            </a:br>
            <a:r>
              <a:rPr lang="ru-RU" sz="6300" dirty="0">
                <a:latin typeface="Times New Roman" panose="02020603050405020304" pitchFamily="18" charset="0"/>
                <a:cs typeface="Times New Roman" panose="02020603050405020304" pitchFamily="18" charset="0"/>
              </a:rPr>
              <a:t/>
            </a:r>
            <a:br>
              <a:rPr lang="ru-RU" sz="6300" dirty="0">
                <a:latin typeface="Times New Roman" panose="02020603050405020304" pitchFamily="18" charset="0"/>
                <a:cs typeface="Times New Roman" panose="02020603050405020304" pitchFamily="18" charset="0"/>
              </a:rPr>
            </a:br>
            <a:endParaRPr lang="tk-TM" sz="6300" dirty="0" smtClean="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87503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4564" y="360341"/>
            <a:ext cx="9870048" cy="703528"/>
          </a:xfrm>
        </p:spPr>
        <p:txBody>
          <a:bodyPr>
            <a:normAutofit/>
          </a:bodyPr>
          <a:lstStyle/>
          <a:p>
            <a:r>
              <a:rPr lang="ru-RU" dirty="0" err="1"/>
              <a:t>Syýasat</a:t>
            </a:r>
            <a:r>
              <a:rPr lang="ru-RU" dirty="0"/>
              <a:t> </a:t>
            </a:r>
            <a:r>
              <a:rPr lang="ru-RU" dirty="0" err="1"/>
              <a:t>düşünjesi</a:t>
            </a:r>
            <a:r>
              <a:rPr lang="ru-RU" dirty="0"/>
              <a:t> </a:t>
            </a:r>
            <a:r>
              <a:rPr lang="ru-RU" dirty="0" err="1"/>
              <a:t>we</a:t>
            </a:r>
            <a:r>
              <a:rPr lang="ru-RU" dirty="0"/>
              <a:t> </a:t>
            </a:r>
            <a:r>
              <a:rPr lang="ru-RU" dirty="0" err="1"/>
              <a:t>onuň</a:t>
            </a:r>
            <a:r>
              <a:rPr lang="ru-RU" dirty="0"/>
              <a:t> </a:t>
            </a:r>
            <a:r>
              <a:rPr lang="ru-RU" dirty="0" err="1"/>
              <a:t>gur</a:t>
            </a:r>
            <a:r>
              <a:rPr lang="sq-AL" dirty="0"/>
              <a:t>a</a:t>
            </a:r>
            <a:r>
              <a:rPr lang="ru-RU" dirty="0"/>
              <a:t>l</a:t>
            </a:r>
            <a:r>
              <a:rPr lang="sq-AL" dirty="0"/>
              <a:t>y</a:t>
            </a:r>
            <a:r>
              <a:rPr lang="ru-RU" dirty="0" err="1"/>
              <a:t>şy</a:t>
            </a:r>
            <a:r>
              <a:rPr lang="ru-RU" dirty="0"/>
              <a:t>. </a:t>
            </a:r>
            <a:endParaRPr lang="ru-RU" dirty="0"/>
          </a:p>
        </p:txBody>
      </p:sp>
      <p:sp>
        <p:nvSpPr>
          <p:cNvPr id="5" name="Объект 4"/>
          <p:cNvSpPr>
            <a:spLocks noGrp="1"/>
          </p:cNvSpPr>
          <p:nvPr>
            <p:ph idx="1"/>
          </p:nvPr>
        </p:nvSpPr>
        <p:spPr>
          <a:xfrm>
            <a:off x="738554" y="1151791"/>
            <a:ext cx="11201400" cy="5222631"/>
          </a:xfrm>
        </p:spPr>
        <p:txBody>
          <a:bodyPr>
            <a:normAutofit fontScale="92500"/>
          </a:bodyPr>
          <a:lstStyle/>
          <a:p>
            <a:pPr marL="0" indent="0" algn="just">
              <a:buNone/>
            </a:pPr>
            <a:r>
              <a:rPr lang="tk-TM" dirty="0" smtClean="0"/>
              <a:t>	</a:t>
            </a:r>
            <a:r>
              <a:rPr lang="sq-AL" sz="2300" dirty="0" smtClean="0">
                <a:latin typeface="Times New Roman" panose="02020603050405020304" pitchFamily="18" charset="0"/>
                <a:cs typeface="Times New Roman" panose="02020603050405020304" pitchFamily="18" charset="0"/>
              </a:rPr>
              <a:t>Türkmen </a:t>
            </a:r>
            <a:r>
              <a:rPr lang="sq-AL" sz="2300" dirty="0">
                <a:latin typeface="Times New Roman" panose="02020603050405020304" pitchFamily="18" charset="0"/>
                <a:cs typeface="Times New Roman" panose="02020603050405020304" pitchFamily="18" charset="0"/>
              </a:rPr>
              <a:t>dilinde giňden ulanylýan </a:t>
            </a:r>
            <a:r>
              <a:rPr lang="sq-AL" sz="2300" b="1" i="1" dirty="0">
                <a:latin typeface="Times New Roman" panose="02020603050405020304" pitchFamily="18" charset="0"/>
                <a:cs typeface="Times New Roman" panose="02020603050405020304" pitchFamily="18" charset="0"/>
              </a:rPr>
              <a:t>“syýasat” </a:t>
            </a:r>
            <a:r>
              <a:rPr lang="sq-AL" sz="2300" dirty="0">
                <a:latin typeface="Times New Roman" panose="02020603050405020304" pitchFamily="18" charset="0"/>
                <a:cs typeface="Times New Roman" panose="02020603050405020304" pitchFamily="18" charset="0"/>
              </a:rPr>
              <a:t>düşünjesi öz gelip çykyşy boýunça “haýbat”, “zor salmak”, “döwleti dolandyrmak” ýaly 	köpmanyly gadymy arap sözi bolup, ol häzirki döwürde, esasan, bir manyda, ýagny </a:t>
            </a:r>
            <a:r>
              <a:rPr lang="sq-AL" sz="2300" b="1" i="1" dirty="0">
                <a:latin typeface="Times New Roman" panose="02020603050405020304" pitchFamily="18" charset="0"/>
                <a:cs typeface="Times New Roman" panose="02020603050405020304" pitchFamily="18" charset="0"/>
              </a:rPr>
              <a:t>döwleti edara etmek </a:t>
            </a:r>
            <a:r>
              <a:rPr lang="sq-AL" sz="2300" dirty="0">
                <a:latin typeface="Times New Roman" panose="02020603050405020304" pitchFamily="18" charset="0"/>
                <a:cs typeface="Times New Roman" panose="02020603050405020304" pitchFamily="18" charset="0"/>
              </a:rPr>
              <a:t>manysynda ulanylýar. </a:t>
            </a:r>
            <a:r>
              <a:rPr lang="sq-AL" sz="2300" b="1" i="1" dirty="0">
                <a:latin typeface="Times New Roman" panose="02020603050405020304" pitchFamily="18" charset="0"/>
                <a:cs typeface="Times New Roman" panose="02020603050405020304" pitchFamily="18" charset="0"/>
              </a:rPr>
              <a:t>Jem</a:t>
            </a:r>
            <a:r>
              <a:rPr lang="sq-AL" sz="2300" dirty="0">
                <a:latin typeface="Times New Roman" panose="02020603050405020304" pitchFamily="18" charset="0"/>
                <a:cs typeface="Times New Roman" panose="02020603050405020304" pitchFamily="18" charset="0"/>
              </a:rPr>
              <a:t>i </a:t>
            </a:r>
            <a:r>
              <a:rPr lang="sq-AL" sz="2300" b="1" i="1" dirty="0">
                <a:latin typeface="Times New Roman" panose="02020603050405020304" pitchFamily="18" charset="0"/>
                <a:cs typeface="Times New Roman" panose="02020603050405020304" pitchFamily="18" charset="0"/>
              </a:rPr>
              <a:t>gyýetiň syýasy gurşawy </a:t>
            </a:r>
            <a:r>
              <a:rPr lang="sq-AL" sz="2300" i="1" dirty="0">
                <a:latin typeface="Times New Roman" panose="02020603050405020304" pitchFamily="18" charset="0"/>
                <a:cs typeface="Times New Roman" panose="02020603050405020304" pitchFamily="18" charset="0"/>
              </a:rPr>
              <a:t>diýlip, raýatlaryň, dürli sosial toparlaryň we adamlaryň jemgyýetçilik guramalarynyň (esasan, partiýalarynyň), döwlet häkimiýeti bilen özara gatnaşyklarynyň ýüze çykýan gurşawyna aýdylýar.</a:t>
            </a:r>
            <a:endParaRPr lang="ru-RU" sz="2300" dirty="0">
              <a:latin typeface="Times New Roman" panose="02020603050405020304" pitchFamily="18" charset="0"/>
              <a:cs typeface="Times New Roman" panose="02020603050405020304" pitchFamily="18" charset="0"/>
            </a:endParaRPr>
          </a:p>
          <a:p>
            <a:pPr marL="0" indent="0" algn="just">
              <a:buNone/>
            </a:pPr>
            <a:r>
              <a:rPr lang="tk-TM" sz="2300" dirty="0" smtClean="0">
                <a:latin typeface="Times New Roman" panose="02020603050405020304" pitchFamily="18" charset="0"/>
                <a:cs typeface="Times New Roman" panose="02020603050405020304" pitchFamily="18" charset="0"/>
              </a:rPr>
              <a:t>	</a:t>
            </a:r>
            <a:r>
              <a:rPr lang="sq-AL" sz="2300" dirty="0" smtClean="0">
                <a:latin typeface="Times New Roman" panose="02020603050405020304" pitchFamily="18" charset="0"/>
                <a:cs typeface="Times New Roman" panose="02020603050405020304" pitchFamily="18" charset="0"/>
              </a:rPr>
              <a:t>Gepleşik </a:t>
            </a:r>
            <a:r>
              <a:rPr lang="sq-AL" sz="2300" dirty="0">
                <a:latin typeface="Times New Roman" panose="02020603050405020304" pitchFamily="18" charset="0"/>
                <a:cs typeface="Times New Roman" panose="02020603050405020304" pitchFamily="18" charset="0"/>
              </a:rPr>
              <a:t>dilinde “syýasat” diýen düşünje haýsy hem bolsa bir zady dolandyrmak bilen baglanylýar. Mysal üçin, “ykdysady syýasat”, “bilim syýasaty” we başgalar. Syýasat düşünjesi adam başlangyjynyň işewürligi bilen hem baglanyşdyrylýar, ýagny oýlanyşykly maksatlary we olary amal etmekligiň ýollaryny kesgitlemek ýaly manyda hem ulanylýar. Ylymda hem “syýasat” düşünjesiniň dürli kesgitlemeleri bar. Syýasatyň manysy Aristoteliň pikiriçe, döwletiň we adamyň abadançylygyny gazanmak üçin adamlary jemlemekden ybarat. T.Gobbs syýasata umumy bähbidi aňlamaklyga gönükdirilen hereket hökmünde garapdyr. Italýan akyldary </a:t>
            </a:r>
            <a:r>
              <a:rPr lang="sq-AL" sz="2300" b="1" dirty="0">
                <a:latin typeface="Times New Roman" panose="02020603050405020304" pitchFamily="18" charset="0"/>
                <a:cs typeface="Times New Roman" panose="02020603050405020304" pitchFamily="18" charset="0"/>
              </a:rPr>
              <a:t>Nikolo Makiawelli </a:t>
            </a:r>
            <a:r>
              <a:rPr lang="sq-AL" sz="2300" dirty="0">
                <a:latin typeface="Times New Roman" panose="02020603050405020304" pitchFamily="18" charset="0"/>
                <a:cs typeface="Times New Roman" panose="02020603050405020304" pitchFamily="18" charset="0"/>
              </a:rPr>
              <a:t>(1469-1527) syýasaty güýç hökmünde düşündirmekden ugur alýar. Marksizmde bu garaýyş ösdürilip, syýasata synplaryň häkimiýet üçin göreş meýdany hökmünde garalypdyr. Syýasata gural hökmünde garanlar hem bolupdyr</a:t>
            </a:r>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011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2615" y="246041"/>
            <a:ext cx="10383715" cy="923336"/>
          </a:xfrm>
        </p:spPr>
        <p:txBody>
          <a:bodyPr/>
          <a:lstStyle/>
          <a:p>
            <a:r>
              <a:rPr lang="sq-AL" b="1" dirty="0"/>
              <a:t>Hukuk tertibi kanunyň häkimiýeti hökmünde</a:t>
            </a:r>
            <a:endParaRPr lang="ru-RU" dirty="0"/>
          </a:p>
        </p:txBody>
      </p:sp>
      <p:sp>
        <p:nvSpPr>
          <p:cNvPr id="3" name="Объект 2"/>
          <p:cNvSpPr>
            <a:spLocks noGrp="1"/>
          </p:cNvSpPr>
          <p:nvPr>
            <p:ph idx="1"/>
          </p:nvPr>
        </p:nvSpPr>
        <p:spPr>
          <a:xfrm>
            <a:off x="520089" y="1362117"/>
            <a:ext cx="11446241" cy="5399168"/>
          </a:xfrm>
        </p:spPr>
        <p:txBody>
          <a:bodyPr>
            <a:normAutofit lnSpcReduction="10000"/>
          </a:bodyPr>
          <a:lstStyle/>
          <a:p>
            <a:pPr marL="0" lvl="0" indent="0" algn="just">
              <a:buNone/>
            </a:pPr>
            <a:r>
              <a:rPr lang="tk-TM" sz="2400" dirty="0" smtClean="0">
                <a:latin typeface="Times New Roman" panose="02020603050405020304" pitchFamily="18" charset="0"/>
                <a:cs typeface="Times New Roman" panose="02020603050405020304" pitchFamily="18" charset="0"/>
              </a:rPr>
              <a:t>	</a:t>
            </a:r>
            <a:r>
              <a:rPr lang="sq-AL" sz="2400" dirty="0" smtClean="0">
                <a:latin typeface="Times New Roman" panose="02020603050405020304" pitchFamily="18" charset="0"/>
                <a:cs typeface="Times New Roman" panose="02020603050405020304" pitchFamily="18" charset="0"/>
              </a:rPr>
              <a:t>Syýasat </a:t>
            </a:r>
            <a:r>
              <a:rPr lang="sq-AL" sz="2400" dirty="0">
                <a:latin typeface="Times New Roman" panose="02020603050405020304" pitchFamily="18" charset="0"/>
                <a:cs typeface="Times New Roman" panose="02020603050405020304" pitchFamily="18" charset="0"/>
              </a:rPr>
              <a:t>hukuk, kanun we etiki düşünjeler bolan adalat, azatlyk düşünjeleri bilen baglanşyklydyr. Jemgyýetiň syýasy gurluşynda hukuk sazlaşdyryjy orun tutýar. </a:t>
            </a:r>
            <a:r>
              <a:rPr lang="tk-TM" sz="2400" dirty="0" smtClean="0">
                <a:latin typeface="Times New Roman" panose="02020603050405020304" pitchFamily="18" charset="0"/>
                <a:cs typeface="Times New Roman" panose="02020603050405020304" pitchFamily="18" charset="0"/>
              </a:rPr>
              <a:t> </a:t>
            </a:r>
            <a:r>
              <a:rPr lang="sq-AL" sz="2400" dirty="0" smtClean="0">
                <a:latin typeface="Times New Roman" panose="02020603050405020304" pitchFamily="18" charset="0"/>
                <a:cs typeface="Times New Roman" panose="02020603050405020304" pitchFamily="18" charset="0"/>
              </a:rPr>
              <a:t>Hukuk </a:t>
            </a:r>
            <a:r>
              <a:rPr lang="sq-AL" sz="2400" dirty="0">
                <a:latin typeface="Times New Roman" panose="02020603050405020304" pitchFamily="18" charset="0"/>
                <a:cs typeface="Times New Roman" panose="02020603050405020304" pitchFamily="18" charset="0"/>
              </a:rPr>
              <a:t>köpçüligiň deň hukukly bolmagyny talap edip adamlaryň özleri deň bolmasada hukugyň öňünde deňdirler. Şeýlelikde köpçüligiň agzalary bilen azatlygyň çäklendirilmegi başga bir adamyň azatlygyny ykrar edýär we mümkinçiligini döredýär. </a:t>
            </a:r>
            <a:r>
              <a:rPr lang="en-US" sz="2400" dirty="0" err="1">
                <a:latin typeface="Times New Roman" panose="02020603050405020304" pitchFamily="18" charset="0"/>
                <a:cs typeface="Times New Roman" panose="02020603050405020304" pitchFamily="18" charset="0"/>
              </a:rPr>
              <a:t>Hukuk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özara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baglanşykly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bolsa</a:t>
            </a:r>
            <a:r>
              <a:rPr lang="en-US" sz="2400" dirty="0">
                <a:latin typeface="Times New Roman" panose="02020603050405020304" pitchFamily="18" charset="0"/>
                <a:cs typeface="Times New Roman" panose="02020603050405020304" pitchFamily="18" charset="0"/>
              </a:rPr>
              <a:t>-da </a:t>
            </a:r>
            <a:r>
              <a:rPr lang="en-US" sz="2400" dirty="0" err="1">
                <a:latin typeface="Times New Roman" panose="02020603050405020304" pitchFamily="18" charset="0"/>
                <a:cs typeface="Times New Roman" panose="02020603050405020304" pitchFamily="18" charset="0"/>
              </a:rPr>
              <a:t>bir-birinden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tapawutlydyr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Sebäbi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hukuk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däp-dessur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bagly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ýagdaýda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adamlaryň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gatnaşmagyny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sazlaşdyrylýan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gural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hökmünde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sosial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normalara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degişlidir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bolsa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döwletiň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gelmegi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baglanşyklydyr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Hukuk</a:t>
            </a:r>
            <a:r>
              <a:rPr lang="en-US" sz="2400" dirty="0">
                <a:latin typeface="Times New Roman" panose="02020603050405020304" pitchFamily="18" charset="0"/>
                <a:cs typeface="Times New Roman" panose="02020603050405020304" pitchFamily="18" charset="0"/>
              </a:rPr>
              <a:t> hem-de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gadagançylykdyr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Ýöne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gadagançylyk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düşünjesi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hukga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degişlidigine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hemme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adamlaryň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boýun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bolmak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ýagdaýynda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aşýarlar</a:t>
            </a:r>
            <a:r>
              <a:rPr lang="en-US" sz="2400" dirty="0">
                <a:latin typeface="Times New Roman" panose="02020603050405020304" pitchFamily="18" charset="0"/>
                <a:cs typeface="Times New Roman" panose="02020603050405020304" pitchFamily="18" charset="0"/>
              </a:rPr>
              <a:t>. </a:t>
            </a:r>
            <a:r>
              <a:rPr lang="sq-AL" altLang="ru-RU" sz="2400" dirty="0">
                <a:solidFill>
                  <a:schemeClr val="tx1"/>
                </a:solidFill>
                <a:latin typeface="Times New Roman" panose="02020603050405020304" pitchFamily="18" charset="0"/>
                <a:ea typeface="TimesNewRomanPSMT"/>
                <a:cs typeface="Times New Roman" panose="02020603050405020304" pitchFamily="18" charset="0"/>
              </a:rPr>
              <a:t>Hukuk beýleki adamlaryň hukugyny çäklendirmeli däldir. Öz azatlygyňy çäklendirmezden başga bir adamlaryň azatlygyny üpjün edip bolmaz. Hukuk jemgyýetde adamlaryň azat bolmagynyň şertidir. Kanun adamlary goramak bilen çäklenmän, özüňi özüňden goraýar. Biz azat bolmak üçin kanunyň guly bolmalydyrys.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Adamyň</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kanuny</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bil</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mezligi</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ony</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jogapkärçilikden</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boşatmaýar</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Borçsyz</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hukuk</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we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kanun</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ýok</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Borçsyz</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hukuk</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eden</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etdilige</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alyp</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r>
              <a:rPr lang="en-US" altLang="ru-RU" sz="2400" dirty="0" err="1">
                <a:solidFill>
                  <a:schemeClr val="tx1"/>
                </a:solidFill>
                <a:latin typeface="Times New Roman" panose="02020603050405020304" pitchFamily="18" charset="0"/>
                <a:ea typeface="TimesNewRomanPSMT"/>
                <a:cs typeface="Times New Roman" panose="02020603050405020304" pitchFamily="18" charset="0"/>
              </a:rPr>
              <a:t>barýar</a:t>
            </a:r>
            <a:r>
              <a:rPr lang="en-US" altLang="ru-RU" sz="2400" dirty="0">
                <a:solidFill>
                  <a:schemeClr val="tx1"/>
                </a:solidFill>
                <a:latin typeface="Times New Roman" panose="02020603050405020304" pitchFamily="18" charset="0"/>
                <a:ea typeface="TimesNewRomanPSMT"/>
                <a:cs typeface="Times New Roman" panose="02020603050405020304" pitchFamily="18" charset="0"/>
              </a:rPr>
              <a:t>. </a:t>
            </a:r>
            <a:endParaRPr lang="en-US" altLang="ru-RU" sz="2400" dirty="0">
              <a:solidFill>
                <a:schemeClr val="tx1"/>
              </a:solidFill>
              <a:latin typeface="Times New Roman" panose="02020603050405020304" pitchFamily="18" charset="0"/>
              <a:cs typeface="Times New Roman" panose="02020603050405020304" pitchFamily="18" charset="0"/>
            </a:endParaRPr>
          </a:p>
          <a:p>
            <a:endParaRPr lang="tk-TM" dirty="0" smtClean="0"/>
          </a:p>
          <a:p>
            <a:endParaRPr lang="ru-RU" dirty="0"/>
          </a:p>
        </p:txBody>
      </p:sp>
    </p:spTree>
    <p:extLst>
      <p:ext uri="{BB962C8B-B14F-4D97-AF65-F5344CB8AC3E}">
        <p14:creationId xmlns:p14="http://schemas.microsoft.com/office/powerpoint/2010/main" val="4172792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2616" y="316523"/>
            <a:ext cx="10295792" cy="852854"/>
          </a:xfrm>
        </p:spPr>
        <p:txBody>
          <a:bodyPr>
            <a:normAutofit fontScale="90000"/>
          </a:bodyPr>
          <a:lstStyle/>
          <a:p>
            <a:r>
              <a:rPr lang="en-US" sz="2800" b="1" dirty="0" err="1" smtClean="0"/>
              <a:t>Häkimiýetleriň</a:t>
            </a:r>
            <a:r>
              <a:rPr lang="en-US" sz="2800" b="1" dirty="0" smtClean="0"/>
              <a:t> </a:t>
            </a:r>
            <a:r>
              <a:rPr lang="en-US" sz="2800" b="1" dirty="0" err="1" smtClean="0"/>
              <a:t>bölünişigi</a:t>
            </a:r>
            <a:r>
              <a:rPr lang="en-US" sz="2800" b="1" dirty="0" smtClean="0"/>
              <a:t> </a:t>
            </a:r>
            <a:r>
              <a:rPr lang="en-US" sz="2800" b="1" dirty="0" err="1" smtClean="0"/>
              <a:t>ideýasy</a:t>
            </a:r>
            <a:r>
              <a:rPr lang="en-US" sz="2800" b="1" dirty="0" smtClean="0"/>
              <a:t> we </a:t>
            </a:r>
            <a:r>
              <a:rPr lang="en-US" sz="2800" b="1" dirty="0" err="1" smtClean="0"/>
              <a:t>häkimiýet</a:t>
            </a:r>
            <a:r>
              <a:rPr lang="en-US" sz="2800" b="1" dirty="0" smtClean="0"/>
              <a:t> </a:t>
            </a:r>
            <a:r>
              <a:rPr lang="en-US" sz="2800" b="1" dirty="0" err="1" smtClean="0"/>
              <a:t>institutlary</a:t>
            </a:r>
            <a:r>
              <a:rPr lang="ru-RU" sz="2800" dirty="0" smtClean="0"/>
              <a:t/>
            </a:r>
            <a:br>
              <a:rPr lang="ru-RU" sz="2800" dirty="0" smtClean="0"/>
            </a:br>
            <a:endParaRPr lang="ru-RU" sz="2800" dirty="0"/>
          </a:p>
        </p:txBody>
      </p:sp>
      <p:sp>
        <p:nvSpPr>
          <p:cNvPr id="3" name="Объект 2"/>
          <p:cNvSpPr>
            <a:spLocks noGrp="1"/>
          </p:cNvSpPr>
          <p:nvPr>
            <p:ph idx="1"/>
          </p:nvPr>
        </p:nvSpPr>
        <p:spPr>
          <a:xfrm>
            <a:off x="615462" y="1230923"/>
            <a:ext cx="11262946" cy="5547946"/>
          </a:xfrm>
        </p:spPr>
        <p:txBody>
          <a:bodyPr>
            <a:normAutofit/>
          </a:bodyPr>
          <a:lstStyle/>
          <a:p>
            <a:pPr marL="0" indent="0" algn="just">
              <a:buNone/>
            </a:pPr>
            <a:r>
              <a:rPr lang="tk-TM" dirty="0" smtClean="0"/>
              <a:t>	</a:t>
            </a:r>
            <a:r>
              <a:rPr lang="en-US" sz="2400" dirty="0" err="1" smtClean="0">
                <a:latin typeface="Times New Roman" panose="02020603050405020304" pitchFamily="18" charset="0"/>
                <a:cs typeface="Times New Roman" panose="02020603050405020304" pitchFamily="18" charset="0"/>
              </a:rPr>
              <a:t>Häkimiýet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barada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gürrüň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edilende</a:t>
            </a:r>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häkimiýetleriň</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bölünişigi</a:t>
            </a:r>
            <a:r>
              <a:rPr lang="en-US" sz="2400" b="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meselesi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aýratyn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ähmiýete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eýedir</a:t>
            </a:r>
            <a:r>
              <a:rPr lang="en-US" sz="2400" dirty="0">
                <a:latin typeface="Times New Roman" panose="02020603050405020304" pitchFamily="18" charset="0"/>
                <a:cs typeface="Times New Roman" panose="02020603050405020304" pitchFamily="18" charset="0"/>
              </a:rPr>
              <a:t>. Bu </a:t>
            </a:r>
            <a:r>
              <a:rPr lang="en-US" sz="2400" dirty="0" err="1">
                <a:latin typeface="Times New Roman" panose="02020603050405020304" pitchFamily="18" charset="0"/>
                <a:cs typeface="Times New Roman" panose="02020603050405020304" pitchFamily="18" charset="0"/>
              </a:rPr>
              <a:t>meseläni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ilkinji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gezek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iňlis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alymy</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Jon </a:t>
            </a:r>
            <a:r>
              <a:rPr lang="en-US" sz="2400" b="1" dirty="0" err="1">
                <a:latin typeface="Times New Roman" panose="02020603050405020304" pitchFamily="18" charset="0"/>
                <a:cs typeface="Times New Roman" panose="02020603050405020304" pitchFamily="18" charset="0"/>
              </a:rPr>
              <a:t>Lokk</a:t>
            </a:r>
            <a:r>
              <a:rPr lang="en-US" sz="2400" b="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çözmeklige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çalyşýar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ýokary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häkimligi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çykaryjy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ýetiriji</a:t>
            </a:r>
            <a:r>
              <a:rPr lang="en-US" sz="2400" dirty="0">
                <a:latin typeface="Times New Roman" panose="02020603050405020304" pitchFamily="18" charset="0"/>
                <a:cs typeface="Times New Roman" panose="02020603050405020304" pitchFamily="18" charset="0"/>
              </a:rPr>
              <a:t> we federal </a:t>
            </a:r>
            <a:r>
              <a:rPr lang="en-US" sz="2400" dirty="0" err="1">
                <a:latin typeface="Times New Roman" panose="02020603050405020304" pitchFamily="18" charset="0"/>
                <a:cs typeface="Times New Roman" panose="02020603050405020304" pitchFamily="18" charset="0"/>
              </a:rPr>
              <a:t>häkimiýetlere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bölmek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barada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pikiri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öňe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sürýär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çykaryjy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wezipäni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parlament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ýetiriji</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harby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güýçler</a:t>
            </a:r>
            <a:r>
              <a:rPr lang="en-US" sz="2400" dirty="0">
                <a:latin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cs typeface="Times New Roman" panose="02020603050405020304" pitchFamily="18" charset="0"/>
              </a:rPr>
              <a:t>kazyýet</a:t>
            </a:r>
            <a:r>
              <a:rPr lang="en-US" sz="2400" dirty="0">
                <a:latin typeface="Times New Roman" panose="02020603050405020304" pitchFamily="18" charset="0"/>
                <a:cs typeface="Times New Roman" panose="02020603050405020304" pitchFamily="18" charset="0"/>
              </a:rPr>
              <a:t>, federal – </a:t>
            </a:r>
            <a:r>
              <a:rPr lang="en-US" sz="2400" dirty="0" err="1">
                <a:latin typeface="Times New Roman" panose="02020603050405020304" pitchFamily="18" charset="0"/>
                <a:cs typeface="Times New Roman" panose="02020603050405020304" pitchFamily="18" charset="0"/>
              </a:rPr>
              <a:t>korol</a:t>
            </a:r>
            <a:r>
              <a:rPr lang="en-US" sz="2400" dirty="0">
                <a:latin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cs typeface="Times New Roman" panose="02020603050405020304" pitchFamily="18" charset="0"/>
              </a:rPr>
              <a:t>ministrler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diýip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düşündirýär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J.Lokk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konstitusion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režim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teoriýasy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barada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gürrüň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edýär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J.Lokkyň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häkimiýeti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bölmek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baradaky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pikiri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fransuz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alymy</a:t>
            </a:r>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Şarl</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Lui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Monteskýe</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(1689-1755) </a:t>
            </a:r>
            <a:r>
              <a:rPr lang="en-US" sz="2400" dirty="0" err="1">
                <a:latin typeface="Times New Roman" panose="02020603050405020304" pitchFamily="18" charset="0"/>
                <a:cs typeface="Times New Roman" panose="02020603050405020304" pitchFamily="18" charset="0"/>
              </a:rPr>
              <a:t>tarapyndan</a:t>
            </a:r>
            <a:r>
              <a:rPr lang="en-US" sz="2400" dirty="0">
                <a:latin typeface="Times New Roman" panose="02020603050405020304" pitchFamily="18" charset="0"/>
                <a:cs typeface="Times New Roman" panose="02020603050405020304" pitchFamily="18" charset="0"/>
              </a:rPr>
              <a:t> has </a:t>
            </a:r>
            <a:r>
              <a:rPr lang="en-US" sz="2400" dirty="0" err="1">
                <a:latin typeface="Times New Roman" panose="02020603050405020304" pitchFamily="18" charset="0"/>
                <a:cs typeface="Times New Roman" panose="02020603050405020304" pitchFamily="18" charset="0"/>
              </a:rPr>
              <a:t>doly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işlenilip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düzülýär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Onuň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aýtmagyna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görä</a:t>
            </a:r>
            <a:r>
              <a:rPr lang="en-US" sz="2400" dirty="0">
                <a:latin typeface="Times New Roman" panose="02020603050405020304" pitchFamily="18" charset="0"/>
                <a:cs typeface="Times New Roman" panose="02020603050405020304" pitchFamily="18" charset="0"/>
              </a:rPr>
              <a:t>, her </a:t>
            </a:r>
            <a:r>
              <a:rPr lang="en-US" sz="2400" dirty="0" err="1">
                <a:latin typeface="Times New Roman" panose="02020603050405020304" pitchFamily="18" charset="0"/>
                <a:cs typeface="Times New Roman" panose="02020603050405020304" pitchFamily="18" charset="0"/>
              </a:rPr>
              <a:t>bir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režimde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goý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monarhiýa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şalyk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bolsun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ýa</a:t>
            </a:r>
            <a:r>
              <a:rPr lang="en-US" sz="2400" dirty="0">
                <a:latin typeface="Times New Roman" panose="02020603050405020304" pitchFamily="18" charset="0"/>
                <a:cs typeface="Times New Roman" panose="02020603050405020304" pitchFamily="18" charset="0"/>
              </a:rPr>
              <a:t>-da </a:t>
            </a:r>
            <a:r>
              <a:rPr lang="en-US" sz="2400" dirty="0" err="1">
                <a:latin typeface="Times New Roman" panose="02020603050405020304" pitchFamily="18" charset="0"/>
                <a:cs typeface="Times New Roman" panose="02020603050405020304" pitchFamily="18" charset="0"/>
              </a:rPr>
              <a:t>demokratiýa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häkimiýet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hökmany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suratda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çykaryjy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ýetiriji</a:t>
            </a:r>
            <a:r>
              <a:rPr lang="en-US" sz="2400" dirty="0">
                <a:latin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cs typeface="Times New Roman" panose="02020603050405020304" pitchFamily="18" charset="0"/>
              </a:rPr>
              <a:t>kazyýet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şahamçalaryna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bölünmelidir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döwletde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döretmek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häkimiýeti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umumy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ýurt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ähmiýetli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kararlary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ýetirmek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häkimiýeti</a:t>
            </a:r>
            <a:r>
              <a:rPr lang="en-US" sz="2400" dirty="0">
                <a:latin typeface="Times New Roman" panose="02020603050405020304" pitchFamily="18" charset="0"/>
                <a:cs typeface="Times New Roman" panose="02020603050405020304" pitchFamily="18" charset="0"/>
              </a:rPr>
              <a:t> we </a:t>
            </a:r>
            <a:r>
              <a:rPr lang="en-US" sz="2400" dirty="0" err="1">
                <a:latin typeface="Times New Roman" panose="02020603050405020304" pitchFamily="18" charset="0"/>
                <a:cs typeface="Times New Roman" panose="02020603050405020304" pitchFamily="18" charset="0"/>
              </a:rPr>
              <a:t>jenaýaty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ýa</a:t>
            </a:r>
            <a:r>
              <a:rPr lang="en-US" sz="2400" dirty="0">
                <a:latin typeface="Times New Roman" panose="02020603050405020304" pitchFamily="18" charset="0"/>
                <a:cs typeface="Times New Roman" panose="02020603050405020304" pitchFamily="18" charset="0"/>
              </a:rPr>
              <a:t>-da </a:t>
            </a:r>
            <a:r>
              <a:rPr lang="en-US" sz="2400" dirty="0" err="1">
                <a:latin typeface="Times New Roman" panose="02020603050405020304" pitchFamily="18" charset="0"/>
                <a:cs typeface="Times New Roman" panose="02020603050405020304" pitchFamily="18" charset="0"/>
              </a:rPr>
              <a:t>aýry-aýry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adamlaryň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dawaly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meselelerini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etmek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häkimiýeti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biri-birinden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bölmek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gerek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diýip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belläpdir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diňe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şeýle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bölünişik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döwletde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adamy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buýurmadyk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zatlaryny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etmeklige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kanunyň</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rugsat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berýän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zatlaryny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ýerine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ýetirmezlige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kişi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mejbur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edip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bilmez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diýip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hasaplapdyr</a:t>
            </a:r>
            <a:r>
              <a:rPr lang="en-US"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8737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Объект 12"/>
          <p:cNvSpPr>
            <a:spLocks noGrp="1"/>
          </p:cNvSpPr>
          <p:nvPr>
            <p:ph idx="4294967295"/>
          </p:nvPr>
        </p:nvSpPr>
        <p:spPr>
          <a:xfrm>
            <a:off x="3763108" y="919528"/>
            <a:ext cx="5143500" cy="1190626"/>
          </a:xfrm>
          <a:prstGeom prst="round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6000"/>
              </a:lnSpc>
              <a:spcAft>
                <a:spcPts val="800"/>
              </a:spcAft>
            </a:pPr>
            <a:r>
              <a:rPr lang="ru-RU" sz="3600" dirty="0" err="1">
                <a:effectLst/>
                <a:latin typeface="Times New Roman" panose="02020603050405020304" pitchFamily="18" charset="0"/>
                <a:ea typeface="Calibri" panose="020F0502020204030204" pitchFamily="34" charset="0"/>
                <a:cs typeface="Times New Roman" panose="02020603050405020304" pitchFamily="18" charset="0"/>
              </a:rPr>
              <a:t>Döwlet</a:t>
            </a:r>
            <a:r>
              <a:rPr lang="ru-RU" sz="36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effectLst/>
                <a:latin typeface="Times New Roman" panose="02020603050405020304" pitchFamily="18" charset="0"/>
                <a:ea typeface="Calibri" panose="020F0502020204030204" pitchFamily="34" charset="0"/>
                <a:cs typeface="Times New Roman" panose="02020603050405020304" pitchFamily="18" charset="0"/>
              </a:rPr>
              <a:t>häkimiýeti</a:t>
            </a:r>
            <a:endParaRPr lang="ru-RU" sz="3600" dirty="0">
              <a:effectLst/>
              <a:ea typeface="Calibri" panose="020F0502020204030204" pitchFamily="34" charset="0"/>
              <a:cs typeface="Times New Roman" panose="02020603050405020304" pitchFamily="18" charset="0"/>
            </a:endParaRPr>
          </a:p>
        </p:txBody>
      </p:sp>
      <p:cxnSp>
        <p:nvCxnSpPr>
          <p:cNvPr id="4" name="Прямая со стрелкой 3"/>
          <p:cNvCxnSpPr/>
          <p:nvPr/>
        </p:nvCxnSpPr>
        <p:spPr>
          <a:xfrm flipH="1">
            <a:off x="2522855" y="6407785"/>
            <a:ext cx="438150" cy="542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Прямая со стрелкой 4"/>
          <p:cNvCxnSpPr/>
          <p:nvPr/>
        </p:nvCxnSpPr>
        <p:spPr>
          <a:xfrm>
            <a:off x="5313680" y="6407785"/>
            <a:ext cx="352425" cy="542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flipH="1">
            <a:off x="3961130" y="6407785"/>
            <a:ext cx="9525" cy="542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Скругленный прямоугольник 31784"/>
          <p:cNvSpPr>
            <a:spLocks noChangeArrowheads="1"/>
          </p:cNvSpPr>
          <p:nvPr/>
        </p:nvSpPr>
        <p:spPr bwMode="auto">
          <a:xfrm>
            <a:off x="4822580" y="3027679"/>
            <a:ext cx="2611316" cy="962025"/>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NewRomanPSMT"/>
                <a:cs typeface="Times New Roman" panose="02020603050405020304" pitchFamily="18" charset="0"/>
              </a:rPr>
              <a:t>Ýerine</a:t>
            </a:r>
            <a:r>
              <a:rPr kumimoji="0" lang="ru-RU" altLang="ru-RU" sz="2000" b="1" i="0" u="none" strike="noStrike" cap="none" normalizeH="0" baseline="0" dirty="0" smtClean="0">
                <a:ln>
                  <a:noFill/>
                </a:ln>
                <a:solidFill>
                  <a:schemeClr val="tx1"/>
                </a:solidFill>
                <a:effectLst/>
                <a:latin typeface="Calibri" panose="020F0502020204030204" pitchFamily="34" charset="0"/>
                <a:ea typeface="TimesNewRomanPSMT"/>
                <a:cs typeface="Times New Roman" panose="02020603050405020304" pitchFamily="18" charset="0"/>
              </a:rPr>
              <a:t> </a:t>
            </a:r>
            <a:r>
              <a:rPr kumimoji="0" lang="ru-RU" altLang="ru-RU" sz="2000" b="1" i="0" u="none" strike="noStrike" cap="none" normalizeH="0" baseline="0" dirty="0" err="1" smtClean="0">
                <a:ln>
                  <a:noFill/>
                </a:ln>
                <a:solidFill>
                  <a:schemeClr val="tx1"/>
                </a:solidFill>
                <a:effectLst/>
                <a:latin typeface="Calibri" panose="020F0502020204030204" pitchFamily="34" charset="0"/>
                <a:ea typeface="TimesNewRomanPSMT"/>
                <a:cs typeface="Times New Roman" panose="02020603050405020304" pitchFamily="18" charset="0"/>
              </a:rPr>
              <a:t>ýetiriji</a:t>
            </a:r>
            <a:r>
              <a:rPr kumimoji="0" lang="ru-RU" altLang="ru-RU" sz="2000" b="1" i="0" u="none" strike="noStrike" cap="none" normalizeH="0" baseline="0" dirty="0" smtClean="0">
                <a:ln>
                  <a:noFill/>
                </a:ln>
                <a:solidFill>
                  <a:schemeClr val="tx1"/>
                </a:solidFill>
                <a:effectLst/>
                <a:latin typeface="Calibri" panose="020F0502020204030204" pitchFamily="34" charset="0"/>
                <a:ea typeface="TimesNewRomanPSMT"/>
                <a:cs typeface="Times New Roman" panose="02020603050405020304" pitchFamily="18" charset="0"/>
              </a:rPr>
              <a:t> </a:t>
            </a:r>
            <a:endParaRPr kumimoji="0" lang="ru-RU" altLang="ru-RU" sz="1800" b="1" i="0" u="none" strike="noStrike" cap="none" normalizeH="0" baseline="0" dirty="0" smtClean="0">
              <a:ln>
                <a:noFill/>
              </a:ln>
              <a:solidFill>
                <a:schemeClr val="tx1"/>
              </a:solidFill>
              <a:effectLst/>
              <a:latin typeface="Arial" panose="020B0604020202020204" pitchFamily="34" charset="0"/>
            </a:endParaRPr>
          </a:p>
        </p:txBody>
      </p:sp>
      <p:sp>
        <p:nvSpPr>
          <p:cNvPr id="8" name="Скругленный прямоугольник 31785"/>
          <p:cNvSpPr>
            <a:spLocks noChangeArrowheads="1"/>
          </p:cNvSpPr>
          <p:nvPr/>
        </p:nvSpPr>
        <p:spPr bwMode="auto">
          <a:xfrm>
            <a:off x="7898751" y="3051491"/>
            <a:ext cx="3654341" cy="914400"/>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chemeClr val="tx1"/>
                </a:solidFill>
                <a:effectLst/>
                <a:latin typeface="Calibri" panose="020F0502020204030204" pitchFamily="34" charset="0"/>
                <a:ea typeface="TimesNewRomanPSMT"/>
                <a:cs typeface="Times New Roman" panose="02020603050405020304" pitchFamily="18" charset="0"/>
              </a:rPr>
              <a:t>Kazyýet</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9" name="Скругленный прямоугольник 31770"/>
          <p:cNvSpPr>
            <a:spLocks noChangeArrowheads="1"/>
          </p:cNvSpPr>
          <p:nvPr/>
        </p:nvSpPr>
        <p:spPr bwMode="auto">
          <a:xfrm>
            <a:off x="1206109" y="3051491"/>
            <a:ext cx="2633492" cy="914400"/>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800" b="1" i="0" u="none" strike="noStrike" cap="none" normalizeH="0" baseline="0" dirty="0" err="1" smtClean="0">
                <a:ln>
                  <a:noFill/>
                </a:ln>
                <a:solidFill>
                  <a:schemeClr val="tx1"/>
                </a:solidFill>
                <a:effectLst/>
                <a:latin typeface="Calibri" panose="020F0502020204030204" pitchFamily="34" charset="0"/>
                <a:ea typeface="TimesNewRomanPSMT"/>
                <a:cs typeface="Times New Roman" panose="02020603050405020304" pitchFamily="18" charset="0"/>
              </a:rPr>
              <a:t>Kanun</a:t>
            </a:r>
            <a:r>
              <a:rPr kumimoji="0" lang="ru-RU" altLang="ru-RU" sz="1800" b="1" i="0" u="none" strike="noStrike" cap="none" normalizeH="0" baseline="0" dirty="0" smtClean="0">
                <a:ln>
                  <a:noFill/>
                </a:ln>
                <a:solidFill>
                  <a:schemeClr val="tx1"/>
                </a:solidFill>
                <a:effectLst/>
                <a:latin typeface="Calibri" panose="020F0502020204030204" pitchFamily="34" charset="0"/>
                <a:ea typeface="TimesNewRomanPSMT"/>
                <a:cs typeface="Times New Roman" panose="02020603050405020304" pitchFamily="18" charset="0"/>
              </a:rPr>
              <a:t> </a:t>
            </a:r>
            <a:r>
              <a:rPr kumimoji="0" lang="ru-RU" altLang="ru-RU" sz="1800" b="1" i="0" u="none" strike="noStrike" cap="none" normalizeH="0" baseline="0" dirty="0" err="1" smtClean="0">
                <a:ln>
                  <a:noFill/>
                </a:ln>
                <a:solidFill>
                  <a:schemeClr val="tx1"/>
                </a:solidFill>
                <a:effectLst/>
                <a:latin typeface="Calibri" panose="020F0502020204030204" pitchFamily="34" charset="0"/>
                <a:ea typeface="TimesNewRomanPSMT"/>
                <a:cs typeface="Times New Roman" panose="02020603050405020304" pitchFamily="18" charset="0"/>
              </a:rPr>
              <a:t>çykaryjy</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7"/>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1" name="Rectangle 8"/>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smtClean="0">
                <a:ln>
                  <a:noFill/>
                </a:ln>
                <a:solidFill>
                  <a:schemeClr val="tx1"/>
                </a:solidFill>
                <a:effectLst/>
                <a:latin typeface="Arial" panose="020B0604020202020204" pitchFamily="34" charset="0"/>
              </a:rPr>
              <a:t/>
            </a:r>
            <a:br>
              <a:rPr kumimoji="0" lang="ru-RU" altLang="ru-RU" sz="1800" b="0" i="0" u="none" strike="noStrike" cap="none" normalizeH="0" baseline="0" smtClean="0">
                <a:ln>
                  <a:noFill/>
                </a:ln>
                <a:solidFill>
                  <a:schemeClr val="tx1"/>
                </a:solidFill>
                <a:effectLst/>
                <a:latin typeface="Arial" panose="020B0604020202020204" pitchFamily="34" charset="0"/>
              </a:rPr>
            </a:br>
            <a:endParaRPr kumimoji="0" lang="ru-RU" altLang="ru-RU" sz="1800" b="0" i="0" u="none" strike="noStrike" cap="none" normalizeH="0" baseline="0" smtClean="0">
              <a:ln>
                <a:noFill/>
              </a:ln>
              <a:solidFill>
                <a:schemeClr val="tx1"/>
              </a:solidFill>
              <a:effectLst/>
              <a:latin typeface="Arial" panose="020B0604020202020204"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2" name="Rectangle 12"/>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2" name="Стрелка вниз 1"/>
          <p:cNvSpPr/>
          <p:nvPr/>
        </p:nvSpPr>
        <p:spPr>
          <a:xfrm>
            <a:off x="5873262" y="2206869"/>
            <a:ext cx="685800" cy="738554"/>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25180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59879" y="237248"/>
            <a:ext cx="9892152" cy="932129"/>
          </a:xfrm>
        </p:spPr>
        <p:txBody>
          <a:bodyPr>
            <a:normAutofit fontScale="90000"/>
          </a:bodyPr>
          <a:lstStyle/>
          <a:p>
            <a:pPr algn="ctr"/>
            <a:r>
              <a:rPr lang="sq-AL" b="1" dirty="0"/>
              <a:t>Döwletiň düýp mazmuny</a:t>
            </a:r>
            <a:r>
              <a:rPr lang="ru-RU" dirty="0"/>
              <a:t/>
            </a:r>
            <a:br>
              <a:rPr lang="ru-RU" dirty="0"/>
            </a:br>
            <a:endParaRPr lang="ru-RU" dirty="0"/>
          </a:p>
        </p:txBody>
      </p:sp>
      <p:sp>
        <p:nvSpPr>
          <p:cNvPr id="3" name="Объект 2"/>
          <p:cNvSpPr>
            <a:spLocks noGrp="1"/>
          </p:cNvSpPr>
          <p:nvPr>
            <p:ph idx="1"/>
          </p:nvPr>
        </p:nvSpPr>
        <p:spPr>
          <a:xfrm>
            <a:off x="883503" y="1169377"/>
            <a:ext cx="10836641" cy="5442438"/>
          </a:xfrm>
        </p:spPr>
        <p:txBody>
          <a:bodyPr>
            <a:normAutofit/>
          </a:bodyPr>
          <a:lstStyle/>
          <a:p>
            <a:pPr marL="0" indent="0" algn="just">
              <a:buNone/>
            </a:pPr>
            <a:r>
              <a:rPr lang="tk-TM" dirty="0" smtClean="0"/>
              <a:t>	</a:t>
            </a:r>
            <a:r>
              <a:rPr lang="sq-AL" sz="2600" dirty="0" smtClean="0">
                <a:latin typeface="Times New Roman" panose="02020603050405020304" pitchFamily="18" charset="0"/>
                <a:cs typeface="Times New Roman" panose="02020603050405020304" pitchFamily="18" charset="0"/>
              </a:rPr>
              <a:t>Jemgyýetiň </a:t>
            </a:r>
            <a:r>
              <a:rPr lang="sq-AL" sz="2600" dirty="0">
                <a:latin typeface="Times New Roman" panose="02020603050405020304" pitchFamily="18" charset="0"/>
                <a:cs typeface="Times New Roman" panose="02020603050405020304" pitchFamily="18" charset="0"/>
              </a:rPr>
              <a:t>syýasy gurluşynda döwlet esasy ýeri eýeleýär. Çünki </a:t>
            </a:r>
            <a:r>
              <a:rPr lang="sq-AL" sz="2600" dirty="0" smtClean="0">
                <a:latin typeface="Times New Roman" panose="02020603050405020304" pitchFamily="18" charset="0"/>
                <a:cs typeface="Times New Roman" panose="02020603050405020304" pitchFamily="18" charset="0"/>
              </a:rPr>
              <a:t>jemgyýetde</a:t>
            </a:r>
            <a:r>
              <a:rPr lang="tk-TM"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hereket</a:t>
            </a:r>
            <a:r>
              <a:rPr lang="ru-RU" sz="2600" dirty="0" smtClean="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edýän</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güýçleriň</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hemmesi</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döwletde</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jemlenýär</a:t>
            </a:r>
            <a:r>
              <a:rPr lang="ru-RU" sz="2600" dirty="0" smtClean="0">
                <a:latin typeface="Times New Roman" panose="02020603050405020304" pitchFamily="18" charset="0"/>
                <a:cs typeface="Times New Roman" panose="02020603050405020304" pitchFamily="18" charset="0"/>
              </a:rPr>
              <a:t>.</a:t>
            </a:r>
            <a:r>
              <a:rPr lang="tk-TM" sz="2600" dirty="0" smtClean="0">
                <a:latin typeface="Times New Roman" panose="02020603050405020304" pitchFamily="18" charset="0"/>
                <a:cs typeface="Times New Roman" panose="02020603050405020304" pitchFamily="18" charset="0"/>
              </a:rPr>
              <a:t> </a:t>
            </a:r>
            <a:r>
              <a:rPr lang="sq-AL" sz="2600" dirty="0" smtClean="0">
                <a:latin typeface="Times New Roman" panose="02020603050405020304" pitchFamily="18" charset="0"/>
                <a:cs typeface="Times New Roman" panose="02020603050405020304" pitchFamily="18" charset="0"/>
              </a:rPr>
              <a:t>Gadym </a:t>
            </a:r>
            <a:r>
              <a:rPr lang="sq-AL" sz="2600" dirty="0">
                <a:latin typeface="Times New Roman" panose="02020603050405020304" pitchFamily="18" charset="0"/>
                <a:cs typeface="Times New Roman" panose="02020603050405020304" pitchFamily="18" charset="0"/>
              </a:rPr>
              <a:t>döwürlerden bäri akyldarlar döwletiň düýp mazmunyny açmaklyga çalşypdyrlar. Aristotel döwletiň umumy bähbitleri aňlamak esasynda ýüze çykýanlygyny we bagtly ýaşamak üçin gurulýanlygyny belläpdir</a:t>
            </a:r>
            <a:r>
              <a:rPr lang="sq-AL" sz="2600" dirty="0" smtClean="0">
                <a:latin typeface="Times New Roman" panose="02020603050405020304" pitchFamily="18" charset="0"/>
                <a:cs typeface="Times New Roman" panose="02020603050405020304" pitchFamily="18" charset="0"/>
              </a:rPr>
              <a:t>.</a:t>
            </a:r>
            <a:r>
              <a:rPr lang="tk-TM" sz="2600" dirty="0" smtClean="0">
                <a:latin typeface="Times New Roman" panose="02020603050405020304" pitchFamily="18" charset="0"/>
                <a:cs typeface="Times New Roman" panose="02020603050405020304" pitchFamily="18" charset="0"/>
              </a:rPr>
              <a:t> </a:t>
            </a:r>
            <a:r>
              <a:rPr lang="sq-AL" sz="2600" dirty="0" smtClean="0">
                <a:latin typeface="Times New Roman" panose="02020603050405020304" pitchFamily="18" charset="0"/>
                <a:cs typeface="Times New Roman" panose="02020603050405020304" pitchFamily="18" charset="0"/>
              </a:rPr>
              <a:t>Täze </a:t>
            </a:r>
            <a:r>
              <a:rPr lang="sq-AL" sz="2600" dirty="0">
                <a:latin typeface="Times New Roman" panose="02020603050405020304" pitchFamily="18" charset="0"/>
                <a:cs typeface="Times New Roman" panose="02020603050405020304" pitchFamily="18" charset="0"/>
              </a:rPr>
              <a:t>döwürden başlap Ýewropada döwletiň many-mazmuny barada köp dürli pikirler öňe sürülýär. Belli iňlis alymy </a:t>
            </a:r>
            <a:r>
              <a:rPr lang="sq-AL" sz="2600" b="1" dirty="0">
                <a:latin typeface="Times New Roman" panose="02020603050405020304" pitchFamily="18" charset="0"/>
                <a:cs typeface="Times New Roman" panose="02020603050405020304" pitchFamily="18" charset="0"/>
              </a:rPr>
              <a:t>Tomas Gobbs </a:t>
            </a:r>
            <a:r>
              <a:rPr lang="sq-AL" sz="2600" dirty="0">
                <a:latin typeface="Times New Roman" panose="02020603050405020304" pitchFamily="18" charset="0"/>
                <a:cs typeface="Times New Roman" panose="02020603050405020304" pitchFamily="18" charset="0"/>
              </a:rPr>
              <a:t>(1588-1679) döwletiň tertip-düzgün gorkusy esasynda döränligini belläp, oňa adam ýa-da adam topary kimin garaýar. Onuň pikiriçe, döwlet köpçülikleýin isleg esasynda bellenilýän, parahatçylygy we goraglylygy üpjün edýän kişi bolýar. </a:t>
            </a:r>
            <a:r>
              <a:rPr lang="en-US" sz="2600" dirty="0" err="1">
                <a:latin typeface="Times New Roman" panose="02020603050405020304" pitchFamily="18" charset="0"/>
                <a:cs typeface="Times New Roman" panose="02020603050405020304" pitchFamily="18" charset="0"/>
              </a:rPr>
              <a:t>Gegel</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döwletiň</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başlangyjyny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zorlukda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görüpdir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Nemes</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syýasatçysy</a:t>
            </a:r>
            <a:r>
              <a:rPr lang="en-US" sz="2600"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F.Engels</a:t>
            </a: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we </a:t>
            </a:r>
            <a:r>
              <a:rPr lang="en-US" sz="2600" dirty="0" err="1">
                <a:latin typeface="Times New Roman" panose="02020603050405020304" pitchFamily="18" charset="0"/>
                <a:cs typeface="Times New Roman" panose="02020603050405020304" pitchFamily="18" charset="0"/>
              </a:rPr>
              <a:t>rus</a:t>
            </a:r>
            <a:r>
              <a:rPr lang="en-US" sz="2600" dirty="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syýasatçysy</a:t>
            </a:r>
            <a:r>
              <a:rPr lang="tk-TM" sz="2600" dirty="0" smtClean="0">
                <a:latin typeface="Times New Roman" panose="02020603050405020304" pitchFamily="18" charset="0"/>
                <a:cs typeface="Times New Roman" panose="02020603050405020304" pitchFamily="18" charset="0"/>
              </a:rPr>
              <a:t> </a:t>
            </a:r>
            <a:r>
              <a:rPr lang="en-US" sz="2600" b="1" dirty="0" err="1" smtClean="0">
                <a:latin typeface="Times New Roman" panose="02020603050405020304" pitchFamily="18" charset="0"/>
                <a:cs typeface="Times New Roman" panose="02020603050405020304" pitchFamily="18" charset="0"/>
              </a:rPr>
              <a:t>W.Lenin</a:t>
            </a:r>
            <a:r>
              <a:rPr lang="en-US" sz="2600" b="1"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döwletde</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synpy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başga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synp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tarapyndan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ezmekligiň</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guralyny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görüpdirler</a:t>
            </a:r>
            <a:r>
              <a:rPr lang="en-US" sz="2600" dirty="0">
                <a:latin typeface="Times New Roman" panose="02020603050405020304" pitchFamily="18" charset="0"/>
                <a:cs typeface="Times New Roman" panose="02020603050405020304" pitchFamily="18" charset="0"/>
              </a:rPr>
              <a:t>.</a:t>
            </a:r>
            <a:endParaRPr lang="ru-RU" sz="2600" dirty="0">
              <a:latin typeface="Times New Roman" panose="02020603050405020304" pitchFamily="18" charset="0"/>
              <a:cs typeface="Times New Roman" panose="02020603050405020304" pitchFamily="18" charset="0"/>
            </a:endParaRP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8429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9863" y="293672"/>
            <a:ext cx="9974750" cy="814160"/>
          </a:xfrm>
        </p:spPr>
        <p:txBody>
          <a:bodyPr>
            <a:normAutofit/>
          </a:bodyPr>
          <a:lstStyle/>
          <a:p>
            <a:pPr algn="ctr"/>
            <a:r>
              <a:rPr lang="tk-TM" smtClean="0"/>
              <a:t>Döwlet bolmagyň </a:t>
            </a:r>
            <a:r>
              <a:rPr lang="tk-TM" dirty="0" smtClean="0"/>
              <a:t>şertleri :</a:t>
            </a:r>
            <a:endParaRPr lang="ru-RU" dirty="0"/>
          </a:p>
        </p:txBody>
      </p:sp>
      <p:sp>
        <p:nvSpPr>
          <p:cNvPr id="3" name="Объект 2"/>
          <p:cNvSpPr>
            <a:spLocks noGrp="1"/>
          </p:cNvSpPr>
          <p:nvPr>
            <p:ph idx="1"/>
          </p:nvPr>
        </p:nvSpPr>
        <p:spPr>
          <a:xfrm>
            <a:off x="606669" y="1603700"/>
            <a:ext cx="11421208" cy="5087245"/>
          </a:xfrm>
        </p:spPr>
        <p:txBody>
          <a:bodyPr/>
          <a:lstStyle/>
          <a:p>
            <a:endParaRPr lang="ru-RU" dirty="0"/>
          </a:p>
        </p:txBody>
      </p:sp>
      <p:sp>
        <p:nvSpPr>
          <p:cNvPr id="4" name="Скругленный прямоугольник 31807"/>
          <p:cNvSpPr>
            <a:spLocks noChangeArrowheads="1"/>
          </p:cNvSpPr>
          <p:nvPr/>
        </p:nvSpPr>
        <p:spPr bwMode="auto">
          <a:xfrm>
            <a:off x="5042266" y="4359762"/>
            <a:ext cx="6906479" cy="949592"/>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wajyp</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gymmatlyklarynyň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biridir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ululygy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ki</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iligi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kabul</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edilmegine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etmeý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5" name="Скругленный прямоугольник 31803"/>
          <p:cNvSpPr>
            <a:spLocks noChangeArrowheads="1"/>
          </p:cNvSpPr>
          <p:nvPr/>
        </p:nvSpPr>
        <p:spPr bwMode="auto">
          <a:xfrm>
            <a:off x="750644" y="4401531"/>
            <a:ext cx="3147830" cy="866053"/>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3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wletiň</a:t>
            </a:r>
            <a:r>
              <a:rPr kumimoji="0" lang="ru-RU" altLang="ru-RU" sz="3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3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çä</a:t>
            </a: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
        <p:nvSpPr>
          <p:cNvPr id="6" name="Скругленный прямоугольник 2048"/>
          <p:cNvSpPr>
            <a:spLocks noChangeArrowheads="1"/>
          </p:cNvSpPr>
          <p:nvPr/>
        </p:nvSpPr>
        <p:spPr bwMode="auto">
          <a:xfrm>
            <a:off x="5042266" y="3169119"/>
            <a:ext cx="6906479" cy="1109948"/>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Hi</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milleti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ilatsyz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ň</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getirmek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mkin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seb</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kimýeti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belli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ýaşaýan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adamlaryň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nden</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redilý</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ru-RU" altLang="ru-RU"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7" name="Скругленный прямоугольник 31804"/>
          <p:cNvSpPr>
            <a:spLocks noChangeArrowheads="1"/>
          </p:cNvSpPr>
          <p:nvPr/>
        </p:nvSpPr>
        <p:spPr bwMode="auto">
          <a:xfrm>
            <a:off x="750644" y="3169119"/>
            <a:ext cx="3182815" cy="963266"/>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36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Ilaty</a:t>
            </a:r>
            <a:r>
              <a:rPr kumimoji="0" lang="ru-RU" altLang="ru-RU"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3600" b="0" i="0" u="none" strike="noStrike" cap="none" normalizeH="0" baseline="0" dirty="0" smtClean="0">
              <a:ln>
                <a:noFill/>
              </a:ln>
              <a:solidFill>
                <a:schemeClr val="tx1"/>
              </a:solidFill>
              <a:effectLst/>
              <a:latin typeface="Arial" panose="020B0604020202020204" pitchFamily="34" charset="0"/>
            </a:endParaRPr>
          </a:p>
        </p:txBody>
      </p:sp>
      <p:sp>
        <p:nvSpPr>
          <p:cNvPr id="8" name="Скругленный прямоугольник 31805"/>
          <p:cNvSpPr>
            <a:spLocks noChangeArrowheads="1"/>
          </p:cNvSpPr>
          <p:nvPr/>
        </p:nvSpPr>
        <p:spPr bwMode="auto">
          <a:xfrm>
            <a:off x="750644" y="2039105"/>
            <a:ext cx="3182815" cy="792017"/>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zygtyýarlygy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suwerenitedi</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9" name="Скругленный прямоугольник 2049"/>
          <p:cNvSpPr>
            <a:spLocks noChangeArrowheads="1"/>
          </p:cNvSpPr>
          <p:nvPr/>
        </p:nvSpPr>
        <p:spPr bwMode="auto">
          <a:xfrm>
            <a:off x="5042266" y="1675262"/>
            <a:ext cx="6906480" cy="1366876"/>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suwerenitetiniň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bolmagy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oňa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ýurdyň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ginde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ýokary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ä</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kimýetiň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km</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rowanlygyny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aňladýar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Bu</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bolsa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wletiň</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ýurdy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zbaşdak</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we</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garaşsyz</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dolandyrmaga</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ygtyýarlydygyny</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aňladýar</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7"/>
          <p:cNvSpPr>
            <a:spLocks noChangeArrowheads="1"/>
          </p:cNvSpPr>
          <p:nvPr/>
        </p:nvSpPr>
        <p:spPr bwMode="auto">
          <a:xfrm>
            <a:off x="-339969" y="-1201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2" name="Rectangle 11"/>
          <p:cNvSpPr>
            <a:spLocks noChangeArrowheads="1"/>
          </p:cNvSpPr>
          <p:nvPr/>
        </p:nvSpPr>
        <p:spPr bwMode="auto">
          <a:xfrm>
            <a:off x="-339969" y="3370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4" name="Rectangle 15"/>
          <p:cNvSpPr>
            <a:spLocks noChangeArrowheads="1"/>
          </p:cNvSpPr>
          <p:nvPr/>
        </p:nvSpPr>
        <p:spPr bwMode="auto">
          <a:xfrm>
            <a:off x="-339969" y="3370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altLang="ru-RU" sz="800" b="0" i="0" u="none" strike="noStrike" cap="none" normalizeH="0" baseline="0" smtClean="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5" name="Rectangle 18"/>
          <p:cNvSpPr>
            <a:spLocks noChangeArrowheads="1"/>
          </p:cNvSpPr>
          <p:nvPr/>
        </p:nvSpPr>
        <p:spPr bwMode="auto">
          <a:xfrm>
            <a:off x="-339969" y="3370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6" name="Скругленный прямоугольник 31806"/>
          <p:cNvSpPr>
            <a:spLocks noChangeArrowheads="1"/>
          </p:cNvSpPr>
          <p:nvPr/>
        </p:nvSpPr>
        <p:spPr bwMode="auto">
          <a:xfrm>
            <a:off x="785629" y="5620269"/>
            <a:ext cx="3147830" cy="1070676"/>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Dolandyryş</a:t>
            </a:r>
            <a:r>
              <a:rPr kumimoji="0" lang="ru-RU" altLang="ru-RU" sz="3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diwany</a:t>
            </a:r>
            <a:r>
              <a:rPr kumimoji="0" lang="ru-RU" altLang="ru-RU" sz="3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32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aparady</a:t>
            </a:r>
            <a:r>
              <a:rPr kumimoji="0" lang="ru-RU" altLang="ru-RU" sz="3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sp>
        <p:nvSpPr>
          <p:cNvPr id="17" name="Скругленный прямоугольник 2051"/>
          <p:cNvSpPr>
            <a:spLocks noChangeArrowheads="1"/>
          </p:cNvSpPr>
          <p:nvPr/>
        </p:nvSpPr>
        <p:spPr bwMode="auto">
          <a:xfrm>
            <a:off x="5129946" y="5404701"/>
            <a:ext cx="6818799" cy="1308489"/>
          </a:xfrm>
          <a:prstGeom prst="roundRect">
            <a:avLst>
              <a:gd name="adj" fmla="val 16667"/>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Döwlet</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ýurdy</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diňe</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özüniň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ýörite</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döredilen</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edaralarynyň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üsti</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bilen</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dolandyryp</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bilýär</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parlamentleriň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ministrlikleriň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häkimlikleriň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kazyýet</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edaralarynyň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polisiýa</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harby</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güçleriň</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715892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3823" y="624110"/>
            <a:ext cx="9930789" cy="1028844"/>
          </a:xfrm>
        </p:spPr>
        <p:style>
          <a:lnRef idx="2">
            <a:schemeClr val="accent1">
              <a:shade val="50000"/>
            </a:schemeClr>
          </a:lnRef>
          <a:fillRef idx="1">
            <a:schemeClr val="accent1"/>
          </a:fillRef>
          <a:effectRef idx="0">
            <a:schemeClr val="accent1"/>
          </a:effectRef>
          <a:fontRef idx="minor">
            <a:schemeClr val="lt1"/>
          </a:fontRef>
        </p:style>
        <p:txBody>
          <a:bodyPr/>
          <a:lstStyle/>
          <a:p>
            <a:r>
              <a:rPr lang="tk-TM" dirty="0" smtClean="0"/>
              <a:t>Döwlet dolanşygynyň görnüşleri</a:t>
            </a:r>
            <a:endParaRPr lang="ru-RU" dirty="0"/>
          </a:p>
        </p:txBody>
      </p:sp>
      <p:sp>
        <p:nvSpPr>
          <p:cNvPr id="3" name="Объект 2"/>
          <p:cNvSpPr>
            <a:spLocks noGrp="1"/>
          </p:cNvSpPr>
          <p:nvPr>
            <p:ph idx="1"/>
          </p:nvPr>
        </p:nvSpPr>
        <p:spPr>
          <a:xfrm>
            <a:off x="536331" y="2133599"/>
            <a:ext cx="10968281" cy="4522177"/>
          </a:xfrm>
        </p:spPr>
        <p:txBody>
          <a:bodyPr/>
          <a:lstStyle/>
          <a:p>
            <a:endParaRPr lang="ru-RU" dirty="0"/>
          </a:p>
        </p:txBody>
      </p:sp>
      <p:sp>
        <p:nvSpPr>
          <p:cNvPr id="5" name="Скругленный прямоугольник 4"/>
          <p:cNvSpPr/>
          <p:nvPr/>
        </p:nvSpPr>
        <p:spPr>
          <a:xfrm>
            <a:off x="729761" y="2224454"/>
            <a:ext cx="3147646" cy="1222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600" dirty="0" smtClean="0">
                <a:latin typeface="Times New Roman" panose="02020603050405020304" pitchFamily="18" charset="0"/>
                <a:cs typeface="Times New Roman" panose="02020603050405020304" pitchFamily="18" charset="0"/>
              </a:rPr>
              <a:t>Unitar Döwlet</a:t>
            </a:r>
            <a:endParaRPr lang="ru-RU" sz="3600" dirty="0">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738553" y="3815862"/>
            <a:ext cx="3138854" cy="1274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600" dirty="0" smtClean="0">
                <a:latin typeface="Times New Roman" panose="02020603050405020304" pitchFamily="18" charset="0"/>
                <a:cs typeface="Times New Roman" panose="02020603050405020304" pitchFamily="18" charset="0"/>
              </a:rPr>
              <a:t>Federatiw Döwlet </a:t>
            </a:r>
            <a:endParaRPr lang="ru-RU" sz="3600" dirty="0">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808891" y="5460023"/>
            <a:ext cx="3068516" cy="10402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dirty="0" smtClean="0">
                <a:latin typeface="Times New Roman" panose="02020603050405020304" pitchFamily="18" charset="0"/>
                <a:cs typeface="Times New Roman" panose="02020603050405020304" pitchFamily="18" charset="0"/>
              </a:rPr>
              <a:t>Konfederatiw Döwlet</a:t>
            </a:r>
            <a:endParaRPr lang="ru-RU" dirty="0">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5627077" y="2224454"/>
            <a:ext cx="5662246" cy="1222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4000" dirty="0" smtClean="0">
                <a:latin typeface="Times New Roman" panose="02020603050405020304" pitchFamily="18" charset="0"/>
                <a:cs typeface="Times New Roman" panose="02020603050405020304" pitchFamily="18" charset="0"/>
              </a:rPr>
              <a:t>Merkezleşdirilen döwlet </a:t>
            </a:r>
            <a:endParaRPr lang="ru-RU" sz="4000" dirty="0">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5653454" y="3815862"/>
            <a:ext cx="5653454" cy="11517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5732585" y="5460023"/>
            <a:ext cx="5618284" cy="10402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07137268"/>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131</TotalTime>
  <Words>179</Words>
  <Application>Microsoft Office PowerPoint</Application>
  <PresentationFormat>Широкоэкранный</PresentationFormat>
  <Paragraphs>33</Paragraphs>
  <Slides>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8</vt:i4>
      </vt:variant>
    </vt:vector>
  </HeadingPairs>
  <TitlesOfParts>
    <vt:vector size="15" baseType="lpstr">
      <vt:lpstr>Arial</vt:lpstr>
      <vt:lpstr>Calibri</vt:lpstr>
      <vt:lpstr>Century Gothic</vt:lpstr>
      <vt:lpstr>Times New Roman</vt:lpstr>
      <vt:lpstr>TimesNewRomanPSMT</vt:lpstr>
      <vt:lpstr>Wingdings 3</vt:lpstr>
      <vt:lpstr>Легкий дым</vt:lpstr>
      <vt:lpstr>Jemgyýetiň syýasy gurluşy we syýasy esaslary </vt:lpstr>
      <vt:lpstr>Syýasat düşünjesi we onuň guralyşy. </vt:lpstr>
      <vt:lpstr>Hukuk tertibi kanunyň häkimiýeti hökmünde</vt:lpstr>
      <vt:lpstr>Häkimiýetleriň bölünişigi ideýasy we häkimiýet institutlary </vt:lpstr>
      <vt:lpstr>Презентация PowerPoint</vt:lpstr>
      <vt:lpstr>Döwletiň düýp mazmuny </vt:lpstr>
      <vt:lpstr>Döwlet bolmagyň şertleri :</vt:lpstr>
      <vt:lpstr>Döwlet dolanşygynyň görnüşleri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13</cp:revision>
  <dcterms:created xsi:type="dcterms:W3CDTF">2019-04-03T04:35:58Z</dcterms:created>
  <dcterms:modified xsi:type="dcterms:W3CDTF">2019-05-20T03:18:50Z</dcterms:modified>
</cp:coreProperties>
</file>