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21" autoAdjust="0"/>
    <p:restoredTop sz="94660"/>
  </p:normalViewPr>
  <p:slideViewPr>
    <p:cSldViewPr snapToGrid="0">
      <p:cViewPr varScale="1">
        <p:scale>
          <a:sx n="66" d="100"/>
          <a:sy n="66" d="100"/>
        </p:scale>
        <p:origin x="10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18" Type="http://schemas.openxmlformats.org/officeDocument/2006/relationships/image" Target="../media/image19.wmf"/><Relationship Id="rId3" Type="http://schemas.openxmlformats.org/officeDocument/2006/relationships/image" Target="../media/image4.wmf"/><Relationship Id="rId21" Type="http://schemas.openxmlformats.org/officeDocument/2006/relationships/image" Target="../media/image22.wmf"/><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wmf"/><Relationship Id="rId25" Type="http://schemas.openxmlformats.org/officeDocument/2006/relationships/image" Target="../media/image26.wmf"/><Relationship Id="rId2" Type="http://schemas.openxmlformats.org/officeDocument/2006/relationships/image" Target="../media/image3.wmf"/><Relationship Id="rId16" Type="http://schemas.openxmlformats.org/officeDocument/2006/relationships/image" Target="../media/image17.wmf"/><Relationship Id="rId20" Type="http://schemas.openxmlformats.org/officeDocument/2006/relationships/image" Target="../media/image21.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24" Type="http://schemas.openxmlformats.org/officeDocument/2006/relationships/image" Target="../media/image25.wmf"/><Relationship Id="rId5" Type="http://schemas.openxmlformats.org/officeDocument/2006/relationships/image" Target="../media/image6.wmf"/><Relationship Id="rId15" Type="http://schemas.openxmlformats.org/officeDocument/2006/relationships/image" Target="../media/image16.wmf"/><Relationship Id="rId23" Type="http://schemas.openxmlformats.org/officeDocument/2006/relationships/image" Target="../media/image24.wmf"/><Relationship Id="rId10" Type="http://schemas.openxmlformats.org/officeDocument/2006/relationships/image" Target="../media/image11.wmf"/><Relationship Id="rId19" Type="http://schemas.openxmlformats.org/officeDocument/2006/relationships/image" Target="../media/image20.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wmf"/><Relationship Id="rId22"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1F826EB-F75C-4303-B086-57E821AA6A14}"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839119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F826EB-F75C-4303-B086-57E821AA6A14}"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2954934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F826EB-F75C-4303-B086-57E821AA6A14}"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2991413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1F826EB-F75C-4303-B086-57E821AA6A14}"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378329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1F826EB-F75C-4303-B086-57E821AA6A14}" type="datetimeFigureOut">
              <a:rPr lang="ru-RU" smtClean="0"/>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2847068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1F826EB-F75C-4303-B086-57E821AA6A14}" type="datetimeFigureOut">
              <a:rPr lang="ru-RU" smtClean="0"/>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639595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1F826EB-F75C-4303-B086-57E821AA6A14}" type="datetimeFigureOut">
              <a:rPr lang="ru-RU" smtClean="0"/>
              <a:t>22.05.2020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2157583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1F826EB-F75C-4303-B086-57E821AA6A14}" type="datetimeFigureOut">
              <a:rPr lang="ru-RU" smtClean="0"/>
              <a:t>22.05.2020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3808791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1F826EB-F75C-4303-B086-57E821AA6A14}" type="datetimeFigureOut">
              <a:rPr lang="ru-RU" smtClean="0"/>
              <a:t>22.05.2020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397634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1F826EB-F75C-4303-B086-57E821AA6A14}" type="datetimeFigureOut">
              <a:rPr lang="ru-RU" smtClean="0"/>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360920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1F826EB-F75C-4303-B086-57E821AA6A14}" type="datetimeFigureOut">
              <a:rPr lang="ru-RU" smtClean="0"/>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9743474-A1C7-4D83-A67A-89EBB7C48AEB}" type="slidenum">
              <a:rPr lang="ru-RU" smtClean="0"/>
              <a:t>‹#›</a:t>
            </a:fld>
            <a:endParaRPr lang="ru-RU"/>
          </a:p>
        </p:txBody>
      </p:sp>
    </p:spTree>
    <p:extLst>
      <p:ext uri="{BB962C8B-B14F-4D97-AF65-F5344CB8AC3E}">
        <p14:creationId xmlns:p14="http://schemas.microsoft.com/office/powerpoint/2010/main" val="161119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826EB-F75C-4303-B086-57E821AA6A14}" type="datetimeFigureOut">
              <a:rPr lang="ru-RU" smtClean="0"/>
              <a:t>22.05.2020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43474-A1C7-4D83-A67A-89EBB7C48AEB}" type="slidenum">
              <a:rPr lang="ru-RU" smtClean="0"/>
              <a:t>‹#›</a:t>
            </a:fld>
            <a:endParaRPr lang="ru-RU"/>
          </a:p>
        </p:txBody>
      </p:sp>
    </p:spTree>
    <p:extLst>
      <p:ext uri="{BB962C8B-B14F-4D97-AF65-F5344CB8AC3E}">
        <p14:creationId xmlns:p14="http://schemas.microsoft.com/office/powerpoint/2010/main" val="1280110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oleObject" Target="../embeddings/oleObject7.bin"/><Relationship Id="rId18" Type="http://schemas.openxmlformats.org/officeDocument/2006/relationships/image" Target="../media/image9.wmf"/><Relationship Id="rId26" Type="http://schemas.openxmlformats.org/officeDocument/2006/relationships/image" Target="../media/image13.wmf"/><Relationship Id="rId39" Type="http://schemas.openxmlformats.org/officeDocument/2006/relationships/oleObject" Target="../embeddings/oleObject20.bin"/><Relationship Id="rId21" Type="http://schemas.openxmlformats.org/officeDocument/2006/relationships/oleObject" Target="../embeddings/oleObject11.bin"/><Relationship Id="rId34" Type="http://schemas.openxmlformats.org/officeDocument/2006/relationships/image" Target="../media/image17.wmf"/><Relationship Id="rId42" Type="http://schemas.openxmlformats.org/officeDocument/2006/relationships/image" Target="../media/image21.wmf"/><Relationship Id="rId47" Type="http://schemas.openxmlformats.org/officeDocument/2006/relationships/oleObject" Target="../embeddings/oleObject24.bin"/><Relationship Id="rId50" Type="http://schemas.openxmlformats.org/officeDocument/2006/relationships/image" Target="../media/image25.wmf"/><Relationship Id="rId7" Type="http://schemas.openxmlformats.org/officeDocument/2006/relationships/oleObject" Target="../embeddings/oleObject4.bin"/><Relationship Id="rId2" Type="http://schemas.openxmlformats.org/officeDocument/2006/relationships/slideLayout" Target="../slideLayouts/slideLayout2.xml"/><Relationship Id="rId16" Type="http://schemas.openxmlformats.org/officeDocument/2006/relationships/image" Target="../media/image8.wmf"/><Relationship Id="rId29" Type="http://schemas.openxmlformats.org/officeDocument/2006/relationships/oleObject" Target="../embeddings/oleObject15.bin"/><Relationship Id="rId11" Type="http://schemas.openxmlformats.org/officeDocument/2006/relationships/oleObject" Target="../embeddings/oleObject6.bin"/><Relationship Id="rId24" Type="http://schemas.openxmlformats.org/officeDocument/2006/relationships/image" Target="../media/image12.wmf"/><Relationship Id="rId32" Type="http://schemas.openxmlformats.org/officeDocument/2006/relationships/image" Target="../media/image16.wmf"/><Relationship Id="rId37" Type="http://schemas.openxmlformats.org/officeDocument/2006/relationships/oleObject" Target="../embeddings/oleObject19.bin"/><Relationship Id="rId40" Type="http://schemas.openxmlformats.org/officeDocument/2006/relationships/image" Target="../media/image20.wmf"/><Relationship Id="rId45" Type="http://schemas.openxmlformats.org/officeDocument/2006/relationships/oleObject" Target="../embeddings/oleObject23.bin"/><Relationship Id="rId5" Type="http://schemas.openxmlformats.org/officeDocument/2006/relationships/oleObject" Target="../embeddings/oleObject3.bin"/><Relationship Id="rId15" Type="http://schemas.openxmlformats.org/officeDocument/2006/relationships/oleObject" Target="../embeddings/oleObject8.bin"/><Relationship Id="rId23" Type="http://schemas.openxmlformats.org/officeDocument/2006/relationships/oleObject" Target="../embeddings/oleObject12.bin"/><Relationship Id="rId28" Type="http://schemas.openxmlformats.org/officeDocument/2006/relationships/image" Target="../media/image14.wmf"/><Relationship Id="rId36" Type="http://schemas.openxmlformats.org/officeDocument/2006/relationships/image" Target="../media/image18.wmf"/><Relationship Id="rId49" Type="http://schemas.openxmlformats.org/officeDocument/2006/relationships/oleObject" Target="../embeddings/oleObject25.bin"/><Relationship Id="rId10" Type="http://schemas.openxmlformats.org/officeDocument/2006/relationships/image" Target="../media/image5.wmf"/><Relationship Id="rId19" Type="http://schemas.openxmlformats.org/officeDocument/2006/relationships/oleObject" Target="../embeddings/oleObject10.bin"/><Relationship Id="rId31" Type="http://schemas.openxmlformats.org/officeDocument/2006/relationships/oleObject" Target="../embeddings/oleObject16.bin"/><Relationship Id="rId44" Type="http://schemas.openxmlformats.org/officeDocument/2006/relationships/image" Target="../media/image22.wmf"/><Relationship Id="rId52" Type="http://schemas.openxmlformats.org/officeDocument/2006/relationships/image" Target="../media/image26.wmf"/><Relationship Id="rId4" Type="http://schemas.openxmlformats.org/officeDocument/2006/relationships/image" Target="../media/image2.wmf"/><Relationship Id="rId9" Type="http://schemas.openxmlformats.org/officeDocument/2006/relationships/oleObject" Target="../embeddings/oleObject5.bin"/><Relationship Id="rId14" Type="http://schemas.openxmlformats.org/officeDocument/2006/relationships/image" Target="../media/image7.wmf"/><Relationship Id="rId22" Type="http://schemas.openxmlformats.org/officeDocument/2006/relationships/image" Target="../media/image11.wmf"/><Relationship Id="rId27" Type="http://schemas.openxmlformats.org/officeDocument/2006/relationships/oleObject" Target="../embeddings/oleObject14.bin"/><Relationship Id="rId30" Type="http://schemas.openxmlformats.org/officeDocument/2006/relationships/image" Target="../media/image15.wmf"/><Relationship Id="rId35" Type="http://schemas.openxmlformats.org/officeDocument/2006/relationships/oleObject" Target="../embeddings/oleObject18.bin"/><Relationship Id="rId43" Type="http://schemas.openxmlformats.org/officeDocument/2006/relationships/oleObject" Target="../embeddings/oleObject22.bin"/><Relationship Id="rId48" Type="http://schemas.openxmlformats.org/officeDocument/2006/relationships/image" Target="../media/image24.wmf"/><Relationship Id="rId8" Type="http://schemas.openxmlformats.org/officeDocument/2006/relationships/image" Target="../media/image4.wmf"/><Relationship Id="rId51" Type="http://schemas.openxmlformats.org/officeDocument/2006/relationships/oleObject" Target="../embeddings/oleObject26.bin"/><Relationship Id="rId3" Type="http://schemas.openxmlformats.org/officeDocument/2006/relationships/oleObject" Target="../embeddings/oleObject2.bin"/><Relationship Id="rId12" Type="http://schemas.openxmlformats.org/officeDocument/2006/relationships/image" Target="../media/image6.wmf"/><Relationship Id="rId17" Type="http://schemas.openxmlformats.org/officeDocument/2006/relationships/oleObject" Target="../embeddings/oleObject9.bin"/><Relationship Id="rId25" Type="http://schemas.openxmlformats.org/officeDocument/2006/relationships/oleObject" Target="../embeddings/oleObject13.bin"/><Relationship Id="rId33" Type="http://schemas.openxmlformats.org/officeDocument/2006/relationships/oleObject" Target="../embeddings/oleObject17.bin"/><Relationship Id="rId38" Type="http://schemas.openxmlformats.org/officeDocument/2006/relationships/image" Target="../media/image19.wmf"/><Relationship Id="rId46" Type="http://schemas.openxmlformats.org/officeDocument/2006/relationships/image" Target="../media/image23.wmf"/><Relationship Id="rId20" Type="http://schemas.openxmlformats.org/officeDocument/2006/relationships/image" Target="../media/image10.wmf"/><Relationship Id="rId41" Type="http://schemas.openxmlformats.org/officeDocument/2006/relationships/oleObject" Target="../embeddings/oleObject21.bin"/><Relationship Id="rId1" Type="http://schemas.openxmlformats.org/officeDocument/2006/relationships/vmlDrawing" Target="../drawings/vmlDrawing2.vml"/><Relationship Id="rId6"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1338" y="280534"/>
            <a:ext cx="11325725" cy="1075405"/>
          </a:xfrm>
        </p:spPr>
        <p:txBody>
          <a:bodyPr>
            <a:normAutofit/>
          </a:bodyPr>
          <a:lstStyle/>
          <a:p>
            <a:r>
              <a:rPr lang="hr-HR" sz="6600" b="1" dirty="0" smtClean="0">
                <a:solidFill>
                  <a:srgbClr val="7030A0"/>
                </a:solidFill>
              </a:rPr>
              <a:t>Elektronly we deşikli geçirijilik</a:t>
            </a:r>
            <a:r>
              <a:rPr lang="en-US" sz="6600" b="1" dirty="0" smtClean="0">
                <a:solidFill>
                  <a:srgbClr val="7030A0"/>
                </a:solidFill>
              </a:rPr>
              <a:t>.</a:t>
            </a:r>
            <a:endParaRPr lang="ru-RU" sz="6600" b="1" dirty="0">
              <a:solidFill>
                <a:srgbClr val="7030A0"/>
              </a:solidFill>
            </a:endParaRPr>
          </a:p>
        </p:txBody>
      </p:sp>
      <p:sp>
        <p:nvSpPr>
          <p:cNvPr id="3" name="Подзаголовок 2"/>
          <p:cNvSpPr>
            <a:spLocks noGrp="1"/>
          </p:cNvSpPr>
          <p:nvPr>
            <p:ph type="subTitle" idx="1"/>
          </p:nvPr>
        </p:nvSpPr>
        <p:spPr>
          <a:xfrm>
            <a:off x="1611086" y="1849425"/>
            <a:ext cx="9144000" cy="951832"/>
          </a:xfrm>
        </p:spPr>
        <p:txBody>
          <a:bodyPr>
            <a:noAutofit/>
          </a:bodyPr>
          <a:lstStyle/>
          <a:p>
            <a:r>
              <a:rPr lang="tk-TM" sz="2800" b="1" dirty="0" smtClean="0"/>
              <a:t>Meyilnama</a:t>
            </a:r>
          </a:p>
          <a:p>
            <a:pPr marL="457200" indent="-457200">
              <a:buAutoNum type="arabicPeriod"/>
            </a:pPr>
            <a:r>
              <a:rPr lang="tk-TM" sz="2800" b="1" dirty="0" smtClean="0"/>
              <a:t>Ýarymgeçirijilerdäki </a:t>
            </a:r>
            <a:r>
              <a:rPr lang="tk-TM" sz="2800" b="1" dirty="0"/>
              <a:t>ýüze </a:t>
            </a:r>
            <a:r>
              <a:rPr lang="tk-TM" sz="2800" b="1" dirty="0" smtClean="0"/>
              <a:t>çykýan </a:t>
            </a:r>
            <a:r>
              <a:rPr lang="tk-TM" sz="2800" b="1" dirty="0"/>
              <a:t>toguň </a:t>
            </a:r>
            <a:r>
              <a:rPr lang="tk-TM" sz="2800" b="1" dirty="0" smtClean="0"/>
              <a:t>dykyzlygy</a:t>
            </a:r>
            <a:r>
              <a:rPr lang="en-US" sz="2800" b="1" dirty="0" smtClean="0"/>
              <a:t>.</a:t>
            </a:r>
          </a:p>
          <a:p>
            <a:r>
              <a:rPr lang="tk-TM" sz="2800" b="1" dirty="0" smtClean="0"/>
              <a:t> </a:t>
            </a:r>
            <a:endParaRPr lang="ru-RU" sz="2800" b="1" dirty="0"/>
          </a:p>
        </p:txBody>
      </p:sp>
    </p:spTree>
    <p:extLst>
      <p:ext uri="{BB962C8B-B14F-4D97-AF65-F5344CB8AC3E}">
        <p14:creationId xmlns:p14="http://schemas.microsoft.com/office/powerpoint/2010/main" val="23044557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42" y="0"/>
            <a:ext cx="12208042" cy="6858000"/>
          </a:xfrm>
        </p:spPr>
        <p:txBody>
          <a:bodyPr>
            <a:noAutofit/>
          </a:bodyPr>
          <a:lstStyle/>
          <a:p>
            <a:r>
              <a:rPr lang="hr-HR" sz="3600" dirty="0">
                <a:solidFill>
                  <a:srgbClr val="7030A0"/>
                </a:solidFill>
              </a:rPr>
              <a:t>Arassa ýarymgeçirijiniň monokristalynda elektronlar bilen deşikleriň sany deň bolýar we olarda elektrik geçirijilik zarýad äkidijileriň iki görnüşiniň hem deň mukdarda gatnaşmaklary netijesinde ýüze çykýar. Şonuň ýaly elektrik geçirijilige </a:t>
            </a:r>
            <a:r>
              <a:rPr lang="hr-HR" sz="3600" b="1" dirty="0">
                <a:solidFill>
                  <a:srgbClr val="7030A0"/>
                </a:solidFill>
              </a:rPr>
              <a:t>ýarymgeçirijiniň</a:t>
            </a:r>
            <a:r>
              <a:rPr lang="hr-HR" sz="3600" dirty="0">
                <a:solidFill>
                  <a:srgbClr val="7030A0"/>
                </a:solidFill>
              </a:rPr>
              <a:t> </a:t>
            </a:r>
            <a:r>
              <a:rPr lang="hr-HR" sz="3600" b="1" dirty="0">
                <a:solidFill>
                  <a:srgbClr val="7030A0"/>
                </a:solidFill>
              </a:rPr>
              <a:t>hususy</a:t>
            </a:r>
            <a:r>
              <a:rPr lang="hr-HR" sz="3600" dirty="0">
                <a:solidFill>
                  <a:srgbClr val="7030A0"/>
                </a:solidFill>
              </a:rPr>
              <a:t> </a:t>
            </a:r>
            <a:r>
              <a:rPr lang="hr-HR" sz="3600" b="1" dirty="0">
                <a:solidFill>
                  <a:srgbClr val="7030A0"/>
                </a:solidFill>
              </a:rPr>
              <a:t>geçirijiligi</a:t>
            </a:r>
            <a:r>
              <a:rPr lang="hr-HR" sz="3600" dirty="0">
                <a:solidFill>
                  <a:srgbClr val="7030A0"/>
                </a:solidFill>
              </a:rPr>
              <a:t> we ol ýarymgeçirijä bolsa </a:t>
            </a:r>
            <a:r>
              <a:rPr lang="hr-HR" sz="3600" b="1" dirty="0">
                <a:solidFill>
                  <a:srgbClr val="7030A0"/>
                </a:solidFill>
              </a:rPr>
              <a:t>hususy geçirijilikli ýarymgeçiriji</a:t>
            </a:r>
            <a:r>
              <a:rPr lang="hr-HR" sz="3600" dirty="0">
                <a:solidFill>
                  <a:srgbClr val="7030A0"/>
                </a:solidFill>
              </a:rPr>
              <a:t> ýa-da </a:t>
            </a:r>
            <a:r>
              <a:rPr lang="hr-HR" sz="3600" i="1" dirty="0"/>
              <a:t>i</a:t>
            </a:r>
            <a:r>
              <a:rPr lang="hr-HR" sz="3600" dirty="0">
                <a:solidFill>
                  <a:srgbClr val="7030A0"/>
                </a:solidFill>
              </a:rPr>
              <a:t>-kysymly (</a:t>
            </a:r>
            <a:r>
              <a:rPr lang="hr-HR" sz="3600" b="1" i="1" dirty="0">
                <a:solidFill>
                  <a:srgbClr val="7030A0"/>
                </a:solidFill>
              </a:rPr>
              <a:t>intrinsic</a:t>
            </a:r>
            <a:r>
              <a:rPr lang="hr-HR" sz="3600" dirty="0">
                <a:solidFill>
                  <a:srgbClr val="7030A0"/>
                </a:solidFill>
                <a:sym typeface="Symbol" panose="05050102010706020507" pitchFamily="18" charset="2"/>
              </a:rPr>
              <a:t></a:t>
            </a:r>
            <a:r>
              <a:rPr lang="hr-HR" sz="3600" dirty="0">
                <a:solidFill>
                  <a:srgbClr val="7030A0"/>
                </a:solidFill>
              </a:rPr>
              <a:t>hususy diýen iňlis sözünden) ýarymgeçiriji diýilýär</a:t>
            </a:r>
            <a:r>
              <a:rPr lang="hr-HR" sz="3600" dirty="0" smtClean="0">
                <a:solidFill>
                  <a:srgbClr val="7030A0"/>
                </a:solidFill>
              </a:rPr>
              <a:t>.</a:t>
            </a:r>
            <a:endParaRPr lang="en-US" sz="3600" dirty="0" smtClean="0">
              <a:solidFill>
                <a:srgbClr val="7030A0"/>
              </a:solidFill>
            </a:endParaRPr>
          </a:p>
          <a:p>
            <a:r>
              <a:rPr lang="tk-TM" sz="3600" dirty="0" smtClean="0">
                <a:solidFill>
                  <a:srgbClr val="7030A0"/>
                </a:solidFill>
              </a:rPr>
              <a:t>Ýarymgeçirijilerdäki ýüze çykýan doly toguň dykyzlygy J ondaky deşikleriň we elektronlaryň döredýän toklarynyň dykyzlyklarynyň jemine deň bolýar</a:t>
            </a:r>
            <a:r>
              <a:rPr lang="en-US" sz="3600" dirty="0" smtClean="0">
                <a:solidFill>
                  <a:srgbClr val="7030A0"/>
                </a:solidFill>
              </a:rPr>
              <a:t>:</a:t>
            </a:r>
          </a:p>
          <a:p>
            <a:endParaRPr lang="en-US" sz="3600" dirty="0">
              <a:solidFill>
                <a:srgbClr val="7030A0"/>
              </a:solidFill>
            </a:endParaRPr>
          </a:p>
          <a:p>
            <a:r>
              <a:rPr lang="en-US" sz="3600" dirty="0" err="1" smtClean="0">
                <a:solidFill>
                  <a:srgbClr val="7030A0"/>
                </a:solidFill>
              </a:rPr>
              <a:t>bu</a:t>
            </a:r>
            <a:r>
              <a:rPr lang="en-US" sz="3600" dirty="0" smtClean="0">
                <a:solidFill>
                  <a:srgbClr val="7030A0"/>
                </a:solidFill>
              </a:rPr>
              <a:t> </a:t>
            </a:r>
            <a:r>
              <a:rPr lang="en-US" sz="3600" dirty="0" err="1" smtClean="0">
                <a:solidFill>
                  <a:srgbClr val="7030A0"/>
                </a:solidFill>
              </a:rPr>
              <a:t>ýerde</a:t>
            </a:r>
            <a:r>
              <a:rPr lang="en-US" sz="3600" dirty="0" smtClean="0">
                <a:solidFill>
                  <a:srgbClr val="7030A0"/>
                </a:solidFill>
              </a:rPr>
              <a:t> </a:t>
            </a:r>
            <a:r>
              <a:rPr lang="en-US" sz="3600" dirty="0" err="1" smtClean="0">
                <a:solidFill>
                  <a:srgbClr val="7030A0"/>
                </a:solidFill>
              </a:rPr>
              <a:t>J</a:t>
            </a:r>
            <a:r>
              <a:rPr lang="en-US" dirty="0" err="1" smtClean="0">
                <a:solidFill>
                  <a:srgbClr val="7030A0"/>
                </a:solidFill>
              </a:rPr>
              <a:t>p</a:t>
            </a:r>
            <a:r>
              <a:rPr lang="en-US" sz="3600" dirty="0" err="1" smtClean="0">
                <a:solidFill>
                  <a:srgbClr val="7030A0"/>
                </a:solidFill>
              </a:rPr>
              <a:t>-toguň</a:t>
            </a:r>
            <a:r>
              <a:rPr lang="en-US" sz="3600" dirty="0" smtClean="0">
                <a:solidFill>
                  <a:srgbClr val="7030A0"/>
                </a:solidFill>
              </a:rPr>
              <a:t> </a:t>
            </a:r>
            <a:r>
              <a:rPr lang="en-US" sz="3600" dirty="0" err="1" smtClean="0">
                <a:solidFill>
                  <a:srgbClr val="7030A0"/>
                </a:solidFill>
              </a:rPr>
              <a:t>deşikli</a:t>
            </a:r>
            <a:r>
              <a:rPr lang="en-US" sz="3600" dirty="0" smtClean="0">
                <a:solidFill>
                  <a:srgbClr val="7030A0"/>
                </a:solidFill>
              </a:rPr>
              <a:t> </a:t>
            </a:r>
            <a:r>
              <a:rPr lang="en-US" sz="3600" dirty="0" err="1" smtClean="0">
                <a:solidFill>
                  <a:srgbClr val="7030A0"/>
                </a:solidFill>
              </a:rPr>
              <a:t>düzüjisiniň</a:t>
            </a:r>
            <a:r>
              <a:rPr lang="en-US" sz="3600" dirty="0" smtClean="0">
                <a:solidFill>
                  <a:srgbClr val="7030A0"/>
                </a:solidFill>
              </a:rPr>
              <a:t> we </a:t>
            </a:r>
            <a:r>
              <a:rPr lang="en-US" sz="3600" dirty="0" err="1" smtClean="0">
                <a:solidFill>
                  <a:srgbClr val="7030A0"/>
                </a:solidFill>
              </a:rPr>
              <a:t>Jn-toguň</a:t>
            </a:r>
            <a:r>
              <a:rPr lang="en-US" sz="3600" dirty="0" smtClean="0">
                <a:solidFill>
                  <a:srgbClr val="7030A0"/>
                </a:solidFill>
              </a:rPr>
              <a:t> </a:t>
            </a:r>
            <a:r>
              <a:rPr lang="en-US" sz="3600" dirty="0" err="1" smtClean="0">
                <a:solidFill>
                  <a:srgbClr val="7030A0"/>
                </a:solidFill>
              </a:rPr>
              <a:t>elektronly</a:t>
            </a:r>
            <a:r>
              <a:rPr lang="en-US" sz="3600" dirty="0" smtClean="0">
                <a:solidFill>
                  <a:srgbClr val="7030A0"/>
                </a:solidFill>
              </a:rPr>
              <a:t> </a:t>
            </a:r>
            <a:r>
              <a:rPr lang="en-US" sz="3600" dirty="0" err="1" smtClean="0">
                <a:solidFill>
                  <a:srgbClr val="7030A0"/>
                </a:solidFill>
              </a:rPr>
              <a:t>düzüjisiniň</a:t>
            </a:r>
            <a:r>
              <a:rPr lang="en-US" sz="3600" dirty="0" smtClean="0">
                <a:solidFill>
                  <a:srgbClr val="7030A0"/>
                </a:solidFill>
              </a:rPr>
              <a:t> </a:t>
            </a:r>
            <a:r>
              <a:rPr lang="en-US" sz="3600" dirty="0" err="1" smtClean="0">
                <a:solidFill>
                  <a:srgbClr val="7030A0"/>
                </a:solidFill>
              </a:rPr>
              <a:t>dykyzlygy</a:t>
            </a:r>
            <a:r>
              <a:rPr lang="en-US" sz="3600" dirty="0" smtClean="0">
                <a:solidFill>
                  <a:srgbClr val="7030A0"/>
                </a:solidFill>
              </a:rPr>
              <a:t>.</a:t>
            </a:r>
            <a:endParaRPr lang="ru-RU" sz="3600" dirty="0">
              <a:solidFill>
                <a:srgbClr val="7030A0"/>
              </a:solidFill>
            </a:endParaRPr>
          </a:p>
          <a:p>
            <a:endParaRPr lang="ru-RU" sz="3600" dirty="0">
              <a:solidFill>
                <a:srgbClr val="7030A0"/>
              </a:solidFill>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4280289496"/>
              </p:ext>
            </p:extLst>
          </p:nvPr>
        </p:nvGraphicFramePr>
        <p:xfrm>
          <a:off x="4186990" y="4913467"/>
          <a:ext cx="3018420" cy="1006140"/>
        </p:xfrm>
        <a:graphic>
          <a:graphicData uri="http://schemas.openxmlformats.org/presentationml/2006/ole">
            <mc:AlternateContent xmlns:mc="http://schemas.openxmlformats.org/markup-compatibility/2006">
              <mc:Choice xmlns:v="urn:schemas-microsoft-com:vml" Requires="v">
                <p:oleObj spid="_x0000_s1057" name="Equation" r:id="rId3" imgW="723586" imgH="241195" progId="Equation.DSMT4">
                  <p:embed/>
                </p:oleObj>
              </mc:Choice>
              <mc:Fallback>
                <p:oleObj name="Equation" r:id="rId3" imgW="723586" imgH="24119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6990" y="4913467"/>
                        <a:ext cx="3018420" cy="1006140"/>
                      </a:xfrm>
                      <a:prstGeom prst="rect">
                        <a:avLst/>
                      </a:prstGeom>
                      <a:noFill/>
                    </p:spPr>
                  </p:pic>
                </p:oleObj>
              </mc:Fallback>
            </mc:AlternateContent>
          </a:graphicData>
        </a:graphic>
      </p:graphicFrame>
    </p:spTree>
    <p:extLst>
      <p:ext uri="{BB962C8B-B14F-4D97-AF65-F5344CB8AC3E}">
        <p14:creationId xmlns:p14="http://schemas.microsoft.com/office/powerpoint/2010/main" val="24978319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84" y="-1"/>
            <a:ext cx="12224084" cy="6882063"/>
          </a:xfrm>
        </p:spPr>
        <p:txBody>
          <a:bodyPr>
            <a:normAutofit/>
          </a:bodyPr>
          <a:lstStyle/>
          <a:p>
            <a:r>
              <a:rPr lang="tk-TM" sz="4000" dirty="0" smtClean="0">
                <a:solidFill>
                  <a:srgbClr val="7030A0"/>
                </a:solidFill>
              </a:rPr>
              <a:t>Ýarymgeçiriji kristalda garyndy atomlaryň (başga elementiň atomynyň) bolmagy onuň elektrik geçirijiligini uly çäklerde üýtgedýär. Mysal üçin, 4 walentli kremniýniň monokristalyna bäş walentli garyndy atomlar (myşýak (As), surma (Sb), fosfor (P)) garylanda, garyndy atomlar kremniýniň kristal gözeneginiň düwünlerinde ýerleşýärler. Bu ýagdaýda, garyndy atomlar kremniýniň atomlarynyň baglanşyk düzgüni boýunça baglanyşýarlar. Şeýlelikde, bäş walentli garyndy atomlaryň walent elektronlarynyň dördüsi töweregindäki kremniýniň dört atomynyň walent elektronlary bilen bilelikde kowalent baglanyşyklaryň sistemasyny döredýärler. </a:t>
            </a:r>
            <a:endParaRPr lang="tk-TM" sz="4000" dirty="0">
              <a:solidFill>
                <a:srgbClr val="7030A0"/>
              </a:solidFill>
            </a:endParaRPr>
          </a:p>
        </p:txBody>
      </p:sp>
    </p:spTree>
    <p:extLst>
      <p:ext uri="{BB962C8B-B14F-4D97-AF65-F5344CB8AC3E}">
        <p14:creationId xmlns:p14="http://schemas.microsoft.com/office/powerpoint/2010/main" val="2513021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solidFill>
                  <a:srgbClr val="7030A0"/>
                </a:solidFill>
              </a:rPr>
              <a:t>Ýöne, garyndy atomlaryň bäşinji walent elektronlary kowalent baglanyşyga gatnaşman, artykmaç bolup galýar. Baglanyşyga gatnaşmaýan artykmaç elektronyň atom bilen baglanyşygynyň gowşak bolanlygy üçin kadaly şertlerde ol erkin ýagdaýda diýen ýaly bolýar. Netijede, kremniýniň kristalynyň gözeneklerinde hereketsiz položitel zarýadlanan ionlar (bir elektronyny ýitiren garyndy atom), kristalyň göwrüminde energiýasy geçirijilik derejesine deň bolan erkin elektronlar ýüze çykýar (3.5-nji (a) surat). </a:t>
            </a:r>
            <a:endParaRPr lang="tk-TM" sz="4000" dirty="0">
              <a:solidFill>
                <a:srgbClr val="7030A0"/>
              </a:solidFill>
            </a:endParaRPr>
          </a:p>
        </p:txBody>
      </p:sp>
    </p:spTree>
    <p:extLst>
      <p:ext uri="{BB962C8B-B14F-4D97-AF65-F5344CB8AC3E}">
        <p14:creationId xmlns:p14="http://schemas.microsoft.com/office/powerpoint/2010/main" val="38675925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rgbClr val="7030A0"/>
                </a:solidFill>
              </a:rPr>
              <a:t>Si(4)+As(5) ® n-kysymly ýarymgeçiriji.</a:t>
            </a:r>
          </a:p>
          <a:p>
            <a:r>
              <a:rPr lang="tk-TM" sz="3600" dirty="0" smtClean="0">
                <a:solidFill>
                  <a:srgbClr val="7030A0"/>
                </a:solidFill>
              </a:rPr>
              <a:t>    Şeýle ýarymgeçirijiniň kristalynda geçirijilige gatnaşýan elektronlaryň sany deşikleriň sanyndan has köp bolýar we olarda elektrik geçirijiligi esasan erkin elektronlar üpjün edýärler. Şonuň  üçin  olara n-kysymly ýarymgeçirijiler diýilýär. </a:t>
            </a:r>
          </a:p>
          <a:p>
            <a:r>
              <a:rPr lang="tk-TM" sz="3600" dirty="0" smtClean="0">
                <a:solidFill>
                  <a:srgbClr val="7030A0"/>
                </a:solidFill>
              </a:rPr>
              <a:t>  n-kysymly ýarymgeçirijini almak üçin garylýan garyndy elementlere bolsa donor (elektronyny berýän) garyndylar diýilýär.</a:t>
            </a:r>
            <a:endParaRPr lang="en-US" sz="3600" dirty="0" smtClean="0">
              <a:solidFill>
                <a:srgbClr val="7030A0"/>
              </a:solidFill>
            </a:endParaRPr>
          </a:p>
          <a:p>
            <a:r>
              <a:rPr lang="tk-TM" sz="3600" dirty="0" smtClean="0">
                <a:solidFill>
                  <a:srgbClr val="7030A0"/>
                </a:solidFill>
              </a:rPr>
              <a:t>Egerde arassa kremniýniň kristalyna üç walentli atomlar garylsa (mysal üçin indiý (In), galliý (Ga), bor (B), alýum</a:t>
            </a:r>
            <a:r>
              <a:rPr lang="en-US" sz="3600" dirty="0" err="1" smtClean="0">
                <a:solidFill>
                  <a:srgbClr val="7030A0"/>
                </a:solidFill>
              </a:rPr>
              <a:t>i</a:t>
            </a:r>
            <a:r>
              <a:rPr lang="tk-TM" sz="3600" dirty="0" smtClean="0">
                <a:solidFill>
                  <a:srgbClr val="7030A0"/>
                </a:solidFill>
              </a:rPr>
              <a:t>niý (Al), onda ol atomlar  kristallik  gözenegiň  düwünlerinde  ýerleşip, kremniýniň atomlary bilen kowalent baglanyşygyny döredýärler. </a:t>
            </a:r>
          </a:p>
          <a:p>
            <a:endParaRPr lang="tk-TM" sz="3600" dirty="0">
              <a:solidFill>
                <a:srgbClr val="7030A0"/>
              </a:solidFill>
            </a:endParaRPr>
          </a:p>
        </p:txBody>
      </p:sp>
    </p:spTree>
    <p:extLst>
      <p:ext uri="{BB962C8B-B14F-4D97-AF65-F5344CB8AC3E}">
        <p14:creationId xmlns:p14="http://schemas.microsoft.com/office/powerpoint/2010/main" val="311156140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
            <a:ext cx="12192000" cy="6858001"/>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ru-RU" dirty="0"/>
          </a:p>
        </p:txBody>
      </p:sp>
      <p:grpSp>
        <p:nvGrpSpPr>
          <p:cNvPr id="4" name="Group 2"/>
          <p:cNvGrpSpPr>
            <a:grpSpLocks/>
          </p:cNvGrpSpPr>
          <p:nvPr/>
        </p:nvGrpSpPr>
        <p:grpSpPr bwMode="auto">
          <a:xfrm>
            <a:off x="2223335" y="176463"/>
            <a:ext cx="8268202" cy="4507832"/>
            <a:chOff x="1586" y="11001"/>
            <a:chExt cx="9492" cy="4665"/>
          </a:xfrm>
        </p:grpSpPr>
        <p:sp>
          <p:nvSpPr>
            <p:cNvPr id="5" name="Oval 3"/>
            <p:cNvSpPr>
              <a:spLocks noChangeArrowheads="1"/>
            </p:cNvSpPr>
            <p:nvPr/>
          </p:nvSpPr>
          <p:spPr bwMode="auto">
            <a:xfrm>
              <a:off x="1987" y="11399"/>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Oval 4"/>
            <p:cNvSpPr>
              <a:spLocks noChangeArrowheads="1"/>
            </p:cNvSpPr>
            <p:nvPr/>
          </p:nvSpPr>
          <p:spPr bwMode="auto">
            <a:xfrm>
              <a:off x="1987" y="12485"/>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Oval 5"/>
            <p:cNvSpPr>
              <a:spLocks noChangeArrowheads="1"/>
            </p:cNvSpPr>
            <p:nvPr/>
          </p:nvSpPr>
          <p:spPr bwMode="auto">
            <a:xfrm>
              <a:off x="3068" y="11399"/>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Oval 6"/>
            <p:cNvSpPr>
              <a:spLocks noChangeArrowheads="1"/>
            </p:cNvSpPr>
            <p:nvPr/>
          </p:nvSpPr>
          <p:spPr bwMode="auto">
            <a:xfrm>
              <a:off x="3041" y="12453"/>
              <a:ext cx="510" cy="510"/>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Oval 7"/>
            <p:cNvSpPr>
              <a:spLocks noChangeArrowheads="1"/>
            </p:cNvSpPr>
            <p:nvPr/>
          </p:nvSpPr>
          <p:spPr bwMode="auto">
            <a:xfrm>
              <a:off x="4151" y="11402"/>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Oval 8"/>
            <p:cNvSpPr>
              <a:spLocks noChangeArrowheads="1"/>
            </p:cNvSpPr>
            <p:nvPr/>
          </p:nvSpPr>
          <p:spPr bwMode="auto">
            <a:xfrm>
              <a:off x="4151" y="12483"/>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1" name="Group 9"/>
            <p:cNvGrpSpPr>
              <a:grpSpLocks/>
            </p:cNvGrpSpPr>
            <p:nvPr/>
          </p:nvGrpSpPr>
          <p:grpSpPr bwMode="auto">
            <a:xfrm>
              <a:off x="2099" y="11856"/>
              <a:ext cx="227" cy="627"/>
              <a:chOff x="2388" y="2046"/>
              <a:chExt cx="227" cy="627"/>
            </a:xfrm>
          </p:grpSpPr>
          <p:sp>
            <p:nvSpPr>
              <p:cNvPr id="314" name="Oval 10"/>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15" name="Oval 11"/>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16" name="Line 12"/>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7" name="Line 13"/>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8" name="Line 14"/>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9" name="Line 15"/>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2" name="Group 16"/>
            <p:cNvGrpSpPr>
              <a:grpSpLocks/>
            </p:cNvGrpSpPr>
            <p:nvPr/>
          </p:nvGrpSpPr>
          <p:grpSpPr bwMode="auto">
            <a:xfrm>
              <a:off x="2156" y="11001"/>
              <a:ext cx="170" cy="399"/>
              <a:chOff x="2445" y="1191"/>
              <a:chExt cx="170" cy="399"/>
            </a:xfrm>
          </p:grpSpPr>
          <p:sp>
            <p:nvSpPr>
              <p:cNvPr id="311" name="Oval 17"/>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12" name="Line 18"/>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3" name="Line 19"/>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3" name="Group 20"/>
            <p:cNvGrpSpPr>
              <a:grpSpLocks/>
            </p:cNvGrpSpPr>
            <p:nvPr/>
          </p:nvGrpSpPr>
          <p:grpSpPr bwMode="auto">
            <a:xfrm rot="16200000">
              <a:off x="1701" y="11400"/>
              <a:ext cx="170" cy="399"/>
              <a:chOff x="2445" y="1191"/>
              <a:chExt cx="170" cy="399"/>
            </a:xfrm>
          </p:grpSpPr>
          <p:sp>
            <p:nvSpPr>
              <p:cNvPr id="308" name="Oval 21"/>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09" name="Line 22"/>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0" name="Line 23"/>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14" name="Oval 24"/>
            <p:cNvSpPr>
              <a:spLocks noChangeArrowheads="1"/>
            </p:cNvSpPr>
            <p:nvPr/>
          </p:nvSpPr>
          <p:spPr bwMode="auto">
            <a:xfrm rot="5400000">
              <a:off x="4721" y="11628"/>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Line 25"/>
            <p:cNvSpPr>
              <a:spLocks noChangeShapeType="1"/>
            </p:cNvSpPr>
            <p:nvPr/>
          </p:nvSpPr>
          <p:spPr bwMode="auto">
            <a:xfrm rot="5400000" flipH="1">
              <a:off x="4807" y="1137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Line 26"/>
            <p:cNvSpPr>
              <a:spLocks noChangeShapeType="1"/>
            </p:cNvSpPr>
            <p:nvPr/>
          </p:nvSpPr>
          <p:spPr bwMode="auto">
            <a:xfrm rot="5400000">
              <a:off x="4665" y="11628"/>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7" name="Group 27"/>
            <p:cNvGrpSpPr>
              <a:grpSpLocks/>
            </p:cNvGrpSpPr>
            <p:nvPr/>
          </p:nvGrpSpPr>
          <p:grpSpPr bwMode="auto">
            <a:xfrm rot="5400000">
              <a:off x="2641" y="11315"/>
              <a:ext cx="227" cy="627"/>
              <a:chOff x="2388" y="2046"/>
              <a:chExt cx="227" cy="627"/>
            </a:xfrm>
          </p:grpSpPr>
          <p:sp>
            <p:nvSpPr>
              <p:cNvPr id="302" name="Oval 28"/>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03" name="Oval 29"/>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304" name="Line 30"/>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5" name="Line 31"/>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6" name="Line 32"/>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7" name="Line 33"/>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8" name="Group 34"/>
            <p:cNvGrpSpPr>
              <a:grpSpLocks/>
            </p:cNvGrpSpPr>
            <p:nvPr/>
          </p:nvGrpSpPr>
          <p:grpSpPr bwMode="auto">
            <a:xfrm rot="5400000">
              <a:off x="3724" y="11314"/>
              <a:ext cx="227" cy="627"/>
              <a:chOff x="2388" y="2046"/>
              <a:chExt cx="227" cy="627"/>
            </a:xfrm>
          </p:grpSpPr>
          <p:sp>
            <p:nvSpPr>
              <p:cNvPr id="296" name="Oval 35"/>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97" name="Oval 36"/>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98" name="Line 37"/>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99" name="Line 38"/>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0" name="Line 39"/>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1" name="Line 40"/>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9" name="Group 41"/>
            <p:cNvGrpSpPr>
              <a:grpSpLocks/>
            </p:cNvGrpSpPr>
            <p:nvPr/>
          </p:nvGrpSpPr>
          <p:grpSpPr bwMode="auto">
            <a:xfrm>
              <a:off x="3239" y="11001"/>
              <a:ext cx="170" cy="399"/>
              <a:chOff x="2445" y="1191"/>
              <a:chExt cx="170" cy="399"/>
            </a:xfrm>
          </p:grpSpPr>
          <p:sp>
            <p:nvSpPr>
              <p:cNvPr id="293" name="Oval 42"/>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94" name="Line 43"/>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95" name="Line 44"/>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0" name="Group 45"/>
            <p:cNvGrpSpPr>
              <a:grpSpLocks/>
            </p:cNvGrpSpPr>
            <p:nvPr/>
          </p:nvGrpSpPr>
          <p:grpSpPr bwMode="auto">
            <a:xfrm>
              <a:off x="4322" y="11001"/>
              <a:ext cx="170" cy="399"/>
              <a:chOff x="2445" y="1191"/>
              <a:chExt cx="170" cy="399"/>
            </a:xfrm>
          </p:grpSpPr>
          <p:sp>
            <p:nvSpPr>
              <p:cNvPr id="290" name="Oval 46"/>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91" name="Line 47"/>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92" name="Line 48"/>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1" name="Group 49"/>
            <p:cNvGrpSpPr>
              <a:grpSpLocks/>
            </p:cNvGrpSpPr>
            <p:nvPr/>
          </p:nvGrpSpPr>
          <p:grpSpPr bwMode="auto">
            <a:xfrm>
              <a:off x="3182" y="11841"/>
              <a:ext cx="227" cy="627"/>
              <a:chOff x="2388" y="2046"/>
              <a:chExt cx="227" cy="627"/>
            </a:xfrm>
          </p:grpSpPr>
          <p:sp>
            <p:nvSpPr>
              <p:cNvPr id="284" name="Oval 50"/>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85" name="Oval 51"/>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86" name="Line 52"/>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7" name="Line 53"/>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8" name="Line 54"/>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9" name="Line 55"/>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2" name="Group 56"/>
            <p:cNvGrpSpPr>
              <a:grpSpLocks/>
            </p:cNvGrpSpPr>
            <p:nvPr/>
          </p:nvGrpSpPr>
          <p:grpSpPr bwMode="auto">
            <a:xfrm rot="5400000">
              <a:off x="2626" y="12397"/>
              <a:ext cx="227" cy="627"/>
              <a:chOff x="2388" y="2046"/>
              <a:chExt cx="227" cy="627"/>
            </a:xfrm>
          </p:grpSpPr>
          <p:sp>
            <p:nvSpPr>
              <p:cNvPr id="278" name="Oval 57"/>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9" name="Oval 58"/>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80" name="Line 59"/>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1" name="Line 60"/>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2" name="Line 61"/>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3" name="Line 62"/>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3" name="Group 63"/>
            <p:cNvGrpSpPr>
              <a:grpSpLocks/>
            </p:cNvGrpSpPr>
            <p:nvPr/>
          </p:nvGrpSpPr>
          <p:grpSpPr bwMode="auto">
            <a:xfrm rot="5400000">
              <a:off x="3739" y="12397"/>
              <a:ext cx="227" cy="627"/>
              <a:chOff x="2388" y="2046"/>
              <a:chExt cx="227" cy="627"/>
            </a:xfrm>
          </p:grpSpPr>
          <p:sp>
            <p:nvSpPr>
              <p:cNvPr id="272" name="Oval 64"/>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3" name="Oval 65"/>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74" name="Line 66"/>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5" name="Line 67"/>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6" name="Line 68"/>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7" name="Line 69"/>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4" name="Group 70"/>
            <p:cNvGrpSpPr>
              <a:grpSpLocks/>
            </p:cNvGrpSpPr>
            <p:nvPr/>
          </p:nvGrpSpPr>
          <p:grpSpPr bwMode="auto">
            <a:xfrm>
              <a:off x="4265" y="11856"/>
              <a:ext cx="227" cy="627"/>
              <a:chOff x="2388" y="2046"/>
              <a:chExt cx="227" cy="627"/>
            </a:xfrm>
          </p:grpSpPr>
          <p:sp>
            <p:nvSpPr>
              <p:cNvPr id="266" name="Oval 71"/>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67" name="Oval 72"/>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68" name="Line 73"/>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9" name="Line 74"/>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0" name="Line 75"/>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1" name="Line 76"/>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5" name="Group 77"/>
            <p:cNvGrpSpPr>
              <a:grpSpLocks/>
            </p:cNvGrpSpPr>
            <p:nvPr/>
          </p:nvGrpSpPr>
          <p:grpSpPr bwMode="auto">
            <a:xfrm rot="5400000">
              <a:off x="4722" y="12539"/>
              <a:ext cx="170" cy="399"/>
              <a:chOff x="2445" y="1191"/>
              <a:chExt cx="170" cy="399"/>
            </a:xfrm>
          </p:grpSpPr>
          <p:sp>
            <p:nvSpPr>
              <p:cNvPr id="263" name="Oval 78"/>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64" name="Line 79"/>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5" name="Line 80"/>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26" name="Oval 81"/>
            <p:cNvSpPr>
              <a:spLocks noChangeArrowheads="1"/>
            </p:cNvSpPr>
            <p:nvPr/>
          </p:nvSpPr>
          <p:spPr bwMode="auto">
            <a:xfrm>
              <a:off x="1985" y="13568"/>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27" name="Group 82"/>
            <p:cNvGrpSpPr>
              <a:grpSpLocks/>
            </p:cNvGrpSpPr>
            <p:nvPr/>
          </p:nvGrpSpPr>
          <p:grpSpPr bwMode="auto">
            <a:xfrm>
              <a:off x="2099" y="12939"/>
              <a:ext cx="227" cy="627"/>
              <a:chOff x="2388" y="2046"/>
              <a:chExt cx="227" cy="627"/>
            </a:xfrm>
          </p:grpSpPr>
          <p:sp>
            <p:nvSpPr>
              <p:cNvPr id="257" name="Oval 83"/>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58" name="Oval 84"/>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59" name="Line 85"/>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0" name="Line 86"/>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1" name="Line 87"/>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2" name="Line 88"/>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8" name="Group 89"/>
            <p:cNvGrpSpPr>
              <a:grpSpLocks/>
            </p:cNvGrpSpPr>
            <p:nvPr/>
          </p:nvGrpSpPr>
          <p:grpSpPr bwMode="auto">
            <a:xfrm rot="16200000">
              <a:off x="1701" y="12482"/>
              <a:ext cx="170" cy="399"/>
              <a:chOff x="2445" y="1191"/>
              <a:chExt cx="170" cy="399"/>
            </a:xfrm>
          </p:grpSpPr>
          <p:sp>
            <p:nvSpPr>
              <p:cNvPr id="254" name="Oval 90"/>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55" name="Line 91"/>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56" name="Line 92"/>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29" name="Group 93"/>
            <p:cNvGrpSpPr>
              <a:grpSpLocks/>
            </p:cNvGrpSpPr>
            <p:nvPr/>
          </p:nvGrpSpPr>
          <p:grpSpPr bwMode="auto">
            <a:xfrm rot="16200000">
              <a:off x="1701" y="13565"/>
              <a:ext cx="170" cy="399"/>
              <a:chOff x="2445" y="1191"/>
              <a:chExt cx="170" cy="399"/>
            </a:xfrm>
          </p:grpSpPr>
          <p:sp>
            <p:nvSpPr>
              <p:cNvPr id="251" name="Oval 94"/>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52" name="Line 95"/>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53" name="Line 96"/>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30" name="Oval 97"/>
            <p:cNvSpPr>
              <a:spLocks noChangeArrowheads="1"/>
            </p:cNvSpPr>
            <p:nvPr/>
          </p:nvSpPr>
          <p:spPr bwMode="auto">
            <a:xfrm>
              <a:off x="3068" y="13566"/>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31" name="Group 98"/>
            <p:cNvGrpSpPr>
              <a:grpSpLocks/>
            </p:cNvGrpSpPr>
            <p:nvPr/>
          </p:nvGrpSpPr>
          <p:grpSpPr bwMode="auto">
            <a:xfrm>
              <a:off x="3182" y="12954"/>
              <a:ext cx="227" cy="627"/>
              <a:chOff x="2388" y="2046"/>
              <a:chExt cx="227" cy="627"/>
            </a:xfrm>
          </p:grpSpPr>
          <p:sp>
            <p:nvSpPr>
              <p:cNvPr id="245" name="Oval 99"/>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46" name="Oval 100"/>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47" name="Line 101"/>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8" name="Line 102"/>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9" name="Line 103"/>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50" name="Line 104"/>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2" name="Group 105"/>
            <p:cNvGrpSpPr>
              <a:grpSpLocks/>
            </p:cNvGrpSpPr>
            <p:nvPr/>
          </p:nvGrpSpPr>
          <p:grpSpPr bwMode="auto">
            <a:xfrm rot="5400000">
              <a:off x="2641" y="13480"/>
              <a:ext cx="227" cy="627"/>
              <a:chOff x="2388" y="2046"/>
              <a:chExt cx="227" cy="627"/>
            </a:xfrm>
          </p:grpSpPr>
          <p:sp>
            <p:nvSpPr>
              <p:cNvPr id="239" name="Oval 106"/>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40" name="Oval 107"/>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41" name="Line 108"/>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2" name="Line 109"/>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3" name="Line 110"/>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4" name="Line 111"/>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33" name="Oval 112"/>
            <p:cNvSpPr>
              <a:spLocks noChangeArrowheads="1"/>
            </p:cNvSpPr>
            <p:nvPr/>
          </p:nvSpPr>
          <p:spPr bwMode="auto">
            <a:xfrm>
              <a:off x="4151" y="13566"/>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34" name="Group 113"/>
            <p:cNvGrpSpPr>
              <a:grpSpLocks/>
            </p:cNvGrpSpPr>
            <p:nvPr/>
          </p:nvGrpSpPr>
          <p:grpSpPr bwMode="auto">
            <a:xfrm rot="5400000">
              <a:off x="3724" y="13480"/>
              <a:ext cx="227" cy="627"/>
              <a:chOff x="2388" y="2046"/>
              <a:chExt cx="227" cy="627"/>
            </a:xfrm>
          </p:grpSpPr>
          <p:sp>
            <p:nvSpPr>
              <p:cNvPr id="233" name="Oval 114"/>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34" name="Oval 115"/>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35" name="Line 116"/>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6" name="Line 117"/>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7" name="Line 118"/>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8" name="Line 119"/>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5" name="Group 120"/>
            <p:cNvGrpSpPr>
              <a:grpSpLocks/>
            </p:cNvGrpSpPr>
            <p:nvPr/>
          </p:nvGrpSpPr>
          <p:grpSpPr bwMode="auto">
            <a:xfrm>
              <a:off x="4265" y="12939"/>
              <a:ext cx="227" cy="627"/>
              <a:chOff x="2388" y="2046"/>
              <a:chExt cx="227" cy="627"/>
            </a:xfrm>
          </p:grpSpPr>
          <p:sp>
            <p:nvSpPr>
              <p:cNvPr id="227" name="Oval 121"/>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28" name="Oval 122"/>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29" name="Line 123"/>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0" name="Line 124"/>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1" name="Line 125"/>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2" name="Line 126"/>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6" name="Group 127"/>
            <p:cNvGrpSpPr>
              <a:grpSpLocks/>
            </p:cNvGrpSpPr>
            <p:nvPr/>
          </p:nvGrpSpPr>
          <p:grpSpPr bwMode="auto">
            <a:xfrm rot="5400000">
              <a:off x="4722" y="13622"/>
              <a:ext cx="170" cy="399"/>
              <a:chOff x="2445" y="1191"/>
              <a:chExt cx="170" cy="399"/>
            </a:xfrm>
          </p:grpSpPr>
          <p:sp>
            <p:nvSpPr>
              <p:cNvPr id="224" name="Oval 128"/>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25" name="Line 129"/>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26" name="Line 130"/>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7" name="Group 131"/>
            <p:cNvGrpSpPr>
              <a:grpSpLocks/>
            </p:cNvGrpSpPr>
            <p:nvPr/>
          </p:nvGrpSpPr>
          <p:grpSpPr bwMode="auto">
            <a:xfrm rot="10800000">
              <a:off x="3182" y="14022"/>
              <a:ext cx="170" cy="399"/>
              <a:chOff x="2445" y="1191"/>
              <a:chExt cx="170" cy="399"/>
            </a:xfrm>
          </p:grpSpPr>
          <p:sp>
            <p:nvSpPr>
              <p:cNvPr id="221" name="Oval 132"/>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22" name="Line 133"/>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23" name="Line 134"/>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8" name="Group 135"/>
            <p:cNvGrpSpPr>
              <a:grpSpLocks/>
            </p:cNvGrpSpPr>
            <p:nvPr/>
          </p:nvGrpSpPr>
          <p:grpSpPr bwMode="auto">
            <a:xfrm rot="10800000">
              <a:off x="2099" y="14022"/>
              <a:ext cx="170" cy="399"/>
              <a:chOff x="2445" y="1191"/>
              <a:chExt cx="170" cy="399"/>
            </a:xfrm>
          </p:grpSpPr>
          <p:sp>
            <p:nvSpPr>
              <p:cNvPr id="218" name="Oval 136"/>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9" name="Line 137"/>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20" name="Line 138"/>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39" name="Group 139"/>
            <p:cNvGrpSpPr>
              <a:grpSpLocks/>
            </p:cNvGrpSpPr>
            <p:nvPr/>
          </p:nvGrpSpPr>
          <p:grpSpPr bwMode="auto">
            <a:xfrm rot="10800000">
              <a:off x="4265" y="14022"/>
              <a:ext cx="170" cy="399"/>
              <a:chOff x="2445" y="1191"/>
              <a:chExt cx="170" cy="399"/>
            </a:xfrm>
          </p:grpSpPr>
          <p:sp>
            <p:nvSpPr>
              <p:cNvPr id="215" name="Oval 140"/>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6" name="Line 141"/>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7" name="Line 142"/>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40" name="Oval 143"/>
            <p:cNvSpPr>
              <a:spLocks noChangeArrowheads="1"/>
            </p:cNvSpPr>
            <p:nvPr/>
          </p:nvSpPr>
          <p:spPr bwMode="auto">
            <a:xfrm>
              <a:off x="2813" y="12231"/>
              <a:ext cx="969" cy="969"/>
            </a:xfrm>
            <a:prstGeom prst="ellipse">
              <a:avLst/>
            </a:prstGeom>
            <a:noFill/>
            <a:ln w="9525">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Oval 144"/>
            <p:cNvSpPr>
              <a:spLocks noChangeArrowheads="1"/>
            </p:cNvSpPr>
            <p:nvPr/>
          </p:nvSpPr>
          <p:spPr bwMode="auto">
            <a:xfrm rot="5400000">
              <a:off x="3854" y="1213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Line 145"/>
            <p:cNvSpPr>
              <a:spLocks noChangeShapeType="1"/>
            </p:cNvSpPr>
            <p:nvPr/>
          </p:nvSpPr>
          <p:spPr bwMode="auto">
            <a:xfrm rot="-5400000" flipH="1" flipV="1">
              <a:off x="3537" y="12203"/>
              <a:ext cx="285" cy="342"/>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3" name="Line 146"/>
            <p:cNvSpPr>
              <a:spLocks noChangeShapeType="1"/>
            </p:cNvSpPr>
            <p:nvPr/>
          </p:nvSpPr>
          <p:spPr bwMode="auto">
            <a:xfrm rot="5400000" flipV="1">
              <a:off x="4009" y="12521"/>
              <a:ext cx="342" cy="131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4" name="Line 147"/>
            <p:cNvSpPr>
              <a:spLocks noChangeShapeType="1"/>
            </p:cNvSpPr>
            <p:nvPr/>
          </p:nvSpPr>
          <p:spPr bwMode="auto">
            <a:xfrm rot="-5400000" flipH="1" flipV="1">
              <a:off x="4284" y="11733"/>
              <a:ext cx="76" cy="79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5" name="Oval 148"/>
            <p:cNvSpPr>
              <a:spLocks noChangeArrowheads="1"/>
            </p:cNvSpPr>
            <p:nvPr/>
          </p:nvSpPr>
          <p:spPr bwMode="auto">
            <a:xfrm>
              <a:off x="7231" y="11409"/>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6" name="Oval 149"/>
            <p:cNvSpPr>
              <a:spLocks noChangeArrowheads="1"/>
            </p:cNvSpPr>
            <p:nvPr/>
          </p:nvSpPr>
          <p:spPr bwMode="auto">
            <a:xfrm>
              <a:off x="7231" y="12496"/>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7" name="Oval 150"/>
            <p:cNvSpPr>
              <a:spLocks noChangeArrowheads="1"/>
            </p:cNvSpPr>
            <p:nvPr/>
          </p:nvSpPr>
          <p:spPr bwMode="auto">
            <a:xfrm>
              <a:off x="8312" y="11409"/>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Oval 151"/>
            <p:cNvSpPr>
              <a:spLocks noChangeArrowheads="1"/>
            </p:cNvSpPr>
            <p:nvPr/>
          </p:nvSpPr>
          <p:spPr bwMode="auto">
            <a:xfrm>
              <a:off x="8312" y="12494"/>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9" name="Oval 152"/>
            <p:cNvSpPr>
              <a:spLocks noChangeArrowheads="1"/>
            </p:cNvSpPr>
            <p:nvPr/>
          </p:nvSpPr>
          <p:spPr bwMode="auto">
            <a:xfrm>
              <a:off x="9395" y="11412"/>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0" name="Oval 153"/>
            <p:cNvSpPr>
              <a:spLocks noChangeArrowheads="1"/>
            </p:cNvSpPr>
            <p:nvPr/>
          </p:nvSpPr>
          <p:spPr bwMode="auto">
            <a:xfrm>
              <a:off x="9395" y="12494"/>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51" name="Group 154"/>
            <p:cNvGrpSpPr>
              <a:grpSpLocks/>
            </p:cNvGrpSpPr>
            <p:nvPr/>
          </p:nvGrpSpPr>
          <p:grpSpPr bwMode="auto">
            <a:xfrm>
              <a:off x="7343" y="11866"/>
              <a:ext cx="227" cy="627"/>
              <a:chOff x="2388" y="2046"/>
              <a:chExt cx="227" cy="627"/>
            </a:xfrm>
          </p:grpSpPr>
          <p:sp>
            <p:nvSpPr>
              <p:cNvPr id="209" name="Oval 155"/>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0" name="Oval 156"/>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11" name="Line 157"/>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2" name="Line 158"/>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3" name="Line 159"/>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4" name="Line 160"/>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2" name="Group 161"/>
            <p:cNvGrpSpPr>
              <a:grpSpLocks/>
            </p:cNvGrpSpPr>
            <p:nvPr/>
          </p:nvGrpSpPr>
          <p:grpSpPr bwMode="auto">
            <a:xfrm>
              <a:off x="7400" y="11011"/>
              <a:ext cx="170" cy="399"/>
              <a:chOff x="2445" y="1191"/>
              <a:chExt cx="170" cy="399"/>
            </a:xfrm>
          </p:grpSpPr>
          <p:sp>
            <p:nvSpPr>
              <p:cNvPr id="206" name="Oval 162"/>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07" name="Line 163"/>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8" name="Line 164"/>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3" name="Group 165"/>
            <p:cNvGrpSpPr>
              <a:grpSpLocks/>
            </p:cNvGrpSpPr>
            <p:nvPr/>
          </p:nvGrpSpPr>
          <p:grpSpPr bwMode="auto">
            <a:xfrm rot="16200000">
              <a:off x="6945" y="11410"/>
              <a:ext cx="170" cy="399"/>
              <a:chOff x="2445" y="1191"/>
              <a:chExt cx="170" cy="399"/>
            </a:xfrm>
          </p:grpSpPr>
          <p:sp>
            <p:nvSpPr>
              <p:cNvPr id="203" name="Oval 166"/>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04" name="Line 167"/>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5" name="Line 168"/>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4" name="Group 169"/>
            <p:cNvGrpSpPr>
              <a:grpSpLocks/>
            </p:cNvGrpSpPr>
            <p:nvPr/>
          </p:nvGrpSpPr>
          <p:grpSpPr bwMode="auto">
            <a:xfrm rot="5400000">
              <a:off x="9966" y="11466"/>
              <a:ext cx="170" cy="399"/>
              <a:chOff x="2445" y="1191"/>
              <a:chExt cx="170" cy="399"/>
            </a:xfrm>
          </p:grpSpPr>
          <p:sp>
            <p:nvSpPr>
              <p:cNvPr id="200" name="Oval 170"/>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201" name="Line 171"/>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2" name="Line 172"/>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5" name="Group 173"/>
            <p:cNvGrpSpPr>
              <a:grpSpLocks/>
            </p:cNvGrpSpPr>
            <p:nvPr/>
          </p:nvGrpSpPr>
          <p:grpSpPr bwMode="auto">
            <a:xfrm rot="5400000">
              <a:off x="7885" y="11325"/>
              <a:ext cx="227" cy="627"/>
              <a:chOff x="2388" y="2046"/>
              <a:chExt cx="227" cy="627"/>
            </a:xfrm>
          </p:grpSpPr>
          <p:sp>
            <p:nvSpPr>
              <p:cNvPr id="194" name="Oval 174"/>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95" name="Oval 175"/>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96" name="Line 176"/>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7" name="Line 177"/>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8" name="Line 178"/>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9" name="Line 179"/>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6" name="Group 180"/>
            <p:cNvGrpSpPr>
              <a:grpSpLocks/>
            </p:cNvGrpSpPr>
            <p:nvPr/>
          </p:nvGrpSpPr>
          <p:grpSpPr bwMode="auto">
            <a:xfrm rot="5400000">
              <a:off x="8968" y="11324"/>
              <a:ext cx="227" cy="627"/>
              <a:chOff x="2388" y="2046"/>
              <a:chExt cx="227" cy="627"/>
            </a:xfrm>
          </p:grpSpPr>
          <p:sp>
            <p:nvSpPr>
              <p:cNvPr id="188" name="Oval 181"/>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89" name="Oval 182"/>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90" name="Line 183"/>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1" name="Line 184"/>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2" name="Line 185"/>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3" name="Line 186"/>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7" name="Group 187"/>
            <p:cNvGrpSpPr>
              <a:grpSpLocks/>
            </p:cNvGrpSpPr>
            <p:nvPr/>
          </p:nvGrpSpPr>
          <p:grpSpPr bwMode="auto">
            <a:xfrm>
              <a:off x="8483" y="11011"/>
              <a:ext cx="170" cy="399"/>
              <a:chOff x="2445" y="1191"/>
              <a:chExt cx="170" cy="399"/>
            </a:xfrm>
          </p:grpSpPr>
          <p:sp>
            <p:nvSpPr>
              <p:cNvPr id="185" name="Oval 188"/>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86" name="Line 189"/>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7" name="Line 190"/>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8" name="Group 191"/>
            <p:cNvGrpSpPr>
              <a:grpSpLocks/>
            </p:cNvGrpSpPr>
            <p:nvPr/>
          </p:nvGrpSpPr>
          <p:grpSpPr bwMode="auto">
            <a:xfrm>
              <a:off x="9566" y="11011"/>
              <a:ext cx="170" cy="399"/>
              <a:chOff x="2445" y="1191"/>
              <a:chExt cx="170" cy="399"/>
            </a:xfrm>
          </p:grpSpPr>
          <p:sp>
            <p:nvSpPr>
              <p:cNvPr id="182" name="Oval 192"/>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83" name="Line 193"/>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4" name="Line 194"/>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59" name="Group 195"/>
            <p:cNvGrpSpPr>
              <a:grpSpLocks/>
            </p:cNvGrpSpPr>
            <p:nvPr/>
          </p:nvGrpSpPr>
          <p:grpSpPr bwMode="auto">
            <a:xfrm>
              <a:off x="8426" y="11866"/>
              <a:ext cx="227" cy="627"/>
              <a:chOff x="2388" y="2046"/>
              <a:chExt cx="227" cy="627"/>
            </a:xfrm>
          </p:grpSpPr>
          <p:sp>
            <p:nvSpPr>
              <p:cNvPr id="176" name="Oval 196"/>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77" name="Oval 197"/>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78" name="Line 198"/>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9" name="Line 199"/>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0" name="Line 200"/>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1" name="Line 201"/>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60" name="Group 202"/>
            <p:cNvGrpSpPr>
              <a:grpSpLocks/>
            </p:cNvGrpSpPr>
            <p:nvPr/>
          </p:nvGrpSpPr>
          <p:grpSpPr bwMode="auto">
            <a:xfrm rot="5400000">
              <a:off x="7885" y="12407"/>
              <a:ext cx="227" cy="627"/>
              <a:chOff x="2388" y="2046"/>
              <a:chExt cx="227" cy="627"/>
            </a:xfrm>
          </p:grpSpPr>
          <p:sp>
            <p:nvSpPr>
              <p:cNvPr id="170" name="Oval 203"/>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71" name="Oval 204"/>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72" name="Line 205"/>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3" name="Line 206"/>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4" name="Line 207"/>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5" name="Line 208"/>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61" name="Group 209"/>
            <p:cNvGrpSpPr>
              <a:grpSpLocks/>
            </p:cNvGrpSpPr>
            <p:nvPr/>
          </p:nvGrpSpPr>
          <p:grpSpPr bwMode="auto">
            <a:xfrm rot="5400000">
              <a:off x="8968" y="12407"/>
              <a:ext cx="227" cy="627"/>
              <a:chOff x="2388" y="2046"/>
              <a:chExt cx="227" cy="627"/>
            </a:xfrm>
          </p:grpSpPr>
          <p:sp>
            <p:nvSpPr>
              <p:cNvPr id="164" name="Oval 210"/>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65" name="Oval 211"/>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66" name="Line 212"/>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7" name="Line 213"/>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8" name="Line 214"/>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9" name="Line 215"/>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62" name="Oval 216"/>
            <p:cNvSpPr>
              <a:spLocks noChangeArrowheads="1"/>
            </p:cNvSpPr>
            <p:nvPr/>
          </p:nvSpPr>
          <p:spPr bwMode="auto">
            <a:xfrm>
              <a:off x="9623" y="12267"/>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63" name="Line 217"/>
            <p:cNvSpPr>
              <a:spLocks noChangeShapeType="1"/>
            </p:cNvSpPr>
            <p:nvPr/>
          </p:nvSpPr>
          <p:spPr bwMode="auto">
            <a:xfrm flipH="1">
              <a:off x="9566" y="12095"/>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4" name="Line 218"/>
            <p:cNvSpPr>
              <a:spLocks noChangeShapeType="1"/>
            </p:cNvSpPr>
            <p:nvPr/>
          </p:nvSpPr>
          <p:spPr bwMode="auto">
            <a:xfrm>
              <a:off x="9566" y="1186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5" name="Line 219"/>
            <p:cNvSpPr>
              <a:spLocks noChangeShapeType="1"/>
            </p:cNvSpPr>
            <p:nvPr/>
          </p:nvSpPr>
          <p:spPr bwMode="auto">
            <a:xfrm>
              <a:off x="9680" y="12380"/>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6" name="Line 220"/>
            <p:cNvSpPr>
              <a:spLocks noChangeShapeType="1"/>
            </p:cNvSpPr>
            <p:nvPr/>
          </p:nvSpPr>
          <p:spPr bwMode="auto">
            <a:xfrm flipH="1">
              <a:off x="9680" y="1186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67" name="Group 221"/>
            <p:cNvGrpSpPr>
              <a:grpSpLocks/>
            </p:cNvGrpSpPr>
            <p:nvPr/>
          </p:nvGrpSpPr>
          <p:grpSpPr bwMode="auto">
            <a:xfrm rot="5400000">
              <a:off x="9966" y="12549"/>
              <a:ext cx="170" cy="399"/>
              <a:chOff x="2445" y="1191"/>
              <a:chExt cx="170" cy="399"/>
            </a:xfrm>
          </p:grpSpPr>
          <p:sp>
            <p:nvSpPr>
              <p:cNvPr id="161" name="Oval 222"/>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62" name="Line 223"/>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3" name="Line 224"/>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68" name="Oval 225"/>
            <p:cNvSpPr>
              <a:spLocks noChangeArrowheads="1"/>
            </p:cNvSpPr>
            <p:nvPr/>
          </p:nvSpPr>
          <p:spPr bwMode="auto">
            <a:xfrm>
              <a:off x="7242" y="13567"/>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69" name="Group 226"/>
            <p:cNvGrpSpPr>
              <a:grpSpLocks/>
            </p:cNvGrpSpPr>
            <p:nvPr/>
          </p:nvGrpSpPr>
          <p:grpSpPr bwMode="auto">
            <a:xfrm>
              <a:off x="7343" y="12949"/>
              <a:ext cx="227" cy="627"/>
              <a:chOff x="2388" y="2046"/>
              <a:chExt cx="227" cy="627"/>
            </a:xfrm>
          </p:grpSpPr>
          <p:sp>
            <p:nvSpPr>
              <p:cNvPr id="155" name="Oval 227"/>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56" name="Oval 228"/>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57" name="Line 229"/>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8" name="Line 230"/>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9" name="Line 231"/>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0" name="Line 232"/>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70" name="Group 233"/>
            <p:cNvGrpSpPr>
              <a:grpSpLocks/>
            </p:cNvGrpSpPr>
            <p:nvPr/>
          </p:nvGrpSpPr>
          <p:grpSpPr bwMode="auto">
            <a:xfrm rot="16200000">
              <a:off x="6945" y="12492"/>
              <a:ext cx="170" cy="399"/>
              <a:chOff x="2445" y="1191"/>
              <a:chExt cx="170" cy="399"/>
            </a:xfrm>
          </p:grpSpPr>
          <p:sp>
            <p:nvSpPr>
              <p:cNvPr id="152" name="Oval 234"/>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53" name="Line 235"/>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4" name="Line 236"/>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71" name="Group 237"/>
            <p:cNvGrpSpPr>
              <a:grpSpLocks/>
            </p:cNvGrpSpPr>
            <p:nvPr/>
          </p:nvGrpSpPr>
          <p:grpSpPr bwMode="auto">
            <a:xfrm rot="16200000">
              <a:off x="6945" y="13575"/>
              <a:ext cx="170" cy="399"/>
              <a:chOff x="2445" y="1191"/>
              <a:chExt cx="170" cy="399"/>
            </a:xfrm>
          </p:grpSpPr>
          <p:sp>
            <p:nvSpPr>
              <p:cNvPr id="149" name="Oval 238"/>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50" name="Line 239"/>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1" name="Line 240"/>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72" name="Oval 241"/>
            <p:cNvSpPr>
              <a:spLocks noChangeArrowheads="1"/>
            </p:cNvSpPr>
            <p:nvPr/>
          </p:nvSpPr>
          <p:spPr bwMode="auto">
            <a:xfrm>
              <a:off x="8312" y="13576"/>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73" name="Group 242"/>
            <p:cNvGrpSpPr>
              <a:grpSpLocks/>
            </p:cNvGrpSpPr>
            <p:nvPr/>
          </p:nvGrpSpPr>
          <p:grpSpPr bwMode="auto">
            <a:xfrm>
              <a:off x="8426" y="12949"/>
              <a:ext cx="227" cy="627"/>
              <a:chOff x="2388" y="2046"/>
              <a:chExt cx="227" cy="627"/>
            </a:xfrm>
          </p:grpSpPr>
          <p:sp>
            <p:nvSpPr>
              <p:cNvPr id="143" name="Oval 243"/>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44" name="Oval 244"/>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45" name="Line 245"/>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6" name="Line 246"/>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7" name="Line 247"/>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8" name="Line 248"/>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74" name="Group 249"/>
            <p:cNvGrpSpPr>
              <a:grpSpLocks/>
            </p:cNvGrpSpPr>
            <p:nvPr/>
          </p:nvGrpSpPr>
          <p:grpSpPr bwMode="auto">
            <a:xfrm rot="5400000">
              <a:off x="7885" y="13490"/>
              <a:ext cx="227" cy="627"/>
              <a:chOff x="2388" y="2046"/>
              <a:chExt cx="227" cy="627"/>
            </a:xfrm>
          </p:grpSpPr>
          <p:sp>
            <p:nvSpPr>
              <p:cNvPr id="137" name="Oval 250"/>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38" name="Oval 251"/>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39" name="Line 252"/>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0" name="Line 253"/>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1" name="Line 254"/>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2" name="Line 255"/>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75" name="Oval 256"/>
            <p:cNvSpPr>
              <a:spLocks noChangeArrowheads="1"/>
            </p:cNvSpPr>
            <p:nvPr/>
          </p:nvSpPr>
          <p:spPr bwMode="auto">
            <a:xfrm>
              <a:off x="9395" y="13576"/>
              <a:ext cx="454" cy="454"/>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6" name="Oval 257"/>
            <p:cNvSpPr>
              <a:spLocks noChangeArrowheads="1"/>
            </p:cNvSpPr>
            <p:nvPr/>
          </p:nvSpPr>
          <p:spPr bwMode="auto">
            <a:xfrm rot="5400000">
              <a:off x="9168" y="1369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77" name="Oval 258"/>
            <p:cNvSpPr>
              <a:spLocks noChangeArrowheads="1"/>
            </p:cNvSpPr>
            <p:nvPr/>
          </p:nvSpPr>
          <p:spPr bwMode="auto">
            <a:xfrm rot="5400000">
              <a:off x="8882" y="13804"/>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78" name="Line 259"/>
            <p:cNvSpPr>
              <a:spLocks noChangeShapeType="1"/>
            </p:cNvSpPr>
            <p:nvPr/>
          </p:nvSpPr>
          <p:spPr bwMode="auto">
            <a:xfrm rot="5400000" flipH="1">
              <a:off x="8968" y="13547"/>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9" name="Line 260"/>
            <p:cNvSpPr>
              <a:spLocks noChangeShapeType="1"/>
            </p:cNvSpPr>
            <p:nvPr/>
          </p:nvSpPr>
          <p:spPr bwMode="auto">
            <a:xfrm rot="5400000">
              <a:off x="9339" y="13690"/>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0" name="Line 261"/>
            <p:cNvSpPr>
              <a:spLocks noChangeShapeType="1"/>
            </p:cNvSpPr>
            <p:nvPr/>
          </p:nvSpPr>
          <p:spPr bwMode="auto">
            <a:xfrm rot="5400000">
              <a:off x="8826" y="13804"/>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1" name="Line 262"/>
            <p:cNvSpPr>
              <a:spLocks noChangeShapeType="1"/>
            </p:cNvSpPr>
            <p:nvPr/>
          </p:nvSpPr>
          <p:spPr bwMode="auto">
            <a:xfrm rot="5400000" flipH="1">
              <a:off x="9196" y="1366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82" name="Group 263"/>
            <p:cNvGrpSpPr>
              <a:grpSpLocks/>
            </p:cNvGrpSpPr>
            <p:nvPr/>
          </p:nvGrpSpPr>
          <p:grpSpPr bwMode="auto">
            <a:xfrm>
              <a:off x="9509" y="12949"/>
              <a:ext cx="227" cy="627"/>
              <a:chOff x="2388" y="2046"/>
              <a:chExt cx="227" cy="627"/>
            </a:xfrm>
          </p:grpSpPr>
          <p:sp>
            <p:nvSpPr>
              <p:cNvPr id="131" name="Oval 264"/>
              <p:cNvSpPr>
                <a:spLocks noChangeArrowheads="1"/>
              </p:cNvSpPr>
              <p:nvPr/>
            </p:nvSpPr>
            <p:spPr bwMode="auto">
              <a:xfrm>
                <a:off x="2388" y="2160"/>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32" name="Oval 265"/>
              <p:cNvSpPr>
                <a:spLocks noChangeArrowheads="1"/>
              </p:cNvSpPr>
              <p:nvPr/>
            </p:nvSpPr>
            <p:spPr bwMode="auto">
              <a:xfrm>
                <a:off x="2502" y="2446"/>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33" name="Line 266"/>
              <p:cNvSpPr>
                <a:spLocks noChangeShapeType="1"/>
              </p:cNvSpPr>
              <p:nvPr/>
            </p:nvSpPr>
            <p:spPr bwMode="auto">
              <a:xfrm flipH="1">
                <a:off x="2445" y="2274"/>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4" name="Line 267"/>
              <p:cNvSpPr>
                <a:spLocks noChangeShapeType="1"/>
              </p:cNvSpPr>
              <p:nvPr/>
            </p:nvSpPr>
            <p:spPr bwMode="auto">
              <a:xfrm>
                <a:off x="2445" y="204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5" name="Line 268"/>
              <p:cNvSpPr>
                <a:spLocks noChangeShapeType="1"/>
              </p:cNvSpPr>
              <p:nvPr/>
            </p:nvSpPr>
            <p:spPr bwMode="auto">
              <a:xfrm>
                <a:off x="2559" y="2559"/>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6" name="Line 269"/>
              <p:cNvSpPr>
                <a:spLocks noChangeShapeType="1"/>
              </p:cNvSpPr>
              <p:nvPr/>
            </p:nvSpPr>
            <p:spPr bwMode="auto">
              <a:xfrm flipH="1">
                <a:off x="2559" y="2046"/>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83" name="Group 270"/>
            <p:cNvGrpSpPr>
              <a:grpSpLocks/>
            </p:cNvGrpSpPr>
            <p:nvPr/>
          </p:nvGrpSpPr>
          <p:grpSpPr bwMode="auto">
            <a:xfrm rot="5400000">
              <a:off x="9966" y="13632"/>
              <a:ext cx="170" cy="399"/>
              <a:chOff x="2445" y="1191"/>
              <a:chExt cx="170" cy="399"/>
            </a:xfrm>
          </p:grpSpPr>
          <p:sp>
            <p:nvSpPr>
              <p:cNvPr id="128" name="Oval 271"/>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29" name="Line 272"/>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0" name="Line 273"/>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84" name="Group 274"/>
            <p:cNvGrpSpPr>
              <a:grpSpLocks/>
            </p:cNvGrpSpPr>
            <p:nvPr/>
          </p:nvGrpSpPr>
          <p:grpSpPr bwMode="auto">
            <a:xfrm rot="10800000">
              <a:off x="8426" y="14032"/>
              <a:ext cx="170" cy="399"/>
              <a:chOff x="2445" y="1191"/>
              <a:chExt cx="170" cy="399"/>
            </a:xfrm>
          </p:grpSpPr>
          <p:sp>
            <p:nvSpPr>
              <p:cNvPr id="125" name="Oval 275"/>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26" name="Line 276"/>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7" name="Line 277"/>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85" name="Group 278"/>
            <p:cNvGrpSpPr>
              <a:grpSpLocks/>
            </p:cNvGrpSpPr>
            <p:nvPr/>
          </p:nvGrpSpPr>
          <p:grpSpPr bwMode="auto">
            <a:xfrm rot="10800000">
              <a:off x="7343" y="14032"/>
              <a:ext cx="170" cy="399"/>
              <a:chOff x="2445" y="1191"/>
              <a:chExt cx="170" cy="399"/>
            </a:xfrm>
          </p:grpSpPr>
          <p:sp>
            <p:nvSpPr>
              <p:cNvPr id="122" name="Oval 279"/>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23" name="Line 280"/>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4" name="Line 281"/>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86" name="Group 282"/>
            <p:cNvGrpSpPr>
              <a:grpSpLocks/>
            </p:cNvGrpSpPr>
            <p:nvPr/>
          </p:nvGrpSpPr>
          <p:grpSpPr bwMode="auto">
            <a:xfrm rot="10800000">
              <a:off x="9509" y="14032"/>
              <a:ext cx="170" cy="399"/>
              <a:chOff x="2445" y="1191"/>
              <a:chExt cx="170" cy="399"/>
            </a:xfrm>
          </p:grpSpPr>
          <p:sp>
            <p:nvSpPr>
              <p:cNvPr id="119" name="Oval 283"/>
              <p:cNvSpPr>
                <a:spLocks noChangeArrowheads="1"/>
              </p:cNvSpPr>
              <p:nvPr/>
            </p:nvSpPr>
            <p:spPr bwMode="auto">
              <a:xfrm>
                <a:off x="2502" y="1363"/>
                <a:ext cx="113" cy="11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120" name="Line 284"/>
              <p:cNvSpPr>
                <a:spLocks noChangeShapeType="1"/>
              </p:cNvSpPr>
              <p:nvPr/>
            </p:nvSpPr>
            <p:spPr bwMode="auto">
              <a:xfrm flipH="1">
                <a:off x="2445" y="1191"/>
                <a:ext cx="0" cy="3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1" name="Line 285"/>
              <p:cNvSpPr>
                <a:spLocks noChangeShapeType="1"/>
              </p:cNvSpPr>
              <p:nvPr/>
            </p:nvSpPr>
            <p:spPr bwMode="auto">
              <a:xfrm>
                <a:off x="2559" y="1476"/>
                <a:ext cx="0" cy="1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87" name="Oval 286"/>
            <p:cNvSpPr>
              <a:spLocks noChangeArrowheads="1"/>
            </p:cNvSpPr>
            <p:nvPr/>
          </p:nvSpPr>
          <p:spPr bwMode="auto">
            <a:xfrm>
              <a:off x="8057" y="12227"/>
              <a:ext cx="969" cy="969"/>
            </a:xfrm>
            <a:prstGeom prst="ellipse">
              <a:avLst/>
            </a:prstGeom>
            <a:noFill/>
            <a:ln w="9525">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8" name="Line 287"/>
            <p:cNvSpPr>
              <a:spLocks noChangeShapeType="1"/>
            </p:cNvSpPr>
            <p:nvPr/>
          </p:nvSpPr>
          <p:spPr bwMode="auto">
            <a:xfrm rot="-5400000" flipH="1" flipV="1">
              <a:off x="8939" y="11743"/>
              <a:ext cx="285" cy="85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9" name="Oval 288"/>
            <p:cNvSpPr>
              <a:spLocks noChangeArrowheads="1"/>
            </p:cNvSpPr>
            <p:nvPr/>
          </p:nvSpPr>
          <p:spPr bwMode="auto">
            <a:xfrm>
              <a:off x="9140" y="11143"/>
              <a:ext cx="969" cy="969"/>
            </a:xfrm>
            <a:prstGeom prst="ellipse">
              <a:avLst/>
            </a:prstGeom>
            <a:noFill/>
            <a:ln w="9525">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0" name="Line 289"/>
            <p:cNvSpPr>
              <a:spLocks noChangeShapeType="1"/>
            </p:cNvSpPr>
            <p:nvPr/>
          </p:nvSpPr>
          <p:spPr bwMode="auto">
            <a:xfrm rot="5400000" flipV="1">
              <a:off x="10031" y="11703"/>
              <a:ext cx="154" cy="5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1" name="Line 290"/>
            <p:cNvSpPr>
              <a:spLocks noChangeShapeType="1"/>
            </p:cNvSpPr>
            <p:nvPr/>
          </p:nvSpPr>
          <p:spPr bwMode="auto">
            <a:xfrm rot="-5400000" flipH="1" flipV="1">
              <a:off x="7467" y="12484"/>
              <a:ext cx="323" cy="12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aphicFrame>
          <p:nvGraphicFramePr>
            <p:cNvPr id="92" name="Объект 91"/>
            <p:cNvGraphicFramePr>
              <a:graphicFrameLocks noChangeAspect="1"/>
            </p:cNvGraphicFramePr>
            <p:nvPr/>
          </p:nvGraphicFramePr>
          <p:xfrm>
            <a:off x="3752" y="14441"/>
            <a:ext cx="300" cy="370"/>
          </p:xfrm>
          <a:graphic>
            <a:graphicData uri="http://schemas.openxmlformats.org/presentationml/2006/ole">
              <mc:AlternateContent xmlns:mc="http://schemas.openxmlformats.org/markup-compatibility/2006">
                <mc:Choice xmlns:v="urn:schemas-microsoft-com:vml" Requires="v">
                  <p:oleObj spid="_x0000_s2966" name="Equation" r:id="rId3" imgW="164880" imgH="203040" progId="Equation.DSMT4">
                    <p:embed/>
                  </p:oleObj>
                </mc:Choice>
                <mc:Fallback>
                  <p:oleObj name="Equation" r:id="rId3" imgW="164880" imgH="203040" progId="Equation.DSMT4">
                    <p:embed/>
                    <p:pic>
                      <p:nvPicPr>
                        <p:cNvPr id="0" name="Object 2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2" y="14441"/>
                          <a:ext cx="300"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3" name="Объект 92"/>
            <p:cNvGraphicFramePr>
              <a:graphicFrameLocks noChangeAspect="1"/>
            </p:cNvGraphicFramePr>
            <p:nvPr/>
          </p:nvGraphicFramePr>
          <p:xfrm>
            <a:off x="2000" y="13638"/>
            <a:ext cx="412" cy="315"/>
          </p:xfrm>
          <a:graphic>
            <a:graphicData uri="http://schemas.openxmlformats.org/presentationml/2006/ole">
              <mc:AlternateContent xmlns:mc="http://schemas.openxmlformats.org/markup-compatibility/2006">
                <mc:Choice xmlns:v="urn:schemas-microsoft-com:vml" Requires="v">
                  <p:oleObj spid="_x0000_s2967" name="Equation" r:id="rId5" imgW="266400" imgH="203040" progId="Equation.DSMT4">
                    <p:embed/>
                  </p:oleObj>
                </mc:Choice>
                <mc:Fallback>
                  <p:oleObj name="Equation" r:id="rId5" imgW="266400" imgH="203040" progId="Equation.DSMT4">
                    <p:embed/>
                    <p:pic>
                      <p:nvPicPr>
                        <p:cNvPr id="0" name="Object 29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00" y="13638"/>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4" name="Объект 93"/>
            <p:cNvGraphicFramePr>
              <a:graphicFrameLocks noChangeAspect="1"/>
            </p:cNvGraphicFramePr>
            <p:nvPr/>
          </p:nvGraphicFramePr>
          <p:xfrm>
            <a:off x="2015" y="12555"/>
            <a:ext cx="412" cy="315"/>
          </p:xfrm>
          <a:graphic>
            <a:graphicData uri="http://schemas.openxmlformats.org/presentationml/2006/ole">
              <mc:AlternateContent xmlns:mc="http://schemas.openxmlformats.org/markup-compatibility/2006">
                <mc:Choice xmlns:v="urn:schemas-microsoft-com:vml" Requires="v">
                  <p:oleObj spid="_x0000_s2968" name="Equation" r:id="rId7" imgW="266400" imgH="203040" progId="Equation.DSMT4">
                    <p:embed/>
                  </p:oleObj>
                </mc:Choice>
                <mc:Fallback>
                  <p:oleObj name="Equation" r:id="rId7" imgW="266400" imgH="203040" progId="Equation.DSMT4">
                    <p:embed/>
                    <p:pic>
                      <p:nvPicPr>
                        <p:cNvPr id="0" name="Object 29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15" y="12555"/>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5" name="Объект 94"/>
            <p:cNvGraphicFramePr>
              <a:graphicFrameLocks noChangeAspect="1"/>
            </p:cNvGraphicFramePr>
            <p:nvPr/>
          </p:nvGraphicFramePr>
          <p:xfrm>
            <a:off x="2015" y="11487"/>
            <a:ext cx="412" cy="315"/>
          </p:xfrm>
          <a:graphic>
            <a:graphicData uri="http://schemas.openxmlformats.org/presentationml/2006/ole">
              <mc:AlternateContent xmlns:mc="http://schemas.openxmlformats.org/markup-compatibility/2006">
                <mc:Choice xmlns:v="urn:schemas-microsoft-com:vml" Requires="v">
                  <p:oleObj spid="_x0000_s2969" name="Equation" r:id="rId9" imgW="266400" imgH="203040" progId="Equation.DSMT4">
                    <p:embed/>
                  </p:oleObj>
                </mc:Choice>
                <mc:Fallback>
                  <p:oleObj name="Equation" r:id="rId9" imgW="266400" imgH="203040" progId="Equation.DSMT4">
                    <p:embed/>
                    <p:pic>
                      <p:nvPicPr>
                        <p:cNvPr id="0" name="Object 29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15" y="11487"/>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6" name="Объект 95"/>
            <p:cNvGraphicFramePr>
              <a:graphicFrameLocks noChangeAspect="1"/>
            </p:cNvGraphicFramePr>
            <p:nvPr/>
          </p:nvGraphicFramePr>
          <p:xfrm>
            <a:off x="3098" y="11472"/>
            <a:ext cx="412" cy="315"/>
          </p:xfrm>
          <a:graphic>
            <a:graphicData uri="http://schemas.openxmlformats.org/presentationml/2006/ole">
              <mc:AlternateContent xmlns:mc="http://schemas.openxmlformats.org/markup-compatibility/2006">
                <mc:Choice xmlns:v="urn:schemas-microsoft-com:vml" Requires="v">
                  <p:oleObj spid="_x0000_s2970" name="Equation" r:id="rId11" imgW="266400" imgH="203040" progId="Equation.DSMT4">
                    <p:embed/>
                  </p:oleObj>
                </mc:Choice>
                <mc:Fallback>
                  <p:oleObj name="Equation" r:id="rId11" imgW="266400" imgH="203040" progId="Equation.DSMT4">
                    <p:embed/>
                    <p:pic>
                      <p:nvPicPr>
                        <p:cNvPr id="0" name="Object 29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98" y="11472"/>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7" name="Объект 96"/>
            <p:cNvGraphicFramePr>
              <a:graphicFrameLocks noChangeAspect="1"/>
            </p:cNvGraphicFramePr>
            <p:nvPr/>
          </p:nvGraphicFramePr>
          <p:xfrm>
            <a:off x="4181" y="11472"/>
            <a:ext cx="412" cy="315"/>
          </p:xfrm>
          <a:graphic>
            <a:graphicData uri="http://schemas.openxmlformats.org/presentationml/2006/ole">
              <mc:AlternateContent xmlns:mc="http://schemas.openxmlformats.org/markup-compatibility/2006">
                <mc:Choice xmlns:v="urn:schemas-microsoft-com:vml" Requires="v">
                  <p:oleObj spid="_x0000_s2971" name="Equation" r:id="rId13" imgW="266400" imgH="203040" progId="Equation.DSMT4">
                    <p:embed/>
                  </p:oleObj>
                </mc:Choice>
                <mc:Fallback>
                  <p:oleObj name="Equation" r:id="rId13" imgW="266400" imgH="203040" progId="Equation.DSMT4">
                    <p:embed/>
                    <p:pic>
                      <p:nvPicPr>
                        <p:cNvPr id="0" name="Object 29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81" y="11472"/>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8" name="Объект 97"/>
            <p:cNvGraphicFramePr>
              <a:graphicFrameLocks noChangeAspect="1"/>
            </p:cNvGraphicFramePr>
            <p:nvPr/>
          </p:nvGraphicFramePr>
          <p:xfrm>
            <a:off x="4181" y="12555"/>
            <a:ext cx="412" cy="315"/>
          </p:xfrm>
          <a:graphic>
            <a:graphicData uri="http://schemas.openxmlformats.org/presentationml/2006/ole">
              <mc:AlternateContent xmlns:mc="http://schemas.openxmlformats.org/markup-compatibility/2006">
                <mc:Choice xmlns:v="urn:schemas-microsoft-com:vml" Requires="v">
                  <p:oleObj spid="_x0000_s2972" name="Equation" r:id="rId15" imgW="266400" imgH="203040" progId="Equation.DSMT4">
                    <p:embed/>
                  </p:oleObj>
                </mc:Choice>
                <mc:Fallback>
                  <p:oleObj name="Equation" r:id="rId15" imgW="266400" imgH="203040" progId="Equation.DSMT4">
                    <p:embed/>
                    <p:pic>
                      <p:nvPicPr>
                        <p:cNvPr id="0" name="Object 29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81" y="12555"/>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9" name="Объект 98"/>
            <p:cNvGraphicFramePr>
              <a:graphicFrameLocks noChangeAspect="1"/>
            </p:cNvGraphicFramePr>
            <p:nvPr/>
          </p:nvGraphicFramePr>
          <p:xfrm>
            <a:off x="3098" y="13653"/>
            <a:ext cx="412" cy="315"/>
          </p:xfrm>
          <a:graphic>
            <a:graphicData uri="http://schemas.openxmlformats.org/presentationml/2006/ole">
              <mc:AlternateContent xmlns:mc="http://schemas.openxmlformats.org/markup-compatibility/2006">
                <mc:Choice xmlns:v="urn:schemas-microsoft-com:vml" Requires="v">
                  <p:oleObj spid="_x0000_s2973" name="Equation" r:id="rId17" imgW="266400" imgH="203040" progId="Equation.DSMT4">
                    <p:embed/>
                  </p:oleObj>
                </mc:Choice>
                <mc:Fallback>
                  <p:oleObj name="Equation" r:id="rId17" imgW="266400" imgH="203040" progId="Equation.DSMT4">
                    <p:embed/>
                    <p:pic>
                      <p:nvPicPr>
                        <p:cNvPr id="0" name="Object 29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098" y="13653"/>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0" name="Объект 99"/>
            <p:cNvGraphicFramePr>
              <a:graphicFrameLocks noChangeAspect="1"/>
            </p:cNvGraphicFramePr>
            <p:nvPr/>
          </p:nvGraphicFramePr>
          <p:xfrm>
            <a:off x="4181" y="13638"/>
            <a:ext cx="412" cy="315"/>
          </p:xfrm>
          <a:graphic>
            <a:graphicData uri="http://schemas.openxmlformats.org/presentationml/2006/ole">
              <mc:AlternateContent xmlns:mc="http://schemas.openxmlformats.org/markup-compatibility/2006">
                <mc:Choice xmlns:v="urn:schemas-microsoft-com:vml" Requires="v">
                  <p:oleObj spid="_x0000_s2974" name="Equation" r:id="rId19" imgW="266400" imgH="203040" progId="Equation.DSMT4">
                    <p:embed/>
                  </p:oleObj>
                </mc:Choice>
                <mc:Fallback>
                  <p:oleObj name="Equation" r:id="rId19" imgW="266400" imgH="203040" progId="Equation.DSMT4">
                    <p:embed/>
                    <p:pic>
                      <p:nvPicPr>
                        <p:cNvPr id="0" name="Object 29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181" y="13638"/>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1" name="Объект 100"/>
            <p:cNvGraphicFramePr>
              <a:graphicFrameLocks noChangeAspect="1"/>
            </p:cNvGraphicFramePr>
            <p:nvPr/>
          </p:nvGraphicFramePr>
          <p:xfrm>
            <a:off x="3068" y="12555"/>
            <a:ext cx="490" cy="315"/>
          </p:xfrm>
          <a:graphic>
            <a:graphicData uri="http://schemas.openxmlformats.org/presentationml/2006/ole">
              <mc:AlternateContent xmlns:mc="http://schemas.openxmlformats.org/markup-compatibility/2006">
                <mc:Choice xmlns:v="urn:schemas-microsoft-com:vml" Requires="v">
                  <p:oleObj spid="_x0000_s2975" name="Equation" r:id="rId21" imgW="317160" imgH="203040" progId="Equation.DSMT4">
                    <p:embed/>
                  </p:oleObj>
                </mc:Choice>
                <mc:Fallback>
                  <p:oleObj name="Equation" r:id="rId21" imgW="317160" imgH="203040" progId="Equation.DSMT4">
                    <p:embed/>
                    <p:pic>
                      <p:nvPicPr>
                        <p:cNvPr id="0" name="Object 30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068" y="12555"/>
                          <a:ext cx="490"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 name="Объект 101"/>
            <p:cNvGraphicFramePr>
              <a:graphicFrameLocks noChangeAspect="1"/>
            </p:cNvGraphicFramePr>
            <p:nvPr/>
          </p:nvGraphicFramePr>
          <p:xfrm>
            <a:off x="4722" y="11923"/>
            <a:ext cx="1629" cy="312"/>
          </p:xfrm>
          <a:graphic>
            <a:graphicData uri="http://schemas.openxmlformats.org/presentationml/2006/ole">
              <mc:AlternateContent xmlns:mc="http://schemas.openxmlformats.org/markup-compatibility/2006">
                <mc:Choice xmlns:v="urn:schemas-microsoft-com:vml" Requires="v">
                  <p:oleObj spid="_x0000_s2976" name="Equation" r:id="rId23" imgW="927000" imgH="177480" progId="Equation.DSMT4">
                    <p:embed/>
                  </p:oleObj>
                </mc:Choice>
                <mc:Fallback>
                  <p:oleObj name="Equation" r:id="rId23" imgW="927000" imgH="177480" progId="Equation.DSMT4">
                    <p:embed/>
                    <p:pic>
                      <p:nvPicPr>
                        <p:cNvPr id="0" name="Object 30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722" y="11923"/>
                          <a:ext cx="1629" cy="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3" name="Объект 102"/>
            <p:cNvGraphicFramePr>
              <a:graphicFrameLocks noChangeAspect="1"/>
            </p:cNvGraphicFramePr>
            <p:nvPr/>
          </p:nvGraphicFramePr>
          <p:xfrm>
            <a:off x="7259" y="11482"/>
            <a:ext cx="412" cy="315"/>
          </p:xfrm>
          <a:graphic>
            <a:graphicData uri="http://schemas.openxmlformats.org/presentationml/2006/ole">
              <mc:AlternateContent xmlns:mc="http://schemas.openxmlformats.org/markup-compatibility/2006">
                <mc:Choice xmlns:v="urn:schemas-microsoft-com:vml" Requires="v">
                  <p:oleObj spid="_x0000_s2977" name="Equation" r:id="rId25" imgW="266400" imgH="203040" progId="Equation.DSMT4">
                    <p:embed/>
                  </p:oleObj>
                </mc:Choice>
                <mc:Fallback>
                  <p:oleObj name="Equation" r:id="rId25" imgW="266400" imgH="203040" progId="Equation.DSMT4">
                    <p:embed/>
                    <p:pic>
                      <p:nvPicPr>
                        <p:cNvPr id="0" name="Object 302"/>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259" y="11482"/>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4" name="Объект 103"/>
            <p:cNvGraphicFramePr>
              <a:graphicFrameLocks noChangeAspect="1"/>
            </p:cNvGraphicFramePr>
            <p:nvPr/>
          </p:nvGraphicFramePr>
          <p:xfrm>
            <a:off x="8354" y="11497"/>
            <a:ext cx="412" cy="315"/>
          </p:xfrm>
          <a:graphic>
            <a:graphicData uri="http://schemas.openxmlformats.org/presentationml/2006/ole">
              <mc:AlternateContent xmlns:mc="http://schemas.openxmlformats.org/markup-compatibility/2006">
                <mc:Choice xmlns:v="urn:schemas-microsoft-com:vml" Requires="v">
                  <p:oleObj spid="_x0000_s2978" name="Equation" r:id="rId27" imgW="266400" imgH="203040" progId="Equation.DSMT4">
                    <p:embed/>
                  </p:oleObj>
                </mc:Choice>
                <mc:Fallback>
                  <p:oleObj name="Equation" r:id="rId27" imgW="266400" imgH="203040" progId="Equation.DSMT4">
                    <p:embed/>
                    <p:pic>
                      <p:nvPicPr>
                        <p:cNvPr id="0" name="Object 303"/>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354" y="11497"/>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5" name="Объект 104"/>
            <p:cNvGraphicFramePr>
              <a:graphicFrameLocks noChangeAspect="1"/>
            </p:cNvGraphicFramePr>
            <p:nvPr/>
          </p:nvGraphicFramePr>
          <p:xfrm>
            <a:off x="9425" y="11497"/>
            <a:ext cx="412" cy="315"/>
          </p:xfrm>
          <a:graphic>
            <a:graphicData uri="http://schemas.openxmlformats.org/presentationml/2006/ole">
              <mc:AlternateContent xmlns:mc="http://schemas.openxmlformats.org/markup-compatibility/2006">
                <mc:Choice xmlns:v="urn:schemas-microsoft-com:vml" Requires="v">
                  <p:oleObj spid="_x0000_s2979" name="Equation" r:id="rId29" imgW="266400" imgH="203040" progId="Equation.DSMT4">
                    <p:embed/>
                  </p:oleObj>
                </mc:Choice>
                <mc:Fallback>
                  <p:oleObj name="Equation" r:id="rId29" imgW="266400" imgH="203040" progId="Equation.DSMT4">
                    <p:embed/>
                    <p:pic>
                      <p:nvPicPr>
                        <p:cNvPr id="0" name="Object 304"/>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9425" y="11497"/>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6" name="Объект 105"/>
            <p:cNvGraphicFramePr>
              <a:graphicFrameLocks noChangeAspect="1"/>
            </p:cNvGraphicFramePr>
            <p:nvPr/>
          </p:nvGraphicFramePr>
          <p:xfrm>
            <a:off x="9425" y="12580"/>
            <a:ext cx="412" cy="315"/>
          </p:xfrm>
          <a:graphic>
            <a:graphicData uri="http://schemas.openxmlformats.org/presentationml/2006/ole">
              <mc:AlternateContent xmlns:mc="http://schemas.openxmlformats.org/markup-compatibility/2006">
                <mc:Choice xmlns:v="urn:schemas-microsoft-com:vml" Requires="v">
                  <p:oleObj spid="_x0000_s2980" name="Equation" r:id="rId31" imgW="266400" imgH="203040" progId="Equation.DSMT4">
                    <p:embed/>
                  </p:oleObj>
                </mc:Choice>
                <mc:Fallback>
                  <p:oleObj name="Equation" r:id="rId31" imgW="266400" imgH="203040" progId="Equation.DSMT4">
                    <p:embed/>
                    <p:pic>
                      <p:nvPicPr>
                        <p:cNvPr id="0" name="Object 305"/>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9425" y="12580"/>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7" name="Объект 106"/>
            <p:cNvGraphicFramePr>
              <a:graphicFrameLocks noChangeAspect="1"/>
            </p:cNvGraphicFramePr>
            <p:nvPr/>
          </p:nvGraphicFramePr>
          <p:xfrm>
            <a:off x="9425" y="13648"/>
            <a:ext cx="412" cy="315"/>
          </p:xfrm>
          <a:graphic>
            <a:graphicData uri="http://schemas.openxmlformats.org/presentationml/2006/ole">
              <mc:AlternateContent xmlns:mc="http://schemas.openxmlformats.org/markup-compatibility/2006">
                <mc:Choice xmlns:v="urn:schemas-microsoft-com:vml" Requires="v">
                  <p:oleObj spid="_x0000_s2981" name="Equation" r:id="rId33" imgW="266400" imgH="203040" progId="Equation.DSMT4">
                    <p:embed/>
                  </p:oleObj>
                </mc:Choice>
                <mc:Fallback>
                  <p:oleObj name="Equation" r:id="rId33" imgW="266400" imgH="203040" progId="Equation.DSMT4">
                    <p:embed/>
                    <p:pic>
                      <p:nvPicPr>
                        <p:cNvPr id="0" name="Object 306"/>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9425" y="13648"/>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8" name="Объект 107"/>
            <p:cNvGraphicFramePr>
              <a:graphicFrameLocks noChangeAspect="1"/>
            </p:cNvGraphicFramePr>
            <p:nvPr/>
          </p:nvGraphicFramePr>
          <p:xfrm>
            <a:off x="8342" y="13648"/>
            <a:ext cx="412" cy="315"/>
          </p:xfrm>
          <a:graphic>
            <a:graphicData uri="http://schemas.openxmlformats.org/presentationml/2006/ole">
              <mc:AlternateContent xmlns:mc="http://schemas.openxmlformats.org/markup-compatibility/2006">
                <mc:Choice xmlns:v="urn:schemas-microsoft-com:vml" Requires="v">
                  <p:oleObj spid="_x0000_s2982" name="Equation" r:id="rId35" imgW="266400" imgH="203040" progId="Equation.DSMT4">
                    <p:embed/>
                  </p:oleObj>
                </mc:Choice>
                <mc:Fallback>
                  <p:oleObj name="Equation" r:id="rId35" imgW="266400" imgH="203040" progId="Equation.DSMT4">
                    <p:embed/>
                    <p:pic>
                      <p:nvPicPr>
                        <p:cNvPr id="0" name="Object 307"/>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8342" y="13648"/>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9" name="Объект 108"/>
            <p:cNvGraphicFramePr>
              <a:graphicFrameLocks noChangeAspect="1"/>
            </p:cNvGraphicFramePr>
            <p:nvPr/>
          </p:nvGraphicFramePr>
          <p:xfrm>
            <a:off x="7271" y="13648"/>
            <a:ext cx="412" cy="315"/>
          </p:xfrm>
          <a:graphic>
            <a:graphicData uri="http://schemas.openxmlformats.org/presentationml/2006/ole">
              <mc:AlternateContent xmlns:mc="http://schemas.openxmlformats.org/markup-compatibility/2006">
                <mc:Choice xmlns:v="urn:schemas-microsoft-com:vml" Requires="v">
                  <p:oleObj spid="_x0000_s2983" name="Equation" r:id="rId37" imgW="266400" imgH="203040" progId="Equation.DSMT4">
                    <p:embed/>
                  </p:oleObj>
                </mc:Choice>
                <mc:Fallback>
                  <p:oleObj name="Equation" r:id="rId37" imgW="266400" imgH="203040" progId="Equation.DSMT4">
                    <p:embed/>
                    <p:pic>
                      <p:nvPicPr>
                        <p:cNvPr id="0" name="Object 308"/>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7271" y="13648"/>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0" name="Объект 109"/>
            <p:cNvGraphicFramePr>
              <a:graphicFrameLocks noChangeAspect="1"/>
            </p:cNvGraphicFramePr>
            <p:nvPr/>
          </p:nvGraphicFramePr>
          <p:xfrm>
            <a:off x="7259" y="12580"/>
            <a:ext cx="412" cy="315"/>
          </p:xfrm>
          <a:graphic>
            <a:graphicData uri="http://schemas.openxmlformats.org/presentationml/2006/ole">
              <mc:AlternateContent xmlns:mc="http://schemas.openxmlformats.org/markup-compatibility/2006">
                <mc:Choice xmlns:v="urn:schemas-microsoft-com:vml" Requires="v">
                  <p:oleObj spid="_x0000_s2984" name="Equation" r:id="rId39" imgW="266400" imgH="203040" progId="Equation.DSMT4">
                    <p:embed/>
                  </p:oleObj>
                </mc:Choice>
                <mc:Fallback>
                  <p:oleObj name="Equation" r:id="rId39" imgW="266400" imgH="203040" progId="Equation.DSMT4">
                    <p:embed/>
                    <p:pic>
                      <p:nvPicPr>
                        <p:cNvPr id="0" name="Object 309"/>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259" y="12580"/>
                          <a:ext cx="412"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1" name="Объект 110"/>
            <p:cNvGraphicFramePr>
              <a:graphicFrameLocks noChangeAspect="1"/>
            </p:cNvGraphicFramePr>
            <p:nvPr/>
          </p:nvGraphicFramePr>
          <p:xfrm>
            <a:off x="8327" y="12580"/>
            <a:ext cx="432" cy="295"/>
          </p:xfrm>
          <a:graphic>
            <a:graphicData uri="http://schemas.openxmlformats.org/presentationml/2006/ole">
              <mc:AlternateContent xmlns:mc="http://schemas.openxmlformats.org/markup-compatibility/2006">
                <mc:Choice xmlns:v="urn:schemas-microsoft-com:vml" Requires="v">
                  <p:oleObj spid="_x0000_s2985" name="Equation" r:id="rId41" imgW="279360" imgH="190440" progId="Equation.DSMT4">
                    <p:embed/>
                  </p:oleObj>
                </mc:Choice>
                <mc:Fallback>
                  <p:oleObj name="Equation" r:id="rId41" imgW="279360" imgH="190440" progId="Equation.DSMT4">
                    <p:embed/>
                    <p:pic>
                      <p:nvPicPr>
                        <p:cNvPr id="0" name="Object 310"/>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8327" y="12580"/>
                          <a:ext cx="432"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 name="Объект 111"/>
            <p:cNvGraphicFramePr>
              <a:graphicFrameLocks noChangeAspect="1"/>
            </p:cNvGraphicFramePr>
            <p:nvPr>
              <p:extLst>
                <p:ext uri="{D42A27DB-BD31-4B8C-83A1-F6EECF244321}">
                  <p14:modId xmlns:p14="http://schemas.microsoft.com/office/powerpoint/2010/main" val="2614133656"/>
                </p:ext>
              </p:extLst>
            </p:nvPr>
          </p:nvGraphicFramePr>
          <p:xfrm>
            <a:off x="4836" y="12975"/>
            <a:ext cx="2599" cy="696"/>
          </p:xfrm>
          <a:graphic>
            <a:graphicData uri="http://schemas.openxmlformats.org/presentationml/2006/ole">
              <mc:AlternateContent xmlns:mc="http://schemas.openxmlformats.org/markup-compatibility/2006">
                <mc:Choice xmlns:v="urn:schemas-microsoft-com:vml" Requires="v">
                  <p:oleObj spid="_x0000_s2986" name="Equation" r:id="rId43" imgW="1333440" imgH="355320" progId="Equation.DSMT4">
                    <p:embed/>
                  </p:oleObj>
                </mc:Choice>
                <mc:Fallback>
                  <p:oleObj name="Equation" r:id="rId43" imgW="1333440" imgH="355320" progId="Equation.DSMT4">
                    <p:embed/>
                    <p:pic>
                      <p:nvPicPr>
                        <p:cNvPr id="0" name="Object 311"/>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4836" y="12975"/>
                          <a:ext cx="2599" cy="696"/>
                        </a:xfrm>
                        <a:prstGeom prst="rect">
                          <a:avLst/>
                        </a:prstGeom>
                        <a:noFill/>
                        <a:ln>
                          <a:noFill/>
                        </a:ln>
                      </p:spPr>
                    </p:pic>
                  </p:oleObj>
                </mc:Fallback>
              </mc:AlternateContent>
            </a:graphicData>
          </a:graphic>
        </p:graphicFrame>
        <p:graphicFrame>
          <p:nvGraphicFramePr>
            <p:cNvPr id="113" name="Объект 112"/>
            <p:cNvGraphicFramePr>
              <a:graphicFrameLocks noChangeAspect="1"/>
            </p:cNvGraphicFramePr>
            <p:nvPr/>
          </p:nvGraphicFramePr>
          <p:xfrm>
            <a:off x="9053" y="14439"/>
            <a:ext cx="323" cy="372"/>
          </p:xfrm>
          <a:graphic>
            <a:graphicData uri="http://schemas.openxmlformats.org/presentationml/2006/ole">
              <mc:AlternateContent xmlns:mc="http://schemas.openxmlformats.org/markup-compatibility/2006">
                <mc:Choice xmlns:v="urn:schemas-microsoft-com:vml" Requires="v">
                  <p:oleObj spid="_x0000_s2987" name="Equation" r:id="rId45" imgW="177480" imgH="203040" progId="Equation.DSMT4">
                    <p:embed/>
                  </p:oleObj>
                </mc:Choice>
                <mc:Fallback>
                  <p:oleObj name="Equation" r:id="rId45" imgW="177480" imgH="203040" progId="Equation.DSMT4">
                    <p:embed/>
                    <p:pic>
                      <p:nvPicPr>
                        <p:cNvPr id="0" name="Object 312"/>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9053" y="14439"/>
                          <a:ext cx="323"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4" name="Text Box 313"/>
            <p:cNvSpPr txBox="1">
              <a:spLocks noChangeArrowheads="1"/>
            </p:cNvSpPr>
            <p:nvPr/>
          </p:nvSpPr>
          <p:spPr bwMode="auto">
            <a:xfrm>
              <a:off x="2555" y="14856"/>
              <a:ext cx="6642" cy="8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hr-HR" altLang="ru-RU" sz="2000" b="0" i="0" u="none" strike="noStrike" cap="none" normalizeH="0" baseline="0" dirty="0" smtClean="0">
                  <a:ln>
                    <a:noFill/>
                  </a:ln>
                  <a:solidFill>
                    <a:srgbClr val="7030A0"/>
                  </a:solidFill>
                  <a:effectLst/>
                  <a:latin typeface="Times New Roman" panose="02020603050405020304" pitchFamily="18" charset="0"/>
                </a:rPr>
                <a:t>3.5-nji surat. </a:t>
              </a:r>
              <a:r>
                <a:rPr kumimoji="0" lang="hr-HR" altLang="ru-RU" sz="2000" b="0" i="1" u="none" strike="noStrike" cap="none" normalizeH="0" baseline="0" dirty="0" smtClean="0">
                  <a:ln>
                    <a:noFill/>
                  </a:ln>
                  <a:solidFill>
                    <a:srgbClr val="7030A0"/>
                  </a:solidFill>
                  <a:effectLst/>
                  <a:latin typeface="Times New Roman" panose="02020603050405020304" pitchFamily="18" charset="0"/>
                </a:rPr>
                <a:t>n</a:t>
              </a:r>
              <a:r>
                <a:rPr kumimoji="0" lang="hr-HR" altLang="ru-RU" sz="2000" b="0" i="0" u="none" strike="noStrike" cap="none" normalizeH="0" baseline="0" dirty="0" smtClean="0">
                  <a:ln>
                    <a:noFill/>
                  </a:ln>
                  <a:solidFill>
                    <a:srgbClr val="7030A0"/>
                  </a:solidFill>
                  <a:effectLst/>
                  <a:latin typeface="Times New Roman" panose="02020603050405020304" pitchFamily="18" charset="0"/>
                </a:rPr>
                <a:t>-kysymly (a) we </a:t>
              </a:r>
              <a:r>
                <a:rPr kumimoji="0" lang="hr-HR" altLang="ru-RU" sz="2000" b="0" i="1" u="none" strike="noStrike" cap="none" normalizeH="0" baseline="0" dirty="0" smtClean="0">
                  <a:ln>
                    <a:noFill/>
                  </a:ln>
                  <a:solidFill>
                    <a:srgbClr val="7030A0"/>
                  </a:solidFill>
                  <a:effectLst/>
                  <a:latin typeface="Times New Roman" panose="02020603050405020304" pitchFamily="18" charset="0"/>
                </a:rPr>
                <a:t>p</a:t>
              </a:r>
              <a:r>
                <a:rPr kumimoji="0" lang="hr-HR" altLang="ru-RU" sz="2000" b="0" i="0" u="none" strike="noStrike" cap="none" normalizeH="0" baseline="0" dirty="0" smtClean="0">
                  <a:ln>
                    <a:noFill/>
                  </a:ln>
                  <a:solidFill>
                    <a:srgbClr val="7030A0"/>
                  </a:solidFill>
                  <a:effectLst/>
                  <a:latin typeface="Times New Roman" panose="02020603050405020304" pitchFamily="18" charset="0"/>
                </a:rPr>
                <a:t>-kysymly (b) kremniniň</a:t>
              </a:r>
            </a:p>
            <a:p>
              <a:pPr marL="0" marR="0" lvl="0" indent="0" algn="ctr" defTabSz="914400" rtl="0" eaLnBrk="0" fontAlgn="base" latinLnBrk="0" hangingPunct="0">
                <a:lnSpc>
                  <a:spcPct val="100000"/>
                </a:lnSpc>
                <a:spcBef>
                  <a:spcPct val="0"/>
                </a:spcBef>
                <a:spcAft>
                  <a:spcPct val="0"/>
                </a:spcAft>
                <a:buClrTx/>
                <a:buSzTx/>
                <a:buFontTx/>
                <a:buNone/>
                <a:tabLst/>
              </a:pPr>
              <a:r>
                <a:rPr kumimoji="0" lang="hr-HR" altLang="ru-RU" sz="2000" b="0" i="0" u="none" strike="noStrike" cap="none" normalizeH="0" baseline="0" dirty="0" smtClean="0">
                  <a:ln>
                    <a:noFill/>
                  </a:ln>
                  <a:solidFill>
                    <a:srgbClr val="7030A0"/>
                  </a:solidFill>
                  <a:effectLst/>
                  <a:latin typeface="Times New Roman" panose="02020603050405020304" pitchFamily="18" charset="0"/>
                </a:rPr>
                <a:t>alnyşynyň shemalaýyn düşündirilişi.</a:t>
              </a:r>
              <a:endParaRPr kumimoji="0" lang="ru-RU" altLang="ru-RU" sz="2800" b="0" i="0" u="none" strike="noStrike" cap="none" normalizeH="0" baseline="0" dirty="0" smtClean="0">
                <a:ln>
                  <a:noFill/>
                </a:ln>
                <a:solidFill>
                  <a:srgbClr val="7030A0"/>
                </a:solidFill>
                <a:effectLst/>
                <a:latin typeface="Arial" panose="020B0604020202020204" pitchFamily="34" charset="0"/>
              </a:endParaRPr>
            </a:p>
          </p:txBody>
        </p:sp>
        <p:graphicFrame>
          <p:nvGraphicFramePr>
            <p:cNvPr id="115" name="Объект 114"/>
            <p:cNvGraphicFramePr>
              <a:graphicFrameLocks noChangeAspect="1"/>
            </p:cNvGraphicFramePr>
            <p:nvPr/>
          </p:nvGraphicFramePr>
          <p:xfrm>
            <a:off x="2897" y="12277"/>
            <a:ext cx="285" cy="342"/>
          </p:xfrm>
          <a:graphic>
            <a:graphicData uri="http://schemas.openxmlformats.org/presentationml/2006/ole">
              <mc:AlternateContent xmlns:mc="http://schemas.openxmlformats.org/markup-compatibility/2006">
                <mc:Choice xmlns:v="urn:schemas-microsoft-com:vml" Requires="v">
                  <p:oleObj spid="_x0000_s2988" name="Equation" r:id="rId47" imgW="139680" imgH="152280" progId="Equation.DSMT4">
                    <p:embed/>
                  </p:oleObj>
                </mc:Choice>
                <mc:Fallback>
                  <p:oleObj name="Equation" r:id="rId47" imgW="139680" imgH="152280" progId="Equation.DSMT4">
                    <p:embed/>
                    <p:pic>
                      <p:nvPicPr>
                        <p:cNvPr id="0" name="Object 314"/>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897" y="12277"/>
                          <a:ext cx="285"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6" name="Объект 115"/>
            <p:cNvGraphicFramePr>
              <a:graphicFrameLocks noChangeAspect="1"/>
            </p:cNvGraphicFramePr>
            <p:nvPr/>
          </p:nvGraphicFramePr>
          <p:xfrm>
            <a:off x="8141" y="12387"/>
            <a:ext cx="259" cy="228"/>
          </p:xfrm>
          <a:graphic>
            <a:graphicData uri="http://schemas.openxmlformats.org/presentationml/2006/ole">
              <mc:AlternateContent xmlns:mc="http://schemas.openxmlformats.org/markup-compatibility/2006">
                <mc:Choice xmlns:v="urn:schemas-microsoft-com:vml" Requires="v">
                  <p:oleObj spid="_x0000_s2989" name="Equation" r:id="rId49" imgW="126720" imgH="101520" progId="Equation.DSMT4">
                    <p:embed/>
                  </p:oleObj>
                </mc:Choice>
                <mc:Fallback>
                  <p:oleObj name="Equation" r:id="rId49" imgW="126720" imgH="101520" progId="Equation.DSMT4">
                    <p:embed/>
                    <p:pic>
                      <p:nvPicPr>
                        <p:cNvPr id="0" name="Object 315"/>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8141" y="12387"/>
                          <a:ext cx="259"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7" name="Oval 316"/>
            <p:cNvSpPr>
              <a:spLocks noChangeArrowheads="1"/>
            </p:cNvSpPr>
            <p:nvPr/>
          </p:nvSpPr>
          <p:spPr bwMode="auto">
            <a:xfrm>
              <a:off x="9498" y="11971"/>
              <a:ext cx="113" cy="113"/>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graphicFrame>
          <p:nvGraphicFramePr>
            <p:cNvPr id="118" name="Объект 117"/>
            <p:cNvGraphicFramePr>
              <a:graphicFrameLocks noChangeAspect="1"/>
            </p:cNvGraphicFramePr>
            <p:nvPr/>
          </p:nvGraphicFramePr>
          <p:xfrm>
            <a:off x="10365" y="11847"/>
            <a:ext cx="713" cy="358"/>
          </p:xfrm>
          <a:graphic>
            <a:graphicData uri="http://schemas.openxmlformats.org/presentationml/2006/ole">
              <mc:AlternateContent xmlns:mc="http://schemas.openxmlformats.org/markup-compatibility/2006">
                <mc:Choice xmlns:v="urn:schemas-microsoft-com:vml" Requires="v">
                  <p:oleObj spid="_x0000_s2990" name="Equation" r:id="rId51" imgW="406080" imgH="203040" progId="Equation.DSMT4">
                    <p:embed/>
                  </p:oleObj>
                </mc:Choice>
                <mc:Fallback>
                  <p:oleObj name="Equation" r:id="rId51" imgW="406080" imgH="203040" progId="Equation.DSMT4">
                    <p:embed/>
                    <p:pic>
                      <p:nvPicPr>
                        <p:cNvPr id="0" name="Object 317"/>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10365" y="11847"/>
                          <a:ext cx="71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20" name="Прямоугольник 319"/>
          <p:cNvSpPr/>
          <p:nvPr/>
        </p:nvSpPr>
        <p:spPr>
          <a:xfrm>
            <a:off x="128336" y="4825487"/>
            <a:ext cx="12063663" cy="1815882"/>
          </a:xfrm>
          <a:prstGeom prst="rect">
            <a:avLst/>
          </a:prstGeom>
        </p:spPr>
        <p:txBody>
          <a:bodyPr wrap="square">
            <a:spAutoFit/>
          </a:bodyPr>
          <a:lstStyle/>
          <a:p>
            <a:r>
              <a:rPr lang="hr-HR" sz="2800" dirty="0">
                <a:solidFill>
                  <a:srgbClr val="7030A0"/>
                </a:solidFill>
                <a:latin typeface="Times New Roman" panose="02020603050405020304" pitchFamily="18" charset="0"/>
                <a:ea typeface="Times New Roman" panose="02020603050405020304" pitchFamily="18" charset="0"/>
              </a:rPr>
              <a:t>Ýöne olaryň 3 sany walent elektronlarynyň bolanlygy sebäpli doly kowalent baglanyşygyny emele getirip bilmeýärler. Şonuň üçin hem olar, kowalent baglanyşygy doldurmak üçin golaýyndaky özi bilen baglanyşyga girmeýän kremniýniň atomyndan goşmaça elektron alýarlar (3.5-nji (b) surat). </a:t>
            </a:r>
            <a:endParaRPr lang="ru-RU" sz="2800" dirty="0">
              <a:solidFill>
                <a:srgbClr val="7030A0"/>
              </a:solidFill>
            </a:endParaRPr>
          </a:p>
        </p:txBody>
      </p:sp>
    </p:spTree>
    <p:extLst>
      <p:ext uri="{BB962C8B-B14F-4D97-AF65-F5344CB8AC3E}">
        <p14:creationId xmlns:p14="http://schemas.microsoft.com/office/powerpoint/2010/main" val="47246046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tk-TM" sz="3600" dirty="0" smtClean="0">
                <a:solidFill>
                  <a:srgbClr val="7030A0"/>
                </a:solidFill>
              </a:rPr>
              <a:t>Netijede goşmaça elektron alan garyndy atom hereketsiz otrisatel zarýad, elektronyny beren kremniýniň atomy bolsa deşik (hereket edýän položitel zarýad) bolýar.                                     </a:t>
            </a:r>
          </a:p>
          <a:p>
            <a:r>
              <a:rPr lang="tk-TM" sz="3600" dirty="0" smtClean="0"/>
              <a:t>Si(4)+In(3) </a:t>
            </a:r>
            <a:r>
              <a:rPr lang="tk-TM" sz="3600" dirty="0" smtClean="0">
                <a:solidFill>
                  <a:srgbClr val="7030A0"/>
                </a:solidFill>
              </a:rPr>
              <a:t>® p-kysymly ýarymgeçiriji.</a:t>
            </a:r>
          </a:p>
          <a:p>
            <a:r>
              <a:rPr lang="tk-TM" sz="3600" dirty="0" smtClean="0">
                <a:solidFill>
                  <a:srgbClr val="7030A0"/>
                </a:solidFill>
              </a:rPr>
              <a:t> Şunuň ýaly ýarymgeçirijide deşikleriň sany erkin elektronyň sanyndan köp bolýar we olarda elektrik geçirijiligi esasan deşikler üpjün edýärler hem-de olara p-kysymly ýarymgeçirijiler diýilýär. p-kysymly ýarymgeçirijini almak üçin garylýan garyndy elementlere bolsa akseptor (goşmaça elektron alýan) garyndylar diýilýär. </a:t>
            </a:r>
            <a:r>
              <a:rPr lang="tk-TM" sz="3600" dirty="0" smtClean="0"/>
              <a:t>n</a:t>
            </a:r>
            <a:r>
              <a:rPr lang="tk-TM" sz="3600" dirty="0" smtClean="0">
                <a:solidFill>
                  <a:srgbClr val="7030A0"/>
                </a:solidFill>
              </a:rPr>
              <a:t>-kysymly ýarymgeçirijilerde elektronlara esasy, deşiklere esasy däl zarýad äkidijiler, </a:t>
            </a:r>
            <a:r>
              <a:rPr lang="tk-TM" sz="3600" dirty="0" smtClean="0"/>
              <a:t>p</a:t>
            </a:r>
            <a:r>
              <a:rPr lang="tk-TM" sz="3600" dirty="0" smtClean="0">
                <a:solidFill>
                  <a:srgbClr val="7030A0"/>
                </a:solidFill>
              </a:rPr>
              <a:t>-kysymly ýarymgeçirijilerde bolsa tersine, deşiklere esasy, elektronlara bolsa esasy däl zarýad äkidijiler diýilýär.</a:t>
            </a:r>
          </a:p>
          <a:p>
            <a:endParaRPr lang="tk-TM" sz="3600" dirty="0">
              <a:solidFill>
                <a:srgbClr val="7030A0"/>
              </a:solidFill>
            </a:endParaRPr>
          </a:p>
        </p:txBody>
      </p:sp>
    </p:spTree>
    <p:extLst>
      <p:ext uri="{BB962C8B-B14F-4D97-AF65-F5344CB8AC3E}">
        <p14:creationId xmlns:p14="http://schemas.microsoft.com/office/powerpoint/2010/main" val="36945473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t>Toguň dykyzlygy </a:t>
            </a:r>
            <a:r>
              <a:rPr lang="tk-TM" sz="4000" dirty="0" smtClean="0">
                <a:solidFill>
                  <a:srgbClr val="7030A0"/>
                </a:solidFill>
              </a:rPr>
              <a:t>elektronlaryň we deşikleriň konsentrasiýasyna, olaryň süýşüjiligine </a:t>
            </a:r>
            <a:r>
              <a:rPr lang="el-GR" sz="4000" dirty="0" smtClean="0">
                <a:solidFill>
                  <a:srgbClr val="7030A0"/>
                </a:solidFill>
              </a:rPr>
              <a:t>μ </a:t>
            </a:r>
            <a:r>
              <a:rPr lang="en-US" sz="4000" dirty="0" smtClean="0">
                <a:solidFill>
                  <a:srgbClr val="7030A0"/>
                </a:solidFill>
              </a:rPr>
              <a:t>hem-de </a:t>
            </a:r>
            <a:r>
              <a:rPr lang="en-US" sz="4000" dirty="0" err="1" smtClean="0">
                <a:solidFill>
                  <a:srgbClr val="7030A0"/>
                </a:solidFill>
              </a:rPr>
              <a:t>elektrik</a:t>
            </a:r>
            <a:r>
              <a:rPr lang="en-US" sz="4000" dirty="0" smtClean="0">
                <a:solidFill>
                  <a:srgbClr val="7030A0"/>
                </a:solidFill>
              </a:rPr>
              <a:t> </a:t>
            </a:r>
            <a:r>
              <a:rPr lang="tk-TM" sz="4000" dirty="0" smtClean="0">
                <a:solidFill>
                  <a:srgbClr val="7030A0"/>
                </a:solidFill>
              </a:rPr>
              <a:t>meýdanynyň güýjenmesine E baglydyr. Zarýad äkidijileriň süýşüjiligi </a:t>
            </a:r>
            <a:r>
              <a:rPr lang="el-GR" sz="4000" dirty="0" smtClean="0">
                <a:solidFill>
                  <a:srgbClr val="7030A0"/>
                </a:solidFill>
              </a:rPr>
              <a:t>μ, (</a:t>
            </a:r>
            <a:r>
              <a:rPr lang="en-US" sz="4000" dirty="0" smtClean="0">
                <a:solidFill>
                  <a:srgbClr val="7030A0"/>
                </a:solidFill>
              </a:rPr>
              <a:t>m2/(V∙s)) </a:t>
            </a:r>
            <a:r>
              <a:rPr lang="tk-TM" sz="4000" dirty="0" smtClean="0">
                <a:solidFill>
                  <a:srgbClr val="7030A0"/>
                </a:solidFill>
              </a:rPr>
              <a:t>elektrik meýdanynyň güýjenmesiniň E=1 V/m deň bolan ýagdaýyndaky zarýadlaryň orun üýtgemesiniň tizliginiň orta ululygydyr. Otag temperaturasynda elektronlaryň süýşüjiligi germaniý üçin </a:t>
            </a:r>
            <a:r>
              <a:rPr lang="el-GR" sz="4000" dirty="0" smtClean="0">
                <a:solidFill>
                  <a:srgbClr val="7030A0"/>
                </a:solidFill>
              </a:rPr>
              <a:t>μ</a:t>
            </a:r>
            <a:r>
              <a:rPr lang="en-US" dirty="0" smtClean="0">
                <a:solidFill>
                  <a:srgbClr val="7030A0"/>
                </a:solidFill>
              </a:rPr>
              <a:t>n</a:t>
            </a:r>
            <a:r>
              <a:rPr lang="en-US" sz="4000" dirty="0" smtClean="0">
                <a:solidFill>
                  <a:srgbClr val="7030A0"/>
                </a:solidFill>
              </a:rPr>
              <a:t>=0,39 m2/(V∙s), </a:t>
            </a:r>
            <a:r>
              <a:rPr lang="tk-TM" sz="4000" dirty="0" smtClean="0">
                <a:solidFill>
                  <a:srgbClr val="7030A0"/>
                </a:solidFill>
              </a:rPr>
              <a:t>kremniý üçin </a:t>
            </a:r>
            <a:r>
              <a:rPr lang="el-GR" sz="4000" dirty="0" smtClean="0">
                <a:solidFill>
                  <a:srgbClr val="7030A0"/>
                </a:solidFill>
              </a:rPr>
              <a:t>μ</a:t>
            </a:r>
            <a:r>
              <a:rPr lang="en-US" dirty="0" smtClean="0">
                <a:solidFill>
                  <a:srgbClr val="7030A0"/>
                </a:solidFill>
              </a:rPr>
              <a:t>n</a:t>
            </a:r>
            <a:r>
              <a:rPr lang="en-US" sz="4000" dirty="0" smtClean="0">
                <a:solidFill>
                  <a:srgbClr val="7030A0"/>
                </a:solidFill>
              </a:rPr>
              <a:t>=0,135 m2/(V∙s), </a:t>
            </a:r>
            <a:r>
              <a:rPr lang="tk-TM" sz="4000" dirty="0" smtClean="0">
                <a:solidFill>
                  <a:srgbClr val="7030A0"/>
                </a:solidFill>
              </a:rPr>
              <a:t>deşikleriň süýşüjiligi bolsa germaniý üçin </a:t>
            </a:r>
            <a:r>
              <a:rPr lang="el-GR" sz="4000" dirty="0" smtClean="0">
                <a:solidFill>
                  <a:srgbClr val="7030A0"/>
                </a:solidFill>
              </a:rPr>
              <a:t>μ</a:t>
            </a:r>
            <a:r>
              <a:rPr lang="en-US" dirty="0" smtClean="0">
                <a:solidFill>
                  <a:srgbClr val="7030A0"/>
                </a:solidFill>
              </a:rPr>
              <a:t>p</a:t>
            </a:r>
            <a:r>
              <a:rPr lang="en-US" sz="4000" dirty="0" smtClean="0">
                <a:solidFill>
                  <a:srgbClr val="7030A0"/>
                </a:solidFill>
              </a:rPr>
              <a:t>=0,19 m2/(V∙s), </a:t>
            </a:r>
            <a:r>
              <a:rPr lang="tk-TM" sz="4000" dirty="0" smtClean="0">
                <a:solidFill>
                  <a:srgbClr val="7030A0"/>
                </a:solidFill>
              </a:rPr>
              <a:t>kremniý üçin </a:t>
            </a:r>
            <a:r>
              <a:rPr lang="el-GR" sz="4000" dirty="0" smtClean="0">
                <a:solidFill>
                  <a:srgbClr val="7030A0"/>
                </a:solidFill>
              </a:rPr>
              <a:t>μ</a:t>
            </a:r>
            <a:r>
              <a:rPr lang="en-US" dirty="0" smtClean="0">
                <a:solidFill>
                  <a:srgbClr val="7030A0"/>
                </a:solidFill>
              </a:rPr>
              <a:t>p</a:t>
            </a:r>
            <a:r>
              <a:rPr lang="en-US" sz="4000" dirty="0" smtClean="0">
                <a:solidFill>
                  <a:srgbClr val="7030A0"/>
                </a:solidFill>
              </a:rPr>
              <a:t>=0,05 m2/(V∙s). </a:t>
            </a:r>
            <a:r>
              <a:rPr lang="en-US" sz="4000" dirty="0" err="1" smtClean="0">
                <a:solidFill>
                  <a:srgbClr val="7030A0"/>
                </a:solidFill>
              </a:rPr>
              <a:t>Dreýf</a:t>
            </a:r>
            <a:r>
              <a:rPr lang="en-US" sz="4000" dirty="0" smtClean="0">
                <a:solidFill>
                  <a:srgbClr val="7030A0"/>
                </a:solidFill>
              </a:rPr>
              <a:t> </a:t>
            </a:r>
            <a:r>
              <a:rPr lang="tk-TM" sz="4000" dirty="0" smtClean="0">
                <a:solidFill>
                  <a:srgbClr val="7030A0"/>
                </a:solidFill>
              </a:rPr>
              <a:t>togunyň umumy dykyzlygy aşakdaky formula boýunça hasaplanýar </a:t>
            </a:r>
            <a:endParaRPr lang="tk-TM" sz="4000" dirty="0">
              <a:solidFill>
                <a:srgbClr val="7030A0"/>
              </a:solidFill>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3057580949"/>
              </p:ext>
            </p:extLst>
          </p:nvPr>
        </p:nvGraphicFramePr>
        <p:xfrm>
          <a:off x="4122821" y="6079959"/>
          <a:ext cx="4331100" cy="778042"/>
        </p:xfrm>
        <a:graphic>
          <a:graphicData uri="http://schemas.openxmlformats.org/presentationml/2006/ole">
            <mc:AlternateContent xmlns:mc="http://schemas.openxmlformats.org/markup-compatibility/2006">
              <mc:Choice xmlns:v="urn:schemas-microsoft-com:vml" Requires="v">
                <p:oleObj spid="_x0000_s3088" name="Equation" r:id="rId3" imgW="1295400" imgH="241300" progId="Equation.DSMT4">
                  <p:embed/>
                </p:oleObj>
              </mc:Choice>
              <mc:Fallback>
                <p:oleObj name="Equation" r:id="rId3" imgW="1295400" imgH="2413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2821" y="6079959"/>
                        <a:ext cx="4331100" cy="778042"/>
                      </a:xfrm>
                      <a:prstGeom prst="rect">
                        <a:avLst/>
                      </a:prstGeom>
                      <a:noFill/>
                    </p:spPr>
                  </p:pic>
                </p:oleObj>
              </mc:Fallback>
            </mc:AlternateContent>
          </a:graphicData>
        </a:graphic>
      </p:graphicFrame>
    </p:spTree>
    <p:extLst>
      <p:ext uri="{BB962C8B-B14F-4D97-AF65-F5344CB8AC3E}">
        <p14:creationId xmlns:p14="http://schemas.microsoft.com/office/powerpoint/2010/main" val="2358346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604</Words>
  <Application>Microsoft Office PowerPoint</Application>
  <PresentationFormat>Широкоэкранный</PresentationFormat>
  <Paragraphs>29</Paragraphs>
  <Slides>8</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8</vt:i4>
      </vt:variant>
    </vt:vector>
  </HeadingPairs>
  <TitlesOfParts>
    <vt:vector size="15" baseType="lpstr">
      <vt:lpstr>Arial</vt:lpstr>
      <vt:lpstr>Calibri</vt:lpstr>
      <vt:lpstr>Calibri Light</vt:lpstr>
      <vt:lpstr>Symbol</vt:lpstr>
      <vt:lpstr>Times New Roman</vt:lpstr>
      <vt:lpstr>Тема Office</vt:lpstr>
      <vt:lpstr>Equation</vt:lpstr>
      <vt:lpstr>Elektronly we deşikli geçirijilik.</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Lenovo</cp:lastModifiedBy>
  <cp:revision>30</cp:revision>
  <dcterms:created xsi:type="dcterms:W3CDTF">2019-12-23T13:52:19Z</dcterms:created>
  <dcterms:modified xsi:type="dcterms:W3CDTF">2020-05-22T12:49:19Z</dcterms:modified>
</cp:coreProperties>
</file>