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5" d="100"/>
          <a:sy n="55" d="100"/>
        </p:scale>
        <p:origin x="48"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559555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11217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AA7877-C8C1-4815-86D6-C76FDD65002D}"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8264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1901767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AA7877-C8C1-4815-86D6-C76FDD65002D}"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06043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204056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561474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749707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3446550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CBD1C5-DF0F-4BB6-8769-B19385983B3B}" type="datetimeFigureOut">
              <a:rPr lang="ru-RU" smtClean="0"/>
              <a:t>31.07.2020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172378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470615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ECBD1C5-DF0F-4BB6-8769-B19385983B3B}" type="datetimeFigureOut">
              <a:rPr lang="ru-RU" smtClean="0"/>
              <a:t>31.07.2020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338830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ECBD1C5-DF0F-4BB6-8769-B19385983B3B}" type="datetimeFigureOut">
              <a:rPr lang="ru-RU" smtClean="0"/>
              <a:t>31.07.2020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630226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CBD1C5-DF0F-4BB6-8769-B19385983B3B}" type="datetimeFigureOut">
              <a:rPr lang="ru-RU" smtClean="0"/>
              <a:t>31.07.2020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16100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4006039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CBD1C5-DF0F-4BB6-8769-B19385983B3B}" type="datetimeFigureOut">
              <a:rPr lang="ru-RU" smtClean="0"/>
              <a:t>31.07.2020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0AA7877-C8C1-4815-86D6-C76FDD65002D}" type="slidenum">
              <a:rPr lang="ru-RU" smtClean="0"/>
              <a:t>‹#›</a:t>
            </a:fld>
            <a:endParaRPr lang="ru-RU"/>
          </a:p>
        </p:txBody>
      </p:sp>
    </p:spTree>
    <p:extLst>
      <p:ext uri="{BB962C8B-B14F-4D97-AF65-F5344CB8AC3E}">
        <p14:creationId xmlns:p14="http://schemas.microsoft.com/office/powerpoint/2010/main" val="2425039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ECBD1C5-DF0F-4BB6-8769-B19385983B3B}" type="datetimeFigureOut">
              <a:rPr lang="ru-RU" smtClean="0"/>
              <a:t>31.07.2020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0AA7877-C8C1-4815-86D6-C76FDD65002D}" type="slidenum">
              <a:rPr lang="ru-RU" smtClean="0"/>
              <a:t>‹#›</a:t>
            </a:fld>
            <a:endParaRPr lang="ru-RU"/>
          </a:p>
        </p:txBody>
      </p:sp>
    </p:spTree>
    <p:extLst>
      <p:ext uri="{BB962C8B-B14F-4D97-AF65-F5344CB8AC3E}">
        <p14:creationId xmlns:p14="http://schemas.microsoft.com/office/powerpoint/2010/main" val="670212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35331" y="1677879"/>
            <a:ext cx="9720201" cy="4866157"/>
          </a:xfrm>
        </p:spPr>
        <p:txBody>
          <a:bodyPr>
            <a:noAutofit/>
          </a:bodyPr>
          <a:lstStyle/>
          <a:p>
            <a:pPr>
              <a:spcBef>
                <a:spcPts val="1200"/>
              </a:spcBef>
              <a:spcAft>
                <a:spcPts val="300"/>
              </a:spcAft>
            </a:pPr>
            <a:r>
              <a:rPr lang="ru-RU" sz="2800" b="1" kern="1600" spc="-15" dirty="0" err="1">
                <a:latin typeface="Times New Roman" panose="02020603050405020304" pitchFamily="18" charset="0"/>
                <a:cs typeface="Arial" panose="020B0604020202020204" pitchFamily="34" charset="0"/>
              </a:rPr>
              <a:t>Tema</a:t>
            </a:r>
            <a:r>
              <a:rPr lang="ru-RU" sz="2800" b="1" kern="1600" spc="-15" dirty="0">
                <a:latin typeface="Times New Roman" panose="02020603050405020304" pitchFamily="18" charset="0"/>
                <a:cs typeface="Arial" panose="020B0604020202020204" pitchFamily="34" charset="0"/>
              </a:rPr>
              <a:t>№</a:t>
            </a:r>
            <a:r>
              <a:rPr lang="nb-NO" sz="2800" b="1" kern="1600" spc="-15" dirty="0">
                <a:latin typeface="Times New Roman" panose="02020603050405020304" pitchFamily="18" charset="0"/>
                <a:cs typeface="Arial" panose="020B0604020202020204" pitchFamily="34" charset="0"/>
              </a:rPr>
              <a:t>7</a:t>
            </a:r>
            <a:r>
              <a:rPr lang="sq-AL" sz="2800" b="1" kern="1600" spc="-15" dirty="0">
                <a:latin typeface="Times New Roman" panose="02020603050405020304" pitchFamily="18" charset="0"/>
                <a:cs typeface="Arial" panose="020B0604020202020204" pitchFamily="34" charset="0"/>
              </a:rPr>
              <a:t>. Pul dolanyşygynyň we karzyň döwlet </a:t>
            </a:r>
            <a:r>
              <a:rPr lang="sq-AL" sz="2800" b="1" kern="1600" spc="-15" dirty="0" smtClean="0">
                <a:latin typeface="Times New Roman" panose="02020603050405020304" pitchFamily="18" charset="0"/>
                <a:cs typeface="Arial" panose="020B0604020202020204" pitchFamily="34" charset="0"/>
              </a:rPr>
              <a:t>kadalaşdyrylyşy</a:t>
            </a:r>
            <a:r>
              <a:rPr lang="ru-RU" sz="2800" b="1" kern="1600" spc="-15"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ru-RU" sz="2800" dirty="0">
                <a:latin typeface="Times New Roman" panose="02020603050405020304" pitchFamily="18" charset="0"/>
                <a:ea typeface="Times New Roman" panose="02020603050405020304" pitchFamily="18" charset="0"/>
              </a:rPr>
              <a:t> </a:t>
            </a:r>
            <a:br>
              <a:rPr lang="ru-RU" sz="2800" dirty="0">
                <a:latin typeface="Times New Roman" panose="02020603050405020304" pitchFamily="18" charset="0"/>
                <a:ea typeface="Times New Roman" panose="02020603050405020304" pitchFamily="18" charset="0"/>
              </a:rPr>
            </a:br>
            <a:r>
              <a:rPr lang="sq-AL" sz="2800" b="1" kern="1600" spc="-15" dirty="0">
                <a:latin typeface="Times New Roman" panose="02020603050405020304" pitchFamily="18" charset="0"/>
                <a:cs typeface="Arial" panose="020B0604020202020204" pitchFamily="34" charset="0"/>
              </a:rPr>
              <a:t>7.1. Döwletiň pul-karz ulgamy.</a:t>
            </a:r>
            <a:r>
              <a:rPr lang="ru-RU" sz="2800" b="1" kern="1600" dirty="0">
                <a:latin typeface="Arial" panose="020B0604020202020204" pitchFamily="34" charset="0"/>
              </a:rPr>
              <a:t/>
            </a:r>
            <a:br>
              <a:rPr lang="ru-RU" sz="2800" b="1" kern="1600" dirty="0">
                <a:latin typeface="Arial" panose="020B0604020202020204" pitchFamily="34" charset="0"/>
              </a:rPr>
            </a:br>
            <a:r>
              <a:rPr lang="sq-AL" sz="2800" b="1" kern="1600" spc="-15" dirty="0">
                <a:latin typeface="Times New Roman" panose="02020603050405020304" pitchFamily="18" charset="0"/>
                <a:cs typeface="Arial" panose="020B0604020202020204" pitchFamily="34" charset="0"/>
              </a:rPr>
              <a:t>7.2. Pul dolanyşygy.</a:t>
            </a:r>
            <a:r>
              <a:rPr lang="ru-RU" sz="2800" b="1" kern="1600" dirty="0">
                <a:latin typeface="Arial" panose="020B0604020202020204" pitchFamily="34" charset="0"/>
              </a:rPr>
              <a:t/>
            </a:r>
            <a:br>
              <a:rPr lang="ru-RU" sz="2800" b="1" kern="1600" dirty="0">
                <a:latin typeface="Arial" panose="020B0604020202020204" pitchFamily="34" charset="0"/>
              </a:rPr>
            </a:br>
            <a:r>
              <a:rPr lang="sq-AL" sz="2800" b="1" kern="1600" spc="-15" dirty="0">
                <a:latin typeface="Times New Roman" panose="02020603050405020304" pitchFamily="18" charset="0"/>
                <a:cs typeface="Arial" panose="020B0604020202020204" pitchFamily="34" charset="0"/>
              </a:rPr>
              <a:t>7.3. Türkmenistanyň bank ulgamynyň ösüşi</a:t>
            </a:r>
            <a:r>
              <a:rPr lang="ru-RU" sz="2800" b="1" kern="1600" spc="-15"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sq-AL" sz="2800" b="1" kern="1600" spc="-15" dirty="0">
                <a:latin typeface="Times New Roman" panose="02020603050405020304" pitchFamily="18" charset="0"/>
                <a:cs typeface="Arial" panose="020B0604020202020204" pitchFamily="34" charset="0"/>
              </a:rPr>
              <a:t>7.4. Häzirki zaman pul-karz syýasatynyň esasy ugurlary.</a:t>
            </a:r>
            <a:r>
              <a:rPr lang="ru-RU" sz="2800" b="1" kern="1600" dirty="0">
                <a:latin typeface="Arial" panose="020B0604020202020204" pitchFamily="34" charset="0"/>
              </a:rPr>
              <a:t/>
            </a:r>
            <a:br>
              <a:rPr lang="ru-RU" sz="2800" b="1" kern="1600" dirty="0">
                <a:latin typeface="Arial" panose="020B0604020202020204" pitchFamily="34" charset="0"/>
              </a:rPr>
            </a:br>
            <a:r>
              <a:rPr lang="sq-AL" sz="2800" b="1" kern="1600" dirty="0">
                <a:latin typeface="Times New Roman" panose="02020603050405020304" pitchFamily="18" charset="0"/>
              </a:rPr>
              <a:t>7.5. Karz </a:t>
            </a:r>
            <a:r>
              <a:rPr lang="sq-AL" sz="2800" b="1" kern="1600" dirty="0" smtClean="0">
                <a:latin typeface="Times New Roman" panose="02020603050405020304" pitchFamily="18" charset="0"/>
              </a:rPr>
              <a:t>kadalaşdyrylyşy</a:t>
            </a:r>
            <a:r>
              <a:rPr lang="tk-TM" sz="2800" b="1" kern="1600" dirty="0" smtClean="0">
                <a:latin typeface="Times New Roman" panose="02020603050405020304" pitchFamily="18"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sq-AL" sz="2800" b="1" kern="1600" spc="-15" dirty="0">
                <a:latin typeface="Times New Roman" panose="02020603050405020304" pitchFamily="18" charset="0"/>
                <a:cs typeface="Arial" panose="020B0604020202020204" pitchFamily="34" charset="0"/>
              </a:rPr>
              <a:t>7.6. Türkmenistanda lizingiň </a:t>
            </a:r>
            <a:r>
              <a:rPr lang="sq-AL" sz="2800" b="1" kern="1600" spc="-15" dirty="0" smtClean="0">
                <a:latin typeface="Times New Roman" panose="02020603050405020304" pitchFamily="18" charset="0"/>
                <a:cs typeface="Arial" panose="020B0604020202020204" pitchFamily="34" charset="0"/>
              </a:rPr>
              <a:t>öşüşi</a:t>
            </a:r>
            <a:r>
              <a:rPr lang="tk-TM" sz="2800" b="1" kern="1600" spc="-15" smtClean="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endParaRPr lang="ru-RU" sz="4400" dirty="0"/>
          </a:p>
        </p:txBody>
      </p:sp>
    </p:spTree>
    <p:extLst>
      <p:ext uri="{BB962C8B-B14F-4D97-AF65-F5344CB8AC3E}">
        <p14:creationId xmlns:p14="http://schemas.microsoft.com/office/powerpoint/2010/main" val="1732117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5" y="659621"/>
            <a:ext cx="9906631" cy="6051898"/>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2009-njy ýylyň 1-nji ýanwaryndan başlap ýurtda täze, gymaty üýtgedilen milli manady dolanyşyga girizmek işi geçirildi. Pul nyşanlarynyň nominaly </a:t>
            </a:r>
            <a:r>
              <a:rPr lang="sq-AL" sz="2700" dirty="0" smtClean="0">
                <a:latin typeface="Times New Roman" panose="02020603050405020304" pitchFamily="18" charset="0"/>
                <a:ea typeface="Times New Roman" panose="02020603050405020304" pitchFamily="18" charset="0"/>
              </a:rPr>
              <a:t>kiçeldi</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len </a:t>
            </a:r>
            <a:r>
              <a:rPr lang="sq-AL" sz="2700" dirty="0">
                <a:latin typeface="Times New Roman" panose="02020603050405020304" pitchFamily="18" charset="0"/>
                <a:ea typeface="Times New Roman" panose="02020603050405020304" pitchFamily="18" charset="0"/>
              </a:rPr>
              <a:t>halatynda has “ýumşak” we daşary ýurtlarda synagdan geçen ykdysady usul saýlanylyp alyndy – kem-kemden, ýylyň dowamynda köne pul </a:t>
            </a:r>
            <a:r>
              <a:rPr lang="sq-AL" sz="2700" dirty="0" smtClean="0">
                <a:latin typeface="Times New Roman" panose="02020603050405020304" pitchFamily="18" charset="0"/>
                <a:ea typeface="Times New Roman" panose="02020603050405020304" pitchFamily="18" charset="0"/>
              </a:rPr>
              <a:t>nyşanla</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ryny </a:t>
            </a:r>
            <a:r>
              <a:rPr lang="sq-AL" sz="2700" dirty="0">
                <a:latin typeface="Times New Roman" panose="02020603050405020304" pitchFamily="18" charset="0"/>
                <a:ea typeface="Times New Roman" panose="02020603050405020304" pitchFamily="18" charset="0"/>
              </a:rPr>
              <a:t>dolanyşykdan aşyrmak bilen täze pul nyşanlary ulanyp başlandy.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Türkmenistanyň bank ulgamyny uzakmöhletleýin esasda ösdürmegiň esasy strategiki wezipeleri bolup şu aşakdakylar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Ykdysadyýetiň </a:t>
            </a:r>
            <a:r>
              <a:rPr lang="sq-AL" sz="2700" dirty="0">
                <a:latin typeface="Times New Roman" panose="02020603050405020304" pitchFamily="18" charset="0"/>
                <a:ea typeface="Times New Roman" panose="02020603050405020304" pitchFamily="18" charset="0"/>
              </a:rPr>
              <a:t>anyk ulgamyny karzlaşdyrmagy giňeltmek;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Bank </a:t>
            </a:r>
            <a:r>
              <a:rPr lang="sq-AL" sz="2700" dirty="0">
                <a:latin typeface="Times New Roman" panose="02020603050405020304" pitchFamily="18" charset="0"/>
                <a:ea typeface="Times New Roman" panose="02020603050405020304" pitchFamily="18" charset="0"/>
              </a:rPr>
              <a:t>ulgamynyň serişde binýadynda ilatyň serişdelerini artdyrmak;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Plastik </a:t>
            </a:r>
            <a:r>
              <a:rPr lang="sq-AL" sz="2700" dirty="0">
                <a:latin typeface="Times New Roman" panose="02020603050405020304" pitchFamily="18" charset="0"/>
                <a:ea typeface="Times New Roman" panose="02020603050405020304" pitchFamily="18" charset="0"/>
              </a:rPr>
              <a:t>kartlary peýdalanmak arkaly sarp edijilik bazarynda </a:t>
            </a:r>
            <a:r>
              <a:rPr lang="sq-AL" sz="2700" dirty="0" smtClean="0">
                <a:latin typeface="Times New Roman" panose="02020603050405020304" pitchFamily="18" charset="0"/>
                <a:ea typeface="Times New Roman" panose="02020603050405020304" pitchFamily="18" charset="0"/>
              </a:rPr>
              <a:t>hasaplaşyklaryň </a:t>
            </a:r>
            <a:r>
              <a:rPr lang="sq-AL" sz="2700" dirty="0">
                <a:latin typeface="Times New Roman" panose="02020603050405020304" pitchFamily="18" charset="0"/>
                <a:ea typeface="Times New Roman" panose="02020603050405020304" pitchFamily="18" charset="0"/>
              </a:rPr>
              <a:t>nagt däl görnüşlerini giňeltmek;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Bank </a:t>
            </a:r>
            <a:r>
              <a:rPr lang="sq-AL" sz="2700" dirty="0">
                <a:latin typeface="Times New Roman" panose="02020603050405020304" pitchFamily="18" charset="0"/>
                <a:ea typeface="Times New Roman" panose="02020603050405020304" pitchFamily="18" charset="0"/>
              </a:rPr>
              <a:t>ulgamynyň işgärleriniň hünärlerini ýokarlandyrmak;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Bank </a:t>
            </a:r>
            <a:r>
              <a:rPr lang="sq-AL" sz="2700" dirty="0">
                <a:latin typeface="Times New Roman" panose="02020603050405020304" pitchFamily="18" charset="0"/>
                <a:ea typeface="Times New Roman" panose="02020603050405020304" pitchFamily="18" charset="0"/>
              </a:rPr>
              <a:t>gözegçiligini pugtalandyrmak;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Ipoteka </a:t>
            </a:r>
            <a:r>
              <a:rPr lang="sq-AL" sz="2700" dirty="0">
                <a:latin typeface="Times New Roman" panose="02020603050405020304" pitchFamily="18" charset="0"/>
                <a:ea typeface="Times New Roman" panose="02020603050405020304" pitchFamily="18" charset="0"/>
              </a:rPr>
              <a:t>karzyny ösdürmek.</a:t>
            </a:r>
            <a:endParaRPr lang="ru-RU" dirty="0"/>
          </a:p>
        </p:txBody>
      </p:sp>
    </p:spTree>
    <p:extLst>
      <p:ext uri="{BB962C8B-B14F-4D97-AF65-F5344CB8AC3E}">
        <p14:creationId xmlns:p14="http://schemas.microsoft.com/office/powerpoint/2010/main" val="297735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0945" y="735082"/>
            <a:ext cx="9782344" cy="5630208"/>
          </a:xfrm>
        </p:spPr>
        <p:txBody>
          <a:bodyPr>
            <a:normAutofit fontScale="90000"/>
          </a:bodyPr>
          <a:lstStyle/>
          <a:p>
            <a:r>
              <a:rPr lang="sq-AL" sz="2700" dirty="0">
                <a:solidFill>
                  <a:srgbClr val="000000"/>
                </a:solidFill>
                <a:latin typeface="Times New Roman" panose="02020603050405020304" pitchFamily="18" charset="0"/>
                <a:ea typeface="Times New Roman" panose="02020603050405020304" pitchFamily="18" charset="0"/>
              </a:rPr>
              <a:t>Ykdysadyýetiň çalt ösýän anyk ulgamynyň serişdeleri, hususy serişdeler, öý hojalyklarynyň goýumlary (depozitleri), döwlet serişdeleri karz binýadyny artdyrmagyň esasy çeşmelerine öwrüler. Serişdeler binýadynyň we maýanyň artmagy kiçi we orta biznesi goşmak bilen, ykdysadyýetiň telekeçilik </a:t>
            </a:r>
            <a:r>
              <a:rPr lang="sq-AL" sz="2700" dirty="0" smtClean="0">
                <a:solidFill>
                  <a:srgbClr val="000000"/>
                </a:solidFill>
                <a:latin typeface="Times New Roman" panose="02020603050405020304" pitchFamily="18" charset="0"/>
                <a:ea typeface="Times New Roman" panose="02020603050405020304" pitchFamily="18" charset="0"/>
              </a:rPr>
              <a:t>ulga</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myny </a:t>
            </a:r>
            <a:r>
              <a:rPr lang="sq-AL" sz="2700" dirty="0">
                <a:solidFill>
                  <a:srgbClr val="000000"/>
                </a:solidFill>
                <a:latin typeface="Times New Roman" panose="02020603050405020304" pitchFamily="18" charset="0"/>
                <a:ea typeface="Times New Roman" panose="02020603050405020304" pitchFamily="18" charset="0"/>
              </a:rPr>
              <a:t>karzlaşdyrmak üçin amatly şertleri döredýär. Telekeçiligi ösdürmegiň </a:t>
            </a:r>
            <a:r>
              <a:rPr lang="sq-AL" sz="2700" dirty="0" smtClean="0">
                <a:solidFill>
                  <a:srgbClr val="000000"/>
                </a:solidFill>
                <a:latin typeface="Times New Roman" panose="02020603050405020304" pitchFamily="18" charset="0"/>
                <a:ea typeface="Times New Roman" panose="02020603050405020304" pitchFamily="18" charset="0"/>
              </a:rPr>
              <a:t>maksatnamasynda </a:t>
            </a:r>
            <a:r>
              <a:rPr lang="sq-AL" sz="2700" dirty="0">
                <a:solidFill>
                  <a:srgbClr val="000000"/>
                </a:solidFill>
                <a:latin typeface="Times New Roman" panose="02020603050405020304" pitchFamily="18" charset="0"/>
                <a:ea typeface="Times New Roman" panose="02020603050405020304" pitchFamily="18" charset="0"/>
              </a:rPr>
              <a:t>kiçi we orta biznesiň netijeli işlemegi üçin maliýe we bank (ýeňillikli karzlar, lizing we beýlekiler) hyzmatlary göz öňünde tutular. Fermer hojalyklaryny we oba hojalyk önümlerini gaýtadan işleýän kärhanalary, şeýle hem hyzmatlar ulgamyny, senagaty ösdürmäge ýeňillikli karzlar göz öňünde tutuldy. Sarp edijileri karzlaşdyrmak çaltlandyrylan depginlerde ösdüriler. Sarp edijileriň karzy peýdalanylan halatynda sarp edijileriň hukuklarynyň </a:t>
            </a:r>
            <a:r>
              <a:rPr lang="sq-AL" sz="2700" dirty="0" smtClean="0">
                <a:solidFill>
                  <a:srgbClr val="000000"/>
                </a:solidFill>
                <a:latin typeface="Times New Roman" panose="02020603050405020304" pitchFamily="18" charset="0"/>
                <a:ea typeface="Times New Roman" panose="02020603050405020304" pitchFamily="18" charset="0"/>
              </a:rPr>
              <a:t>ke</a:t>
            </a:r>
            <a:r>
              <a:rPr lang="ru-RU"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piliniň </a:t>
            </a:r>
            <a:r>
              <a:rPr lang="sq-AL" sz="2700" dirty="0">
                <a:solidFill>
                  <a:srgbClr val="000000"/>
                </a:solidFill>
                <a:latin typeface="Times New Roman" panose="02020603050405020304" pitchFamily="18" charset="0"/>
                <a:ea typeface="Times New Roman" panose="02020603050405020304" pitchFamily="18" charset="0"/>
              </a:rPr>
              <a:t>üpjün edilmegi boýunça amatly hukuk şertleri dörediler.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40307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0125" y="397729"/>
            <a:ext cx="9737956" cy="5674597"/>
          </a:xfrm>
        </p:spPr>
        <p:txBody>
          <a:bodyPr>
            <a:normAutofit fontScale="90000"/>
          </a:bodyPr>
          <a:lstStyle/>
          <a:p>
            <a:r>
              <a:rPr lang="sq-AL" sz="2700" dirty="0">
                <a:latin typeface="Times New Roman" panose="02020603050405020304" pitchFamily="18" charset="0"/>
                <a:ea typeface="Times New Roman" panose="02020603050405020304" pitchFamily="18" charset="0"/>
              </a:rPr>
              <a:t>Töleg kartlarynyň Milli bankara ulgamynyň döredilmegi elektron pullary </a:t>
            </a:r>
            <a:r>
              <a:rPr lang="sq-AL" sz="2700" dirty="0" smtClean="0">
                <a:latin typeface="Times New Roman" panose="02020603050405020304" pitchFamily="18" charset="0"/>
                <a:ea typeface="Times New Roman" panose="02020603050405020304" pitchFamily="18" charset="0"/>
              </a:rPr>
              <a:t>peý</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dalanmak </a:t>
            </a:r>
            <a:r>
              <a:rPr lang="sq-AL" sz="2700" dirty="0">
                <a:latin typeface="Times New Roman" panose="02020603050405020304" pitchFamily="18" charset="0"/>
                <a:ea typeface="Times New Roman" panose="02020603050405020304" pitchFamily="18" charset="0"/>
              </a:rPr>
              <a:t>bilen ilata we söwda-serwis kärhanalaryna hyzmat etmek boýunça bitewi töleg giňişligini döretmäge mümkinçilik berer. Bank </a:t>
            </a:r>
            <a:r>
              <a:rPr lang="sq-AL" sz="2700" dirty="0" smtClean="0">
                <a:latin typeface="Times New Roman" panose="02020603050405020304" pitchFamily="18" charset="0"/>
                <a:ea typeface="Times New Roman" panose="02020603050405020304" pitchFamily="18" charset="0"/>
              </a:rPr>
              <a:t>ulgamynyň gurlu</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şynyň </a:t>
            </a:r>
            <a:r>
              <a:rPr lang="sq-AL" sz="2700" dirty="0">
                <a:latin typeface="Times New Roman" panose="02020603050405020304" pitchFamily="18" charset="0"/>
                <a:ea typeface="Times New Roman" panose="02020603050405020304" pitchFamily="18" charset="0"/>
              </a:rPr>
              <a:t>kämilleşdirilmegi ony ösdürmegiň esasy maksatlaryny </a:t>
            </a:r>
            <a:r>
              <a:rPr lang="sq-AL" sz="2700" dirty="0" smtClean="0">
                <a:latin typeface="Times New Roman" panose="02020603050405020304" pitchFamily="18" charset="0"/>
                <a:ea typeface="Times New Roman" panose="02020603050405020304" pitchFamily="18" charset="0"/>
              </a:rPr>
              <a:t>gazanmaga </a:t>
            </a:r>
            <a:r>
              <a:rPr lang="sq-AL" sz="2700" dirty="0">
                <a:latin typeface="Times New Roman" panose="02020603050405020304" pitchFamily="18" charset="0"/>
                <a:ea typeface="Times New Roman" panose="02020603050405020304" pitchFamily="18" charset="0"/>
              </a:rPr>
              <a:t>we onuň ykdysady roluny ýokarlandyrmaga, bank hyzmatlaryna </a:t>
            </a:r>
            <a:r>
              <a:rPr lang="sq-AL" sz="2700" dirty="0" smtClean="0">
                <a:latin typeface="Times New Roman" panose="02020603050405020304" pitchFamily="18" charset="0"/>
                <a:ea typeface="Times New Roman" panose="02020603050405020304" pitchFamily="18" charset="0"/>
              </a:rPr>
              <a:t>isleglerini kana</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gatlandyrmaga</a:t>
            </a:r>
            <a:r>
              <a:rPr lang="sq-AL" sz="2700" dirty="0">
                <a:latin typeface="Times New Roman" panose="02020603050405020304" pitchFamily="18" charset="0"/>
                <a:ea typeface="Times New Roman" panose="02020603050405020304" pitchFamily="18" charset="0"/>
              </a:rPr>
              <a:t>, süýşirintgileriň karza we maýa goýumlaryna </a:t>
            </a:r>
            <a:r>
              <a:rPr lang="sq-AL" sz="2700" dirty="0" smtClean="0">
                <a:latin typeface="Times New Roman" panose="02020603050405020304" pitchFamily="18" charset="0"/>
                <a:ea typeface="Times New Roman" panose="02020603050405020304" pitchFamily="18" charset="0"/>
              </a:rPr>
              <a:t>geçirmek boýun</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ça </a:t>
            </a:r>
            <a:r>
              <a:rPr lang="sq-AL" sz="2700" dirty="0">
                <a:latin typeface="Times New Roman" panose="02020603050405020304" pitchFamily="18" charset="0"/>
                <a:ea typeface="Times New Roman" panose="02020603050405020304" pitchFamily="18" charset="0"/>
              </a:rPr>
              <a:t>wezipäni has ýokary hilli ýerine ýetirmäge ýardam berer. Özgertmeler </a:t>
            </a:r>
            <a:r>
              <a:rPr lang="sq-AL" sz="2700" dirty="0" smtClean="0">
                <a:latin typeface="Times New Roman" panose="02020603050405020304" pitchFamily="18" charset="0"/>
                <a:ea typeface="Times New Roman" panose="02020603050405020304" pitchFamily="18" charset="0"/>
              </a:rPr>
              <a:t>neti</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jesinde </a:t>
            </a:r>
            <a:r>
              <a:rPr lang="sq-AL" sz="2700" dirty="0">
                <a:latin typeface="Times New Roman" panose="02020603050405020304" pitchFamily="18" charset="0"/>
                <a:ea typeface="Times New Roman" panose="02020603050405020304" pitchFamily="18" charset="0"/>
              </a:rPr>
              <a:t>Merkezi bank hökmany ätiýaçlyklaryny, banklary maliýeleşdirmegi, göterim syýasatyny, depozit amallary peýdalanyp, pul-karz syýasatyny has netijeli geçirip biler. Ileri tutulýan strategiki önümçilikler karzlaşdyrylan </a:t>
            </a:r>
            <a:r>
              <a:rPr lang="sq-AL" sz="2700" dirty="0" smtClean="0">
                <a:latin typeface="Times New Roman" panose="02020603050405020304" pitchFamily="18" charset="0"/>
                <a:ea typeface="Times New Roman" panose="02020603050405020304" pitchFamily="18" charset="0"/>
              </a:rPr>
              <a:t>hala</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tynda </a:t>
            </a:r>
            <a:r>
              <a:rPr lang="sq-AL" sz="2700" dirty="0">
                <a:latin typeface="Times New Roman" panose="02020603050405020304" pitchFamily="18" charset="0"/>
                <a:ea typeface="Times New Roman" panose="02020603050405020304" pitchFamily="18" charset="0"/>
              </a:rPr>
              <a:t>göterim tutumlarynyň amatly möçberini bellemek mümkinçilikleri </a:t>
            </a:r>
            <a:r>
              <a:rPr lang="sq-AL" sz="2700" dirty="0" smtClean="0">
                <a:latin typeface="Times New Roman" panose="02020603050405020304" pitchFamily="18" charset="0"/>
                <a:ea typeface="Times New Roman" panose="02020603050405020304" pitchFamily="18" charset="0"/>
              </a:rPr>
              <a:t>ta</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pyldy</a:t>
            </a:r>
            <a:r>
              <a:rPr lang="sq-AL" sz="2700" dirty="0">
                <a:latin typeface="Times New Roman" panose="02020603050405020304" pitchFamily="18" charset="0"/>
                <a:ea typeface="Times New Roman" panose="02020603050405020304" pitchFamily="18" charset="0"/>
              </a:rPr>
              <a:t>. Bank ulgamyny ösdürmek boýunça döwletiň tagallalarynyň netijeliligi köp babatda bank işiniň işjeňleşmegine we bank ulgamynyň sebitlerde </a:t>
            </a:r>
            <a:r>
              <a:rPr lang="sq-AL" sz="2700" dirty="0" smtClean="0">
                <a:latin typeface="Times New Roman" panose="02020603050405020304" pitchFamily="18" charset="0"/>
                <a:ea typeface="Times New Roman" panose="02020603050405020304" pitchFamily="18" charset="0"/>
              </a:rPr>
              <a:t>ösdü</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rilmegine </a:t>
            </a:r>
            <a:r>
              <a:rPr lang="sq-AL" sz="2700" dirty="0">
                <a:latin typeface="Times New Roman" panose="02020603050405020304" pitchFamily="18" charset="0"/>
                <a:ea typeface="Times New Roman" panose="02020603050405020304" pitchFamily="18" charset="0"/>
              </a:rPr>
              <a:t>bagly bolup durýar. </a:t>
            </a:r>
            <a:endParaRPr lang="ru-RU" dirty="0"/>
          </a:p>
        </p:txBody>
      </p:sp>
    </p:spTree>
    <p:extLst>
      <p:ext uri="{BB962C8B-B14F-4D97-AF65-F5344CB8AC3E}">
        <p14:creationId xmlns:p14="http://schemas.microsoft.com/office/powerpoint/2010/main" val="2226449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6858" y="304514"/>
            <a:ext cx="10084185" cy="6233890"/>
          </a:xfrm>
        </p:spPr>
        <p:txBody>
          <a:bodyPr>
            <a:normAutofit fontScale="90000"/>
          </a:bodyPr>
          <a:lstStyle/>
          <a:p>
            <a:pPr>
              <a:spcBef>
                <a:spcPts val="1200"/>
              </a:spcBef>
              <a:spcAft>
                <a:spcPts val="300"/>
              </a:spcAft>
            </a:pPr>
            <a:r>
              <a:rPr lang="ru-RU" sz="2200" b="1" kern="1600" spc="-15" dirty="0" smtClean="0">
                <a:latin typeface="Times New Roman" panose="02020603050405020304" pitchFamily="18" charset="0"/>
                <a:cs typeface="Arial" panose="020B0604020202020204" pitchFamily="34" charset="0"/>
              </a:rPr>
              <a:t>                     </a:t>
            </a:r>
            <a:r>
              <a:rPr lang="sq-AL" sz="2200" b="1" kern="1600" spc="-15" dirty="0" smtClean="0">
                <a:latin typeface="Times New Roman" panose="02020603050405020304" pitchFamily="18" charset="0"/>
                <a:cs typeface="Arial" panose="020B0604020202020204" pitchFamily="34" charset="0"/>
              </a:rPr>
              <a:t>7.4</a:t>
            </a:r>
            <a:r>
              <a:rPr lang="sq-AL" sz="2200" b="1" kern="1600" spc="-15" dirty="0">
                <a:latin typeface="Times New Roman" panose="02020603050405020304" pitchFamily="18" charset="0"/>
                <a:cs typeface="Arial" panose="020B0604020202020204" pitchFamily="34" charset="0"/>
              </a:rPr>
              <a:t>. Häzirki zaman pul-karz syýasatynyň esasy ugurlary.</a:t>
            </a:r>
            <a:r>
              <a:rPr lang="ru-RU" sz="2200" b="1" kern="1600" dirty="0">
                <a:latin typeface="Arial" panose="020B0604020202020204" pitchFamily="34" charset="0"/>
              </a:rPr>
              <a:t/>
            </a:r>
            <a:br>
              <a:rPr lang="ru-RU" sz="2200" b="1" kern="1600" dirty="0">
                <a:latin typeface="Arial" panose="020B0604020202020204" pitchFamily="34" charset="0"/>
              </a:rPr>
            </a:br>
            <a:r>
              <a:rPr lang="sq-AL"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a:solidFill>
                  <a:srgbClr val="FF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Pul-karz syýasaty barada esasy wezipeler her ýyl Türkmenistanyň </a:t>
            </a:r>
            <a:r>
              <a:rPr lang="sq-AL" sz="2200" dirty="0" smtClean="0">
                <a:solidFill>
                  <a:srgbClr val="000000"/>
                </a:solidFill>
                <a:latin typeface="Times New Roman" panose="02020603050405020304" pitchFamily="18" charset="0"/>
                <a:ea typeface="Times New Roman" panose="02020603050405020304" pitchFamily="18" charset="0"/>
              </a:rPr>
              <a:t>ykdysadyýetiniň </a:t>
            </a:r>
            <a:r>
              <a:rPr lang="sq-AL" sz="2200" dirty="0">
                <a:solidFill>
                  <a:srgbClr val="000000"/>
                </a:solidFill>
                <a:latin typeface="Times New Roman" panose="02020603050405020304" pitchFamily="18" charset="0"/>
                <a:ea typeface="Times New Roman" panose="02020603050405020304" pitchFamily="18" charset="0"/>
              </a:rPr>
              <a:t>ösüşiniň aýratynlyklaryna baglylykda kesgitlenilýär we düzedişler girizilýär. Häzirki zaman şertlerinde inflýasiýany pes derejede saklamak döwlet pul-karz syýasatynyň wezipesi bolup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Inflýasiýanyň durnukly pes derejesi durnukly ykdysady ösüşi gazanmak üçin şert bolup </a:t>
            </a:r>
            <a:r>
              <a:rPr lang="sq-AL" sz="2200" dirty="0" smtClean="0">
                <a:solidFill>
                  <a:srgbClr val="000000"/>
                </a:solidFill>
                <a:latin typeface="Times New Roman" panose="02020603050405020304" pitchFamily="18" charset="0"/>
                <a:ea typeface="Times New Roman" panose="02020603050405020304" pitchFamily="18" charset="0"/>
              </a:rPr>
              <a:t>dur</a:t>
            </a:r>
            <a:r>
              <a:rPr lang="tk-TM"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ýar</a:t>
            </a:r>
            <a:r>
              <a:rPr lang="sq-AL" sz="2200" dirty="0">
                <a:solidFill>
                  <a:srgbClr val="000000"/>
                </a:solidFill>
                <a:latin typeface="Times New Roman" panose="02020603050405020304" pitchFamily="18" charset="0"/>
                <a:ea typeface="Times New Roman" panose="02020603050405020304" pitchFamily="18" charset="0"/>
              </a:rPr>
              <a:t>, ol ilatyň ýaşaýyş derejesini ep-esli ýokarlandyrmaga mümkinçilik berýär.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 Pul-karz syýasatyny maksatlary şu aşakdakylardan ybarat: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solidFill>
                  <a:srgbClr val="000000"/>
                </a:solidFill>
                <a:latin typeface="Times New Roman" panose="02020603050405020304" pitchFamily="18" charset="0"/>
                <a:ea typeface="Times New Roman" panose="02020603050405020304" pitchFamily="18" charset="0"/>
              </a:rPr>
              <a:t>ykdysady </a:t>
            </a:r>
            <a:r>
              <a:rPr lang="sq-AL" sz="2200" dirty="0">
                <a:solidFill>
                  <a:srgbClr val="000000"/>
                </a:solidFill>
                <a:latin typeface="Times New Roman" panose="02020603050405020304" pitchFamily="18" charset="0"/>
                <a:ea typeface="Times New Roman" panose="02020603050405020304" pitchFamily="18" charset="0"/>
              </a:rPr>
              <a:t>ösüşiň depginlerini kadalaşdyrmak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solidFill>
                  <a:srgbClr val="000000"/>
                </a:solidFill>
                <a:latin typeface="Times New Roman" panose="02020603050405020304" pitchFamily="18" charset="0"/>
                <a:ea typeface="Times New Roman" panose="02020603050405020304" pitchFamily="18" charset="0"/>
              </a:rPr>
              <a:t>harytlaryň </a:t>
            </a:r>
            <a:r>
              <a:rPr lang="sq-AL" sz="2200" dirty="0">
                <a:solidFill>
                  <a:srgbClr val="000000"/>
                </a:solidFill>
                <a:latin typeface="Times New Roman" panose="02020603050405020304" pitchFamily="18" charset="0"/>
                <a:ea typeface="Times New Roman" panose="02020603050405020304" pitchFamily="18" charset="0"/>
              </a:rPr>
              <a:t>bazarda üýtgäp durnuklylygyny gowşatmak;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solidFill>
                  <a:srgbClr val="000000"/>
                </a:solidFill>
                <a:latin typeface="Times New Roman" panose="02020603050405020304" pitchFamily="18" charset="0"/>
                <a:ea typeface="Times New Roman" panose="02020603050405020304" pitchFamily="18" charset="0"/>
              </a:rPr>
              <a:t>inflýasiýany </a:t>
            </a:r>
            <a:r>
              <a:rPr lang="sq-AL" sz="2200" dirty="0">
                <a:solidFill>
                  <a:srgbClr val="000000"/>
                </a:solidFill>
                <a:latin typeface="Times New Roman" panose="02020603050405020304" pitchFamily="18" charset="0"/>
                <a:ea typeface="Times New Roman" panose="02020603050405020304" pitchFamily="18" charset="0"/>
              </a:rPr>
              <a:t>saklamak;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solidFill>
                  <a:srgbClr val="000000"/>
                </a:solidFill>
                <a:latin typeface="Times New Roman" panose="02020603050405020304" pitchFamily="18" charset="0"/>
                <a:ea typeface="Times New Roman" panose="02020603050405020304" pitchFamily="18" charset="0"/>
              </a:rPr>
              <a:t>töleg </a:t>
            </a:r>
            <a:r>
              <a:rPr lang="sq-AL" sz="2200" dirty="0">
                <a:solidFill>
                  <a:srgbClr val="000000"/>
                </a:solidFill>
                <a:latin typeface="Times New Roman" panose="02020603050405020304" pitchFamily="18" charset="0"/>
                <a:ea typeface="Times New Roman" panose="02020603050405020304" pitchFamily="18" charset="0"/>
              </a:rPr>
              <a:t>balansynyň balanslaşdyrylyşyny gazanmak.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solidFill>
                  <a:srgbClr val="000000"/>
                </a:solidFill>
                <a:latin typeface="Times New Roman" panose="02020603050405020304" pitchFamily="18" charset="0"/>
                <a:ea typeface="Times New Roman" panose="02020603050405020304" pitchFamily="18" charset="0"/>
              </a:rPr>
              <a:t>milli </a:t>
            </a:r>
            <a:r>
              <a:rPr lang="sq-AL" sz="2200" dirty="0">
                <a:solidFill>
                  <a:srgbClr val="000000"/>
                </a:solidFill>
                <a:latin typeface="Times New Roman" panose="02020603050405020304" pitchFamily="18" charset="0"/>
                <a:ea typeface="Times New Roman" panose="02020603050405020304" pitchFamily="18" charset="0"/>
              </a:rPr>
              <a:t>manadyň durnukly hümmetini üpjün etmek üçin üýtgäp durýan ykdysadyýetiň pul we maliýe serişdeleriniň gözegçiligi we kadalaşdyrylyşy;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Türkmenistanda inflýasiýany saklamak boýunça strategiýany hökman dünýäniň dürli </a:t>
            </a:r>
            <a:r>
              <a:rPr lang="sq-AL" sz="2200" dirty="0" smtClean="0">
                <a:solidFill>
                  <a:srgbClr val="000000"/>
                </a:solidFill>
                <a:latin typeface="Times New Roman" panose="02020603050405020304" pitchFamily="18" charset="0"/>
                <a:ea typeface="Times New Roman" panose="02020603050405020304" pitchFamily="18" charset="0"/>
              </a:rPr>
              <a:t>ýurtla</a:t>
            </a:r>
            <a:r>
              <a:rPr lang="tk-TM"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ryna </a:t>
            </a:r>
            <a:r>
              <a:rPr lang="sq-AL" sz="2200" dirty="0">
                <a:solidFill>
                  <a:srgbClr val="000000"/>
                </a:solidFill>
                <a:latin typeface="Times New Roman" panose="02020603050405020304" pitchFamily="18" charset="0"/>
                <a:ea typeface="Times New Roman" panose="02020603050405020304" pitchFamily="18" charset="0"/>
              </a:rPr>
              <a:t>amala aşyrylýan durnuklaşdyryş maksatnamalarynyň işlenip taýýarlanylyşynyň we durmuşa geçirilişiniň usullaryny we tejribeleri doly nazarda tutup döretmek zerurdyr. Şular ýaly çäreleriň esasy maksady inflýasiýanyň ösüş depginlerini saklamakda we üzül-kesil haýallatmakda we </a:t>
            </a:r>
            <a:r>
              <a:rPr lang="sq-AL" sz="2200" dirty="0" smtClean="0">
                <a:solidFill>
                  <a:srgbClr val="000000"/>
                </a:solidFill>
                <a:latin typeface="Times New Roman" panose="02020603050405020304" pitchFamily="18" charset="0"/>
                <a:ea typeface="Times New Roman" panose="02020603050405020304" pitchFamily="18" charset="0"/>
              </a:rPr>
              <a:t>soň</a:t>
            </a:r>
            <a:r>
              <a:rPr lang="tk-TM"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ra </a:t>
            </a:r>
            <a:r>
              <a:rPr lang="sq-AL" sz="2200" dirty="0">
                <a:solidFill>
                  <a:srgbClr val="000000"/>
                </a:solidFill>
                <a:latin typeface="Times New Roman" panose="02020603050405020304" pitchFamily="18" charset="0"/>
                <a:ea typeface="Times New Roman" panose="02020603050405020304" pitchFamily="18" charset="0"/>
              </a:rPr>
              <a:t>onuň depginlerini durnukly pes derjede pugtalandyrmakda jemlenýär.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236340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9003" y="624110"/>
            <a:ext cx="9835610" cy="5563626"/>
          </a:xfrm>
        </p:spPr>
        <p:txBody>
          <a:bodyPr>
            <a:normAutofit/>
          </a:bodyPr>
          <a:lstStyle/>
          <a:p>
            <a:pPr>
              <a:spcAft>
                <a:spcPts val="0"/>
              </a:spcAft>
            </a:pP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Ykdysadyýetiň </a:t>
            </a:r>
            <a:r>
              <a:rPr lang="sq-AL" sz="2700" dirty="0" smtClean="0">
                <a:latin typeface="Times New Roman" panose="02020603050405020304" pitchFamily="18" charset="0"/>
                <a:ea typeface="Times New Roman" panose="02020603050405020304" pitchFamily="18" charset="0"/>
              </a:rPr>
              <a:t>isleglerinelaýyk </a:t>
            </a:r>
            <a:r>
              <a:rPr lang="sq-AL" sz="2700" dirty="0">
                <a:latin typeface="Times New Roman" panose="02020603050405020304" pitchFamily="18" charset="0"/>
                <a:ea typeface="Times New Roman" panose="02020603050405020304" pitchFamily="18" charset="0"/>
              </a:rPr>
              <a:t>gelýän puluň derejesini saklamak Türkmenistanyň Merkezi bankynyň pul-karz syýasatynyň aralyk maksady bolup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Puly kadalaşdyrmak işi Türkmenistanyň Merkezi bankynyň </a:t>
            </a:r>
            <a:r>
              <a:rPr lang="sq-AL" sz="2700" dirty="0" smtClean="0">
                <a:latin typeface="Times New Roman" panose="02020603050405020304" pitchFamily="18" charset="0"/>
                <a:ea typeface="Times New Roman" panose="02020603050405020304" pitchFamily="18" charset="0"/>
              </a:rPr>
              <a:t>gözeg</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çiliginde </a:t>
            </a:r>
            <a:r>
              <a:rPr lang="sq-AL" sz="2700" dirty="0">
                <a:latin typeface="Times New Roman" panose="02020603050405020304" pitchFamily="18" charset="0"/>
                <a:ea typeface="Times New Roman" panose="02020603050405020304" pitchFamily="18" charset="0"/>
              </a:rPr>
              <a:t>saklanýar, ol usullary amala aşyrýar: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Türkmenistanyň </a:t>
            </a:r>
            <a:r>
              <a:rPr lang="sq-AL" sz="2700" dirty="0">
                <a:latin typeface="Times New Roman" panose="02020603050405020304" pitchFamily="18" charset="0"/>
                <a:ea typeface="Times New Roman" panose="02020603050405020304" pitchFamily="18" charset="0"/>
              </a:rPr>
              <a:t>çäklerinde harytlar we hyzmatlar üçin töleg hök</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münde (pul) hökmany kabul edilmäge degişli töleg serişdelerini </a:t>
            </a:r>
            <a:r>
              <a:rPr lang="sq-AL" sz="2700" dirty="0" smtClean="0">
                <a:latin typeface="Times New Roman" panose="02020603050405020304" pitchFamily="18" charset="0"/>
                <a:ea typeface="Times New Roman" panose="02020603050405020304" pitchFamily="18" charset="0"/>
              </a:rPr>
              <a:t>dola</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nyşyga </a:t>
            </a:r>
            <a:r>
              <a:rPr lang="sq-AL" sz="2700" dirty="0">
                <a:latin typeface="Times New Roman" panose="02020603050405020304" pitchFamily="18" charset="0"/>
                <a:ea typeface="Times New Roman" panose="02020603050405020304" pitchFamily="18" charset="0"/>
              </a:rPr>
              <a:t>ilkinji goýberişi amala aşyrýar;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latin typeface="Times New Roman" panose="02020603050405020304" pitchFamily="18" charset="0"/>
                <a:ea typeface="Times New Roman" panose="02020603050405020304" pitchFamily="18" charset="0"/>
              </a:rPr>
              <a:t>Amatly </a:t>
            </a:r>
            <a:r>
              <a:rPr lang="sq-AL" sz="2700" dirty="0">
                <a:latin typeface="Times New Roman" panose="02020603050405020304" pitchFamily="18" charset="0"/>
                <a:ea typeface="Times New Roman" panose="02020603050405020304" pitchFamily="18" charset="0"/>
              </a:rPr>
              <a:t>balansy gazanmak maksady bilen mundan beýläk ykdysa</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dyýetdäki töleg serişdeleriniň möçberini kadalaşdyrýar, onda nyrh</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laryň ösüşiniň pes depginleri, alyş-çalyş hümmetiniň depgininiň </a:t>
            </a:r>
            <a:r>
              <a:rPr lang="sq-AL" sz="2700" dirty="0" smtClean="0">
                <a:latin typeface="Times New Roman" panose="02020603050405020304" pitchFamily="18" charset="0"/>
                <a:ea typeface="Times New Roman" panose="02020603050405020304" pitchFamily="18" charset="0"/>
              </a:rPr>
              <a:t>dur</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nuklylygy </a:t>
            </a:r>
            <a:r>
              <a:rPr lang="sq-AL" sz="2700" dirty="0">
                <a:latin typeface="Times New Roman" panose="02020603050405020304" pitchFamily="18" charset="0"/>
                <a:ea typeface="Times New Roman" panose="02020603050405020304" pitchFamily="18" charset="0"/>
              </a:rPr>
              <a:t>we göterim möçberleriniň ýokary bolmadyk derejeleri üçin şertler döredilýär. </a:t>
            </a:r>
            <a:endParaRPr lang="ru-RU" dirty="0"/>
          </a:p>
        </p:txBody>
      </p:sp>
    </p:spTree>
    <p:extLst>
      <p:ext uri="{BB962C8B-B14F-4D97-AF65-F5344CB8AC3E}">
        <p14:creationId xmlns:p14="http://schemas.microsoft.com/office/powerpoint/2010/main" val="1741078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5736" y="517578"/>
            <a:ext cx="10075307" cy="6233890"/>
          </a:xfrm>
        </p:spPr>
        <p:txBody>
          <a:bodyPr>
            <a:normAutofit fontScale="90000"/>
          </a:bodyPr>
          <a:lstStyle/>
          <a:p>
            <a:pPr>
              <a:spcBef>
                <a:spcPts val="1200"/>
              </a:spcBef>
              <a:spcAft>
                <a:spcPts val="0"/>
              </a:spcAft>
            </a:pPr>
            <a:r>
              <a:rPr lang="ru-RU" sz="3100" dirty="0">
                <a:solidFill>
                  <a:srgbClr val="000000"/>
                </a:solidFill>
                <a:latin typeface="Times New Roman" panose="02020603050405020304" pitchFamily="18" charset="0"/>
                <a:ea typeface="Times New Roman" panose="02020603050405020304" pitchFamily="18" charset="0"/>
              </a:rPr>
              <a:t> </a:t>
            </a:r>
            <a:r>
              <a:rPr lang="sq-AL" sz="3100" dirty="0">
                <a:solidFill>
                  <a:srgbClr val="000000"/>
                </a:solidFill>
                <a:latin typeface="Times New Roman" panose="02020603050405020304" pitchFamily="18" charset="0"/>
                <a:ea typeface="Times New Roman" panose="02020603050405020304" pitchFamily="18" charset="0"/>
              </a:rPr>
              <a:t>Merkezi bankyň gös-göni täsir ediş ulgamynda durýan, şol üýtgän durky gurallar pul-karz syýasatynyň gurallary bolup durýarlar, olaryň ululygy çalt düzedilip bilner, olar bilen pul-karz syýasatynyň </a:t>
            </a:r>
            <a:r>
              <a:rPr lang="sq-AL" sz="3100" dirty="0" smtClean="0">
                <a:solidFill>
                  <a:srgbClr val="000000"/>
                </a:solidFill>
                <a:latin typeface="Times New Roman" panose="02020603050405020304" pitchFamily="18" charset="0"/>
                <a:ea typeface="Times New Roman" panose="02020603050405020304" pitchFamily="18" charset="0"/>
              </a:rPr>
              <a:t>maksat</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laýyn </a:t>
            </a:r>
            <a:r>
              <a:rPr lang="sq-AL" sz="3100" dirty="0">
                <a:solidFill>
                  <a:srgbClr val="000000"/>
                </a:solidFill>
                <a:latin typeface="Times New Roman" panose="02020603050405020304" pitchFamily="18" charset="0"/>
                <a:ea typeface="Times New Roman" panose="02020603050405020304" pitchFamily="18" charset="0"/>
              </a:rPr>
              <a:t>ugurlary jebis baglanyşyklydyr. Gurallary iki sany uly topara bölmek bolar: </a:t>
            </a:r>
            <a:r>
              <a:rPr lang="sq-AL" sz="3100" b="1" dirty="0">
                <a:solidFill>
                  <a:srgbClr val="000000"/>
                </a:solidFill>
                <a:latin typeface="Times New Roman" panose="02020603050405020304" pitchFamily="18" charset="0"/>
                <a:ea typeface="Times New Roman" panose="02020603050405020304" pitchFamily="18" charset="0"/>
              </a:rPr>
              <a:t>gös-göni gözegçiligiň gurallary</a:t>
            </a:r>
            <a:r>
              <a:rPr lang="sq-AL" sz="3100" dirty="0">
                <a:solidFill>
                  <a:srgbClr val="000000"/>
                </a:solidFill>
                <a:latin typeface="Times New Roman" panose="02020603050405020304" pitchFamily="18" charset="0"/>
                <a:ea typeface="Times New Roman" panose="02020603050405020304" pitchFamily="18" charset="0"/>
              </a:rPr>
              <a:t> we </a:t>
            </a:r>
            <a:r>
              <a:rPr lang="sq-AL" sz="3100" b="1" dirty="0">
                <a:solidFill>
                  <a:srgbClr val="000000"/>
                </a:solidFill>
                <a:latin typeface="Times New Roman" panose="02020603050405020304" pitchFamily="18" charset="0"/>
                <a:ea typeface="Times New Roman" panose="02020603050405020304" pitchFamily="18" charset="0"/>
              </a:rPr>
              <a:t>bazar gurallary</a:t>
            </a:r>
            <a:r>
              <a:rPr lang="sq-AL" sz="3100" dirty="0">
                <a:solidFill>
                  <a:srgbClr val="000000"/>
                </a:solidFill>
                <a:latin typeface="Times New Roman" panose="02020603050405020304" pitchFamily="18" charset="0"/>
                <a:ea typeface="Times New Roman" panose="02020603050405020304" pitchFamily="18" charset="0"/>
              </a:rPr>
              <a:t> (gyýtaklaýyn kadalaşdyryşyň gurallary).</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b="1" dirty="0">
                <a:solidFill>
                  <a:srgbClr val="000000"/>
                </a:solidFill>
                <a:latin typeface="Times New Roman" panose="02020603050405020304" pitchFamily="18" charset="0"/>
                <a:ea typeface="Times New Roman" panose="02020603050405020304" pitchFamily="18" charset="0"/>
              </a:rPr>
              <a:t>    </a:t>
            </a:r>
            <a:r>
              <a:rPr lang="sq-AL" sz="3100" b="1" dirty="0">
                <a:solidFill>
                  <a:srgbClr val="000000"/>
                </a:solidFill>
                <a:latin typeface="Times New Roman" panose="02020603050405020304" pitchFamily="18" charset="0"/>
                <a:ea typeface="Times New Roman" panose="02020603050405020304" pitchFamily="18" charset="0"/>
              </a:rPr>
              <a:t>Gös-göni gözegçiligiň gurallary</a:t>
            </a:r>
            <a:r>
              <a:rPr lang="sq-AL" sz="3100" dirty="0">
                <a:solidFill>
                  <a:srgbClr val="000000"/>
                </a:solidFill>
                <a:latin typeface="Times New Roman" panose="02020603050405020304" pitchFamily="18" charset="0"/>
                <a:ea typeface="Times New Roman" panose="02020603050405020304" pitchFamily="18" charset="0"/>
              </a:rPr>
              <a:t> özlerinde, esasan, banklaryň işine </a:t>
            </a:r>
            <a:r>
              <a:rPr lang="sq-AL" sz="3100" dirty="0" smtClean="0">
                <a:solidFill>
                  <a:srgbClr val="000000"/>
                </a:solidFill>
                <a:latin typeface="Times New Roman" panose="02020603050405020304" pitchFamily="18" charset="0"/>
                <a:ea typeface="Times New Roman" panose="02020603050405020304" pitchFamily="18" charset="0"/>
              </a:rPr>
              <a:t>administratiw </a:t>
            </a:r>
            <a:r>
              <a:rPr lang="sq-AL" sz="3100" dirty="0">
                <a:solidFill>
                  <a:srgbClr val="000000"/>
                </a:solidFill>
                <a:latin typeface="Times New Roman" panose="02020603050405020304" pitchFamily="18" charset="0"/>
                <a:ea typeface="Times New Roman" panose="02020603050405020304" pitchFamily="18" charset="0"/>
              </a:rPr>
              <a:t>gözegçiligiň çärelerini jemleýär, ol çäreler </a:t>
            </a:r>
            <a:r>
              <a:rPr lang="sq-AL" sz="3100" dirty="0" smtClean="0">
                <a:solidFill>
                  <a:srgbClr val="000000"/>
                </a:solidFill>
                <a:latin typeface="Times New Roman" panose="02020603050405020304" pitchFamily="18" charset="0"/>
                <a:ea typeface="Times New Roman" panose="02020603050405020304" pitchFamily="18" charset="0"/>
              </a:rPr>
              <a:t>karz</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lary </a:t>
            </a:r>
            <a:r>
              <a:rPr lang="sq-AL" sz="3100" dirty="0">
                <a:solidFill>
                  <a:srgbClr val="000000"/>
                </a:solidFill>
                <a:latin typeface="Times New Roman" panose="02020603050405020304" pitchFamily="18" charset="0"/>
                <a:ea typeface="Times New Roman" panose="02020603050405020304" pitchFamily="18" charset="0"/>
              </a:rPr>
              <a:t>ýa-da maýa goýumlary bermäge banklaryň ukyplaryny </a:t>
            </a:r>
            <a:r>
              <a:rPr lang="sq-AL" sz="3100" dirty="0" smtClean="0">
                <a:solidFill>
                  <a:srgbClr val="000000"/>
                </a:solidFill>
                <a:latin typeface="Times New Roman" panose="02020603050405020304" pitchFamily="18" charset="0"/>
                <a:ea typeface="Times New Roman" panose="02020603050405020304" pitchFamily="18" charset="0"/>
              </a:rPr>
              <a:t>kadalaş</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dyrmaga </a:t>
            </a:r>
            <a:r>
              <a:rPr lang="sq-AL" sz="3100" dirty="0">
                <a:solidFill>
                  <a:srgbClr val="000000"/>
                </a:solidFill>
                <a:latin typeface="Times New Roman" panose="02020603050405020304" pitchFamily="18" charset="0"/>
                <a:ea typeface="Times New Roman" panose="02020603050405020304" pitchFamily="18" charset="0"/>
              </a:rPr>
              <a:t>gönikdirilýär.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b="1" dirty="0">
                <a:solidFill>
                  <a:srgbClr val="000000"/>
                </a:solidFill>
                <a:latin typeface="Times New Roman" panose="02020603050405020304" pitchFamily="18" charset="0"/>
                <a:ea typeface="Times New Roman" panose="02020603050405020304" pitchFamily="18" charset="0"/>
              </a:rPr>
              <a:t>    </a:t>
            </a:r>
            <a:r>
              <a:rPr lang="sq-AL" sz="3100" b="1" dirty="0">
                <a:solidFill>
                  <a:srgbClr val="000000"/>
                </a:solidFill>
                <a:latin typeface="Times New Roman" panose="02020603050405020304" pitchFamily="18" charset="0"/>
                <a:ea typeface="Times New Roman" panose="02020603050405020304" pitchFamily="18" charset="0"/>
              </a:rPr>
              <a:t>Bazar gurallary</a:t>
            </a:r>
            <a:r>
              <a:rPr lang="sq-AL" sz="3100" dirty="0">
                <a:solidFill>
                  <a:srgbClr val="000000"/>
                </a:solidFill>
                <a:latin typeface="Times New Roman" panose="02020603050405020304" pitchFamily="18" charset="0"/>
                <a:ea typeface="Times New Roman" panose="02020603050405020304" pitchFamily="18" charset="0"/>
              </a:rPr>
              <a:t>, bir taraplaýyn, bazar güýçleriniň herekete </a:t>
            </a:r>
            <a:r>
              <a:rPr lang="sq-AL" sz="3100" dirty="0" smtClean="0">
                <a:solidFill>
                  <a:srgbClr val="000000"/>
                </a:solidFill>
                <a:latin typeface="Times New Roman" panose="02020603050405020304" pitchFamily="18" charset="0"/>
                <a:ea typeface="Times New Roman" panose="02020603050405020304" pitchFamily="18" charset="0"/>
              </a:rPr>
              <a:t>getir</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ýän </a:t>
            </a:r>
            <a:r>
              <a:rPr lang="sq-AL" sz="3100" dirty="0">
                <a:solidFill>
                  <a:srgbClr val="000000"/>
                </a:solidFill>
                <a:latin typeface="Times New Roman" panose="02020603050405020304" pitchFamily="18" charset="0"/>
                <a:ea typeface="Times New Roman" panose="02020603050405020304" pitchFamily="18" charset="0"/>
              </a:rPr>
              <a:t>ähli usullaryny özünde jemleýär, ýagny pul binýadynyň </a:t>
            </a:r>
            <a:r>
              <a:rPr lang="sq-AL" sz="3100" dirty="0" smtClean="0">
                <a:solidFill>
                  <a:srgbClr val="000000"/>
                </a:solidFill>
                <a:latin typeface="Times New Roman" panose="02020603050405020304" pitchFamily="18" charset="0"/>
                <a:ea typeface="Times New Roman" panose="02020603050405020304" pitchFamily="18" charset="0"/>
              </a:rPr>
              <a:t>mykda</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ryna </a:t>
            </a:r>
            <a:r>
              <a:rPr lang="sq-AL" sz="3100" dirty="0">
                <a:solidFill>
                  <a:srgbClr val="000000"/>
                </a:solidFill>
                <a:latin typeface="Times New Roman" panose="02020603050405020304" pitchFamily="18" charset="0"/>
                <a:ea typeface="Times New Roman" panose="02020603050405020304" pitchFamily="18" charset="0"/>
              </a:rPr>
              <a:t>gönikdirilen hereketine mysal üçin, hasabat möçberine täsirini ýetirýän topara bölmek bolar. </a:t>
            </a:r>
            <a:endParaRPr lang="ru-RU" dirty="0"/>
          </a:p>
        </p:txBody>
      </p:sp>
    </p:spTree>
    <p:extLst>
      <p:ext uri="{BB962C8B-B14F-4D97-AF65-F5344CB8AC3E}">
        <p14:creationId xmlns:p14="http://schemas.microsoft.com/office/powerpoint/2010/main" val="1667954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2167" y="721764"/>
            <a:ext cx="9862243" cy="5501482"/>
          </a:xfrm>
        </p:spPr>
        <p:txBody>
          <a:bodyPr>
            <a:normAutofit/>
          </a:bodyPr>
          <a:lstStyle/>
          <a:p>
            <a:r>
              <a:rPr lang="sq-AL" sz="3100" dirty="0">
                <a:latin typeface="Times New Roman" panose="02020603050405020304" pitchFamily="18" charset="0"/>
                <a:ea typeface="Times New Roman" panose="02020603050405020304" pitchFamily="18" charset="0"/>
              </a:rPr>
              <a:t>Türkmenistanyň Merkezi bankynyň dogry saýlap alan pul-karz syýasaty döwletiň ygtyýarynda bolan ykdysady </a:t>
            </a:r>
            <a:r>
              <a:rPr lang="sq-AL" sz="3100" dirty="0" smtClean="0">
                <a:latin typeface="Times New Roman" panose="02020603050405020304" pitchFamily="18" charset="0"/>
                <a:ea typeface="Times New Roman" panose="02020603050405020304" pitchFamily="18" charset="0"/>
              </a:rPr>
              <a:t>syýasat</a:t>
            </a:r>
            <a:r>
              <a:rPr lang="ru-RU"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yň </a:t>
            </a:r>
            <a:r>
              <a:rPr lang="sq-AL" sz="3100" dirty="0">
                <a:latin typeface="Times New Roman" panose="02020603050405020304" pitchFamily="18" charset="0"/>
                <a:ea typeface="Times New Roman" panose="02020603050405020304" pitchFamily="18" charset="0"/>
              </a:rPr>
              <a:t>iň möhüm gurallarynyň birine öwrüldi. </a:t>
            </a:r>
            <a:r>
              <a:rPr lang="sq-AL" sz="3100" dirty="0" smtClean="0">
                <a:latin typeface="Times New Roman" panose="02020603050405020304" pitchFamily="18" charset="0"/>
                <a:ea typeface="Times New Roman" panose="02020603050405020304" pitchFamily="18" charset="0"/>
              </a:rPr>
              <a:t>Pul</a:t>
            </a:r>
            <a:r>
              <a:rPr lang="tk-TM"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karz </a:t>
            </a:r>
            <a:r>
              <a:rPr lang="sq-AL" sz="3100" dirty="0">
                <a:latin typeface="Times New Roman" panose="02020603050405020304" pitchFamily="18" charset="0"/>
                <a:ea typeface="Times New Roman" panose="02020603050405020304" pitchFamily="18" charset="0"/>
              </a:rPr>
              <a:t>syýasaty köp babatda walýutanyň hümmetini kesgitleýär, şeýlelik bilen eksport we import boýunça daşary söwda amallaryna netijeli täsir edýär. Ony diňe bir esasy içerki makroykdysady özgerişleri üýtgetmek üçin däl-de, eýsem daşary söwda </a:t>
            </a:r>
            <a:r>
              <a:rPr lang="sq-AL" sz="3100" dirty="0" smtClean="0">
                <a:latin typeface="Times New Roman" panose="02020603050405020304" pitchFamily="18" charset="0"/>
                <a:ea typeface="Times New Roman" panose="02020603050405020304" pitchFamily="18" charset="0"/>
              </a:rPr>
              <a:t>ba</a:t>
            </a:r>
            <a:r>
              <a:rPr lang="ru-RU"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lansyny </a:t>
            </a:r>
            <a:r>
              <a:rPr lang="sq-AL" sz="3100" dirty="0">
                <a:latin typeface="Times New Roman" panose="02020603050405020304" pitchFamily="18" charset="0"/>
                <a:ea typeface="Times New Roman" panose="02020603050405020304" pitchFamily="18" charset="0"/>
              </a:rPr>
              <a:t>dolandyrmak üçin hem peýdalanyp bolar.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626216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12054" y="153594"/>
            <a:ext cx="10874297" cy="6704406"/>
          </a:xfrm>
        </p:spPr>
        <p:txBody>
          <a:bodyPr>
            <a:normAutofit fontScale="90000"/>
          </a:bodyPr>
          <a:lstStyle/>
          <a:p>
            <a:pPr>
              <a:spcBef>
                <a:spcPts val="1200"/>
              </a:spcBef>
              <a:spcAft>
                <a:spcPts val="300"/>
              </a:spcAft>
            </a:pPr>
            <a:r>
              <a:rPr lang="ru-RU" sz="2200" b="1" kern="1600" dirty="0" smtClean="0">
                <a:latin typeface="Times New Roman" panose="02020603050405020304" pitchFamily="18" charset="0"/>
              </a:rPr>
              <a:t>                                                            </a:t>
            </a:r>
            <a:r>
              <a:rPr lang="sq-AL" sz="2200" b="1" kern="1600" dirty="0" smtClean="0">
                <a:latin typeface="Times New Roman" panose="02020603050405020304" pitchFamily="18" charset="0"/>
              </a:rPr>
              <a:t>7.5</a:t>
            </a:r>
            <a:r>
              <a:rPr lang="sq-AL" sz="2200" b="1" kern="1600" dirty="0">
                <a:latin typeface="Times New Roman" panose="02020603050405020304" pitchFamily="18" charset="0"/>
              </a:rPr>
              <a:t>. Karz </a:t>
            </a:r>
            <a:r>
              <a:rPr lang="sq-AL" sz="2200" b="1" kern="1600" dirty="0" smtClean="0">
                <a:latin typeface="Times New Roman" panose="02020603050405020304" pitchFamily="18" charset="0"/>
              </a:rPr>
              <a:t>kadalaşdyrylyşy</a:t>
            </a:r>
            <a:r>
              <a:rPr lang="ru-RU" sz="2200" b="1" kern="1600" dirty="0" smtClean="0">
                <a:latin typeface="Times New Roman" panose="02020603050405020304" pitchFamily="18"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Bank karzlaşdyrylyşy Türkmenistanyň täjirçilik banklaryny döretmek we karz syýasatyny olaryň </a:t>
            </a:r>
            <a:r>
              <a:rPr lang="sq-AL" sz="2200" dirty="0" smtClean="0">
                <a:solidFill>
                  <a:srgbClr val="000000"/>
                </a:solidFill>
                <a:latin typeface="Times New Roman" panose="02020603050405020304" pitchFamily="18" charset="0"/>
                <a:ea typeface="Times New Roman" panose="02020603050405020304" pitchFamily="18" charset="0"/>
              </a:rPr>
              <a:t>dur</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muşa </a:t>
            </a:r>
            <a:r>
              <a:rPr lang="sq-AL" sz="2200" dirty="0">
                <a:solidFill>
                  <a:srgbClr val="000000"/>
                </a:solidFill>
                <a:latin typeface="Times New Roman" panose="02020603050405020304" pitchFamily="18" charset="0"/>
                <a:ea typeface="Times New Roman" panose="02020603050405020304" pitchFamily="18" charset="0"/>
              </a:rPr>
              <a:t>geçirilmegi maksatlary bilen amala aşyrylýar. Töleglilik, möhletlilik we gaýtaryp bermek </a:t>
            </a:r>
            <a:r>
              <a:rPr lang="sq-AL" sz="2200" dirty="0" smtClean="0">
                <a:solidFill>
                  <a:srgbClr val="000000"/>
                </a:solidFill>
                <a:latin typeface="Times New Roman" panose="02020603050405020304" pitchFamily="18" charset="0"/>
                <a:ea typeface="Times New Roman" panose="02020603050405020304" pitchFamily="18" charset="0"/>
              </a:rPr>
              <a:t>karzlaş</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dyrmagyň </a:t>
            </a:r>
            <a:r>
              <a:rPr lang="sq-AL" sz="2200" dirty="0">
                <a:solidFill>
                  <a:srgbClr val="000000"/>
                </a:solidFill>
                <a:latin typeface="Times New Roman" panose="02020603050405020304" pitchFamily="18" charset="0"/>
                <a:ea typeface="Times New Roman" panose="02020603050405020304" pitchFamily="18" charset="0"/>
              </a:rPr>
              <a:t>esasy ýörelgeleri bolup durýar.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Karzlaşdyrmak babatynda banklaryň işi Türkmenistanyň Merkezi bankynyň geçirýän bitewi pul-karz syýasatyna laýyklykda amala aşyrylýar.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Bank karzlaşdyrmasyny amala aşyrmak üçin şu aşakdaky adalgalar ulanylýar: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b="1" dirty="0" smtClean="0">
                <a:solidFill>
                  <a:srgbClr val="000000"/>
                </a:solidFill>
                <a:latin typeface="Times New Roman" panose="02020603050405020304" pitchFamily="18" charset="0"/>
                <a:ea typeface="Times New Roman" panose="02020603050405020304" pitchFamily="18" charset="0"/>
              </a:rPr>
              <a:t>karz </a:t>
            </a:r>
            <a:r>
              <a:rPr lang="sq-AL" sz="2200" b="1" dirty="0">
                <a:solidFill>
                  <a:srgbClr val="000000"/>
                </a:solidFill>
                <a:latin typeface="Times New Roman" panose="02020603050405020304" pitchFamily="18" charset="0"/>
                <a:ea typeface="Times New Roman" panose="02020603050405020304" pitchFamily="18" charset="0"/>
              </a:rPr>
              <a:t>alyjy</a:t>
            </a:r>
            <a:r>
              <a:rPr lang="sq-AL" sz="2200" dirty="0">
                <a:solidFill>
                  <a:srgbClr val="000000"/>
                </a:solidFill>
                <a:latin typeface="Times New Roman" panose="02020603050405020304" pitchFamily="18" charset="0"/>
                <a:ea typeface="Times New Roman" panose="02020603050405020304" pitchFamily="18" charset="0"/>
              </a:rPr>
              <a:t> – bankdan pul serişdelerini alyjy we karz şertnamasynyň şertlerinde bellenilen möhletlerde pullary gaýtaryp bermäge </a:t>
            </a:r>
            <a:r>
              <a:rPr lang="sq-AL" sz="2200" dirty="0" smtClean="0">
                <a:solidFill>
                  <a:srgbClr val="000000"/>
                </a:solidFill>
                <a:latin typeface="Times New Roman" panose="02020603050405020304" pitchFamily="18" charset="0"/>
                <a:ea typeface="Times New Roman" panose="02020603050405020304" pitchFamily="18" charset="0"/>
              </a:rPr>
              <a:t>borçlanýan</a:t>
            </a:r>
            <a:r>
              <a:rPr lang="sq-AL" sz="2200" dirty="0">
                <a:solidFill>
                  <a:srgbClr val="000000"/>
                </a:solidFill>
                <a:latin typeface="Times New Roman" panose="02020603050405020304" pitchFamily="18" charset="0"/>
                <a:ea typeface="Times New Roman" panose="02020603050405020304" pitchFamily="18" charset="0"/>
              </a:rPr>
              <a:t>, karz gatnaşyklaryna gatnaşýan tarap;</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b="1" dirty="0" smtClean="0">
                <a:solidFill>
                  <a:srgbClr val="000000"/>
                </a:solidFill>
                <a:latin typeface="Times New Roman" panose="02020603050405020304" pitchFamily="18" charset="0"/>
                <a:ea typeface="Times New Roman" panose="02020603050405020304" pitchFamily="18" charset="0"/>
              </a:rPr>
              <a:t>karz </a:t>
            </a:r>
            <a:r>
              <a:rPr lang="sq-AL" sz="2200" b="1" dirty="0">
                <a:solidFill>
                  <a:srgbClr val="000000"/>
                </a:solidFill>
                <a:latin typeface="Times New Roman" panose="02020603050405020304" pitchFamily="18" charset="0"/>
                <a:ea typeface="Times New Roman" panose="02020603050405020304" pitchFamily="18" charset="0"/>
              </a:rPr>
              <a:t>şertnamasy</a:t>
            </a:r>
            <a:r>
              <a:rPr lang="sq-AL" sz="2200" dirty="0">
                <a:solidFill>
                  <a:srgbClr val="000000"/>
                </a:solidFill>
                <a:latin typeface="Times New Roman" panose="02020603050405020304" pitchFamily="18" charset="0"/>
                <a:ea typeface="Times New Roman" panose="02020603050405020304" pitchFamily="18" charset="0"/>
              </a:rPr>
              <a:t> – ýazmaça görnüşinde baglaşylýan, raýat-hukuk şertnamasy, ol boýunça bank </a:t>
            </a:r>
            <a:r>
              <a:rPr lang="sq-AL" sz="2200" dirty="0" smtClean="0">
                <a:solidFill>
                  <a:srgbClr val="000000"/>
                </a:solidFill>
                <a:latin typeface="Times New Roman" panose="02020603050405020304" pitchFamily="18" charset="0"/>
                <a:ea typeface="Times New Roman" panose="02020603050405020304" pitchFamily="18" charset="0"/>
              </a:rPr>
              <a:t>şert</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namada </a:t>
            </a:r>
            <a:r>
              <a:rPr lang="sq-AL" sz="2200" dirty="0">
                <a:solidFill>
                  <a:srgbClr val="000000"/>
                </a:solidFill>
                <a:latin typeface="Times New Roman" panose="02020603050405020304" pitchFamily="18" charset="0"/>
                <a:ea typeface="Times New Roman" panose="02020603050405020304" pitchFamily="18" charset="0"/>
              </a:rPr>
              <a:t>göz öňünde tutulan şertler</a:t>
            </a:r>
            <a:r>
              <a:rPr lang="ru-RU" sz="2200" dirty="0">
                <a:solidFill>
                  <a:srgbClr val="000000"/>
                </a:solidFill>
                <a:latin typeface="Times New Roman" panose="02020603050405020304" pitchFamily="18" charset="0"/>
                <a:ea typeface="Times New Roman" panose="02020603050405020304" pitchFamily="18" charset="0"/>
              </a:rPr>
              <a:t>-</a:t>
            </a:r>
            <a:r>
              <a:rPr lang="sq-AL" sz="2200" dirty="0">
                <a:solidFill>
                  <a:srgbClr val="000000"/>
                </a:solidFill>
                <a:latin typeface="Times New Roman" panose="02020603050405020304" pitchFamily="18" charset="0"/>
                <a:ea typeface="Times New Roman" panose="02020603050405020304" pitchFamily="18" charset="0"/>
              </a:rPr>
              <a:t>de we möçberde karz alyja pul serişdelerini bermäge borçlanýar, karz alyjy bolsa alnan puluň möçberini gaýtaryp bermäge we ol boýunça göterimleri tölemäge </a:t>
            </a:r>
            <a:r>
              <a:rPr lang="sq-AL" sz="2200" dirty="0" smtClean="0">
                <a:solidFill>
                  <a:srgbClr val="000000"/>
                </a:solidFill>
                <a:latin typeface="Times New Roman" panose="02020603050405020304" pitchFamily="18" charset="0"/>
                <a:ea typeface="Times New Roman" panose="02020603050405020304" pitchFamily="18" charset="0"/>
              </a:rPr>
              <a:t>borçlanýar</a:t>
            </a:r>
            <a:r>
              <a:rPr lang="sq-AL"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b="1" dirty="0" smtClean="0">
                <a:solidFill>
                  <a:srgbClr val="000000"/>
                </a:solidFill>
                <a:latin typeface="Times New Roman" panose="02020603050405020304" pitchFamily="18" charset="0"/>
                <a:ea typeface="Times New Roman" panose="02020603050405020304" pitchFamily="18" charset="0"/>
              </a:rPr>
              <a:t>karz </a:t>
            </a:r>
            <a:r>
              <a:rPr lang="sq-AL" sz="2200" b="1" dirty="0">
                <a:solidFill>
                  <a:srgbClr val="000000"/>
                </a:solidFill>
                <a:latin typeface="Times New Roman" panose="02020603050405020304" pitchFamily="18" charset="0"/>
                <a:ea typeface="Times New Roman" panose="02020603050405020304" pitchFamily="18" charset="0"/>
              </a:rPr>
              <a:t>serişdeleri</a:t>
            </a:r>
            <a:r>
              <a:rPr lang="sq-AL" sz="2200" dirty="0">
                <a:solidFill>
                  <a:srgbClr val="000000"/>
                </a:solidFill>
                <a:latin typeface="Times New Roman" panose="02020603050405020304" pitchFamily="18" charset="0"/>
                <a:ea typeface="Times New Roman" panose="02020603050405020304" pitchFamily="18" charset="0"/>
              </a:rPr>
              <a:t> – bankyň ygtyýarlygynda bolan we bank </a:t>
            </a:r>
            <a:r>
              <a:rPr lang="sq-AL" sz="2200" dirty="0" smtClean="0">
                <a:solidFill>
                  <a:srgbClr val="000000"/>
                </a:solidFill>
                <a:latin typeface="Times New Roman" panose="02020603050405020304" pitchFamily="18" charset="0"/>
                <a:ea typeface="Times New Roman" panose="02020603050405020304" pitchFamily="18" charset="0"/>
              </a:rPr>
              <a:t>tarapyndan </a:t>
            </a:r>
            <a:r>
              <a:rPr lang="sq-AL" sz="2200" dirty="0">
                <a:solidFill>
                  <a:srgbClr val="000000"/>
                </a:solidFill>
                <a:latin typeface="Times New Roman" panose="02020603050405020304" pitchFamily="18" charset="0"/>
                <a:ea typeface="Times New Roman" panose="02020603050405020304" pitchFamily="18" charset="0"/>
              </a:rPr>
              <a:t>karz amallary üçin </a:t>
            </a:r>
            <a:r>
              <a:rPr lang="sq-AL" sz="2200" dirty="0" smtClean="0">
                <a:solidFill>
                  <a:srgbClr val="000000"/>
                </a:solidFill>
                <a:latin typeface="Times New Roman" panose="02020603050405020304" pitchFamily="18" charset="0"/>
                <a:ea typeface="Times New Roman" panose="02020603050405020304" pitchFamily="18" charset="0"/>
              </a:rPr>
              <a:t>peýdalanyl</a:t>
            </a:r>
            <a:r>
              <a:rPr lang="tk-TM"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ýan </a:t>
            </a:r>
            <a:r>
              <a:rPr lang="sq-AL" sz="2200" dirty="0">
                <a:solidFill>
                  <a:srgbClr val="000000"/>
                </a:solidFill>
                <a:latin typeface="Times New Roman" panose="02020603050405020304" pitchFamily="18" charset="0"/>
                <a:ea typeface="Times New Roman" panose="02020603050405020304" pitchFamily="18" charset="0"/>
              </a:rPr>
              <a:t>pul serişdeleriniň umumy jemi;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b="1" dirty="0" smtClean="0">
                <a:solidFill>
                  <a:srgbClr val="000000"/>
                </a:solidFill>
                <a:latin typeface="Times New Roman" panose="02020603050405020304" pitchFamily="18" charset="0"/>
                <a:ea typeface="Times New Roman" panose="02020603050405020304" pitchFamily="18" charset="0"/>
              </a:rPr>
              <a:t>karz </a:t>
            </a:r>
            <a:r>
              <a:rPr lang="sq-AL" sz="2200" b="1" dirty="0">
                <a:solidFill>
                  <a:srgbClr val="000000"/>
                </a:solidFill>
                <a:latin typeface="Times New Roman" panose="02020603050405020304" pitchFamily="18" charset="0"/>
                <a:ea typeface="Times New Roman" panose="02020603050405020304" pitchFamily="18" charset="0"/>
              </a:rPr>
              <a:t>ugry</a:t>
            </a:r>
            <a:r>
              <a:rPr lang="sq-AL" sz="2200" dirty="0">
                <a:solidFill>
                  <a:srgbClr val="000000"/>
                </a:solidFill>
                <a:latin typeface="Times New Roman" panose="02020603050405020304" pitchFamily="18" charset="0"/>
                <a:ea typeface="Times New Roman" panose="02020603050405020304" pitchFamily="18" charset="0"/>
              </a:rPr>
              <a:t> – karz alyjynyň öňünde oňa ylalaşylan limitiň çäklerinde karzy belli bir döwrüň dowamynda bermäge bankyň </a:t>
            </a:r>
            <a:r>
              <a:rPr lang="sq-AL" sz="2200" dirty="0" smtClean="0">
                <a:solidFill>
                  <a:srgbClr val="000000"/>
                </a:solidFill>
                <a:latin typeface="Times New Roman" panose="02020603050405020304" pitchFamily="18" charset="0"/>
                <a:ea typeface="Times New Roman" panose="02020603050405020304" pitchFamily="18" charset="0"/>
              </a:rPr>
              <a:t>borçnamasynyň hukuk </a:t>
            </a:r>
            <a:r>
              <a:rPr lang="sq-AL" sz="2200" dirty="0">
                <a:solidFill>
                  <a:srgbClr val="000000"/>
                </a:solidFill>
                <a:latin typeface="Times New Roman" panose="02020603050405020304" pitchFamily="18" charset="0"/>
                <a:ea typeface="Times New Roman" panose="02020603050405020304" pitchFamily="18" charset="0"/>
              </a:rPr>
              <a:t>taýdan resmileşdirilişi;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a:t>
            </a:r>
            <a:r>
              <a:rPr lang="sq-AL" sz="2200" b="1" dirty="0" smtClean="0">
                <a:solidFill>
                  <a:srgbClr val="000000"/>
                </a:solidFill>
                <a:latin typeface="Times New Roman" panose="02020603050405020304" pitchFamily="18" charset="0"/>
                <a:ea typeface="Times New Roman" panose="02020603050405020304" pitchFamily="18" charset="0"/>
              </a:rPr>
              <a:t>karza </a:t>
            </a:r>
            <a:r>
              <a:rPr lang="sq-AL" sz="2200" b="1" dirty="0">
                <a:solidFill>
                  <a:srgbClr val="000000"/>
                </a:solidFill>
                <a:latin typeface="Times New Roman" panose="02020603050405020304" pitchFamily="18" charset="0"/>
                <a:ea typeface="Times New Roman" panose="02020603050405020304" pitchFamily="18" charset="0"/>
              </a:rPr>
              <a:t>ukyplylyk</a:t>
            </a:r>
            <a:r>
              <a:rPr lang="sq-AL" sz="2200" dirty="0">
                <a:solidFill>
                  <a:srgbClr val="000000"/>
                </a:solidFill>
                <a:latin typeface="Times New Roman" panose="02020603050405020304" pitchFamily="18" charset="0"/>
                <a:ea typeface="Times New Roman" panose="02020603050405020304" pitchFamily="18" charset="0"/>
              </a:rPr>
              <a:t> – karz alyjynyň karz möçberini we ol boýunça göterimleri gaýtaryp bermek ukybyny häsiýetlendirýän karz </a:t>
            </a:r>
            <a:r>
              <a:rPr lang="sq-AL" sz="2200" dirty="0" smtClean="0">
                <a:solidFill>
                  <a:srgbClr val="000000"/>
                </a:solidFill>
                <a:latin typeface="Times New Roman" panose="02020603050405020304" pitchFamily="18" charset="0"/>
                <a:ea typeface="Times New Roman" panose="02020603050405020304" pitchFamily="18" charset="0"/>
              </a:rPr>
              <a:t>alyjynyň </a:t>
            </a:r>
            <a:r>
              <a:rPr lang="sq-AL" sz="2200" dirty="0">
                <a:solidFill>
                  <a:srgbClr val="000000"/>
                </a:solidFill>
                <a:latin typeface="Times New Roman" panose="02020603050405020304" pitchFamily="18" charset="0"/>
                <a:ea typeface="Times New Roman" panose="02020603050405020304" pitchFamily="18" charset="0"/>
              </a:rPr>
              <a:t>maliýe ýagdaýlarynyň görkezijilerine bank tarapyndan berilýän baha;</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b="1" dirty="0" smtClean="0">
                <a:solidFill>
                  <a:srgbClr val="000000"/>
                </a:solidFill>
                <a:latin typeface="Times New Roman" panose="02020603050405020304" pitchFamily="18" charset="0"/>
                <a:ea typeface="Times New Roman" panose="02020603050405020304" pitchFamily="18" charset="0"/>
              </a:rPr>
              <a:t>karz </a:t>
            </a:r>
            <a:r>
              <a:rPr lang="sq-AL" sz="2200" b="1" dirty="0">
                <a:solidFill>
                  <a:srgbClr val="000000"/>
                </a:solidFill>
                <a:latin typeface="Times New Roman" panose="02020603050405020304" pitchFamily="18" charset="0"/>
                <a:ea typeface="Times New Roman" panose="02020603050405020304" pitchFamily="18" charset="0"/>
              </a:rPr>
              <a:t>boýunça bergi</a:t>
            </a:r>
            <a:r>
              <a:rPr lang="sq-AL" sz="2200" dirty="0">
                <a:solidFill>
                  <a:srgbClr val="000000"/>
                </a:solidFill>
                <a:latin typeface="Times New Roman" panose="02020603050405020304" pitchFamily="18" charset="0"/>
                <a:ea typeface="Times New Roman" panose="02020603050405020304" pitchFamily="18" charset="0"/>
              </a:rPr>
              <a:t> – karz we ol boýunça öwezi dolunmadyk hasaplanylan göterimler boýunça esasy berginiň möçberi.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277946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5535" y="624110"/>
            <a:ext cx="9729078" cy="5714546"/>
          </a:xfrm>
        </p:spPr>
        <p:txBody>
          <a:bodyPr>
            <a:normAutofit fontScale="90000"/>
          </a:bodyPr>
          <a:lstStyle/>
          <a:p>
            <a:pPr>
              <a:spcBef>
                <a:spcPts val="1200"/>
              </a:spcBef>
              <a:spcAft>
                <a:spcPts val="0"/>
              </a:spcAft>
            </a:pP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Banklar karz syýasatyny üstünlikli geçirmek üçin karzlar boýunça esasy berginiň gaýtarylyp berilmezliginden dörejek geljekki mümkin bolan ýitgiler halatynda öwezini doluş çäreleri hökmünde ätiýaçlyk gorlaryny döretmäge borçlydyrlar. Karz serişdeleriniň çeşmeleri bolup: banklaryň öz serişdeleri; edara görnüşli we şahsy taraplardan çekilen serişdeler; beýleki banklardan alnan karz serişdeleri durýarlar.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Şahsy, şeýle hem edara görnüşli tarap bolan müşderi karz almak üçin </a:t>
            </a:r>
            <a:r>
              <a:rPr lang="sq-AL" sz="2700" dirty="0" smtClean="0">
                <a:latin typeface="Times New Roman" panose="02020603050405020304" pitchFamily="18" charset="0"/>
                <a:ea typeface="Times New Roman" panose="02020603050405020304" pitchFamily="18" charset="0"/>
              </a:rPr>
              <a:t>is</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lendik </a:t>
            </a:r>
            <a:r>
              <a:rPr lang="sq-AL" sz="2700" dirty="0">
                <a:latin typeface="Times New Roman" panose="02020603050405020304" pitchFamily="18" charset="0"/>
                <a:ea typeface="Times New Roman" panose="02020603050405020304" pitchFamily="18" charset="0"/>
              </a:rPr>
              <a:t>banka ýüz tutmak hukugyna eýedir. Karz bank bilen karz alyjynyň arasynda karz şertnamasy baglaşylandan soňra berilýär, oňa bankyň </a:t>
            </a:r>
            <a:r>
              <a:rPr lang="sq-AL" sz="2700" dirty="0" smtClean="0">
                <a:latin typeface="Times New Roman" panose="02020603050405020304" pitchFamily="18" charset="0"/>
                <a:ea typeface="Times New Roman" panose="02020603050405020304" pitchFamily="18" charset="0"/>
              </a:rPr>
              <a:t>ýolbaş</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çysy </a:t>
            </a:r>
            <a:r>
              <a:rPr lang="sq-AL" sz="2700" dirty="0">
                <a:latin typeface="Times New Roman" panose="02020603050405020304" pitchFamily="18" charset="0"/>
                <a:ea typeface="Times New Roman" panose="02020603050405020304" pitchFamily="18" charset="0"/>
              </a:rPr>
              <a:t>we karz alyjy ýa-da özleriniň ygtyýarlyklarynyň çäklerinde kabul edilen bank edarasynyň beýleki ygtyýarly edarasynyň rugsady bolan halatynda degişli ygtyýarlyklar ýüklenilen taraplaryň beýleki ygtyýarly adamlary </a:t>
            </a:r>
            <a:r>
              <a:rPr lang="sq-AL" sz="2700" dirty="0" smtClean="0">
                <a:latin typeface="Times New Roman" panose="02020603050405020304" pitchFamily="18" charset="0"/>
                <a:ea typeface="Times New Roman" panose="02020603050405020304" pitchFamily="18" charset="0"/>
              </a:rPr>
              <a:t>tarap</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yndan </a:t>
            </a:r>
            <a:r>
              <a:rPr lang="sq-AL" sz="2700" dirty="0">
                <a:latin typeface="Times New Roman" panose="02020603050405020304" pitchFamily="18" charset="0"/>
                <a:ea typeface="Times New Roman" panose="02020603050405020304" pitchFamily="18" charset="0"/>
              </a:rPr>
              <a:t>gol çekilýär.</a:t>
            </a:r>
            <a:endParaRPr lang="ru-RU" dirty="0"/>
          </a:p>
        </p:txBody>
      </p:sp>
    </p:spTree>
    <p:extLst>
      <p:ext uri="{BB962C8B-B14F-4D97-AF65-F5344CB8AC3E}">
        <p14:creationId xmlns:p14="http://schemas.microsoft.com/office/powerpoint/2010/main" val="662624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470" y="517578"/>
            <a:ext cx="10172962" cy="6233890"/>
          </a:xfrm>
        </p:spPr>
        <p:txBody>
          <a:bodyPr>
            <a:normAutofit fontScale="90000"/>
          </a:bodyPr>
          <a:lstStyle/>
          <a:p>
            <a:pPr>
              <a:spcAft>
                <a:spcPts val="0"/>
              </a:spcAft>
            </a:pPr>
            <a:r>
              <a:rPr lang="sq-AL" sz="3100" dirty="0">
                <a:solidFill>
                  <a:srgbClr val="000000"/>
                </a:solidFill>
                <a:latin typeface="Times New Roman" panose="02020603050405020304" pitchFamily="18" charset="0"/>
                <a:ea typeface="Times New Roman" panose="02020603050405020304" pitchFamily="18" charset="0"/>
              </a:rPr>
              <a:t>Karz komiteti ýa-da bankyň beýleki ygtyýarly edarasy müşderileriniň beren resminamalarynyň seljermesi we bankyň degiş bölüminiň </a:t>
            </a:r>
            <a:r>
              <a:rPr lang="sq-AL" sz="3100" dirty="0" smtClean="0">
                <a:solidFill>
                  <a:srgbClr val="000000"/>
                </a:solidFill>
                <a:latin typeface="Times New Roman" panose="02020603050405020304" pitchFamily="18" charset="0"/>
                <a:ea typeface="Times New Roman" panose="02020603050405020304" pitchFamily="18" charset="0"/>
              </a:rPr>
              <a:t>hü</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närmenleriniň </a:t>
            </a:r>
            <a:r>
              <a:rPr lang="sq-AL" sz="3100" dirty="0">
                <a:solidFill>
                  <a:srgbClr val="000000"/>
                </a:solidFill>
                <a:latin typeface="Times New Roman" panose="02020603050405020304" pitchFamily="18" charset="0"/>
                <a:ea typeface="Times New Roman" panose="02020603050405020304" pitchFamily="18" charset="0"/>
              </a:rPr>
              <a:t>çykaran ýazmaça jemlemesi esasynda karz bermek </a:t>
            </a:r>
            <a:r>
              <a:rPr lang="sq-AL" sz="3100" dirty="0" smtClean="0">
                <a:solidFill>
                  <a:srgbClr val="000000"/>
                </a:solidFill>
                <a:latin typeface="Times New Roman" panose="02020603050405020304" pitchFamily="18" charset="0"/>
                <a:ea typeface="Times New Roman" panose="02020603050405020304" pitchFamily="18" charset="0"/>
              </a:rPr>
              <a:t>ha</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kyndaky </a:t>
            </a:r>
            <a:r>
              <a:rPr lang="sq-AL" sz="3100" dirty="0">
                <a:solidFill>
                  <a:srgbClr val="000000"/>
                </a:solidFill>
                <a:latin typeface="Times New Roman" panose="02020603050405020304" pitchFamily="18" charset="0"/>
                <a:ea typeface="Times New Roman" panose="02020603050405020304" pitchFamily="18" charset="0"/>
              </a:rPr>
              <a:t>karary kabul edilýär. Karz bermek hakyndaky karar kabul edilenden soň banklarda karzyň alnan ýeri boýunça karz alyja ssuda hasaby açylýar. Karzlar tölegiň nagt däl görnüşi hökmünde berlip bilner.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sq-AL" sz="3100" dirty="0">
                <a:solidFill>
                  <a:srgbClr val="000000"/>
                </a:solidFill>
                <a:latin typeface="Times New Roman" panose="02020603050405020304" pitchFamily="18" charset="0"/>
                <a:ea typeface="Times New Roman" panose="02020603050405020304" pitchFamily="18" charset="0"/>
              </a:rPr>
              <a:t>Karzlar özleriniň berilýän möhletlerine baglylykda gysga </a:t>
            </a:r>
            <a:r>
              <a:rPr lang="sq-AL" sz="3100" dirty="0" smtClean="0">
                <a:solidFill>
                  <a:srgbClr val="000000"/>
                </a:solidFill>
                <a:latin typeface="Times New Roman" panose="02020603050405020304" pitchFamily="18" charset="0"/>
                <a:ea typeface="Times New Roman" panose="02020603050405020304" pitchFamily="18" charset="0"/>
              </a:rPr>
              <a:t>möhlet</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leýinlige </a:t>
            </a:r>
            <a:r>
              <a:rPr lang="sq-AL" sz="3100" dirty="0">
                <a:solidFill>
                  <a:srgbClr val="000000"/>
                </a:solidFill>
                <a:latin typeface="Times New Roman" panose="02020603050405020304" pitchFamily="18" charset="0"/>
                <a:ea typeface="Times New Roman" panose="02020603050405020304" pitchFamily="18" charset="0"/>
              </a:rPr>
              <a:t>(12 aýa çenli) we uzak möhletleýinlige (12 aýdan artyk) </a:t>
            </a:r>
            <a:r>
              <a:rPr lang="sq-AL" sz="3100" dirty="0" smtClean="0">
                <a:solidFill>
                  <a:srgbClr val="000000"/>
                </a:solidFill>
                <a:latin typeface="Times New Roman" panose="02020603050405020304" pitchFamily="18" charset="0"/>
                <a:ea typeface="Times New Roman" panose="02020603050405020304" pitchFamily="18" charset="0"/>
              </a:rPr>
              <a:t>bö</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lünýärler</a:t>
            </a:r>
            <a:r>
              <a:rPr lang="sq-AL" sz="3100" dirty="0">
                <a:solidFill>
                  <a:srgbClr val="000000"/>
                </a:solidFill>
                <a:latin typeface="Times New Roman" panose="02020603050405020304" pitchFamily="18" charset="0"/>
                <a:ea typeface="Times New Roman" panose="02020603050405020304" pitchFamily="18" charset="0"/>
              </a:rPr>
              <a:t>.</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solidFill>
                  <a:srgbClr val="000000"/>
                </a:solidFill>
                <a:latin typeface="Times New Roman" panose="02020603050405020304" pitchFamily="18" charset="0"/>
                <a:ea typeface="Times New Roman" panose="02020603050405020304" pitchFamily="18" charset="0"/>
              </a:rPr>
              <a:t>    </a:t>
            </a:r>
            <a:r>
              <a:rPr lang="sq-AL" sz="3100" dirty="0">
                <a:solidFill>
                  <a:srgbClr val="000000"/>
                </a:solidFill>
                <a:latin typeface="Times New Roman" panose="02020603050405020304" pitchFamily="18" charset="0"/>
                <a:ea typeface="Times New Roman" panose="02020603050405020304" pitchFamily="18" charset="0"/>
              </a:rPr>
              <a:t>TMB-niň kadalarynda we tertiplerinde göz öňünde tutulan </a:t>
            </a:r>
            <a:r>
              <a:rPr lang="sq-AL" sz="3100" dirty="0" smtClean="0">
                <a:solidFill>
                  <a:srgbClr val="000000"/>
                </a:solidFill>
                <a:latin typeface="Times New Roman" panose="02020603050405020304" pitchFamily="18" charset="0"/>
                <a:ea typeface="Times New Roman" panose="02020603050405020304" pitchFamily="18" charset="0"/>
              </a:rPr>
              <a:t>halat</a:t>
            </a:r>
            <a:r>
              <a:rPr lang="tk-TM"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ynda </a:t>
            </a:r>
            <a:r>
              <a:rPr lang="sq-AL" sz="3100" dirty="0">
                <a:solidFill>
                  <a:srgbClr val="000000"/>
                </a:solidFill>
                <a:latin typeface="Times New Roman" panose="02020603050405020304" pitchFamily="18" charset="0"/>
                <a:ea typeface="Times New Roman" panose="02020603050405020304" pitchFamily="18" charset="0"/>
              </a:rPr>
              <a:t>edara görnüşli taraplara we hususy telekeçilere karzlar şahsy </a:t>
            </a:r>
            <a:r>
              <a:rPr lang="sq-AL" sz="3100" dirty="0" smtClean="0">
                <a:solidFill>
                  <a:srgbClr val="000000"/>
                </a:solidFill>
                <a:latin typeface="Times New Roman" panose="02020603050405020304" pitchFamily="18" charset="0"/>
                <a:ea typeface="Times New Roman" panose="02020603050405020304" pitchFamily="18" charset="0"/>
              </a:rPr>
              <a:t>ta</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raplar </a:t>
            </a:r>
            <a:r>
              <a:rPr lang="sq-AL" sz="3100" dirty="0">
                <a:solidFill>
                  <a:srgbClr val="000000"/>
                </a:solidFill>
                <a:latin typeface="Times New Roman" panose="02020603050405020304" pitchFamily="18" charset="0"/>
                <a:ea typeface="Times New Roman" panose="02020603050405020304" pitchFamily="18" charset="0"/>
              </a:rPr>
              <a:t>bilen hasaplaşmak üçin nagt pul serişdeleri görnüşinde berilip bilner.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70396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44714" y="544211"/>
            <a:ext cx="10394903" cy="6233890"/>
          </a:xfrm>
        </p:spPr>
        <p:txBody>
          <a:bodyPr>
            <a:normAutofit fontScale="90000"/>
          </a:bodyPr>
          <a:lstStyle/>
          <a:p>
            <a:pPr>
              <a:spcBef>
                <a:spcPts val="1200"/>
              </a:spcBef>
              <a:spcAft>
                <a:spcPts val="300"/>
              </a:spcAft>
              <a:tabLst>
                <a:tab pos="2552065" algn="l"/>
              </a:tabLst>
            </a:pPr>
            <a:r>
              <a:rPr lang="ru-RU" sz="2200" b="1" kern="1600" spc="-15" dirty="0" smtClean="0">
                <a:latin typeface="Times New Roman" panose="02020603050405020304" pitchFamily="18" charset="0"/>
                <a:cs typeface="Arial" panose="020B0604020202020204" pitchFamily="34" charset="0"/>
              </a:rPr>
              <a:t>                                              </a:t>
            </a:r>
            <a:r>
              <a:rPr lang="sq-AL" sz="2200" b="1" kern="1600" spc="-15" dirty="0" smtClean="0">
                <a:latin typeface="Times New Roman" panose="02020603050405020304" pitchFamily="18" charset="0"/>
                <a:cs typeface="Arial" panose="020B0604020202020204" pitchFamily="34" charset="0"/>
              </a:rPr>
              <a:t>7.1</a:t>
            </a:r>
            <a:r>
              <a:rPr lang="sq-AL" sz="2200" b="1" kern="1600" spc="-15" dirty="0">
                <a:latin typeface="Times New Roman" panose="02020603050405020304" pitchFamily="18" charset="0"/>
                <a:cs typeface="Arial" panose="020B0604020202020204" pitchFamily="34" charset="0"/>
              </a:rPr>
              <a:t>. Döwletiň pul-karz ulgamy.</a:t>
            </a:r>
            <a:r>
              <a:rPr lang="ru-RU" sz="2200" b="1" kern="1600" dirty="0">
                <a:latin typeface="Arial" panose="020B0604020202020204" pitchFamily="34" charset="0"/>
              </a:rPr>
              <a:t/>
            </a:r>
            <a:br>
              <a:rPr lang="ru-RU" sz="2200" b="1" kern="1600" dirty="0">
                <a:latin typeface="Arial" panose="020B0604020202020204" pitchFamily="34" charset="0"/>
              </a:rPr>
            </a:br>
            <a:r>
              <a:rPr lang="sq-AL" sz="2200"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Pul-karz syýasaty – bellenilen durmuş-ykdysady we syýasaty maksatlara ýetmäge gönükdirilen puluň dolanyşygy we karz babatda döwlet çäreleriniň umumy jemidir.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Pul-karz syýasaty ykdysadyýet babatynda döwlet syýasatynyň möhüm gurallarynyň biri bolup durýar. Bazar gatnaşyklarynda hojalygy ýöretmegiň we ykdysadyýete täsir etmegiň şertlerini emele getirmeginiň guraly bolup durýar. Häzirki zaman bazar ykdysadyýeti şertlerinde pul-karz </a:t>
            </a:r>
            <a:r>
              <a:rPr lang="sq-AL" sz="2200" dirty="0" smtClean="0">
                <a:latin typeface="Times New Roman" panose="02020603050405020304" pitchFamily="18" charset="0"/>
                <a:ea typeface="Times New Roman" panose="02020603050405020304" pitchFamily="18" charset="0"/>
              </a:rPr>
              <a:t>kadalaş</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dyrmak </a:t>
            </a:r>
            <a:r>
              <a:rPr lang="sq-AL" sz="2200" dirty="0">
                <a:latin typeface="Times New Roman" panose="02020603050405020304" pitchFamily="18" charset="0"/>
                <a:ea typeface="Times New Roman" panose="02020603050405020304" pitchFamily="18" charset="0"/>
              </a:rPr>
              <a:t>pul dolanyşygynyň guralyşyna we banklaryň esasy rol oýnaýan töleg tölejilik hasaplaşyk amallaryna daýanýar.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sq-AL" sz="2200" dirty="0">
                <a:latin typeface="Times New Roman" panose="02020603050405020304" pitchFamily="18" charset="0"/>
                <a:ea typeface="Times New Roman" panose="02020603050405020304" pitchFamily="18" charset="0"/>
              </a:rPr>
              <a:t>Islendik ýurduň maliýe ulgamynda merkezi orny bank eýeleýär. Şonuň üçin bank ulganmynyň depginli ösüşi ýurduň ykdysady ulgamyny pugtalandyr-magyň esasy şerti durýar.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en-US" sz="2200" dirty="0">
                <a:latin typeface="Times New Roman" panose="02020603050405020304" pitchFamily="18" charset="0"/>
                <a:ea typeface="Times New Roman" panose="02020603050405020304" pitchFamily="18" charset="0"/>
              </a:rPr>
              <a:t>    </a:t>
            </a:r>
            <a:r>
              <a:rPr lang="sq-AL" sz="2200" dirty="0">
                <a:latin typeface="Times New Roman" panose="02020603050405020304" pitchFamily="18" charset="0"/>
                <a:ea typeface="Times New Roman" panose="02020603050405020304" pitchFamily="18" charset="0"/>
              </a:rPr>
              <a:t>Bank ulgamynyň öňdebaryjy orny merkezi bank we täjirçilik banklary eýeleýär.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sq-AL" sz="2200" dirty="0">
                <a:latin typeface="Times New Roman" panose="02020603050405020304" pitchFamily="18" charset="0"/>
                <a:ea typeface="Times New Roman" panose="02020603050405020304" pitchFamily="18" charset="0"/>
              </a:rPr>
              <a:t>    Türkmenistanda Garaşsyzlyk ýyllarynyň içinde ýurduň milli ykdysadyýetiniň nusgasyna meňzeş täze bank ulgamy döredildi. Bank ulgamynyň kanunçylyk esasyny “Türkmenistanyň Merkezi banky hakyndaky”, “Walýuta </a:t>
            </a:r>
            <a:r>
              <a:rPr lang="sq-AL" sz="2200" dirty="0" smtClean="0">
                <a:latin typeface="Times New Roman" panose="02020603050405020304" pitchFamily="18" charset="0"/>
                <a:ea typeface="Times New Roman" panose="02020603050405020304" pitchFamily="18" charset="0"/>
              </a:rPr>
              <a:t>kadalaşdyrylyşy </a:t>
            </a:r>
            <a:r>
              <a:rPr lang="sq-AL" sz="2200" dirty="0">
                <a:latin typeface="Times New Roman" panose="02020603050405020304" pitchFamily="18" charset="0"/>
                <a:ea typeface="Times New Roman" panose="02020603050405020304" pitchFamily="18" charset="0"/>
              </a:rPr>
              <a:t>hakyndaky”, “Pul birligi hakyndaky”, “Täjirçilik banklary we ba</a:t>
            </a:r>
            <a:r>
              <a:rPr lang="ru-RU" sz="2200" dirty="0">
                <a:latin typeface="Times New Roman" panose="02020603050405020304" pitchFamily="18" charset="0"/>
                <a:ea typeface="Times New Roman" panose="02020603050405020304" pitchFamily="18" charset="0"/>
              </a:rPr>
              <a:t>n</a:t>
            </a:r>
            <a:r>
              <a:rPr lang="sq-AL" sz="2200" dirty="0">
                <a:latin typeface="Times New Roman" panose="02020603050405020304" pitchFamily="18" charset="0"/>
                <a:ea typeface="Times New Roman" panose="02020603050405020304" pitchFamily="18" charset="0"/>
              </a:rPr>
              <a:t>k işi hakyndaky” Kanunlar düzýärler.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dirty="0">
                <a:latin typeface="Times New Roman" panose="02020603050405020304" pitchFamily="18" charset="0"/>
                <a:ea typeface="Times New Roman" panose="02020603050405020304" pitchFamily="18" charset="0"/>
              </a:rPr>
              <a:t>Türkmenistanyň iki derejeli bank ulgamy hereket edýär. Bank ulgamynyň birinji derejesiniň </a:t>
            </a:r>
            <a:r>
              <a:rPr lang="sq-AL" sz="2200" b="1" dirty="0">
                <a:latin typeface="Times New Roman" panose="02020603050405020304" pitchFamily="18" charset="0"/>
                <a:ea typeface="Times New Roman" panose="02020603050405020304" pitchFamily="18" charset="0"/>
              </a:rPr>
              <a:t>Merkezi bank</a:t>
            </a:r>
            <a:r>
              <a:rPr lang="sq-AL" sz="2200" dirty="0">
                <a:latin typeface="Times New Roman" panose="02020603050405020304" pitchFamily="18" charset="0"/>
                <a:ea typeface="Times New Roman" panose="02020603050405020304" pitchFamily="18" charset="0"/>
              </a:rPr>
              <a:t>, ikinji derejesini </a:t>
            </a:r>
            <a:r>
              <a:rPr lang="tk-TM" sz="2200" b="1" dirty="0">
                <a:latin typeface="Times New Roman" panose="02020603050405020304" pitchFamily="18" charset="0"/>
                <a:ea typeface="Times New Roman" panose="02020603050405020304" pitchFamily="18" charset="0"/>
              </a:rPr>
              <a:t>T</a:t>
            </a:r>
            <a:r>
              <a:rPr lang="sq-AL" sz="2200" b="1" dirty="0" smtClean="0">
                <a:latin typeface="Times New Roman" panose="02020603050405020304" pitchFamily="18" charset="0"/>
                <a:ea typeface="Times New Roman" panose="02020603050405020304" pitchFamily="18" charset="0"/>
              </a:rPr>
              <a:t>äjirçilik </a:t>
            </a:r>
            <a:r>
              <a:rPr lang="sq-AL" sz="2200" b="1" dirty="0">
                <a:latin typeface="Times New Roman" panose="02020603050405020304" pitchFamily="18" charset="0"/>
                <a:ea typeface="Times New Roman" panose="02020603050405020304" pitchFamily="18" charset="0"/>
              </a:rPr>
              <a:t>banklary</a:t>
            </a:r>
            <a:r>
              <a:rPr lang="sq-AL" sz="2200" dirty="0">
                <a:latin typeface="Times New Roman" panose="02020603050405020304" pitchFamily="18" charset="0"/>
                <a:ea typeface="Times New Roman" panose="02020603050405020304" pitchFamily="18" charset="0"/>
              </a:rPr>
              <a:t> emele getirýärler.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92263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8" y="641866"/>
            <a:ext cx="9879998" cy="5412706"/>
          </a:xfrm>
        </p:spPr>
        <p:txBody>
          <a:bodyPr>
            <a:normAutofit/>
          </a:bodyPr>
          <a:lstStyle/>
          <a:p>
            <a:pPr>
              <a:spcAft>
                <a:spcPts val="0"/>
              </a:spcAft>
            </a:pPr>
            <a:r>
              <a:rPr lang="ru-RU" sz="3100" dirty="0">
                <a:latin typeface="Times New Roman" panose="02020603050405020304" pitchFamily="18" charset="0"/>
                <a:ea typeface="Times New Roman" panose="02020603050405020304" pitchFamily="18" charset="0"/>
              </a:rPr>
              <a:t> </a:t>
            </a:r>
            <a:r>
              <a:rPr lang="sq-AL" sz="3100" dirty="0">
                <a:latin typeface="Times New Roman" panose="02020603050405020304" pitchFamily="18" charset="0"/>
                <a:ea typeface="Times New Roman" panose="02020603050405020304" pitchFamily="18" charset="0"/>
              </a:rPr>
              <a:t>Banklar tarapyndan şu aşakdaky maksatlara karz bermäge ýol berilmeýär: ýitgileriň öwezini dolmaga; aksiýalary satyn almaga; karzyň resmileşdirilmegi bilen baglanyşykly </a:t>
            </a:r>
            <a:r>
              <a:rPr lang="sq-AL" sz="3100" dirty="0" smtClean="0">
                <a:latin typeface="Times New Roman" panose="02020603050405020304" pitchFamily="18" charset="0"/>
                <a:ea typeface="Times New Roman" panose="02020603050405020304" pitchFamily="18" charset="0"/>
              </a:rPr>
              <a:t>hyz</a:t>
            </a:r>
            <a:r>
              <a:rPr lang="ru-RU"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matlara </a:t>
            </a:r>
            <a:r>
              <a:rPr lang="sq-AL" sz="3100" dirty="0">
                <a:latin typeface="Times New Roman" panose="02020603050405020304" pitchFamily="18" charset="0"/>
                <a:ea typeface="Times New Roman" panose="02020603050405020304" pitchFamily="18" charset="0"/>
              </a:rPr>
              <a:t>tölemäge; gymmatly kagyzlar boýunça diwidentleri tölemäge; Türkmenistanyň hereket edýän kanunçylygyna gapma-garşy gelýän töleglere.</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sq-AL" sz="3100" dirty="0">
                <a:latin typeface="Times New Roman" panose="02020603050405020304" pitchFamily="18" charset="0"/>
                <a:ea typeface="Times New Roman" panose="02020603050405020304" pitchFamily="18" charset="0"/>
              </a:rPr>
              <a:t>Karz komiteti ýa-da beýleki ygtyýarly ed</a:t>
            </a:r>
            <a:r>
              <a:rPr lang="ru-RU" sz="3100" dirty="0">
                <a:latin typeface="Times New Roman" panose="02020603050405020304" pitchFamily="18" charset="0"/>
                <a:ea typeface="Times New Roman" panose="02020603050405020304" pitchFamily="18" charset="0"/>
              </a:rPr>
              <a:t>a</a:t>
            </a:r>
            <a:r>
              <a:rPr lang="sq-AL" sz="3100" dirty="0">
                <a:latin typeface="Times New Roman" panose="02020603050405020304" pitchFamily="18" charset="0"/>
                <a:ea typeface="Times New Roman" panose="02020603050405020304" pitchFamily="18" charset="0"/>
              </a:rPr>
              <a:t>ra tarapynda müşderä karz </a:t>
            </a:r>
            <a:r>
              <a:rPr lang="sq-AL" sz="3100" dirty="0" smtClean="0">
                <a:latin typeface="Times New Roman" panose="02020603050405020304" pitchFamily="18" charset="0"/>
                <a:ea typeface="Times New Roman" panose="02020603050405020304" pitchFamily="18" charset="0"/>
              </a:rPr>
              <a:t>bermegiň </a:t>
            </a:r>
            <a:r>
              <a:rPr lang="sq-AL" sz="3100" dirty="0">
                <a:latin typeface="Times New Roman" panose="02020603050405020304" pitchFamily="18" charset="0"/>
                <a:ea typeface="Times New Roman" panose="02020603050405020304" pitchFamily="18" charset="0"/>
              </a:rPr>
              <a:t>mümkinçiligi hakynda meselä </a:t>
            </a:r>
            <a:r>
              <a:rPr lang="sq-AL" sz="3100" dirty="0" smtClean="0">
                <a:latin typeface="Times New Roman" panose="02020603050405020304" pitchFamily="18" charset="0"/>
                <a:ea typeface="Times New Roman" panose="02020603050405020304" pitchFamily="18" charset="0"/>
              </a:rPr>
              <a:t>gara</a:t>
            </a:r>
            <a:r>
              <a:rPr lang="ru-RU"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lan </a:t>
            </a:r>
            <a:r>
              <a:rPr lang="sq-AL" sz="3100" dirty="0">
                <a:latin typeface="Times New Roman" panose="02020603050405020304" pitchFamily="18" charset="0"/>
                <a:ea typeface="Times New Roman" panose="02020603050405020304" pitchFamily="18" charset="0"/>
              </a:rPr>
              <a:t>halatynda onuň bilen söhbetdeşlik geçirilýär, onuň tölege ukyplylygy we işewürler dünýäsindäki abraýy </a:t>
            </a:r>
            <a:r>
              <a:rPr lang="sq-AL" sz="3100" dirty="0" smtClean="0">
                <a:latin typeface="Times New Roman" panose="02020603050405020304" pitchFamily="18" charset="0"/>
                <a:ea typeface="Times New Roman" panose="02020603050405020304" pitchFamily="18" charset="0"/>
              </a:rPr>
              <a:t>öwrenilýär</a:t>
            </a:r>
            <a:r>
              <a:rPr lang="sq-AL" sz="3100" dirty="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1553055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1248" y="624110"/>
            <a:ext cx="9729078" cy="6233890"/>
          </a:xfrm>
        </p:spPr>
        <p:txBody>
          <a:bodyPr>
            <a:normAutofit fontScale="90000"/>
          </a:bodyPr>
          <a:lstStyle/>
          <a:p>
            <a:r>
              <a:rPr lang="ru-RU" sz="3100" dirty="0">
                <a:solidFill>
                  <a:srgbClr val="000000"/>
                </a:solidFill>
                <a:latin typeface="Times New Roman" panose="02020603050405020304" pitchFamily="18" charset="0"/>
                <a:ea typeface="Times New Roman" panose="02020603050405020304" pitchFamily="18" charset="0"/>
              </a:rPr>
              <a:t> </a:t>
            </a:r>
            <a:r>
              <a:rPr lang="sq-AL" sz="3100" dirty="0">
                <a:solidFill>
                  <a:srgbClr val="000000"/>
                </a:solidFill>
                <a:latin typeface="Times New Roman" panose="02020603050405020304" pitchFamily="18" charset="0"/>
                <a:ea typeface="Times New Roman" panose="02020603050405020304" pitchFamily="18" charset="0"/>
              </a:rPr>
              <a:t>Edara görnüşli tarap karz almak üçin banka şu aşakdaky </a:t>
            </a:r>
            <a:r>
              <a:rPr lang="sq-AL" sz="3100" dirty="0" smtClean="0">
                <a:solidFill>
                  <a:srgbClr val="000000"/>
                </a:solidFill>
                <a:latin typeface="Times New Roman" panose="02020603050405020304" pitchFamily="18" charset="0"/>
                <a:ea typeface="Times New Roman" panose="02020603050405020304" pitchFamily="18" charset="0"/>
              </a:rPr>
              <a:t>resmina</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malaryň </a:t>
            </a:r>
            <a:r>
              <a:rPr lang="sq-AL" sz="3100" dirty="0">
                <a:solidFill>
                  <a:srgbClr val="000000"/>
                </a:solidFill>
                <a:latin typeface="Times New Roman" panose="02020603050405020304" pitchFamily="18" charset="0"/>
                <a:ea typeface="Times New Roman" panose="02020603050405020304" pitchFamily="18" charset="0"/>
              </a:rPr>
              <a:t>toplumyny görkezilýär: karz haýyşy baradaky arza ýa-da towakganama; biznes – meýilnama; soňky hasabat senesiniň </a:t>
            </a:r>
            <a:r>
              <a:rPr lang="sq-AL" sz="3100" dirty="0" smtClean="0">
                <a:solidFill>
                  <a:srgbClr val="000000"/>
                </a:solidFill>
                <a:latin typeface="Times New Roman" panose="02020603050405020304" pitchFamily="18" charset="0"/>
                <a:ea typeface="Times New Roman" panose="02020603050405020304" pitchFamily="18" charset="0"/>
              </a:rPr>
              <a:t>ba</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lansy </a:t>
            </a:r>
            <a:r>
              <a:rPr lang="sq-AL" sz="3100" dirty="0">
                <a:solidFill>
                  <a:srgbClr val="000000"/>
                </a:solidFill>
                <a:latin typeface="Times New Roman" panose="02020603050405020304" pitchFamily="18" charset="0"/>
                <a:ea typeface="Times New Roman" panose="02020603050405020304" pitchFamily="18" charset="0"/>
              </a:rPr>
              <a:t>we geçen 3 ýyl üçin balansy; girdejileri we ýitgileri hakynda hasabat; şertnamalaryň (geleşikleriň) ýa-da karzlaşdyrylýan </a:t>
            </a:r>
            <a:r>
              <a:rPr lang="sq-AL" sz="3100" dirty="0" smtClean="0">
                <a:solidFill>
                  <a:srgbClr val="000000"/>
                </a:solidFill>
                <a:latin typeface="Times New Roman" panose="02020603050405020304" pitchFamily="18" charset="0"/>
                <a:ea typeface="Times New Roman" panose="02020603050405020304" pitchFamily="18" charset="0"/>
              </a:rPr>
              <a:t>haryt</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laryň</a:t>
            </a:r>
            <a:r>
              <a:rPr lang="sq-AL" sz="3100" dirty="0">
                <a:solidFill>
                  <a:srgbClr val="000000"/>
                </a:solidFill>
                <a:latin typeface="Times New Roman" panose="02020603050405020304" pitchFamily="18" charset="0"/>
                <a:ea typeface="Times New Roman" panose="02020603050405020304" pitchFamily="18" charset="0"/>
              </a:rPr>
              <a:t>, ýerine ýekirilen işleriň we </a:t>
            </a:r>
            <a:r>
              <a:rPr lang="sq-AL" sz="3100" dirty="0" smtClean="0">
                <a:solidFill>
                  <a:srgbClr val="000000"/>
                </a:solidFill>
                <a:latin typeface="Times New Roman" panose="02020603050405020304" pitchFamily="18" charset="0"/>
                <a:ea typeface="Times New Roman" panose="02020603050405020304" pitchFamily="18" charset="0"/>
              </a:rPr>
              <a:t>hyzmatlaryň tassyknamasynyň hasapfakturalarynyň </a:t>
            </a:r>
            <a:r>
              <a:rPr lang="sq-AL" sz="3100" dirty="0">
                <a:solidFill>
                  <a:srgbClr val="000000"/>
                </a:solidFill>
                <a:latin typeface="Times New Roman" panose="02020603050405020304" pitchFamily="18" charset="0"/>
                <a:ea typeface="Times New Roman" panose="02020603050405020304" pitchFamily="18" charset="0"/>
              </a:rPr>
              <a:t>göçürmesi; esaslandyryş resminamalarynyň, edara görnüşli tarapyň hasaba alnandygy hakyndaky </a:t>
            </a:r>
            <a:r>
              <a:rPr lang="sq-AL" sz="3100" dirty="0" smtClean="0">
                <a:solidFill>
                  <a:srgbClr val="000000"/>
                </a:solidFill>
                <a:latin typeface="Times New Roman" panose="02020603050405020304" pitchFamily="18" charset="0"/>
                <a:ea typeface="Times New Roman" panose="02020603050405020304" pitchFamily="18" charset="0"/>
              </a:rPr>
              <a:t>şahadatna</a:t>
            </a:r>
            <a:r>
              <a:rPr lang="ru-RU" sz="3100" dirty="0" smtClean="0">
                <a:solidFill>
                  <a:srgbClr val="000000"/>
                </a:solidFill>
                <a:latin typeface="Times New Roman" panose="02020603050405020304" pitchFamily="18" charset="0"/>
                <a:ea typeface="Times New Roman" panose="02020603050405020304" pitchFamily="18" charset="0"/>
              </a:rPr>
              <a:t>-</a:t>
            </a:r>
            <a:r>
              <a:rPr lang="sq-AL" sz="3100" dirty="0" smtClean="0">
                <a:solidFill>
                  <a:srgbClr val="000000"/>
                </a:solidFill>
                <a:latin typeface="Times New Roman" panose="02020603050405020304" pitchFamily="18" charset="0"/>
                <a:ea typeface="Times New Roman" panose="02020603050405020304" pitchFamily="18" charset="0"/>
              </a:rPr>
              <a:t>manyň göçürmesi </a:t>
            </a:r>
            <a:r>
              <a:rPr lang="sq-AL" sz="3100" dirty="0">
                <a:solidFill>
                  <a:srgbClr val="000000"/>
                </a:solidFill>
                <a:latin typeface="Times New Roman" panose="02020603050405020304" pitchFamily="18" charset="0"/>
                <a:ea typeface="Times New Roman" panose="02020603050405020304" pitchFamily="18" charset="0"/>
              </a:rPr>
              <a:t>we edara görnüşli taraplaryň bitewi döwlet hasaba alnyşynyň Ýazgysy; notarial ýa-da ýokarda durýan gurama tarapyndan şaýat geçilen gollaryň asyl nusgasynyň we möhürleriň nusgalarynyň kartoçkasy. </a:t>
            </a:r>
            <a:endParaRPr lang="ru-RU" dirty="0"/>
          </a:p>
        </p:txBody>
      </p:sp>
    </p:spTree>
    <p:extLst>
      <p:ext uri="{BB962C8B-B14F-4D97-AF65-F5344CB8AC3E}">
        <p14:creationId xmlns:p14="http://schemas.microsoft.com/office/powerpoint/2010/main" val="354377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7881" y="704008"/>
            <a:ext cx="9933264" cy="5909855"/>
          </a:xfrm>
        </p:spPr>
        <p:txBody>
          <a:bodyPr>
            <a:normAutofit fontScale="90000"/>
          </a:bodyPr>
          <a:lstStyle/>
          <a:p>
            <a:pPr>
              <a:spcAft>
                <a:spcPts val="0"/>
              </a:spcAft>
            </a:pPr>
            <a:r>
              <a:rPr lang="ru-RU" sz="2700" dirty="0">
                <a:latin typeface="Times New Roman" panose="02020603050405020304" pitchFamily="18" charset="0"/>
                <a:ea typeface="Times New Roman" panose="02020603050405020304" pitchFamily="18" charset="0"/>
              </a:rPr>
              <a:t> </a:t>
            </a:r>
            <a:r>
              <a:rPr lang="sq-AL" sz="2700" b="1" dirty="0">
                <a:latin typeface="Times New Roman" panose="02020603050405020304" pitchFamily="18" charset="0"/>
                <a:ea typeface="Times New Roman" panose="02020603050405020304" pitchFamily="18" charset="0"/>
              </a:rPr>
              <a:t>Şahsy tarap – hususy telekeçi</a:t>
            </a:r>
            <a:r>
              <a:rPr lang="sq-AL" sz="2700" dirty="0">
                <a:latin typeface="Times New Roman" panose="02020603050405020304" pitchFamily="18" charset="0"/>
                <a:ea typeface="Times New Roman" panose="02020603050405020304" pitchFamily="18" charset="0"/>
              </a:rPr>
              <a:t> bank resminamalaryň iň aşakdaky toplumyny görkezýär: karz haýyşy baradaky arza ýa-da towakganama; biznes – meýil</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nama; şahsy tarapyň – hususy telekeçiligiň girdejilerine salgyt boýunça resmi</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nama; şertnamalaryň (geleşikleri) ýa-da karzlaşdyrylýan harytlaryň, ýerine ýetirilen işleriň we hyzmatlaryň tassyknamasynyň hasap-fakturasynyň göçür</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mesi; hasaba alnyş şahadatnamasynyň we patentiň göçürmesi (eger hereket edýän kadalaşdyryjy hukuknamalarda göz öňünde tutulan bolsa), şeýle hem işiň görnüşleriniň ygtyýarlandyrmasy boýunça ygtyýarnama; notarial edara </a:t>
            </a:r>
            <a:r>
              <a:rPr lang="sq-AL" sz="2700" dirty="0" smtClean="0">
                <a:latin typeface="Times New Roman" panose="02020603050405020304" pitchFamily="18" charset="0"/>
                <a:ea typeface="Times New Roman" panose="02020603050405020304" pitchFamily="18" charset="0"/>
              </a:rPr>
              <a:t>tarapyn</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dan </a:t>
            </a:r>
            <a:r>
              <a:rPr lang="sq-AL" sz="2700" dirty="0">
                <a:latin typeface="Times New Roman" panose="02020603050405020304" pitchFamily="18" charset="0"/>
                <a:ea typeface="Times New Roman" panose="02020603050405020304" pitchFamily="18" charset="0"/>
              </a:rPr>
              <a:t>şaýatlyk edilýän gollaryň asyl nusgasynyň kartoçkasy.</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b="1" dirty="0">
                <a:latin typeface="Times New Roman" panose="02020603050405020304" pitchFamily="18" charset="0"/>
                <a:ea typeface="Times New Roman" panose="02020603050405020304" pitchFamily="18" charset="0"/>
              </a:rPr>
              <a:t>Şahsy tarap </a:t>
            </a:r>
            <a:r>
              <a:rPr lang="sq-AL" sz="2700" dirty="0">
                <a:latin typeface="Times New Roman" panose="02020603050405020304" pitchFamily="18" charset="0"/>
                <a:ea typeface="Times New Roman" panose="02020603050405020304" pitchFamily="18" charset="0"/>
              </a:rPr>
              <a:t>banka resminamalaryň şu aşakdaky toplumyny görkezýär: karz haýyşy baradaky arza we şahsy tarapyň towakganamasy; şahsyýetini </a:t>
            </a:r>
            <a:r>
              <a:rPr lang="sq-AL" sz="2700" dirty="0" smtClean="0">
                <a:latin typeface="Times New Roman" panose="02020603050405020304" pitchFamily="18" charset="0"/>
                <a:ea typeface="Times New Roman" panose="02020603050405020304" pitchFamily="18" charset="0"/>
              </a:rPr>
              <a:t>tassyk</a:t>
            </a:r>
            <a:r>
              <a:rPr lang="ru-RU"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laýan </a:t>
            </a:r>
            <a:r>
              <a:rPr lang="sq-AL" sz="2700" dirty="0">
                <a:latin typeface="Times New Roman" panose="02020603050405020304" pitchFamily="18" charset="0"/>
                <a:ea typeface="Times New Roman" panose="02020603050405020304" pitchFamily="18" charset="0"/>
              </a:rPr>
              <a:t>resminama; girdeji çeşmeleri barada habarnama. </a:t>
            </a:r>
            <a:endParaRPr lang="ru-RU" dirty="0"/>
          </a:p>
        </p:txBody>
      </p:sp>
    </p:spTree>
    <p:extLst>
      <p:ext uri="{BB962C8B-B14F-4D97-AF65-F5344CB8AC3E}">
        <p14:creationId xmlns:p14="http://schemas.microsoft.com/office/powerpoint/2010/main" val="3816758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1045" y="624110"/>
            <a:ext cx="9693567" cy="5998632"/>
          </a:xfrm>
        </p:spPr>
        <p:txBody>
          <a:bodyPr>
            <a:normAutofit fontScale="90000"/>
          </a:bodyPr>
          <a:lstStyle/>
          <a:p>
            <a:pPr>
              <a:spcAft>
                <a:spcPts val="0"/>
              </a:spcAft>
            </a:pPr>
            <a:r>
              <a:rPr lang="sq-AL" sz="2700" dirty="0">
                <a:solidFill>
                  <a:schemeClr val="tx1"/>
                </a:solidFill>
                <a:latin typeface="Times New Roman" panose="02020603050405020304" pitchFamily="18" charset="0"/>
                <a:ea typeface="Times New Roman" panose="02020603050405020304" pitchFamily="18" charset="0"/>
              </a:rPr>
              <a:t>Karz bermek hakyndaky karary kabul etmek üçin bank müşderilerinden beýleki zerur maglumatlary goşmaça talap edip biler. Berlen maglumtlaryň dogrulygyna şubhe ýüze çykan halatynda bank karz bermezden öň maglumat</a:t>
            </a:r>
            <a:r>
              <a:rPr lang="ru-RU" sz="2700" dirty="0">
                <a:solidFill>
                  <a:schemeClr val="tx1"/>
                </a:solidFill>
                <a:latin typeface="Times New Roman" panose="02020603050405020304" pitchFamily="18" charset="0"/>
                <a:ea typeface="Times New Roman" panose="02020603050405020304" pitchFamily="18" charset="0"/>
              </a:rPr>
              <a:t>-</a:t>
            </a:r>
            <a:r>
              <a:rPr lang="sq-AL" sz="2700" dirty="0">
                <a:solidFill>
                  <a:schemeClr val="tx1"/>
                </a:solidFill>
                <a:latin typeface="Times New Roman" panose="02020603050405020304" pitchFamily="18" charset="0"/>
                <a:ea typeface="Times New Roman" panose="02020603050405020304" pitchFamily="18" charset="0"/>
              </a:rPr>
              <a:t>lary barlap biler, şondan soňra karzyň berilmeginiň maksadalaýykdygy </a:t>
            </a:r>
            <a:r>
              <a:rPr lang="sq-AL" sz="2700" dirty="0" smtClean="0">
                <a:solidFill>
                  <a:schemeClr val="tx1"/>
                </a:solidFill>
                <a:latin typeface="Times New Roman" panose="02020603050405020304" pitchFamily="18" charset="0"/>
                <a:ea typeface="Times New Roman" panose="02020603050405020304" pitchFamily="18" charset="0"/>
              </a:rPr>
              <a:t>ha</a:t>
            </a:r>
            <a:r>
              <a:rPr lang="ru-RU" sz="2700" dirty="0">
                <a:solidFill>
                  <a:schemeClr val="tx1"/>
                </a:solidFill>
                <a:latin typeface="Times New Roman" panose="02020603050405020304" pitchFamily="18" charset="0"/>
                <a:ea typeface="Times New Roman" panose="02020603050405020304" pitchFamily="18" charset="0"/>
              </a:rPr>
              <a:t>-</a:t>
            </a:r>
            <a:r>
              <a:rPr lang="sq-AL" sz="2700" dirty="0" smtClean="0">
                <a:solidFill>
                  <a:schemeClr val="tx1"/>
                </a:solidFill>
                <a:latin typeface="Times New Roman" panose="02020603050405020304" pitchFamily="18" charset="0"/>
                <a:ea typeface="Times New Roman" panose="02020603050405020304" pitchFamily="18" charset="0"/>
              </a:rPr>
              <a:t>kyndaky </a:t>
            </a:r>
            <a:r>
              <a:rPr lang="sq-AL" sz="2700" dirty="0">
                <a:solidFill>
                  <a:schemeClr val="tx1"/>
                </a:solidFill>
                <a:latin typeface="Times New Roman" panose="02020603050405020304" pitchFamily="18" charset="0"/>
                <a:ea typeface="Times New Roman" panose="02020603050405020304" pitchFamily="18" charset="0"/>
              </a:rPr>
              <a:t>jemlemä gelinýär.</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a:solidFill>
                  <a:schemeClr val="tx1"/>
                </a:solidFill>
                <a:latin typeface="Times New Roman" panose="02020603050405020304" pitchFamily="18" charset="0"/>
                <a:ea typeface="Times New Roman" panose="02020603050405020304" pitchFamily="18" charset="0"/>
              </a:rPr>
              <a:t>    </a:t>
            </a:r>
            <a:r>
              <a:rPr lang="sq-AL" sz="2700" dirty="0">
                <a:solidFill>
                  <a:schemeClr val="tx1"/>
                </a:solidFill>
                <a:latin typeface="Times New Roman" panose="02020603050405020304" pitchFamily="18" charset="0"/>
                <a:ea typeface="Times New Roman" panose="02020603050405020304" pitchFamily="18" charset="0"/>
              </a:rPr>
              <a:t>Karz şertnamasynyň hökmany şertlerine şu aşakdakyla degişlidir:</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taraplaryň </a:t>
            </a:r>
            <a:r>
              <a:rPr lang="sq-AL" sz="2700" dirty="0">
                <a:solidFill>
                  <a:schemeClr val="tx1"/>
                </a:solidFill>
                <a:latin typeface="Times New Roman" panose="02020603050405020304" pitchFamily="18" charset="0"/>
                <a:ea typeface="Times New Roman" panose="02020603050405020304" pitchFamily="18" charset="0"/>
              </a:rPr>
              <a:t>atlary;</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karzyň </a:t>
            </a:r>
            <a:r>
              <a:rPr lang="sq-AL" sz="2700" dirty="0">
                <a:solidFill>
                  <a:schemeClr val="tx1"/>
                </a:solidFill>
                <a:latin typeface="Times New Roman" panose="02020603050405020304" pitchFamily="18" charset="0"/>
                <a:ea typeface="Times New Roman" panose="02020603050405020304" pitchFamily="18" charset="0"/>
              </a:rPr>
              <a:t>möçberi;</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karzyň </a:t>
            </a:r>
            <a:r>
              <a:rPr lang="sq-AL" sz="2700" dirty="0">
                <a:solidFill>
                  <a:schemeClr val="tx1"/>
                </a:solidFill>
                <a:latin typeface="Times New Roman" panose="02020603050405020304" pitchFamily="18" charset="0"/>
                <a:ea typeface="Times New Roman" panose="02020603050405020304" pitchFamily="18" charset="0"/>
              </a:rPr>
              <a:t>maksatlaýyn niýetlenilişi;</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karzlaryň </a:t>
            </a:r>
            <a:r>
              <a:rPr lang="sq-AL" sz="2700" dirty="0">
                <a:solidFill>
                  <a:schemeClr val="tx1"/>
                </a:solidFill>
                <a:latin typeface="Times New Roman" panose="02020603050405020304" pitchFamily="18" charset="0"/>
                <a:ea typeface="Times New Roman" panose="02020603050405020304" pitchFamily="18" charset="0"/>
              </a:rPr>
              <a:t>peýdalanylandygy üçin göterim möçberi;</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karzy </a:t>
            </a:r>
            <a:r>
              <a:rPr lang="sq-AL" sz="2700" dirty="0">
                <a:solidFill>
                  <a:schemeClr val="tx1"/>
                </a:solidFill>
                <a:latin typeface="Times New Roman" panose="02020603050405020304" pitchFamily="18" charset="0"/>
                <a:ea typeface="Times New Roman" panose="02020603050405020304" pitchFamily="18" charset="0"/>
              </a:rPr>
              <a:t>gaýtaryp bermegiň möhleti we ol boýunça göterimli tölegi;</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karz </a:t>
            </a:r>
            <a:r>
              <a:rPr lang="sq-AL" sz="2700" dirty="0">
                <a:solidFill>
                  <a:schemeClr val="tx1"/>
                </a:solidFill>
                <a:latin typeface="Times New Roman" panose="02020603050405020304" pitchFamily="18" charset="0"/>
                <a:ea typeface="Times New Roman" panose="02020603050405020304" pitchFamily="18" charset="0"/>
              </a:rPr>
              <a:t>şertnamasynyň taraplarynyň borçlary;</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smtClean="0">
                <a:solidFill>
                  <a:schemeClr val="tx1"/>
                </a:solidFill>
                <a:latin typeface="Times New Roman" panose="02020603050405020304" pitchFamily="18" charset="0"/>
                <a:ea typeface="Times New Roman" panose="02020603050405020304" pitchFamily="18" charset="0"/>
              </a:rPr>
              <a:t>- </a:t>
            </a:r>
            <a:r>
              <a:rPr lang="sq-AL" sz="2700" dirty="0" smtClean="0">
                <a:solidFill>
                  <a:schemeClr val="tx1"/>
                </a:solidFill>
                <a:latin typeface="Times New Roman" panose="02020603050405020304" pitchFamily="18" charset="0"/>
                <a:ea typeface="Times New Roman" panose="02020603050405020304" pitchFamily="18" charset="0"/>
              </a:rPr>
              <a:t>taraplaryň </a:t>
            </a:r>
            <a:r>
              <a:rPr lang="sq-AL" sz="2700" dirty="0">
                <a:solidFill>
                  <a:schemeClr val="tx1"/>
                </a:solidFill>
                <a:latin typeface="Times New Roman" panose="02020603050405020304" pitchFamily="18" charset="0"/>
                <a:ea typeface="Times New Roman" panose="02020603050405020304" pitchFamily="18" charset="0"/>
              </a:rPr>
              <a:t>rekwezitleri (görkezijileri).</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r>
              <a:rPr lang="ru-RU" sz="2700" dirty="0">
                <a:solidFill>
                  <a:schemeClr val="tx1"/>
                </a:solidFill>
                <a:latin typeface="Times New Roman" panose="02020603050405020304" pitchFamily="18" charset="0"/>
                <a:ea typeface="Times New Roman" panose="02020603050405020304" pitchFamily="18" charset="0"/>
              </a:rPr>
              <a:t>    </a:t>
            </a:r>
            <a:r>
              <a:rPr lang="sq-AL" sz="2700" dirty="0">
                <a:solidFill>
                  <a:schemeClr val="tx1"/>
                </a:solidFill>
                <a:latin typeface="Times New Roman" panose="02020603050405020304" pitchFamily="18" charset="0"/>
                <a:ea typeface="Times New Roman" panose="02020603050405020304" pitchFamily="18" charset="0"/>
              </a:rPr>
              <a:t>Her bir karz alyjy üçin karz şertnamasynyň şerti özbaşdak kesgitlenilýär.</a:t>
            </a:r>
            <a:r>
              <a:rPr lang="ru-RU" sz="2700" dirty="0">
                <a:solidFill>
                  <a:schemeClr val="tx1"/>
                </a:solidFill>
                <a:latin typeface="Times New Roman" panose="02020603050405020304" pitchFamily="18" charset="0"/>
                <a:ea typeface="Times New Roman" panose="02020603050405020304" pitchFamily="18" charset="0"/>
              </a:rPr>
              <a:t/>
            </a:r>
            <a:br>
              <a:rPr lang="ru-RU" sz="2700" dirty="0">
                <a:solidFill>
                  <a:schemeClr val="tx1"/>
                </a:solidFill>
                <a:latin typeface="Times New Roman" panose="02020603050405020304" pitchFamily="18" charset="0"/>
                <a:ea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2825447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5635" y="544211"/>
            <a:ext cx="9959897" cy="6233890"/>
          </a:xfrm>
        </p:spPr>
        <p:txBody>
          <a:bodyPr>
            <a:normAutofit fontScale="90000"/>
          </a:bodyPr>
          <a:lstStyle/>
          <a:p>
            <a:pPr>
              <a:spcBef>
                <a:spcPts val="1200"/>
              </a:spcBef>
              <a:spcAft>
                <a:spcPts val="0"/>
              </a:spcAft>
            </a:pPr>
            <a:r>
              <a:rPr lang="sq-AL" sz="2700" dirty="0">
                <a:latin typeface="Times New Roman" panose="02020603050405020304" pitchFamily="18" charset="0"/>
                <a:ea typeface="Times New Roman" panose="02020603050405020304" pitchFamily="18" charset="0"/>
              </a:rPr>
              <a:t>Karzyň berilmegi bilen baglanyşykly resminamalar we beýleki maglumatlar karz alyjynyň ýörite maglumatlar bukhasynda tertipleşdirilýär.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Karz berlen halatynda bir wagtda üpjünçiligiň dürli görnüşleri ulanylyp bilner. Karz boýunça göterimiň möçberi we komission hyzmatlarynyň ululygy bank tarapyndan özbaşdak bellenilýär. Karzyň peýdalanylandygy üçin göteri</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miň möçberi, şeýle hem hasaplanylan göterimleriň tölenmeginiň möhleti karz şertnamasynda bellenilýär. Karz boýunça göterimler TMB-niň kadalaşdyryjy namalaryna laýyklykda karzyň hakyky peýdalanylan döwri üçin hasaplanylýar. Bank karzlaşdyrmak işinde karzyň maksatlaýyn ulanylyşyna gözegçiligi amala aşyrylýar. Barlaglary netijeli aktlar (namalar) ýa-da resminmalar bilen resmileş</a:t>
            </a:r>
            <a:r>
              <a:rPr lang="ru-RU" sz="2700" dirty="0">
                <a:latin typeface="Times New Roman" panose="02020603050405020304" pitchFamily="18" charset="0"/>
                <a:ea typeface="Times New Roman" panose="02020603050405020304" pitchFamily="18" charset="0"/>
              </a:rPr>
              <a:t>-</a:t>
            </a:r>
            <a:r>
              <a:rPr lang="sq-AL" sz="2700" dirty="0">
                <a:latin typeface="Times New Roman" panose="02020603050405020304" pitchFamily="18" charset="0"/>
                <a:ea typeface="Times New Roman" panose="02020603050405020304" pitchFamily="18" charset="0"/>
              </a:rPr>
              <a:t>dirilýär, olara bankyň ygtyýarly wekilleri we karz alyjylar gol çekýärler. Bu </a:t>
            </a:r>
            <a:r>
              <a:rPr lang="sq-AL" sz="2700" dirty="0" smtClean="0">
                <a:latin typeface="Times New Roman" panose="02020603050405020304" pitchFamily="18" charset="0"/>
                <a:ea typeface="Times New Roman" panose="02020603050405020304" pitchFamily="18" charset="0"/>
              </a:rPr>
              <a:t>ýagdaýy </a:t>
            </a:r>
            <a:r>
              <a:rPr lang="sq-AL" sz="2700" dirty="0">
                <a:latin typeface="Times New Roman" panose="02020603050405020304" pitchFamily="18" charset="0"/>
                <a:ea typeface="Times New Roman" panose="02020603050405020304" pitchFamily="18" charset="0"/>
              </a:rPr>
              <a:t>sarp edijilik maksady bilen karz alan şahsy adamlara degişli däldir.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sq-AL" sz="2700" dirty="0">
                <a:latin typeface="Times New Roman" panose="02020603050405020304" pitchFamily="18" charset="0"/>
                <a:ea typeface="Times New Roman" panose="02020603050405020304" pitchFamily="18" charset="0"/>
              </a:rPr>
              <a:t>Gözegçiligiň görnüşi bank tarapyndan özbaşdak kesgitlenilýär. Karzyň </a:t>
            </a:r>
            <a:r>
              <a:rPr lang="sq-AL" sz="2700" dirty="0" smtClean="0">
                <a:latin typeface="Times New Roman" panose="02020603050405020304" pitchFamily="18" charset="0"/>
                <a:ea typeface="Times New Roman" panose="02020603050405020304" pitchFamily="18" charset="0"/>
              </a:rPr>
              <a:t>niýet</a:t>
            </a:r>
            <a:r>
              <a:rPr lang="tk-TM" sz="2700" dirty="0" smtClean="0">
                <a:latin typeface="Times New Roman" panose="02020603050405020304" pitchFamily="18" charset="0"/>
                <a:ea typeface="Times New Roman" panose="02020603050405020304" pitchFamily="18" charset="0"/>
              </a:rPr>
              <a:t>-</a:t>
            </a:r>
            <a:r>
              <a:rPr lang="sq-AL" sz="2700" dirty="0" smtClean="0">
                <a:latin typeface="Times New Roman" panose="02020603050405020304" pitchFamily="18" charset="0"/>
                <a:ea typeface="Times New Roman" panose="02020603050405020304" pitchFamily="18" charset="0"/>
              </a:rPr>
              <a:t>lenilen </a:t>
            </a:r>
            <a:r>
              <a:rPr lang="sq-AL" sz="2700" dirty="0">
                <a:latin typeface="Times New Roman" panose="02020603050405020304" pitchFamily="18" charset="0"/>
                <a:ea typeface="Times New Roman" panose="02020603050405020304" pitchFamily="18" charset="0"/>
              </a:rPr>
              <a:t>maksady üçin ulanylmandygy sebäpli, karz alyja karz şertnamasynda göz öňünde tutulan çäreler ulanylýar.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546905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2369" y="624109"/>
            <a:ext cx="9862243" cy="6016387"/>
          </a:xfrm>
        </p:spPr>
        <p:txBody>
          <a:bodyPr>
            <a:normAutofit fontScale="90000"/>
          </a:bodyPr>
          <a:lstStyle/>
          <a:p>
            <a:pPr>
              <a:spcAft>
                <a:spcPts val="0"/>
              </a:spcAft>
            </a:pPr>
            <a:r>
              <a:rPr lang="ru-RU" sz="2700" dirty="0">
                <a:solidFill>
                  <a:srgbClr val="00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Karzyň öz wagtynda üzülmedik halatynda bank karz şertnamasynda göz öňünde tutulan ýokarlandyrylan möçber boýunça göterimleri hasaplaýar. Karz alyjynyň hasaplaryndan serişdani tutup almak onuň razylygy bolmazdan bankyň degişli resminamasy (görkezmesi, töleg talaby we ş.m.) esasynda geçirilýär. Onda tutulup alynan zadyň ady, karz şertnamasynyň maddalary ýa-da punktlary görkezilýär. Şolar esasynda banka jedelsiz ýagdaýda serişdeleri tutup almagyň hukugy berilýär.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Karz nagt pul serişdeleri bilen, şol sanda pul geçirmesi tertibinde ýa-da nagt däl töleg görnüşinde tölenilip bilner. Karz şertnamasynda göz öňünde tutulan şertlerde karz alyjy alan karzyny möhletinden gaýtaryp bermek hukuklaryna eýedir. Şeýle hem karz alyjynyň towakganamasy boýunça bank karz şertnama</a:t>
            </a:r>
            <a:r>
              <a:rPr lang="ru-RU" sz="2700" dirty="0">
                <a:solidFill>
                  <a:srgbClr val="000000"/>
                </a:solidFill>
                <a:latin typeface="Times New Roman" panose="02020603050405020304" pitchFamily="18" charset="0"/>
                <a:ea typeface="Times New Roman" panose="02020603050405020304" pitchFamily="18" charset="0"/>
              </a:rPr>
              <a:t>-</a:t>
            </a:r>
            <a:r>
              <a:rPr lang="sq-AL" sz="2700" dirty="0">
                <a:solidFill>
                  <a:srgbClr val="000000"/>
                </a:solidFill>
                <a:latin typeface="Times New Roman" panose="02020603050405020304" pitchFamily="18" charset="0"/>
                <a:ea typeface="Times New Roman" panose="02020603050405020304" pitchFamily="18" charset="0"/>
              </a:rPr>
              <a:t>syna goşmaça ylalaşykda kesgitlenilýän şertlerde karzyň gaýtaryp bermek möhletini uzaltmak hukugyna </a:t>
            </a:r>
            <a:r>
              <a:rPr lang="ru-RU" sz="2700" dirty="0">
                <a:solidFill>
                  <a:srgbClr val="000000"/>
                </a:solidFill>
                <a:latin typeface="Times New Roman" panose="02020603050405020304" pitchFamily="18" charset="0"/>
                <a:ea typeface="Times New Roman" panose="02020603050405020304" pitchFamily="18" charset="0"/>
              </a:rPr>
              <a:t>e</a:t>
            </a:r>
            <a:r>
              <a:rPr lang="sq-AL" sz="2700" dirty="0">
                <a:solidFill>
                  <a:srgbClr val="000000"/>
                </a:solidFill>
                <a:latin typeface="Times New Roman" panose="02020603050405020304" pitchFamily="18" charset="0"/>
                <a:ea typeface="Times New Roman" panose="02020603050405020304" pitchFamily="18" charset="0"/>
              </a:rPr>
              <a:t>ýedir. Karzyň möhletini uzaltmak hakyndaky şu karar karz komiteti ýa-da bankyň beýleki ygtyýarly edarasy t</a:t>
            </a:r>
            <a:r>
              <a:rPr lang="ru-RU" sz="2700" dirty="0">
                <a:solidFill>
                  <a:srgbClr val="000000"/>
                </a:solidFill>
                <a:latin typeface="Times New Roman" panose="02020603050405020304" pitchFamily="18" charset="0"/>
                <a:ea typeface="Times New Roman" panose="02020603050405020304" pitchFamily="18" charset="0"/>
              </a:rPr>
              <a:t>a</a:t>
            </a:r>
            <a:r>
              <a:rPr lang="sq-AL" sz="2700" dirty="0">
                <a:solidFill>
                  <a:srgbClr val="000000"/>
                </a:solidFill>
                <a:latin typeface="Times New Roman" panose="02020603050405020304" pitchFamily="18" charset="0"/>
                <a:ea typeface="Times New Roman" panose="02020603050405020304" pitchFamily="18" charset="0"/>
              </a:rPr>
              <a:t>rapyndan kabul edilýär</a:t>
            </a:r>
            <a:endParaRPr lang="ru-RU" dirty="0"/>
          </a:p>
        </p:txBody>
      </p:sp>
    </p:spTree>
    <p:extLst>
      <p:ext uri="{BB962C8B-B14F-4D97-AF65-F5344CB8AC3E}">
        <p14:creationId xmlns:p14="http://schemas.microsoft.com/office/powerpoint/2010/main" val="2362371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6758" y="659621"/>
            <a:ext cx="9729925" cy="4986578"/>
          </a:xfrm>
        </p:spPr>
        <p:txBody>
          <a:bodyPr>
            <a:normAutofit fontScale="90000"/>
          </a:bodyPr>
          <a:lstStyle/>
          <a:p>
            <a:pPr>
              <a:spcBef>
                <a:spcPts val="1200"/>
              </a:spcBef>
              <a:spcAft>
                <a:spcPts val="300"/>
              </a:spcAft>
            </a:pPr>
            <a:r>
              <a:rPr lang="ru-RU" sz="2000" b="1" kern="1600" spc="-15" dirty="0" smtClean="0">
                <a:latin typeface="Times New Roman" panose="02020603050405020304" pitchFamily="18" charset="0"/>
                <a:cs typeface="Arial" panose="020B0604020202020204" pitchFamily="34" charset="0"/>
              </a:rPr>
              <a:t>                                                </a:t>
            </a:r>
            <a:r>
              <a:rPr lang="sq-AL" sz="2000" b="1" kern="1600" spc="-15" dirty="0" smtClean="0">
                <a:latin typeface="Times New Roman" panose="02020603050405020304" pitchFamily="18" charset="0"/>
                <a:cs typeface="Arial" panose="020B0604020202020204" pitchFamily="34" charset="0"/>
              </a:rPr>
              <a:t>7.6</a:t>
            </a:r>
            <a:r>
              <a:rPr lang="sq-AL" sz="2000" b="1" kern="1600" spc="-15" dirty="0">
                <a:latin typeface="Times New Roman" panose="02020603050405020304" pitchFamily="18" charset="0"/>
                <a:cs typeface="Arial" panose="020B0604020202020204" pitchFamily="34" charset="0"/>
              </a:rPr>
              <a:t>. Türkmenistanda lizingiň öşüşi</a:t>
            </a:r>
            <a:r>
              <a:rPr lang="ru-RU" sz="2000" b="1" kern="1600" spc="-15" dirty="0">
                <a:latin typeface="Times New Roman" panose="02020603050405020304" pitchFamily="18" charset="0"/>
                <a:cs typeface="Arial" panose="020B0604020202020204" pitchFamily="34" charset="0"/>
              </a:rPr>
              <a:t>.</a:t>
            </a:r>
            <a:r>
              <a:rPr lang="ru-RU" sz="2000" b="1" kern="1600" dirty="0">
                <a:latin typeface="Arial" panose="020B0604020202020204" pitchFamily="34" charset="0"/>
              </a:rPr>
              <a:t/>
            </a:r>
            <a:br>
              <a:rPr lang="ru-RU" sz="2000" b="1" kern="1600" dirty="0">
                <a:latin typeface="Arial" panose="020B0604020202020204" pitchFamily="34" charset="0"/>
              </a:rPr>
            </a:br>
            <a:r>
              <a:rPr lang="sq-AL" sz="2000" b="1" dirty="0">
                <a:latin typeface="Times New Roman" panose="02020603050405020304" pitchFamily="18" charset="0"/>
                <a:ea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dirty="0">
                <a:latin typeface="Times New Roman" panose="02020603050405020304" pitchFamily="18" charset="0"/>
                <a:ea typeface="Times New Roman" panose="02020603050405020304" pitchFamily="18" charset="0"/>
              </a:rPr>
              <a:t>Lizingiň esay wezipeleriniň – lizing işi esasynda maýa goýumlary çekmek.</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dirty="0">
                <a:latin typeface="Times New Roman" panose="02020603050405020304" pitchFamily="18" charset="0"/>
                <a:ea typeface="Times New Roman" panose="02020603050405020304" pitchFamily="18" charset="0"/>
              </a:rPr>
              <a:t>Lizing işi amala aşyrylan halatynda şu aşakdaky adalgalar we düşünjeler ulanylýar: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b="1" dirty="0">
                <a:latin typeface="Times New Roman" panose="02020603050405020304" pitchFamily="18" charset="0"/>
                <a:ea typeface="Times New Roman" panose="02020603050405020304" pitchFamily="18" charset="0"/>
              </a:rPr>
              <a:t>lizing bu</a:t>
            </a:r>
            <a:r>
              <a:rPr lang="sq-AL" sz="2000" dirty="0">
                <a:latin typeface="Times New Roman" panose="02020603050405020304" pitchFamily="18" charset="0"/>
                <a:ea typeface="Times New Roman" panose="02020603050405020304" pitchFamily="18" charset="0"/>
              </a:rPr>
              <a:t> lizing şertnamasynda aňladylan emlägi töleg üçin lizing alyja berlen halatynda ýüze çykýan gatnaşyk, ol lizing alyjy üçin lizing berijiniň eýeçiliginde taýýarlanylýar ýa-da satyn alynýar;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b="1" dirty="0">
                <a:latin typeface="Times New Roman" panose="02020603050405020304" pitchFamily="18" charset="0"/>
                <a:ea typeface="Times New Roman" panose="02020603050405020304" pitchFamily="18" charset="0"/>
              </a:rPr>
              <a:t>lizing beriji</a:t>
            </a:r>
            <a:r>
              <a:rPr lang="sq-AL" sz="2000" dirty="0">
                <a:latin typeface="Times New Roman" panose="02020603050405020304" pitchFamily="18" charset="0"/>
                <a:ea typeface="Times New Roman" panose="02020603050405020304" pitchFamily="18" charset="0"/>
              </a:rPr>
              <a:t> – lizing şertnamasy boýunça lizing alyja peýdalanmaga lizing predmetini bermegi amala </a:t>
            </a:r>
            <a:r>
              <a:rPr lang="sq-AL" sz="2000" dirty="0" smtClean="0">
                <a:latin typeface="Times New Roman" panose="02020603050405020304" pitchFamily="18" charset="0"/>
                <a:ea typeface="Times New Roman" panose="02020603050405020304" pitchFamily="18" charset="0"/>
              </a:rPr>
              <a:t>aşyrýan </a:t>
            </a:r>
            <a:r>
              <a:rPr lang="sq-AL" sz="2000" dirty="0">
                <a:latin typeface="Times New Roman" panose="02020603050405020304" pitchFamily="18" charset="0"/>
                <a:ea typeface="Times New Roman" panose="02020603050405020304" pitchFamily="18" charset="0"/>
              </a:rPr>
              <a:t>şahsy ýa-da ed</a:t>
            </a:r>
            <a:r>
              <a:rPr lang="ru-RU" sz="2000" dirty="0">
                <a:latin typeface="Times New Roman" panose="02020603050405020304" pitchFamily="18" charset="0"/>
                <a:ea typeface="Times New Roman" panose="02020603050405020304" pitchFamily="18" charset="0"/>
              </a:rPr>
              <a:t>a</a:t>
            </a:r>
            <a:r>
              <a:rPr lang="sq-AL" sz="2000" dirty="0">
                <a:latin typeface="Times New Roman" panose="02020603050405020304" pitchFamily="18" charset="0"/>
                <a:ea typeface="Times New Roman" panose="02020603050405020304" pitchFamily="18" charset="0"/>
              </a:rPr>
              <a:t>ra görnüşli tarap;</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b="1" dirty="0">
                <a:latin typeface="Times New Roman" panose="02020603050405020304" pitchFamily="18" charset="0"/>
                <a:ea typeface="Times New Roman" panose="02020603050405020304" pitchFamily="18" charset="0"/>
              </a:rPr>
              <a:t>lizing alyjy</a:t>
            </a:r>
            <a:r>
              <a:rPr lang="sq-AL" sz="2000" dirty="0">
                <a:latin typeface="Times New Roman" panose="02020603050405020304" pitchFamily="18" charset="0"/>
                <a:ea typeface="Times New Roman" panose="02020603050405020304" pitchFamily="18" charset="0"/>
              </a:rPr>
              <a:t> – lizing şertnamasy boýunça lizing predmetini peýdalanmaga alýan şahsy ýa-da ed</a:t>
            </a:r>
            <a:r>
              <a:rPr lang="ru-RU" sz="2000" dirty="0">
                <a:latin typeface="Times New Roman" panose="02020603050405020304" pitchFamily="18" charset="0"/>
                <a:ea typeface="Times New Roman" panose="02020603050405020304" pitchFamily="18" charset="0"/>
              </a:rPr>
              <a:t>a</a:t>
            </a:r>
            <a:r>
              <a:rPr lang="sq-AL" sz="2000" dirty="0">
                <a:latin typeface="Times New Roman" panose="02020603050405020304" pitchFamily="18" charset="0"/>
                <a:ea typeface="Times New Roman" panose="02020603050405020304" pitchFamily="18" charset="0"/>
              </a:rPr>
              <a:t>ra </a:t>
            </a:r>
            <a:r>
              <a:rPr lang="sq-AL" sz="2000" dirty="0" smtClean="0">
                <a:latin typeface="Times New Roman" panose="02020603050405020304" pitchFamily="18" charset="0"/>
                <a:ea typeface="Times New Roman" panose="02020603050405020304" pitchFamily="18" charset="0"/>
              </a:rPr>
              <a:t>görnüşli </a:t>
            </a:r>
            <a:r>
              <a:rPr lang="sq-AL" sz="2000" dirty="0">
                <a:latin typeface="Times New Roman" panose="02020603050405020304" pitchFamily="18" charset="0"/>
                <a:ea typeface="Times New Roman" panose="02020603050405020304" pitchFamily="18" charset="0"/>
              </a:rPr>
              <a:t>tarap;</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b="1" dirty="0">
                <a:latin typeface="Times New Roman" panose="02020603050405020304" pitchFamily="18" charset="0"/>
                <a:ea typeface="Times New Roman" panose="02020603050405020304" pitchFamily="18" charset="0"/>
              </a:rPr>
              <a:t>lizing predmetini satyjy</a:t>
            </a:r>
            <a:r>
              <a:rPr lang="sq-AL" sz="2000" dirty="0">
                <a:latin typeface="Times New Roman" panose="02020603050405020304" pitchFamily="18" charset="0"/>
                <a:ea typeface="Times New Roman" panose="02020603050405020304" pitchFamily="18" charset="0"/>
              </a:rPr>
              <a:t> – şahsy ýa-da edara görnütarap, ondan lizing beriji lizing predmetini satyn alýar.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sq-AL" sz="2000" dirty="0">
                <a:latin typeface="Times New Roman" panose="02020603050405020304" pitchFamily="18" charset="0"/>
                <a:ea typeface="Times New Roman" panose="02020603050405020304" pitchFamily="18" charset="0"/>
              </a:rPr>
              <a:t>Kärhanalar we beýleki emläk toplumlary, jaýlar, desgalar, enjamlar, ulag serişdeleri we esasy </a:t>
            </a:r>
            <a:r>
              <a:rPr lang="sq-AL" sz="2000" dirty="0" smtClean="0">
                <a:latin typeface="Times New Roman" panose="02020603050405020304" pitchFamily="18" charset="0"/>
                <a:ea typeface="Times New Roman" panose="02020603050405020304" pitchFamily="18" charset="0"/>
              </a:rPr>
              <a:t>seriş</a:t>
            </a:r>
            <a:r>
              <a:rPr lang="ru-RU" sz="2000" dirty="0" smtClean="0">
                <a:latin typeface="Times New Roman" panose="02020603050405020304" pitchFamily="18" charset="0"/>
                <a:ea typeface="Times New Roman" panose="02020603050405020304" pitchFamily="18" charset="0"/>
              </a:rPr>
              <a:t>-</a:t>
            </a:r>
            <a:r>
              <a:rPr lang="sq-AL" sz="2000" dirty="0" smtClean="0">
                <a:latin typeface="Times New Roman" panose="02020603050405020304" pitchFamily="18" charset="0"/>
                <a:ea typeface="Times New Roman" panose="02020603050405020304" pitchFamily="18" charset="0"/>
              </a:rPr>
              <a:t>delere </a:t>
            </a:r>
            <a:r>
              <a:rPr lang="sq-AL" sz="2000" dirty="0">
                <a:latin typeface="Times New Roman" panose="02020603050405020304" pitchFamily="18" charset="0"/>
                <a:ea typeface="Times New Roman" panose="02020603050405020304" pitchFamily="18" charset="0"/>
              </a:rPr>
              <a:t>degişli beýleki gozgalýan we gozgalmaýan serişdeler lizing predmeti bolup bilerler. Şonuň bilen birlikde ýer uçastoklary we beýleki tebigy desgalar, şeýle hem Türkmenistanda erkin dolanyşygy </a:t>
            </a:r>
            <a:r>
              <a:rPr lang="sq-AL" sz="2000" dirty="0" smtClean="0">
                <a:latin typeface="Times New Roman" panose="02020603050405020304" pitchFamily="18" charset="0"/>
                <a:ea typeface="Times New Roman" panose="02020603050405020304" pitchFamily="18" charset="0"/>
              </a:rPr>
              <a:t>ga</a:t>
            </a:r>
            <a:r>
              <a:rPr lang="ru-RU" sz="2000" dirty="0" smtClean="0">
                <a:latin typeface="Times New Roman" panose="02020603050405020304" pitchFamily="18" charset="0"/>
                <a:ea typeface="Times New Roman" panose="02020603050405020304" pitchFamily="18" charset="0"/>
              </a:rPr>
              <a:t>-</a:t>
            </a:r>
            <a:r>
              <a:rPr lang="sq-AL" sz="2000" dirty="0" smtClean="0">
                <a:latin typeface="Times New Roman" panose="02020603050405020304" pitchFamily="18" charset="0"/>
                <a:ea typeface="Times New Roman" panose="02020603050405020304" pitchFamily="18" charset="0"/>
              </a:rPr>
              <a:t>dagan </a:t>
            </a:r>
            <a:r>
              <a:rPr lang="sq-AL" sz="2000" dirty="0">
                <a:latin typeface="Times New Roman" panose="02020603050405020304" pitchFamily="18" charset="0"/>
                <a:ea typeface="Times New Roman" panose="02020603050405020304" pitchFamily="18" charset="0"/>
              </a:rPr>
              <a:t>edilen emläk ýa-da dolanyşygyň aýratyn tertibi bellenilen emläk lizing predmeti bolup bilmezler.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557387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348" y="757275"/>
            <a:ext cx="9792069" cy="5155254"/>
          </a:xfrm>
        </p:spPr>
        <p:txBody>
          <a:bodyPr>
            <a:normAutofit/>
          </a:bodyPr>
          <a:lstStyle/>
          <a:p>
            <a:pPr>
              <a:spcAft>
                <a:spcPts val="0"/>
              </a:spcAft>
            </a:pP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Lizing işini amala aşyrmak üçin şertnama baglaşmak zerurdyr. Lizing şertnamasy </a:t>
            </a:r>
            <a:r>
              <a:rPr lang="sq-AL" sz="2200" dirty="0" smtClean="0">
                <a:solidFill>
                  <a:srgbClr val="000000"/>
                </a:solidFill>
                <a:latin typeface="Times New Roman" panose="02020603050405020304" pitchFamily="18" charset="0"/>
                <a:ea typeface="Times New Roman" panose="02020603050405020304" pitchFamily="18" charset="0"/>
              </a:rPr>
              <a:t>li</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zing </a:t>
            </a:r>
            <a:r>
              <a:rPr lang="sq-AL" sz="2200" dirty="0">
                <a:solidFill>
                  <a:srgbClr val="000000"/>
                </a:solidFill>
                <a:latin typeface="Times New Roman" panose="02020603050405020304" pitchFamily="18" charset="0"/>
                <a:ea typeface="Times New Roman" panose="02020603050405020304" pitchFamily="18" charset="0"/>
              </a:rPr>
              <a:t>berijiniň, lizing alyjynyň bilen köp taraplaýyn ylalaşyk görnüşinde ýa-da lizing beriji bilen lizing alyjynyň arasynda ikitaraplaýyn ylalaşyk görnüşinde baglaşylyp </a:t>
            </a:r>
            <a:r>
              <a:rPr lang="sq-AL" sz="2200" dirty="0" smtClean="0">
                <a:solidFill>
                  <a:srgbClr val="000000"/>
                </a:solidFill>
                <a:latin typeface="Times New Roman" panose="02020603050405020304" pitchFamily="18" charset="0"/>
                <a:ea typeface="Times New Roman" panose="02020603050405020304" pitchFamily="18" charset="0"/>
              </a:rPr>
              <a:t>bilner</a:t>
            </a:r>
            <a:r>
              <a:rPr lang="sq-AL" sz="2200" dirty="0">
                <a:solidFill>
                  <a:srgbClr val="000000"/>
                </a:solidFill>
                <a:latin typeface="Times New Roman" panose="02020603050405020304" pitchFamily="18" charset="0"/>
                <a:ea typeface="Times New Roman" panose="02020603050405020304" pitchFamily="18" charset="0"/>
              </a:rPr>
              <a:t>. Şonuň bilen birlikde lizinge gatnaşyjylar tarapyndan pul serişdelerini çekmek, </a:t>
            </a:r>
            <a:r>
              <a:rPr lang="sq-AL" sz="2200" dirty="0" smtClean="0">
                <a:solidFill>
                  <a:srgbClr val="000000"/>
                </a:solidFill>
                <a:latin typeface="Times New Roman" panose="02020603050405020304" pitchFamily="18" charset="0"/>
                <a:ea typeface="Times New Roman" panose="02020603050405020304" pitchFamily="18" charset="0"/>
              </a:rPr>
              <a:t>girew</a:t>
            </a:r>
            <a:r>
              <a:rPr lang="sq-AL" sz="2200" dirty="0">
                <a:solidFill>
                  <a:srgbClr val="000000"/>
                </a:solidFill>
                <a:latin typeface="Times New Roman" panose="02020603050405020304" pitchFamily="18" charset="0"/>
                <a:ea typeface="Times New Roman" panose="02020603050405020304" pitchFamily="18" charset="0"/>
              </a:rPr>
              <a:t>, kepil geçmek we başga zatlar barada ugurdaş şertnamalar baglaşylyp bilner.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Lizing şertnamasy özünde şulary jemleýär: taraplaryň adyny; ony bermegiň </a:t>
            </a:r>
            <a:r>
              <a:rPr lang="sq-AL" sz="2200" dirty="0" smtClean="0">
                <a:solidFill>
                  <a:srgbClr val="000000"/>
                </a:solidFill>
                <a:latin typeface="Times New Roman" panose="02020603050405020304" pitchFamily="18" charset="0"/>
                <a:ea typeface="Times New Roman" panose="02020603050405020304" pitchFamily="18" charset="0"/>
              </a:rPr>
              <a:t>şertle</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rini </a:t>
            </a:r>
            <a:r>
              <a:rPr lang="sq-AL" sz="2200" dirty="0">
                <a:solidFill>
                  <a:srgbClr val="000000"/>
                </a:solidFill>
                <a:latin typeface="Times New Roman" panose="02020603050405020304" pitchFamily="18" charset="0"/>
                <a:ea typeface="Times New Roman" panose="02020603050405020304" pitchFamily="18" charset="0"/>
              </a:rPr>
              <a:t>we möhletini; oňa baglaşylan lizing şertnamasynyň möhletini; lizing predmetini satyn almak, bermek we saklamak bilen baglanyşykly taraplaryň hukuklaryny we </a:t>
            </a:r>
            <a:r>
              <a:rPr lang="sq-AL" sz="2200" dirty="0" smtClean="0">
                <a:solidFill>
                  <a:srgbClr val="000000"/>
                </a:solidFill>
                <a:latin typeface="Times New Roman" panose="02020603050405020304" pitchFamily="18" charset="0"/>
                <a:ea typeface="Times New Roman" panose="02020603050405020304" pitchFamily="18" charset="0"/>
              </a:rPr>
              <a:t>borçlaryny</a:t>
            </a:r>
            <a:r>
              <a:rPr lang="sq-AL" sz="2200" dirty="0">
                <a:solidFill>
                  <a:srgbClr val="000000"/>
                </a:solidFill>
                <a:latin typeface="Times New Roman" panose="02020603050405020304" pitchFamily="18" charset="0"/>
                <a:ea typeface="Times New Roman" panose="02020603050405020304" pitchFamily="18" charset="0"/>
              </a:rPr>
              <a:t>; lizing şertnamasynyň tamamlanmagy boýunça taraplaryň hereketini; </a:t>
            </a:r>
            <a:r>
              <a:rPr lang="sq-AL" sz="2200" dirty="0" smtClean="0">
                <a:solidFill>
                  <a:srgbClr val="000000"/>
                </a:solidFill>
                <a:latin typeface="Times New Roman" panose="02020603050405020304" pitchFamily="18" charset="0"/>
                <a:ea typeface="Times New Roman" panose="02020603050405020304" pitchFamily="18" charset="0"/>
              </a:rPr>
              <a:t>ta</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raplaryň </a:t>
            </a:r>
            <a:r>
              <a:rPr lang="sq-AL" sz="2200" dirty="0">
                <a:solidFill>
                  <a:srgbClr val="000000"/>
                </a:solidFill>
                <a:latin typeface="Times New Roman" panose="02020603050405020304" pitchFamily="18" charset="0"/>
                <a:ea typeface="Times New Roman" panose="02020603050405020304" pitchFamily="18" charset="0"/>
              </a:rPr>
              <a:t>jogapkärçiligini; taraplaryň ýuridiki </a:t>
            </a:r>
            <a:r>
              <a:rPr lang="sq-AL" sz="2200" dirty="0" smtClean="0">
                <a:solidFill>
                  <a:srgbClr val="000000"/>
                </a:solidFill>
                <a:latin typeface="Times New Roman" panose="02020603050405020304" pitchFamily="18" charset="0"/>
                <a:ea typeface="Times New Roman" panose="02020603050405020304" pitchFamily="18" charset="0"/>
              </a:rPr>
              <a:t>salgylaryny </a:t>
            </a:r>
            <a:r>
              <a:rPr lang="sq-AL" sz="2200" dirty="0">
                <a:solidFill>
                  <a:srgbClr val="000000"/>
                </a:solidFill>
                <a:latin typeface="Times New Roman" panose="02020603050405020304" pitchFamily="18" charset="0"/>
                <a:ea typeface="Times New Roman" panose="02020603050405020304" pitchFamily="18" charset="0"/>
              </a:rPr>
              <a:t>we bank resminamalaryny; şertnamasynyň baglaşylan senesini we ýerini.</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sq-AL" sz="2200" dirty="0">
                <a:solidFill>
                  <a:srgbClr val="000000"/>
                </a:solidFill>
                <a:latin typeface="Times New Roman" panose="02020603050405020304" pitchFamily="18" charset="0"/>
                <a:ea typeface="Times New Roman" panose="02020603050405020304" pitchFamily="18" charset="0"/>
              </a:rPr>
              <a:t>Taraplaryň özara ylalaşygy boýunça lizing şertnamasyna şu aşakdaky şertler </a:t>
            </a:r>
            <a:r>
              <a:rPr lang="sq-AL" sz="2200" dirty="0" smtClean="0">
                <a:solidFill>
                  <a:srgbClr val="000000"/>
                </a:solidFill>
                <a:latin typeface="Times New Roman" panose="02020603050405020304" pitchFamily="18" charset="0"/>
                <a:ea typeface="Times New Roman" panose="02020603050405020304" pitchFamily="18" charset="0"/>
              </a:rPr>
              <a:t>goşu</a:t>
            </a:r>
            <a:r>
              <a:rPr lang="ru-RU" sz="2200" dirty="0" smtClean="0">
                <a:solidFill>
                  <a:srgbClr val="000000"/>
                </a:solidFill>
                <a:latin typeface="Times New Roman" panose="02020603050405020304" pitchFamily="18" charset="0"/>
                <a:ea typeface="Times New Roman" panose="02020603050405020304" pitchFamily="18" charset="0"/>
              </a:rPr>
              <a:t>-</a:t>
            </a:r>
            <a:r>
              <a:rPr lang="sq-AL" sz="2200" dirty="0" smtClean="0">
                <a:solidFill>
                  <a:srgbClr val="000000"/>
                </a:solidFill>
                <a:latin typeface="Times New Roman" panose="02020603050405020304" pitchFamily="18" charset="0"/>
                <a:ea typeface="Times New Roman" panose="02020603050405020304" pitchFamily="18" charset="0"/>
              </a:rPr>
              <a:t>lyp </a:t>
            </a:r>
            <a:r>
              <a:rPr lang="sq-AL" sz="2200" dirty="0">
                <a:solidFill>
                  <a:srgbClr val="000000"/>
                </a:solidFill>
                <a:latin typeface="Times New Roman" panose="02020603050405020304" pitchFamily="18" charset="0"/>
                <a:ea typeface="Times New Roman" panose="02020603050405020304" pitchFamily="18" charset="0"/>
              </a:rPr>
              <a:t>bilner: lizing ätiýaçlandyrmasy; garaşylmadyk ýagdaýlar; lizing şertnamasynyň berjaý edilişine lizinge gatnaşyjylaryň gözegçiligi amala aşyrmagyň tertibi.</a:t>
            </a:r>
            <a:endParaRPr lang="ru-RU" dirty="0"/>
          </a:p>
        </p:txBody>
      </p:sp>
    </p:spTree>
    <p:extLst>
      <p:ext uri="{BB962C8B-B14F-4D97-AF65-F5344CB8AC3E}">
        <p14:creationId xmlns:p14="http://schemas.microsoft.com/office/powerpoint/2010/main" val="850750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471" y="482067"/>
            <a:ext cx="10049522" cy="6233890"/>
          </a:xfrm>
        </p:spPr>
        <p:txBody>
          <a:bodyPr>
            <a:normAutofit fontScale="90000"/>
          </a:bodyPr>
          <a:lstStyle/>
          <a:p>
            <a:pPr>
              <a:spcAft>
                <a:spcPts val="0"/>
              </a:spcAft>
            </a:pPr>
            <a:r>
              <a:rPr lang="sq-AL" sz="2200" dirty="0">
                <a:latin typeface="Times New Roman" panose="02020603050405020304" pitchFamily="18" charset="0"/>
                <a:ea typeface="Times New Roman" panose="02020603050405020304" pitchFamily="18" charset="0"/>
              </a:rPr>
              <a:t>Lizing alyjy batan ýagdaýynda, onuň emlägi tussag astynda alnan ýa-da elinden alnan halatynda lizing predmeti lizing alyjynyň umumy emläginden aýrylýar we lizing berijä gaýtaryp bermäge </a:t>
            </a:r>
            <a:r>
              <a:rPr lang="sq-AL" sz="2200" dirty="0" smtClean="0">
                <a:latin typeface="Times New Roman" panose="02020603050405020304" pitchFamily="18" charset="0"/>
                <a:ea typeface="Times New Roman" panose="02020603050405020304" pitchFamily="18" charset="0"/>
              </a:rPr>
              <a:t>degişli </a:t>
            </a:r>
            <a:r>
              <a:rPr lang="sq-AL" sz="2200" dirty="0">
                <a:latin typeface="Times New Roman" panose="02020603050405020304" pitchFamily="18" charset="0"/>
                <a:ea typeface="Times New Roman" panose="02020603050405020304" pitchFamily="18" charset="0"/>
              </a:rPr>
              <a:t>edilýär. Lizing emläginiň berilmegine amortizasion pul geçirmeler Türkmenistanyň </a:t>
            </a:r>
            <a:r>
              <a:rPr lang="sq-AL" sz="2200" dirty="0" smtClean="0">
                <a:latin typeface="Times New Roman" panose="02020603050405020304" pitchFamily="18" charset="0"/>
                <a:ea typeface="Times New Roman" panose="02020603050405020304" pitchFamily="18" charset="0"/>
              </a:rPr>
              <a:t>ka</a:t>
            </a:r>
            <a:r>
              <a:rPr lang="ru-RU" sz="2200" dirty="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nunçylygyna </a:t>
            </a:r>
            <a:r>
              <a:rPr lang="sq-AL" sz="2200" dirty="0">
                <a:latin typeface="Times New Roman" panose="02020603050405020304" pitchFamily="18" charset="0"/>
                <a:ea typeface="Times New Roman" panose="02020603050405020304" pitchFamily="18" charset="0"/>
              </a:rPr>
              <a:t>laýyklykda hasaplanylýar.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b="1"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Lizng beriji şu aşakdakylara:</a:t>
            </a:r>
            <a:r>
              <a:rPr lang="sq-AL" sz="2200" dirty="0">
                <a:latin typeface="Times New Roman" panose="02020603050405020304" pitchFamily="18" charset="0"/>
                <a:ea typeface="Times New Roman" panose="02020603050405020304" pitchFamily="18" charset="0"/>
              </a:rPr>
              <a:t> lizing şertnamasynyň we beýleki ugurdaş şertnamalaryň </a:t>
            </a:r>
            <a:r>
              <a:rPr lang="sq-AL" sz="2200" dirty="0" smtClean="0">
                <a:latin typeface="Times New Roman" panose="02020603050405020304" pitchFamily="18" charset="0"/>
                <a:ea typeface="Times New Roman" panose="02020603050405020304" pitchFamily="18" charset="0"/>
              </a:rPr>
              <a:t>şert</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lerini </a:t>
            </a:r>
            <a:r>
              <a:rPr lang="sq-AL" sz="2200" dirty="0">
                <a:latin typeface="Times New Roman" panose="02020603050405020304" pitchFamily="18" charset="0"/>
                <a:ea typeface="Times New Roman" panose="02020603050405020304" pitchFamily="18" charset="0"/>
              </a:rPr>
              <a:t>lizing alyjynyň berjaý edişine gözegçiligini amala aşyrmak; lizing predmetiniň ýagdaýyny we peýdalanylşynyň şertlerini </a:t>
            </a:r>
            <a:r>
              <a:rPr lang="sq-AL" sz="2200" dirty="0" smtClean="0">
                <a:latin typeface="Times New Roman" panose="02020603050405020304" pitchFamily="18" charset="0"/>
                <a:ea typeface="Times New Roman" panose="02020603050405020304" pitchFamily="18" charset="0"/>
              </a:rPr>
              <a:t>barlamak</a:t>
            </a:r>
            <a:r>
              <a:rPr lang="sq-AL" sz="2200" dirty="0">
                <a:latin typeface="Times New Roman" panose="02020603050405020304" pitchFamily="18" charset="0"/>
                <a:ea typeface="Times New Roman" panose="02020603050405020304" pitchFamily="18" charset="0"/>
              </a:rPr>
              <a:t>; lizing predmetiniň ýagdaýy barada maliýe gözegçiligi amala aşrmak üçin zerur maglumatlary soramak we almak; lizing alyjynyň maliýe ýagdy </a:t>
            </a:r>
            <a:r>
              <a:rPr lang="sq-AL" sz="2200" dirty="0" smtClean="0">
                <a:latin typeface="Times New Roman" panose="02020603050405020304" pitchFamily="18" charset="0"/>
                <a:ea typeface="Times New Roman" panose="02020603050405020304" pitchFamily="18" charset="0"/>
              </a:rPr>
              <a:t>boýun</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ça </a:t>
            </a:r>
            <a:r>
              <a:rPr lang="sq-AL" sz="2200" dirty="0">
                <a:latin typeface="Times New Roman" panose="02020603050405020304" pitchFamily="18" charset="0"/>
                <a:ea typeface="Times New Roman" panose="02020603050405020304" pitchFamily="18" charset="0"/>
              </a:rPr>
              <a:t>auditor jemlemesini almak; öz talaplaryny beýan etmek hukugyna eýedir.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Lizing berijiniň borçlary:</a:t>
            </a:r>
            <a:r>
              <a:rPr lang="sq-AL" sz="2200" dirty="0">
                <a:latin typeface="Times New Roman" panose="02020603050405020304" pitchFamily="18" charset="0"/>
                <a:ea typeface="Times New Roman" panose="02020603050405020304" pitchFamily="18" charset="0"/>
              </a:rPr>
              <a:t> lizing predmetiniň şertnamasynda göz öňünde tutulan predmeti taýýarlamak ýa-da satyn almak; lizing alyjy üçin emlägi satyn almak bilen lizing predmetiniň satyjysyny emlägiň lizinge bermek üçin </a:t>
            </a:r>
            <a:r>
              <a:rPr lang="sq-AL" sz="2200" dirty="0" smtClean="0">
                <a:latin typeface="Times New Roman" panose="02020603050405020304" pitchFamily="18" charset="0"/>
                <a:ea typeface="Times New Roman" panose="02020603050405020304" pitchFamily="18" charset="0"/>
              </a:rPr>
              <a:t>niýetlenilýendigi </a:t>
            </a:r>
            <a:r>
              <a:rPr lang="sq-AL" sz="2200" dirty="0">
                <a:latin typeface="Times New Roman" panose="02020603050405020304" pitchFamily="18" charset="0"/>
                <a:ea typeface="Times New Roman" panose="02020603050405020304" pitchFamily="18" charset="0"/>
              </a:rPr>
              <a:t>barada habarly etmek we göz öňünde tutulan beýleki wezipeleri ýerine ýetirmek.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Lizing alyjy şu hukuklara eýedir</a:t>
            </a:r>
            <a:r>
              <a:rPr lang="sq-AL" sz="2200" dirty="0">
                <a:latin typeface="Times New Roman" panose="02020603050405020304" pitchFamily="18" charset="0"/>
                <a:ea typeface="Times New Roman" panose="02020603050405020304" pitchFamily="18" charset="0"/>
              </a:rPr>
              <a:t>: lizing şertnamasy boýunça lizing </a:t>
            </a:r>
            <a:r>
              <a:rPr lang="sq-AL" sz="2200" dirty="0" smtClean="0">
                <a:latin typeface="Times New Roman" panose="02020603050405020304" pitchFamily="18" charset="0"/>
                <a:ea typeface="Times New Roman" panose="02020603050405020304" pitchFamily="18" charset="0"/>
              </a:rPr>
              <a:t>berijiden </a:t>
            </a:r>
            <a:r>
              <a:rPr lang="sq-AL" sz="2200" dirty="0">
                <a:latin typeface="Times New Roman" panose="02020603050405020304" pitchFamily="18" charset="0"/>
                <a:ea typeface="Times New Roman" panose="02020603050405020304" pitchFamily="18" charset="0"/>
              </a:rPr>
              <a:t>borçnamalary ýerine ýetirmegi, şeýle hem lizing şertnamasyny ýerine ýetirmändigi ýa-da ýetirilen ýitgileriň öwezini dolmagy talap etmäge; lizing şertnamasynyň möhletinden öň bozulan ýagdaýynda ozal hakujy hökmünde tölenilen lizing tölegleriniň we beýleki pullaryň, peýdalaryň bahasyny hasaba almak bilen, olary ol lizing predmeti peýdalanylan döwründe gazanan </a:t>
            </a:r>
            <a:r>
              <a:rPr lang="sq-AL" sz="2200" dirty="0" smtClean="0">
                <a:latin typeface="Times New Roman" panose="02020603050405020304" pitchFamily="18" charset="0"/>
                <a:ea typeface="Times New Roman" panose="02020603050405020304" pitchFamily="18" charset="0"/>
              </a:rPr>
              <a:t>peýdalarynyň </a:t>
            </a:r>
            <a:r>
              <a:rPr lang="sq-AL" sz="2200" dirty="0">
                <a:latin typeface="Times New Roman" panose="02020603050405020304" pitchFamily="18" charset="0"/>
                <a:ea typeface="Times New Roman" panose="02020603050405020304" pitchFamily="18" charset="0"/>
              </a:rPr>
              <a:t>gaýtaryp </a:t>
            </a:r>
            <a:r>
              <a:rPr lang="sq-AL" sz="2200" dirty="0" smtClean="0">
                <a:latin typeface="Times New Roman" panose="02020603050405020304" pitchFamily="18" charset="0"/>
                <a:ea typeface="Times New Roman" panose="02020603050405020304" pitchFamily="18" charset="0"/>
              </a:rPr>
              <a:t>berilmegini </a:t>
            </a:r>
            <a:r>
              <a:rPr lang="sq-AL" sz="2200" dirty="0">
                <a:latin typeface="Times New Roman" panose="02020603050405020304" pitchFamily="18" charset="0"/>
                <a:ea typeface="Times New Roman" panose="02020603050405020304" pitchFamily="18" charset="0"/>
              </a:rPr>
              <a:t>talap etmäge.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309970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3793" y="402168"/>
            <a:ext cx="10528917" cy="5758936"/>
          </a:xfrm>
        </p:spPr>
        <p:txBody>
          <a:bodyPr>
            <a:noAutofit/>
          </a:bodyPr>
          <a:lstStyle/>
          <a:p>
            <a:pPr>
              <a:spcAft>
                <a:spcPts val="0"/>
              </a:spcAft>
            </a:pPr>
            <a:r>
              <a:rPr lang="sq-AL" sz="2400" dirty="0">
                <a:solidFill>
                  <a:srgbClr val="000000"/>
                </a:solidFill>
                <a:latin typeface="Times New Roman" panose="02020603050405020304" pitchFamily="18" charset="0"/>
                <a:ea typeface="Times New Roman" panose="02020603050405020304" pitchFamily="18" charset="0"/>
              </a:rPr>
              <a:t>Lizing predmeti bilen baglanyşykly ähli töwekgelçilikleri, şol sanda </a:t>
            </a:r>
            <a:r>
              <a:rPr lang="sq-AL" sz="2400" dirty="0" smtClean="0">
                <a:solidFill>
                  <a:srgbClr val="000000"/>
                </a:solidFill>
                <a:latin typeface="Times New Roman" panose="02020603050405020304" pitchFamily="18" charset="0"/>
                <a:ea typeface="Times New Roman" panose="02020603050405020304" pitchFamily="18" charset="0"/>
              </a:rPr>
              <a:t>predmetiň tö</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tänleýin </a:t>
            </a:r>
            <a:r>
              <a:rPr lang="sq-AL" sz="2400" dirty="0">
                <a:solidFill>
                  <a:srgbClr val="000000"/>
                </a:solidFill>
                <a:latin typeface="Times New Roman" panose="02020603050405020304" pitchFamily="18" charset="0"/>
                <a:ea typeface="Times New Roman" panose="02020603050405020304" pitchFamily="18" charset="0"/>
              </a:rPr>
              <a:t>ýitirilmeginiň (heläk bolmagynyň) ýa-da tötänleýin </a:t>
            </a:r>
            <a:r>
              <a:rPr lang="sq-AL" sz="2400" dirty="0" smtClean="0">
                <a:solidFill>
                  <a:srgbClr val="000000"/>
                </a:solidFill>
                <a:latin typeface="Times New Roman" panose="02020603050405020304" pitchFamily="18" charset="0"/>
                <a:ea typeface="Times New Roman" panose="02020603050405020304" pitchFamily="18" charset="0"/>
              </a:rPr>
              <a:t>zaýalanmagynyň</a:t>
            </a:r>
            <a:r>
              <a:rPr lang="sq-AL" sz="2400" dirty="0">
                <a:solidFill>
                  <a:srgbClr val="000000"/>
                </a:solidFill>
                <a:latin typeface="Times New Roman" panose="02020603050405020304" pitchFamily="18" charset="0"/>
                <a:ea typeface="Times New Roman" panose="02020603050405020304" pitchFamily="18" charset="0"/>
              </a:rPr>
              <a:t>, şeýle hem ogurlanmagynyň, wagtyndan öň könelmeginiň, zeper ýetmeginiň </a:t>
            </a:r>
            <a:r>
              <a:rPr lang="sq-AL" sz="2400" dirty="0" smtClean="0">
                <a:solidFill>
                  <a:srgbClr val="000000"/>
                </a:solidFill>
                <a:latin typeface="Times New Roman" panose="02020603050405020304" pitchFamily="18" charset="0"/>
                <a:ea typeface="Times New Roman" panose="02020603050405020304" pitchFamily="18" charset="0"/>
              </a:rPr>
              <a:t>töwekgelçi</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likleri </a:t>
            </a:r>
            <a:r>
              <a:rPr lang="sq-AL" sz="2400" dirty="0">
                <a:solidFill>
                  <a:srgbClr val="000000"/>
                </a:solidFill>
                <a:latin typeface="Times New Roman" panose="02020603050405020304" pitchFamily="18" charset="0"/>
                <a:ea typeface="Times New Roman" panose="02020603050405020304" pitchFamily="18" charset="0"/>
              </a:rPr>
              <a:t>lizing alyjy çekýär.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sq-AL" sz="2400" b="1" dirty="0">
                <a:solidFill>
                  <a:srgbClr val="000000"/>
                </a:solidFill>
                <a:latin typeface="Times New Roman" panose="02020603050405020304" pitchFamily="18" charset="0"/>
                <a:ea typeface="Times New Roman" panose="02020603050405020304" pitchFamily="18" charset="0"/>
              </a:rPr>
              <a:t>Lizing berijiniň maýa goýum harajatlary diýlip</a:t>
            </a:r>
            <a:r>
              <a:rPr lang="sq-AL" sz="2400" dirty="0">
                <a:solidFill>
                  <a:srgbClr val="000000"/>
                </a:solidFill>
                <a:latin typeface="Times New Roman" panose="02020603050405020304" pitchFamily="18" charset="0"/>
                <a:ea typeface="Times New Roman" panose="02020603050405020304" pitchFamily="18" charset="0"/>
              </a:rPr>
              <a:t>, lizing alyjynyň lizing </a:t>
            </a:r>
            <a:r>
              <a:rPr lang="sq-AL" sz="2400" dirty="0" smtClean="0">
                <a:solidFill>
                  <a:srgbClr val="000000"/>
                </a:solidFill>
                <a:latin typeface="Times New Roman" panose="02020603050405020304" pitchFamily="18" charset="0"/>
                <a:ea typeface="Times New Roman" panose="02020603050405020304" pitchFamily="18" charset="0"/>
              </a:rPr>
              <a:t>predme</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tini </a:t>
            </a:r>
            <a:r>
              <a:rPr lang="sq-AL" sz="2400" dirty="0">
                <a:solidFill>
                  <a:srgbClr val="000000"/>
                </a:solidFill>
                <a:latin typeface="Times New Roman" panose="02020603050405020304" pitchFamily="18" charset="0"/>
                <a:ea typeface="Times New Roman" panose="02020603050405020304" pitchFamily="18" charset="0"/>
              </a:rPr>
              <a:t>satyn almaga we peýdalanmagy bilen baglanyşykly lizing berijiniň çykdajylary we harajatlaryna düşünilýär.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sq-AL" sz="2400" dirty="0">
                <a:solidFill>
                  <a:srgbClr val="000000"/>
                </a:solidFill>
                <a:latin typeface="Times New Roman" panose="02020603050405020304" pitchFamily="18" charset="0"/>
                <a:ea typeface="Times New Roman" panose="02020603050405020304" pitchFamily="18" charset="0"/>
              </a:rPr>
              <a:t>Lizing şertnamasynda göz öňünde tutulan borçlaryň ýerine ýetirilmändigi üçin </a:t>
            </a:r>
            <a:r>
              <a:rPr lang="sq-AL" sz="2400" dirty="0" smtClean="0">
                <a:solidFill>
                  <a:srgbClr val="000000"/>
                </a:solidFill>
                <a:latin typeface="Times New Roman" panose="02020603050405020304" pitchFamily="18" charset="0"/>
                <a:ea typeface="Times New Roman" panose="02020603050405020304" pitchFamily="18" charset="0"/>
              </a:rPr>
              <a:t>li</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zinge </a:t>
            </a:r>
            <a:r>
              <a:rPr lang="sq-AL" sz="2400" dirty="0">
                <a:solidFill>
                  <a:srgbClr val="000000"/>
                </a:solidFill>
                <a:latin typeface="Times New Roman" panose="02020603050405020304" pitchFamily="18" charset="0"/>
                <a:ea typeface="Times New Roman" panose="02020603050405020304" pitchFamily="18" charset="0"/>
              </a:rPr>
              <a:t>gatnşyjylar lizing şertnamasyna we Türkmenistanyň hereket edýän </a:t>
            </a:r>
            <a:r>
              <a:rPr lang="sq-AL" sz="2400" dirty="0" smtClean="0">
                <a:solidFill>
                  <a:srgbClr val="000000"/>
                </a:solidFill>
                <a:latin typeface="Times New Roman" panose="02020603050405020304" pitchFamily="18" charset="0"/>
                <a:ea typeface="Times New Roman" panose="02020603050405020304" pitchFamily="18" charset="0"/>
              </a:rPr>
              <a:t>kanunçyly</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gyna </a:t>
            </a:r>
            <a:r>
              <a:rPr lang="sq-AL" sz="2400" dirty="0">
                <a:solidFill>
                  <a:srgbClr val="000000"/>
                </a:solidFill>
                <a:latin typeface="Times New Roman" panose="02020603050405020304" pitchFamily="18" charset="0"/>
                <a:ea typeface="Times New Roman" panose="02020603050405020304" pitchFamily="18" charset="0"/>
              </a:rPr>
              <a:t>laýyklykda jogapkärçilik çekýärler. Lizing şertnamasynda ýüze çykan jedeller kazyýet tertibinde Türkmenistanyň kanunçylygyna laýyklykda çözülýär. Halkara </a:t>
            </a:r>
            <a:r>
              <a:rPr lang="sq-AL" sz="2400" dirty="0" smtClean="0">
                <a:solidFill>
                  <a:srgbClr val="000000"/>
                </a:solidFill>
                <a:latin typeface="Times New Roman" panose="02020603050405020304" pitchFamily="18" charset="0"/>
                <a:ea typeface="Times New Roman" panose="02020603050405020304" pitchFamily="18" charset="0"/>
              </a:rPr>
              <a:t>li</a:t>
            </a:r>
            <a:r>
              <a:rPr lang="ru-RU" sz="2400" dirty="0" smtClean="0">
                <a:solidFill>
                  <a:srgbClr val="000000"/>
                </a:solidFill>
                <a:latin typeface="Times New Roman" panose="02020603050405020304" pitchFamily="18" charset="0"/>
                <a:ea typeface="Times New Roman" panose="02020603050405020304" pitchFamily="18" charset="0"/>
              </a:rPr>
              <a:t>-</a:t>
            </a:r>
            <a:r>
              <a:rPr lang="sq-AL" sz="2400" dirty="0" smtClean="0">
                <a:solidFill>
                  <a:srgbClr val="000000"/>
                </a:solidFill>
                <a:latin typeface="Times New Roman" panose="02020603050405020304" pitchFamily="18" charset="0"/>
                <a:ea typeface="Times New Roman" panose="02020603050405020304" pitchFamily="18" charset="0"/>
              </a:rPr>
              <a:t>zing </a:t>
            </a:r>
            <a:r>
              <a:rPr lang="sq-AL" sz="2400" dirty="0">
                <a:solidFill>
                  <a:srgbClr val="000000"/>
                </a:solidFill>
                <a:latin typeface="Times New Roman" panose="02020603050405020304" pitchFamily="18" charset="0"/>
                <a:ea typeface="Times New Roman" panose="02020603050405020304" pitchFamily="18" charset="0"/>
              </a:rPr>
              <a:t>şertnamasyndan gelip çykýan jedellere ýurduň kanunçylygyna laýyklykda </a:t>
            </a:r>
            <a:r>
              <a:rPr lang="sq-AL" sz="2400" dirty="0" smtClean="0">
                <a:solidFill>
                  <a:srgbClr val="000000"/>
                </a:solidFill>
                <a:latin typeface="Times New Roman" panose="02020603050405020304" pitchFamily="18" charset="0"/>
                <a:ea typeface="Times New Roman" panose="02020603050405020304" pitchFamily="18" charset="0"/>
              </a:rPr>
              <a:t>ka</a:t>
            </a:r>
            <a:r>
              <a:rPr lang="ru-RU" sz="2400" smtClean="0">
                <a:solidFill>
                  <a:srgbClr val="000000"/>
                </a:solidFill>
                <a:latin typeface="Times New Roman" panose="02020603050405020304" pitchFamily="18" charset="0"/>
                <a:ea typeface="Times New Roman" panose="02020603050405020304" pitchFamily="18" charset="0"/>
              </a:rPr>
              <a:t>-</a:t>
            </a:r>
            <a:r>
              <a:rPr lang="sq-AL" sz="2400" smtClean="0">
                <a:solidFill>
                  <a:srgbClr val="000000"/>
                </a:solidFill>
                <a:latin typeface="Times New Roman" panose="02020603050405020304" pitchFamily="18" charset="0"/>
                <a:ea typeface="Times New Roman" panose="02020603050405020304" pitchFamily="18" charset="0"/>
              </a:rPr>
              <a:t>zyýet </a:t>
            </a:r>
            <a:r>
              <a:rPr lang="sq-AL" sz="2400" dirty="0">
                <a:solidFill>
                  <a:srgbClr val="000000"/>
                </a:solidFill>
                <a:latin typeface="Times New Roman" panose="02020603050405020304" pitchFamily="18" charset="0"/>
                <a:ea typeface="Times New Roman" panose="02020603050405020304" pitchFamily="18" charset="0"/>
              </a:rPr>
              <a:t>tertibine garalyp bilner, bu barada şertnamada aýdylýar.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sq-AL"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390137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05018" y="286759"/>
            <a:ext cx="10687866" cy="6233890"/>
          </a:xfrm>
        </p:spPr>
        <p:txBody>
          <a:bodyPr>
            <a:normAutofit fontScale="90000"/>
          </a:bodyPr>
          <a:lstStyle/>
          <a:p>
            <a:pPr>
              <a:spcAft>
                <a:spcPts val="0"/>
              </a:spcAft>
            </a:pPr>
            <a:r>
              <a:rPr lang="sq-AL" sz="2200" b="1" dirty="0">
                <a:solidFill>
                  <a:schemeClr val="tx1"/>
                </a:solidFill>
                <a:latin typeface="Times New Roman" panose="02020603050405020304" pitchFamily="18" charset="0"/>
                <a:ea typeface="Times New Roman" panose="02020603050405020304" pitchFamily="18" charset="0"/>
              </a:rPr>
              <a:t>Merkezi bank</a:t>
            </a:r>
            <a:r>
              <a:rPr lang="sq-AL" sz="2200" dirty="0">
                <a:solidFill>
                  <a:schemeClr val="tx1"/>
                </a:solidFill>
                <a:latin typeface="Times New Roman" panose="02020603050405020304" pitchFamily="18" charset="0"/>
                <a:ea typeface="Times New Roman" panose="02020603050405020304" pitchFamily="18" charset="0"/>
              </a:rPr>
              <a:t> bank ulgamynda esasy kadalaşdyryjy zweno bolup durýar. Şonuň üçin onuň esasy işi pul-karz ulgamyny pugtalandyrmaga gönükdirilýär. Türkmenistanyň Merkezi bankynyň esasy </a:t>
            </a:r>
            <a:r>
              <a:rPr lang="sq-AL" sz="2200" dirty="0" smtClean="0">
                <a:solidFill>
                  <a:schemeClr val="tx1"/>
                </a:solidFill>
                <a:latin typeface="Times New Roman" panose="02020603050405020304" pitchFamily="18" charset="0"/>
                <a:ea typeface="Times New Roman" panose="02020603050405020304" pitchFamily="18" charset="0"/>
              </a:rPr>
              <a:t>wezi</a:t>
            </a:r>
            <a:r>
              <a:rPr lang="tk-TM" sz="2200" dirty="0" smtClean="0">
                <a:solidFill>
                  <a:schemeClr val="tx1"/>
                </a:solidFill>
                <a:latin typeface="Times New Roman" panose="02020603050405020304" pitchFamily="18" charset="0"/>
                <a:ea typeface="Times New Roman" panose="02020603050405020304" pitchFamily="18" charset="0"/>
              </a:rPr>
              <a:t>-</a:t>
            </a:r>
            <a:r>
              <a:rPr lang="sq-AL" sz="2200" dirty="0" smtClean="0">
                <a:solidFill>
                  <a:schemeClr val="tx1"/>
                </a:solidFill>
                <a:latin typeface="Times New Roman" panose="02020603050405020304" pitchFamily="18" charset="0"/>
                <a:ea typeface="Times New Roman" panose="02020603050405020304" pitchFamily="18" charset="0"/>
              </a:rPr>
              <a:t>peleri </a:t>
            </a:r>
            <a:r>
              <a:rPr lang="sq-AL" sz="2200" dirty="0">
                <a:solidFill>
                  <a:schemeClr val="tx1"/>
                </a:solidFill>
                <a:latin typeface="Times New Roman" panose="02020603050405020304" pitchFamily="18" charset="0"/>
                <a:ea typeface="Times New Roman" panose="02020603050405020304" pitchFamily="18" charset="0"/>
              </a:rPr>
              <a:t>bolup şular durýar: pul birliginiň durnuklylygyny üpjün etmek; ýurduň bank ulgamynyň durnuk</a:t>
            </a:r>
            <a:r>
              <a:rPr lang="ru-RU" sz="2200" dirty="0">
                <a:solidFill>
                  <a:schemeClr val="tx1"/>
                </a:solidFill>
                <a:latin typeface="Times New Roman" panose="02020603050405020304" pitchFamily="18" charset="0"/>
                <a:ea typeface="Times New Roman" panose="02020603050405020304" pitchFamily="18" charset="0"/>
              </a:rPr>
              <a:t>-</a:t>
            </a:r>
            <a:r>
              <a:rPr lang="sq-AL" sz="2200" dirty="0">
                <a:solidFill>
                  <a:schemeClr val="tx1"/>
                </a:solidFill>
                <a:latin typeface="Times New Roman" panose="02020603050405020304" pitchFamily="18" charset="0"/>
                <a:ea typeface="Times New Roman" panose="02020603050405020304" pitchFamily="18" charset="0"/>
              </a:rPr>
              <a:t>lylygyny gazanmak we pugtalandyrmak; ykdysady özgertmäni amala aşyrmaga maliýe goldawy. Şunda Türkmenistanyň Merkezi banky şu aşakdaky wezipeleri çözýär: karz we pul syýasatyny emele getirmek we geçirmek; ygtyýarnama bermek we täjirçilik banklaryna gözegçiligi amala aşyrmak; döwletiň halkara serişdelerini saklamak we oňa ygtyýarly bolmak; ýurduň hasaplaşyk-töleg ulgamynyň netijeli hereket etmegini üpjün etmek.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a:solidFill>
                  <a:schemeClr val="tx1"/>
                </a:solidFill>
                <a:latin typeface="Times New Roman" panose="02020603050405020304" pitchFamily="18" charset="0"/>
                <a:ea typeface="Times New Roman" panose="02020603050405020304" pitchFamily="18" charset="0"/>
              </a:rPr>
              <a:t>    </a:t>
            </a:r>
            <a:r>
              <a:rPr lang="sq-AL" sz="2200" dirty="0">
                <a:solidFill>
                  <a:schemeClr val="tx1"/>
                </a:solidFill>
                <a:latin typeface="Times New Roman" panose="02020603050405020304" pitchFamily="18" charset="0"/>
                <a:ea typeface="Times New Roman" panose="02020603050405020304" pitchFamily="18" charset="0"/>
              </a:rPr>
              <a:t>Türkmenistanyň Merkezi banky özüniň wezipelerini çözen halatynda birnäçe işleri ýerine ýetirýär. Türkmenistanyň Merkezi bankynyň esasy wezipeleri bolup şular durýar:</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smtClean="0">
                <a:solidFill>
                  <a:schemeClr val="tx1"/>
                </a:solidFill>
                <a:latin typeface="Times New Roman" panose="02020603050405020304" pitchFamily="18" charset="0"/>
                <a:ea typeface="Times New Roman" panose="02020603050405020304" pitchFamily="18" charset="0"/>
              </a:rPr>
              <a:t>- </a:t>
            </a:r>
            <a:r>
              <a:rPr lang="sq-AL" sz="2200" dirty="0" smtClean="0">
                <a:solidFill>
                  <a:schemeClr val="tx1"/>
                </a:solidFill>
                <a:latin typeface="Times New Roman" panose="02020603050405020304" pitchFamily="18" charset="0"/>
                <a:ea typeface="Times New Roman" panose="02020603050405020304" pitchFamily="18" charset="0"/>
              </a:rPr>
              <a:t>milli </a:t>
            </a:r>
            <a:r>
              <a:rPr lang="sq-AL" sz="2200" dirty="0">
                <a:solidFill>
                  <a:schemeClr val="tx1"/>
                </a:solidFill>
                <a:latin typeface="Times New Roman" panose="02020603050405020304" pitchFamily="18" charset="0"/>
                <a:ea typeface="Times New Roman" panose="02020603050405020304" pitchFamily="18" charset="0"/>
              </a:rPr>
              <a:t>manadyň pugtalandyrylmagyna gönükdirilen bitewi umumy döwlet syýasatyny işläp </a:t>
            </a:r>
            <a:r>
              <a:rPr lang="sq-AL" sz="2200" dirty="0" smtClean="0">
                <a:solidFill>
                  <a:schemeClr val="tx1"/>
                </a:solidFill>
                <a:latin typeface="Times New Roman" panose="02020603050405020304" pitchFamily="18" charset="0"/>
                <a:ea typeface="Times New Roman" panose="02020603050405020304" pitchFamily="18" charset="0"/>
              </a:rPr>
              <a:t>taýýar</a:t>
            </a:r>
            <a:r>
              <a:rPr lang="tk-TM" sz="2200" dirty="0" smtClean="0">
                <a:solidFill>
                  <a:schemeClr val="tx1"/>
                </a:solidFill>
                <a:latin typeface="Times New Roman" panose="02020603050405020304" pitchFamily="18" charset="0"/>
                <a:ea typeface="Times New Roman" panose="02020603050405020304" pitchFamily="18" charset="0"/>
              </a:rPr>
              <a:t>-</a:t>
            </a:r>
            <a:r>
              <a:rPr lang="sq-AL" sz="2200" dirty="0" smtClean="0">
                <a:solidFill>
                  <a:schemeClr val="tx1"/>
                </a:solidFill>
                <a:latin typeface="Times New Roman" panose="02020603050405020304" pitchFamily="18" charset="0"/>
                <a:ea typeface="Times New Roman" panose="02020603050405020304" pitchFamily="18" charset="0"/>
              </a:rPr>
              <a:t>lamak </a:t>
            </a:r>
            <a:r>
              <a:rPr lang="sq-AL" sz="2200" dirty="0">
                <a:solidFill>
                  <a:schemeClr val="tx1"/>
                </a:solidFill>
                <a:latin typeface="Times New Roman" panose="02020603050405020304" pitchFamily="18" charset="0"/>
                <a:ea typeface="Times New Roman" panose="02020603050405020304" pitchFamily="18" charset="0"/>
              </a:rPr>
              <a:t>we geçirmek;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smtClean="0">
                <a:solidFill>
                  <a:schemeClr val="tx1"/>
                </a:solidFill>
                <a:latin typeface="Times New Roman" panose="02020603050405020304" pitchFamily="18" charset="0"/>
                <a:ea typeface="Times New Roman" panose="02020603050405020304" pitchFamily="18" charset="0"/>
              </a:rPr>
              <a:t>- </a:t>
            </a:r>
            <a:r>
              <a:rPr lang="sq-AL" sz="2200" dirty="0" smtClean="0">
                <a:solidFill>
                  <a:schemeClr val="tx1"/>
                </a:solidFill>
                <a:latin typeface="Times New Roman" panose="02020603050405020304" pitchFamily="18" charset="0"/>
                <a:ea typeface="Times New Roman" panose="02020603050405020304" pitchFamily="18" charset="0"/>
              </a:rPr>
              <a:t>nagt </a:t>
            </a:r>
            <a:r>
              <a:rPr lang="sq-AL" sz="2200" dirty="0">
                <a:solidFill>
                  <a:schemeClr val="tx1"/>
                </a:solidFill>
                <a:latin typeface="Times New Roman" panose="02020603050405020304" pitchFamily="18" charset="0"/>
                <a:ea typeface="Times New Roman" panose="02020603050405020304" pitchFamily="18" charset="0"/>
              </a:rPr>
              <a:t>pullaryň emissiýasyny we olaryň dolanyşygynyň guralyşyny amala aşyrmak;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smtClean="0">
                <a:solidFill>
                  <a:schemeClr val="tx1"/>
                </a:solidFill>
                <a:latin typeface="Times New Roman" panose="02020603050405020304" pitchFamily="18" charset="0"/>
                <a:ea typeface="Times New Roman" panose="02020603050405020304" pitchFamily="18" charset="0"/>
              </a:rPr>
              <a:t>- </a:t>
            </a:r>
            <a:r>
              <a:rPr lang="sq-AL" sz="2200" dirty="0" smtClean="0">
                <a:solidFill>
                  <a:schemeClr val="tx1"/>
                </a:solidFill>
                <a:latin typeface="Times New Roman" panose="02020603050405020304" pitchFamily="18" charset="0"/>
                <a:ea typeface="Times New Roman" panose="02020603050405020304" pitchFamily="18" charset="0"/>
              </a:rPr>
              <a:t>bank </a:t>
            </a:r>
            <a:r>
              <a:rPr lang="sq-AL" sz="2200" dirty="0">
                <a:solidFill>
                  <a:schemeClr val="tx1"/>
                </a:solidFill>
                <a:latin typeface="Times New Roman" panose="02020603050405020304" pitchFamily="18" charset="0"/>
                <a:ea typeface="Times New Roman" panose="02020603050405020304" pitchFamily="18" charset="0"/>
              </a:rPr>
              <a:t>ulgamy üçin bank amallarynyň geçirilmeginiň, buhgalter hasabynyň we hasabatynyň </a:t>
            </a:r>
            <a:r>
              <a:rPr lang="sq-AL" sz="2200" dirty="0" smtClean="0">
                <a:solidFill>
                  <a:schemeClr val="tx1"/>
                </a:solidFill>
                <a:latin typeface="Times New Roman" panose="02020603050405020304" pitchFamily="18" charset="0"/>
                <a:ea typeface="Times New Roman" panose="02020603050405020304" pitchFamily="18" charset="0"/>
              </a:rPr>
              <a:t>ýöredilme</a:t>
            </a:r>
            <a:r>
              <a:rPr lang="tk-TM" sz="2200" dirty="0" smtClean="0">
                <a:solidFill>
                  <a:schemeClr val="tx1"/>
                </a:solidFill>
                <a:latin typeface="Times New Roman" panose="02020603050405020304" pitchFamily="18" charset="0"/>
                <a:ea typeface="Times New Roman" panose="02020603050405020304" pitchFamily="18" charset="0"/>
              </a:rPr>
              <a:t>-</a:t>
            </a:r>
            <a:r>
              <a:rPr lang="sq-AL" sz="2200" dirty="0" smtClean="0">
                <a:solidFill>
                  <a:schemeClr val="tx1"/>
                </a:solidFill>
                <a:latin typeface="Times New Roman" panose="02020603050405020304" pitchFamily="18" charset="0"/>
                <a:ea typeface="Times New Roman" panose="02020603050405020304" pitchFamily="18" charset="0"/>
              </a:rPr>
              <a:t>giniň </a:t>
            </a:r>
            <a:r>
              <a:rPr lang="sq-AL" sz="2200" dirty="0">
                <a:solidFill>
                  <a:schemeClr val="tx1"/>
                </a:solidFill>
                <a:latin typeface="Times New Roman" panose="02020603050405020304" pitchFamily="18" charset="0"/>
                <a:ea typeface="Times New Roman" panose="02020603050405020304" pitchFamily="18" charset="0"/>
              </a:rPr>
              <a:t>umumy kadalaryny işläp taýýarlamak;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smtClean="0">
                <a:solidFill>
                  <a:schemeClr val="tx1"/>
                </a:solidFill>
                <a:latin typeface="Times New Roman" panose="02020603050405020304" pitchFamily="18" charset="0"/>
                <a:ea typeface="Times New Roman" panose="02020603050405020304" pitchFamily="18" charset="0"/>
              </a:rPr>
              <a:t>- </a:t>
            </a:r>
            <a:r>
              <a:rPr lang="sq-AL" sz="2200" dirty="0" smtClean="0">
                <a:solidFill>
                  <a:schemeClr val="tx1"/>
                </a:solidFill>
                <a:latin typeface="Times New Roman" panose="02020603050405020304" pitchFamily="18" charset="0"/>
                <a:ea typeface="Times New Roman" panose="02020603050405020304" pitchFamily="18" charset="0"/>
              </a:rPr>
              <a:t>karz </a:t>
            </a:r>
            <a:r>
              <a:rPr lang="sq-AL" sz="2200" dirty="0">
                <a:solidFill>
                  <a:schemeClr val="tx1"/>
                </a:solidFill>
                <a:latin typeface="Times New Roman" panose="02020603050405020304" pitchFamily="18" charset="0"/>
                <a:ea typeface="Times New Roman" panose="02020603050405020304" pitchFamily="18" charset="0"/>
              </a:rPr>
              <a:t>guramalarynyň işine bank gözegçiligini amala aşýrmak;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smtClean="0">
                <a:solidFill>
                  <a:schemeClr val="tx1"/>
                </a:solidFill>
                <a:latin typeface="Times New Roman" panose="02020603050405020304" pitchFamily="18" charset="0"/>
                <a:ea typeface="Times New Roman" panose="02020603050405020304" pitchFamily="18" charset="0"/>
              </a:rPr>
              <a:t>- </a:t>
            </a:r>
            <a:r>
              <a:rPr lang="sq-AL" sz="2200" dirty="0" smtClean="0">
                <a:solidFill>
                  <a:schemeClr val="tx1"/>
                </a:solidFill>
                <a:latin typeface="Times New Roman" panose="02020603050405020304" pitchFamily="18" charset="0"/>
                <a:ea typeface="Times New Roman" panose="02020603050405020304" pitchFamily="18" charset="0"/>
              </a:rPr>
              <a:t>umumy </a:t>
            </a:r>
            <a:r>
              <a:rPr lang="sq-AL" sz="2200" dirty="0">
                <a:solidFill>
                  <a:schemeClr val="tx1"/>
                </a:solidFill>
                <a:latin typeface="Times New Roman" panose="02020603050405020304" pitchFamily="18" charset="0"/>
                <a:ea typeface="Times New Roman" panose="02020603050405020304" pitchFamily="18" charset="0"/>
              </a:rPr>
              <a:t>walýuta syýasatyny ýöretmek we walýuta gözegçiligini guramak.</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r>
              <a:rPr lang="ru-RU" sz="2200" dirty="0">
                <a:solidFill>
                  <a:schemeClr val="tx1"/>
                </a:solidFill>
                <a:latin typeface="Times New Roman" panose="02020603050405020304" pitchFamily="18" charset="0"/>
                <a:ea typeface="Times New Roman" panose="02020603050405020304" pitchFamily="18" charset="0"/>
              </a:rPr>
              <a:t>    </a:t>
            </a:r>
            <a:r>
              <a:rPr lang="sq-AL" sz="2200" dirty="0">
                <a:solidFill>
                  <a:schemeClr val="tx1"/>
                </a:solidFill>
                <a:latin typeface="Times New Roman" panose="02020603050405020304" pitchFamily="18" charset="0"/>
                <a:ea typeface="Times New Roman" panose="02020603050405020304" pitchFamily="18" charset="0"/>
              </a:rPr>
              <a:t>Merkezi bank bilen birlikde bank ulgamynda täjirçilik banklary hem möhüm zweno bolup durýar. Olar gös-göni kärhanalara, guramalara, şeýle hem ilata hyzmat edýärler. Şonuň üçin eýeçiligiň </a:t>
            </a:r>
            <a:r>
              <a:rPr lang="sq-AL" sz="2200" dirty="0" smtClean="0">
                <a:solidFill>
                  <a:schemeClr val="tx1"/>
                </a:solidFill>
                <a:latin typeface="Times New Roman" panose="02020603050405020304" pitchFamily="18" charset="0"/>
                <a:ea typeface="Times New Roman" panose="02020603050405020304" pitchFamily="18" charset="0"/>
              </a:rPr>
              <a:t>görnü</a:t>
            </a:r>
            <a:r>
              <a:rPr lang="tk-TM" sz="2200" dirty="0" smtClean="0">
                <a:solidFill>
                  <a:schemeClr val="tx1"/>
                </a:solidFill>
                <a:latin typeface="Times New Roman" panose="02020603050405020304" pitchFamily="18" charset="0"/>
                <a:ea typeface="Times New Roman" panose="02020603050405020304" pitchFamily="18" charset="0"/>
              </a:rPr>
              <a:t>-</a:t>
            </a:r>
            <a:r>
              <a:rPr lang="sq-AL" sz="2200" dirty="0" smtClean="0">
                <a:solidFill>
                  <a:schemeClr val="tx1"/>
                </a:solidFill>
                <a:latin typeface="Times New Roman" panose="02020603050405020304" pitchFamily="18" charset="0"/>
                <a:ea typeface="Times New Roman" panose="02020603050405020304" pitchFamily="18" charset="0"/>
              </a:rPr>
              <a:t>şine </a:t>
            </a:r>
            <a:r>
              <a:rPr lang="sq-AL" sz="2200" dirty="0">
                <a:solidFill>
                  <a:schemeClr val="tx1"/>
                </a:solidFill>
                <a:latin typeface="Times New Roman" panose="02020603050405020304" pitchFamily="18" charset="0"/>
                <a:ea typeface="Times New Roman" panose="02020603050405020304" pitchFamily="18" charset="0"/>
              </a:rPr>
              <a:t>garamazdan, ähli täjirçilik banklary özbaşdak hojalygy ýörediji subýektler bolup durýarlar.</a:t>
            </a:r>
            <a:r>
              <a:rPr lang="ru-RU" sz="2200" dirty="0">
                <a:solidFill>
                  <a:schemeClr val="tx1"/>
                </a:solidFill>
                <a:latin typeface="Times New Roman" panose="02020603050405020304" pitchFamily="18" charset="0"/>
                <a:ea typeface="Times New Roman" panose="02020603050405020304" pitchFamily="18" charset="0"/>
              </a:rPr>
              <a:t/>
            </a:r>
            <a:br>
              <a:rPr lang="ru-RU" sz="2200" dirty="0">
                <a:solidFill>
                  <a:schemeClr val="tx1"/>
                </a:solidFill>
                <a:latin typeface="Times New Roman" panose="02020603050405020304" pitchFamily="18" charset="0"/>
                <a:ea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2905140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3289" y="357780"/>
            <a:ext cx="9871121" cy="6233890"/>
          </a:xfrm>
        </p:spPr>
        <p:txBody>
          <a:bodyPr>
            <a:noAutofit/>
          </a:bodyPr>
          <a:lstStyle/>
          <a:p>
            <a:pPr>
              <a:spcAft>
                <a:spcPts val="0"/>
              </a:spcAft>
            </a:pPr>
            <a:r>
              <a:rPr lang="sq-AL" sz="2200" b="1" dirty="0">
                <a:latin typeface="Times New Roman" panose="02020603050405020304" pitchFamily="18" charset="0"/>
                <a:ea typeface="Times New Roman" panose="02020603050405020304" pitchFamily="18" charset="0"/>
              </a:rPr>
              <a:t>Täjirçilik banklarynyň</a:t>
            </a:r>
            <a:r>
              <a:rPr lang="sq-AL" sz="2200" dirty="0">
                <a:latin typeface="Times New Roman" panose="02020603050405020304" pitchFamily="18" charset="0"/>
                <a:ea typeface="Times New Roman" panose="02020603050405020304" pitchFamily="18" charset="0"/>
              </a:rPr>
              <a:t> işiniň kanunçylyk binýadynyň düýbi “Täjirçilik banklary we bank işi hakyndaky” Türkmenistanyň Kanunynda tutuldy. Şu Kanunda täjirçilik </a:t>
            </a:r>
            <a:r>
              <a:rPr lang="sq-AL" sz="2200" dirty="0" smtClean="0">
                <a:latin typeface="Times New Roman" panose="02020603050405020304" pitchFamily="18" charset="0"/>
                <a:ea typeface="Times New Roman" panose="02020603050405020304" pitchFamily="18" charset="0"/>
              </a:rPr>
              <a:t>bank</a:t>
            </a:r>
            <a:r>
              <a:rPr lang="tk-TM"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laryny </a:t>
            </a:r>
            <a:r>
              <a:rPr lang="sq-AL" sz="2200" dirty="0">
                <a:latin typeface="Times New Roman" panose="02020603050405020304" pitchFamily="18" charset="0"/>
                <a:ea typeface="Times New Roman" panose="02020603050405020304" pitchFamily="18" charset="0"/>
              </a:rPr>
              <a:t>döretmegiň we olaryň hereket etmeginiň umumy düzgünleri bellenildi. Täjirçilik banklarynyň görkezijileri Türkmenistanyň Merkezi banky tarapyndan alnyp barylýar.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dirty="0">
                <a:latin typeface="Times New Roman" panose="02020603050405020304" pitchFamily="18" charset="0"/>
                <a:ea typeface="Times New Roman" panose="02020603050405020304" pitchFamily="18" charset="0"/>
              </a:rPr>
              <a:t>Täjirçilik banklary dürli görnüşli amallaryň toplumyny amala aşyrýarlar. Olaryň esaslary bolup şu aşakdakylar durýarlar: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depozitlere </a:t>
            </a:r>
            <a:r>
              <a:rPr lang="sq-AL" sz="2200" dirty="0">
                <a:latin typeface="Times New Roman" panose="02020603050405020304" pitchFamily="18" charset="0"/>
                <a:ea typeface="Times New Roman" panose="02020603050405020304" pitchFamily="18" charset="0"/>
              </a:rPr>
              <a:t>serişdeleri çekmek we karz alyjylar bilen ylalaşyk boýunça karzlary </a:t>
            </a:r>
            <a:r>
              <a:rPr lang="sq-AL" sz="2200" dirty="0" smtClean="0">
                <a:latin typeface="Times New Roman" panose="02020603050405020304" pitchFamily="18" charset="0"/>
                <a:ea typeface="Times New Roman" panose="02020603050405020304" pitchFamily="18" charset="0"/>
              </a:rPr>
              <a:t>ber</a:t>
            </a:r>
            <a:r>
              <a:rPr lang="ru-RU"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mek</a:t>
            </a:r>
            <a:r>
              <a:rPr lang="sq-AL"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edara </a:t>
            </a:r>
            <a:r>
              <a:rPr lang="sq-AL" sz="2200" dirty="0">
                <a:latin typeface="Times New Roman" panose="02020603050405020304" pitchFamily="18" charset="0"/>
                <a:ea typeface="Times New Roman" panose="02020603050405020304" pitchFamily="18" charset="0"/>
              </a:rPr>
              <a:t>görnüşli we maliýe taraplaryň tabşyrygy boýunça hasaplaşyk – töleg </a:t>
            </a:r>
            <a:r>
              <a:rPr lang="sq-AL" sz="2200" dirty="0" smtClean="0">
                <a:latin typeface="Times New Roman" panose="02020603050405020304" pitchFamily="18" charset="0"/>
                <a:ea typeface="Times New Roman" panose="02020603050405020304" pitchFamily="18" charset="0"/>
              </a:rPr>
              <a:t>amal</a:t>
            </a:r>
            <a:r>
              <a:rPr lang="tk-TM" sz="2200" dirty="0" smtClean="0">
                <a:latin typeface="Times New Roman" panose="02020603050405020304" pitchFamily="18" charset="0"/>
                <a:ea typeface="Times New Roman" panose="02020603050405020304" pitchFamily="18" charset="0"/>
              </a:rPr>
              <a:t>-</a:t>
            </a:r>
            <a:r>
              <a:rPr lang="sq-AL" sz="2200" dirty="0" smtClean="0">
                <a:latin typeface="Times New Roman" panose="02020603050405020304" pitchFamily="18" charset="0"/>
                <a:ea typeface="Times New Roman" panose="02020603050405020304" pitchFamily="18" charset="0"/>
              </a:rPr>
              <a:t>laryny </a:t>
            </a:r>
            <a:r>
              <a:rPr lang="sq-AL" sz="2200" dirty="0">
                <a:latin typeface="Times New Roman" panose="02020603050405020304" pitchFamily="18" charset="0"/>
                <a:ea typeface="Times New Roman" panose="02020603050405020304" pitchFamily="18" charset="0"/>
              </a:rPr>
              <a:t>amala aşyrmak;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müşderilere </a:t>
            </a:r>
            <a:r>
              <a:rPr lang="sq-AL" sz="2200" dirty="0">
                <a:latin typeface="Times New Roman" panose="02020603050405020304" pitchFamily="18" charset="0"/>
                <a:ea typeface="Times New Roman" panose="02020603050405020304" pitchFamily="18" charset="0"/>
              </a:rPr>
              <a:t>kassa hyzmaty;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edara </a:t>
            </a:r>
            <a:r>
              <a:rPr lang="sq-AL" sz="2200" dirty="0">
                <a:latin typeface="Times New Roman" panose="02020603050405020304" pitchFamily="18" charset="0"/>
                <a:ea typeface="Times New Roman" panose="02020603050405020304" pitchFamily="18" charset="0"/>
              </a:rPr>
              <a:t>görnüşli we şahsy taraplaryň hasaplaryny açmak hem-de alyp barmak;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lizing </a:t>
            </a:r>
            <a:r>
              <a:rPr lang="sq-AL" sz="2200" dirty="0">
                <a:latin typeface="Times New Roman" panose="02020603050405020304" pitchFamily="18" charset="0"/>
                <a:ea typeface="Times New Roman" panose="02020603050405020304" pitchFamily="18" charset="0"/>
              </a:rPr>
              <a:t>amallary;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bank </a:t>
            </a:r>
            <a:r>
              <a:rPr lang="sq-AL" sz="2200" dirty="0">
                <a:latin typeface="Times New Roman" panose="02020603050405020304" pitchFamily="18" charset="0"/>
                <a:ea typeface="Times New Roman" panose="02020603050405020304" pitchFamily="18" charset="0"/>
              </a:rPr>
              <a:t>işi bilen baglanyşykly maslahat beriş hyzmatlaryny etmek;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smtClean="0">
                <a:latin typeface="Times New Roman" panose="02020603050405020304" pitchFamily="18" charset="0"/>
                <a:ea typeface="Times New Roman" panose="02020603050405020304" pitchFamily="18" charset="0"/>
              </a:rPr>
              <a:t>- </a:t>
            </a:r>
            <a:r>
              <a:rPr lang="sq-AL" sz="2200" dirty="0" smtClean="0">
                <a:latin typeface="Times New Roman" panose="02020603050405020304" pitchFamily="18" charset="0"/>
                <a:ea typeface="Times New Roman" panose="02020603050405020304" pitchFamily="18" charset="0"/>
              </a:rPr>
              <a:t>bank </a:t>
            </a:r>
            <a:r>
              <a:rPr lang="sq-AL" sz="2200" dirty="0">
                <a:latin typeface="Times New Roman" panose="02020603050405020304" pitchFamily="18" charset="0"/>
                <a:ea typeface="Times New Roman" panose="02020603050405020304" pitchFamily="18" charset="0"/>
              </a:rPr>
              <a:t>kepilliklerini bermek.</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sq-AL" sz="2200" dirty="0">
                <a:latin typeface="Times New Roman" panose="02020603050405020304" pitchFamily="18" charset="0"/>
                <a:ea typeface="Times New Roman" panose="02020603050405020304" pitchFamily="18" charset="0"/>
              </a:rPr>
              <a:t>Täjirçilik banklary ähli aktiw we passiw amallary milli manatda geçirýärler, degişli ygytyýarnama bolan halatynda amallar daşary ýurt walýutasynda geçirilip bilner.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sz="2200" dirty="0"/>
          </a:p>
        </p:txBody>
      </p:sp>
    </p:spTree>
    <p:extLst>
      <p:ext uri="{BB962C8B-B14F-4D97-AF65-F5344CB8AC3E}">
        <p14:creationId xmlns:p14="http://schemas.microsoft.com/office/powerpoint/2010/main" val="2206181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0023" y="597477"/>
            <a:ext cx="9711323" cy="6149552"/>
          </a:xfrm>
        </p:spPr>
        <p:txBody>
          <a:bodyPr>
            <a:normAutofit fontScale="90000"/>
          </a:bodyPr>
          <a:lstStyle/>
          <a:p>
            <a:pPr>
              <a:spcBef>
                <a:spcPts val="1200"/>
              </a:spcBef>
              <a:spcAft>
                <a:spcPts val="300"/>
              </a:spcAft>
            </a:pPr>
            <a:r>
              <a:rPr lang="ru-RU" sz="2700" b="1" kern="1600" spc="-15" dirty="0" smtClean="0">
                <a:latin typeface="Times New Roman" panose="02020603050405020304" pitchFamily="18" charset="0"/>
                <a:cs typeface="Arial" panose="020B0604020202020204" pitchFamily="34" charset="0"/>
              </a:rPr>
              <a:t>                                          </a:t>
            </a:r>
            <a:r>
              <a:rPr lang="sq-AL" sz="2700" b="1" kern="1600" spc="-15" dirty="0" smtClean="0">
                <a:latin typeface="Times New Roman" panose="02020603050405020304" pitchFamily="18" charset="0"/>
                <a:cs typeface="Arial" panose="020B0604020202020204" pitchFamily="34" charset="0"/>
              </a:rPr>
              <a:t>7.2</a:t>
            </a:r>
            <a:r>
              <a:rPr lang="sq-AL" sz="2700" b="1" kern="1600" spc="-15" dirty="0">
                <a:latin typeface="Times New Roman" panose="02020603050405020304" pitchFamily="18" charset="0"/>
                <a:cs typeface="Arial" panose="020B0604020202020204" pitchFamily="34" charset="0"/>
              </a:rPr>
              <a:t>. Pul dolanyşygy.</a:t>
            </a:r>
            <a:r>
              <a:rPr lang="ru-RU" sz="2700" b="1" kern="1600" dirty="0">
                <a:latin typeface="Arial" panose="020B0604020202020204" pitchFamily="34" charset="0"/>
              </a:rPr>
              <a:t/>
            </a:r>
            <a:br>
              <a:rPr lang="ru-RU" sz="2700" b="1" kern="1600" dirty="0">
                <a:latin typeface="Arial" panose="020B0604020202020204" pitchFamily="34" charset="0"/>
              </a:rPr>
            </a:br>
            <a:r>
              <a:rPr lang="sq-AL" sz="2700" b="1"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FF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Ýurtda maliýe ýagdaýyny gowulandyrmak boýunça çäreleriň </a:t>
            </a:r>
            <a:r>
              <a:rPr lang="sq-AL" sz="2700" dirty="0" smtClean="0">
                <a:solidFill>
                  <a:srgbClr val="000000"/>
                </a:solidFill>
                <a:latin typeface="Times New Roman" panose="02020603050405020304" pitchFamily="18" charset="0"/>
                <a:ea typeface="Times New Roman" panose="02020603050405020304" pitchFamily="18" charset="0"/>
              </a:rPr>
              <a:t>toplumyn</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daky </a:t>
            </a:r>
            <a:r>
              <a:rPr lang="sq-AL" sz="2700" dirty="0">
                <a:solidFill>
                  <a:srgbClr val="000000"/>
                </a:solidFill>
                <a:latin typeface="Times New Roman" panose="02020603050405020304" pitchFamily="18" charset="0"/>
                <a:ea typeface="Times New Roman" panose="02020603050405020304" pitchFamily="18" charset="0"/>
              </a:rPr>
              <a:t>iň esasy talaplaryň biri bolup pul dolanyşygynyň durnuklylygyny </a:t>
            </a:r>
            <a:r>
              <a:rPr lang="sq-AL" sz="2700" dirty="0" smtClean="0">
                <a:solidFill>
                  <a:srgbClr val="000000"/>
                </a:solidFill>
                <a:latin typeface="Times New Roman" panose="02020603050405020304" pitchFamily="18" charset="0"/>
                <a:ea typeface="Times New Roman" panose="02020603050405020304" pitchFamily="18" charset="0"/>
              </a:rPr>
              <a:t>gazan</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mak </a:t>
            </a:r>
            <a:r>
              <a:rPr lang="sq-AL" sz="2700" dirty="0">
                <a:solidFill>
                  <a:srgbClr val="000000"/>
                </a:solidFill>
                <a:latin typeface="Times New Roman" panose="02020603050405020304" pitchFamily="18" charset="0"/>
                <a:ea typeface="Times New Roman" panose="02020603050405020304" pitchFamily="18" charset="0"/>
              </a:rPr>
              <a:t>bolup durýar. Türkmenistanyň kanunçylygynda berkidilen pul </a:t>
            </a:r>
            <a:r>
              <a:rPr lang="sq-AL" sz="2700" dirty="0" smtClean="0">
                <a:solidFill>
                  <a:srgbClr val="000000"/>
                </a:solidFill>
                <a:latin typeface="Times New Roman" panose="02020603050405020304" pitchFamily="18" charset="0"/>
                <a:ea typeface="Times New Roman" panose="02020603050405020304" pitchFamily="18" charset="0"/>
              </a:rPr>
              <a:t>dolanyşy</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gynyň </a:t>
            </a:r>
            <a:r>
              <a:rPr lang="sq-AL" sz="2700" dirty="0">
                <a:solidFill>
                  <a:srgbClr val="000000"/>
                </a:solidFill>
                <a:latin typeface="Times New Roman" panose="02020603050405020304" pitchFamily="18" charset="0"/>
                <a:ea typeface="Times New Roman" panose="02020603050405020304" pitchFamily="18" charset="0"/>
              </a:rPr>
              <a:t>görnüşi pul ulgamydyr. Türkmenistan Garaşsyzlygynyň ilkinji </a:t>
            </a:r>
            <a:r>
              <a:rPr lang="sq-AL" sz="2700" dirty="0" smtClean="0">
                <a:solidFill>
                  <a:srgbClr val="000000"/>
                </a:solidFill>
                <a:latin typeface="Times New Roman" panose="02020603050405020304" pitchFamily="18" charset="0"/>
                <a:ea typeface="Times New Roman" panose="02020603050405020304" pitchFamily="18" charset="0"/>
              </a:rPr>
              <a:t>günle</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rinden </a:t>
            </a:r>
            <a:r>
              <a:rPr lang="sq-AL" sz="2700" dirty="0">
                <a:solidFill>
                  <a:srgbClr val="000000"/>
                </a:solidFill>
                <a:latin typeface="Times New Roman" panose="02020603050405020304" pitchFamily="18" charset="0"/>
                <a:ea typeface="Times New Roman" panose="02020603050405020304" pitchFamily="18" charset="0"/>
              </a:rPr>
              <a:t>başlap özüniň pul ulgamyny emele getirdi, onuň düzümleýin </a:t>
            </a:r>
            <a:r>
              <a:rPr lang="sq-AL" sz="2700" dirty="0" smtClean="0">
                <a:solidFill>
                  <a:srgbClr val="000000"/>
                </a:solidFill>
                <a:latin typeface="Times New Roman" panose="02020603050405020304" pitchFamily="18" charset="0"/>
                <a:ea typeface="Times New Roman" panose="02020603050405020304" pitchFamily="18" charset="0"/>
              </a:rPr>
              <a:t>element</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lerini </a:t>
            </a:r>
            <a:r>
              <a:rPr lang="sq-AL" sz="2700" dirty="0">
                <a:solidFill>
                  <a:srgbClr val="000000"/>
                </a:solidFill>
                <a:latin typeface="Times New Roman" panose="02020603050405020304" pitchFamily="18" charset="0"/>
                <a:ea typeface="Times New Roman" panose="02020603050405020304" pitchFamily="18" charset="0"/>
              </a:rPr>
              <a:t>kesgitledi: manadyň daşary ýurt walýutasyna hümmet gatnaşygyny, pul dolanyşygynyň tertibini we ş.m. belledi. Pul ulgamynyň merkezi elementi bolup pul dolanyşygy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sq-AL" sz="2700" b="1" dirty="0">
                <a:solidFill>
                  <a:srgbClr val="000000"/>
                </a:solidFill>
                <a:latin typeface="Times New Roman" panose="02020603050405020304" pitchFamily="18" charset="0"/>
                <a:ea typeface="Times New Roman" panose="02020603050405020304" pitchFamily="18" charset="0"/>
              </a:rPr>
              <a:t>Pul dolanyşygy</a:t>
            </a:r>
            <a:r>
              <a:rPr lang="sq-AL" sz="2700" dirty="0">
                <a:solidFill>
                  <a:srgbClr val="000000"/>
                </a:solidFill>
                <a:latin typeface="Times New Roman" panose="02020603050405020304" pitchFamily="18" charset="0"/>
                <a:ea typeface="Times New Roman" panose="02020603050405020304" pitchFamily="18" charset="0"/>
              </a:rPr>
              <a:t> – bu zähmete hak tölemegiň, harytlary ýerleşdirmegiň, hyzmatlar üçin hasaplaşyklaryň we beýleki tölegleriň amala aşyrylmagynyň barşynda puluň üznüksiz hereketidir. Pul dolanyşygynyň esasy bolup pul bilen ýerine ýetirilen işleriň dolanyşykdaky serişdeleri we töleg serişdeleri hyzmat e</a:t>
            </a:r>
            <a:r>
              <a:rPr lang="ru-RU" sz="2700" dirty="0">
                <a:solidFill>
                  <a:srgbClr val="000000"/>
                </a:solidFill>
                <a:latin typeface="Times New Roman" panose="02020603050405020304" pitchFamily="18" charset="0"/>
                <a:ea typeface="Times New Roman" panose="02020603050405020304" pitchFamily="18" charset="0"/>
              </a:rPr>
              <a:t>d</a:t>
            </a:r>
            <a:r>
              <a:rPr lang="sq-AL" sz="2700" dirty="0">
                <a:solidFill>
                  <a:srgbClr val="000000"/>
                </a:solidFill>
                <a:latin typeface="Times New Roman" panose="02020603050405020304" pitchFamily="18" charset="0"/>
                <a:ea typeface="Times New Roman" panose="02020603050405020304" pitchFamily="18" charset="0"/>
              </a:rPr>
              <a:t>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222623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3390" y="757274"/>
            <a:ext cx="9871121" cy="5812201"/>
          </a:xfrm>
        </p:spPr>
        <p:txBody>
          <a:bodyPr>
            <a:normAutofit fontScale="90000"/>
          </a:bodyPr>
          <a:lstStyle/>
          <a:p>
            <a:pPr>
              <a:spcAft>
                <a:spcPts val="0"/>
              </a:spcAft>
            </a:pPr>
            <a:r>
              <a:rPr lang="sq-AL" sz="3100" dirty="0">
                <a:latin typeface="Times New Roman" panose="02020603050405020304" pitchFamily="18" charset="0"/>
                <a:ea typeface="Times New Roman" panose="02020603050405020304" pitchFamily="18" charset="0"/>
              </a:rPr>
              <a:t>Pul dolanyşygynda pul aýlanyşygy möhüm düşünjedir. Hasabatda pul aýlanyşygy düşünjesine </a:t>
            </a:r>
            <a:r>
              <a:rPr lang="sq-AL" sz="3100" b="1" dirty="0">
                <a:latin typeface="Times New Roman" panose="02020603050405020304" pitchFamily="18" charset="0"/>
                <a:ea typeface="Times New Roman" panose="02020603050405020304" pitchFamily="18" charset="0"/>
              </a:rPr>
              <a:t>nagt</a:t>
            </a:r>
            <a:r>
              <a:rPr lang="sq-AL" sz="3100" dirty="0">
                <a:latin typeface="Times New Roman" panose="02020603050405020304" pitchFamily="18" charset="0"/>
                <a:ea typeface="Times New Roman" panose="02020603050405020304" pitchFamily="18" charset="0"/>
              </a:rPr>
              <a:t> we </a:t>
            </a:r>
            <a:r>
              <a:rPr lang="sq-AL" sz="3100" b="1" dirty="0">
                <a:latin typeface="Times New Roman" panose="02020603050405020304" pitchFamily="18" charset="0"/>
                <a:ea typeface="Times New Roman" panose="02020603050405020304" pitchFamily="18" charset="0"/>
              </a:rPr>
              <a:t>nagt däl pul</a:t>
            </a:r>
            <a:r>
              <a:rPr lang="sq-AL" sz="3100" dirty="0">
                <a:latin typeface="Times New Roman" panose="02020603050405020304" pitchFamily="18" charset="0"/>
                <a:ea typeface="Times New Roman" panose="02020603050405020304" pitchFamily="18" charset="0"/>
              </a:rPr>
              <a:t> aýlanyşygynyň umumy jemi diýip düşünilýär.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sq-AL" sz="3100" b="1" dirty="0">
                <a:latin typeface="Times New Roman" panose="02020603050405020304" pitchFamily="18" charset="0"/>
                <a:ea typeface="Times New Roman" panose="02020603050405020304" pitchFamily="18" charset="0"/>
              </a:rPr>
              <a:t>Nagt pul aýlanyşygy</a:t>
            </a:r>
            <a:r>
              <a:rPr lang="sq-AL" sz="3100" dirty="0">
                <a:latin typeface="Times New Roman" panose="02020603050405020304" pitchFamily="18" charset="0"/>
                <a:ea typeface="Times New Roman" panose="02020603050405020304" pitchFamily="18" charset="0"/>
              </a:rPr>
              <a:t> bolup dolanyşyk ulgamyndaky nagt </a:t>
            </a:r>
            <a:r>
              <a:rPr lang="sq-AL" sz="3100" dirty="0" smtClean="0">
                <a:latin typeface="Times New Roman" panose="02020603050405020304" pitchFamily="18" charset="0"/>
                <a:ea typeface="Times New Roman" panose="02020603050405020304" pitchFamily="18" charset="0"/>
              </a:rPr>
              <a:t>pulla</a:t>
            </a:r>
            <a:r>
              <a:rPr lang="tk-TM"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ryň </a:t>
            </a:r>
            <a:r>
              <a:rPr lang="sq-AL" sz="3100" dirty="0">
                <a:latin typeface="Times New Roman" panose="02020603050405020304" pitchFamily="18" charset="0"/>
                <a:ea typeface="Times New Roman" panose="02020603050405020304" pitchFamily="18" charset="0"/>
              </a:rPr>
              <a:t>hereketi we olaryň ýerine ýetiren işleriniň töleg serişdeleri we dolanyşyk serişdeleri durýarlar.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sq-AL" sz="3100" b="1" dirty="0">
                <a:latin typeface="Times New Roman" panose="02020603050405020304" pitchFamily="18" charset="0"/>
                <a:ea typeface="Times New Roman" panose="02020603050405020304" pitchFamily="18" charset="0"/>
              </a:rPr>
              <a:t>Nagt däl pul aýlanyşygy</a:t>
            </a:r>
            <a:r>
              <a:rPr lang="sq-AL" sz="3100" dirty="0">
                <a:latin typeface="Times New Roman" panose="02020603050405020304" pitchFamily="18" charset="0"/>
                <a:ea typeface="Times New Roman" panose="02020603050405020304" pitchFamily="18" charset="0"/>
              </a:rPr>
              <a:t> bolup pul dolanyşygynyň görnüşi </a:t>
            </a:r>
            <a:r>
              <a:rPr lang="sq-AL" sz="3100" dirty="0" smtClean="0">
                <a:latin typeface="Times New Roman" panose="02020603050405020304" pitchFamily="18" charset="0"/>
                <a:ea typeface="Times New Roman" panose="02020603050405020304" pitchFamily="18" charset="0"/>
              </a:rPr>
              <a:t>dur</a:t>
            </a:r>
            <a:r>
              <a:rPr lang="tk-TM"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ýar</a:t>
            </a:r>
            <a:r>
              <a:rPr lang="sq-AL" sz="3100" dirty="0">
                <a:latin typeface="Times New Roman" panose="02020603050405020304" pitchFamily="18" charset="0"/>
                <a:ea typeface="Times New Roman" panose="02020603050405020304" pitchFamily="18" charset="0"/>
              </a:rPr>
              <a:t>, onda pul serişdeleriniň saklanylyşy we hereketi nagt pullaryň gatnaşygy bolmazdan geçýär, ýagny bank hasabyna puly </a:t>
            </a:r>
            <a:r>
              <a:rPr lang="sq-AL" sz="3100" dirty="0" smtClean="0">
                <a:latin typeface="Times New Roman" panose="02020603050405020304" pitchFamily="18" charset="0"/>
                <a:ea typeface="Times New Roman" panose="02020603050405020304" pitchFamily="18" charset="0"/>
              </a:rPr>
              <a:t>geçirme</a:t>
            </a:r>
            <a:r>
              <a:rPr lang="tk-TM" sz="3100" dirty="0" smtClean="0">
                <a:latin typeface="Times New Roman" panose="02020603050405020304" pitchFamily="18" charset="0"/>
                <a:ea typeface="Times New Roman" panose="02020603050405020304" pitchFamily="18" charset="0"/>
              </a:rPr>
              <a:t>-</a:t>
            </a:r>
            <a:r>
              <a:rPr lang="sq-AL" sz="3100" dirty="0" smtClean="0">
                <a:latin typeface="Times New Roman" panose="02020603050405020304" pitchFamily="18" charset="0"/>
                <a:ea typeface="Times New Roman" panose="02020603050405020304" pitchFamily="18" charset="0"/>
              </a:rPr>
              <a:t>giň </a:t>
            </a:r>
            <a:r>
              <a:rPr lang="sq-AL" sz="3100" dirty="0">
                <a:latin typeface="Times New Roman" panose="02020603050405020304" pitchFamily="18" charset="0"/>
                <a:ea typeface="Times New Roman" panose="02020603050405020304" pitchFamily="18" charset="0"/>
              </a:rPr>
              <a:t>we töleýjiniň hasabyndan puly alýanyň hasabyna geçirmek ýoly arkaly amala aşyrylaýar.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sq-AL" sz="3100" b="1" kern="1600" spc="-15" dirty="0">
                <a:latin typeface="Times New Roman" panose="02020603050405020304" pitchFamily="18" charset="0"/>
                <a:cs typeface="Arial" panose="020B0604020202020204" pitchFamily="34" charset="0"/>
              </a:rPr>
              <a:t> </a:t>
            </a:r>
            <a:r>
              <a:rPr lang="ru-RU" sz="3100" b="1" kern="1600" dirty="0">
                <a:latin typeface="Arial" panose="020B0604020202020204" pitchFamily="34" charset="0"/>
              </a:rPr>
              <a:t/>
            </a:r>
            <a:br>
              <a:rPr lang="ru-RU" sz="3100" b="1" kern="1600" dirty="0">
                <a:latin typeface="Arial" panose="020B0604020202020204" pitchFamily="34" charset="0"/>
              </a:rPr>
            </a:br>
            <a:endParaRPr lang="ru-RU" dirty="0"/>
          </a:p>
        </p:txBody>
      </p:sp>
    </p:spTree>
    <p:extLst>
      <p:ext uri="{BB962C8B-B14F-4D97-AF65-F5344CB8AC3E}">
        <p14:creationId xmlns:p14="http://schemas.microsoft.com/office/powerpoint/2010/main" val="344545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73190" y="561966"/>
            <a:ext cx="9942142" cy="6233890"/>
          </a:xfrm>
        </p:spPr>
        <p:txBody>
          <a:bodyPr>
            <a:normAutofit fontScale="90000"/>
          </a:bodyPr>
          <a:lstStyle/>
          <a:p>
            <a:pPr>
              <a:spcBef>
                <a:spcPts val="1200"/>
              </a:spcBef>
              <a:spcAft>
                <a:spcPts val="300"/>
              </a:spcAft>
            </a:pPr>
            <a:r>
              <a:rPr lang="ru-RU" sz="2700" b="1" kern="1600" spc="-15" dirty="0" smtClean="0">
                <a:latin typeface="Times New Roman" panose="02020603050405020304" pitchFamily="18" charset="0"/>
                <a:cs typeface="Arial" panose="020B0604020202020204" pitchFamily="34" charset="0"/>
              </a:rPr>
              <a:t>                        </a:t>
            </a:r>
            <a:r>
              <a:rPr lang="sq-AL" sz="2700" b="1" kern="1600" spc="-15" dirty="0" smtClean="0">
                <a:latin typeface="Times New Roman" panose="02020603050405020304" pitchFamily="18" charset="0"/>
                <a:cs typeface="Arial" panose="020B0604020202020204" pitchFamily="34" charset="0"/>
              </a:rPr>
              <a:t>7.3</a:t>
            </a:r>
            <a:r>
              <a:rPr lang="sq-AL" sz="2700" b="1" kern="1600" spc="-15" dirty="0">
                <a:latin typeface="Times New Roman" panose="02020603050405020304" pitchFamily="18" charset="0"/>
                <a:cs typeface="Arial" panose="020B0604020202020204" pitchFamily="34" charset="0"/>
              </a:rPr>
              <a:t>. Türkmenistanyň bank ulgamynyň ösüşi</a:t>
            </a:r>
            <a:r>
              <a:rPr lang="ru-RU" sz="2700" b="1" kern="1600" dirty="0">
                <a:latin typeface="Arial" panose="020B0604020202020204" pitchFamily="34" charset="0"/>
              </a:rPr>
              <a:t/>
            </a:r>
            <a:br>
              <a:rPr lang="ru-RU" sz="2700" b="1" kern="1600" dirty="0">
                <a:latin typeface="Arial" panose="020B0604020202020204" pitchFamily="34" charset="0"/>
              </a:rPr>
            </a:br>
            <a:r>
              <a:rPr lang="sq-AL" sz="2700" b="1"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FF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Türkmenistanyň bank ulgamynyň ösdürilmeginiň maksatlary we wezipeleri ykdysady ösüşiň ýokary we durnukly depginlerini üpjün etmegiň hem-de şol esasda halkyň hal-ýagdaýynyň we ýaşaýyş durmuşynyň hilini </a:t>
            </a:r>
            <a:r>
              <a:rPr lang="sq-AL" sz="2700" dirty="0" smtClean="0">
                <a:solidFill>
                  <a:srgbClr val="000000"/>
                </a:solidFill>
                <a:latin typeface="Times New Roman" panose="02020603050405020304" pitchFamily="18" charset="0"/>
                <a:ea typeface="Times New Roman" panose="02020603050405020304" pitchFamily="18" charset="0"/>
              </a:rPr>
              <a:t>gowulandyrma</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gyň </a:t>
            </a:r>
            <a:r>
              <a:rPr lang="sq-AL" sz="2700" dirty="0">
                <a:solidFill>
                  <a:srgbClr val="000000"/>
                </a:solidFill>
                <a:latin typeface="Times New Roman" panose="02020603050405020304" pitchFamily="18" charset="0"/>
                <a:ea typeface="Times New Roman" panose="02020603050405020304" pitchFamily="18" charset="0"/>
              </a:rPr>
              <a:t>zerurlygy bilen kesgitlenilýär. Ýurduň durmuş-ykdysady ösüşinde bank ulgamynyň roluny güýçlendirmek döwletiň möhüm wezipeleriniň biri bolup durýar. Şonuň bilen baglanyşyklylykda bank ulgamyny ösdürmegiň baş </a:t>
            </a:r>
            <a:r>
              <a:rPr lang="sq-AL" sz="2700" dirty="0" smtClean="0">
                <a:solidFill>
                  <a:srgbClr val="000000"/>
                </a:solidFill>
                <a:latin typeface="Times New Roman" panose="02020603050405020304" pitchFamily="18" charset="0"/>
                <a:ea typeface="Times New Roman" panose="02020603050405020304" pitchFamily="18" charset="0"/>
              </a:rPr>
              <a:t>mak</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satlary </a:t>
            </a:r>
            <a:r>
              <a:rPr lang="sq-AL" sz="2700" dirty="0">
                <a:solidFill>
                  <a:srgbClr val="000000"/>
                </a:solidFill>
                <a:latin typeface="Times New Roman" panose="02020603050405020304" pitchFamily="18" charset="0"/>
                <a:ea typeface="Times New Roman" panose="02020603050405020304" pitchFamily="18" charset="0"/>
              </a:rPr>
              <a:t>bolup şu aşakdakylar durýar: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solidFill>
                  <a:srgbClr val="000000"/>
                </a:solidFill>
                <a:latin typeface="Times New Roman" panose="02020603050405020304" pitchFamily="18" charset="0"/>
                <a:ea typeface="Times New Roman" panose="02020603050405020304" pitchFamily="18" charset="0"/>
              </a:rPr>
              <a:t>bank </a:t>
            </a:r>
            <a:r>
              <a:rPr lang="sq-AL" sz="2700" dirty="0">
                <a:solidFill>
                  <a:srgbClr val="000000"/>
                </a:solidFill>
                <a:latin typeface="Times New Roman" panose="02020603050405020304" pitchFamily="18" charset="0"/>
                <a:ea typeface="Times New Roman" panose="02020603050405020304" pitchFamily="18" charset="0"/>
              </a:rPr>
              <a:t>ulgamynyň hereket etmeginiň durnuklylygyny we netijeliligini </a:t>
            </a:r>
            <a:r>
              <a:rPr lang="sq-AL" sz="2700" dirty="0" smtClean="0">
                <a:solidFill>
                  <a:srgbClr val="000000"/>
                </a:solidFill>
                <a:latin typeface="Times New Roman" panose="02020603050405020304" pitchFamily="18" charset="0"/>
                <a:ea typeface="Times New Roman" panose="02020603050405020304" pitchFamily="18" charset="0"/>
              </a:rPr>
              <a:t>ýokarlan</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dyrmak</a:t>
            </a:r>
            <a:r>
              <a:rPr lang="sq-AL"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solidFill>
                  <a:srgbClr val="000000"/>
                </a:solidFill>
                <a:latin typeface="Times New Roman" panose="02020603050405020304" pitchFamily="18" charset="0"/>
                <a:ea typeface="Times New Roman" panose="02020603050405020304" pitchFamily="18" charset="0"/>
              </a:rPr>
              <a:t>ykdysadyýetiň </a:t>
            </a:r>
            <a:r>
              <a:rPr lang="sq-AL" sz="2700" dirty="0">
                <a:solidFill>
                  <a:srgbClr val="000000"/>
                </a:solidFill>
                <a:latin typeface="Times New Roman" panose="02020603050405020304" pitchFamily="18" charset="0"/>
                <a:ea typeface="Times New Roman" panose="02020603050405020304" pitchFamily="18" charset="0"/>
              </a:rPr>
              <a:t>we ilatyň ösýän isleglerine laýyklykda bank </a:t>
            </a:r>
            <a:r>
              <a:rPr lang="sq-AL" sz="2700" dirty="0" smtClean="0">
                <a:solidFill>
                  <a:srgbClr val="000000"/>
                </a:solidFill>
                <a:latin typeface="Times New Roman" panose="02020603050405020304" pitchFamily="18" charset="0"/>
                <a:ea typeface="Times New Roman" panose="02020603050405020304" pitchFamily="18" charset="0"/>
              </a:rPr>
              <a:t>gurallarynyň dü</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züminiň </a:t>
            </a:r>
            <a:r>
              <a:rPr lang="sq-AL" sz="2700" dirty="0">
                <a:solidFill>
                  <a:srgbClr val="000000"/>
                </a:solidFill>
                <a:latin typeface="Times New Roman" panose="02020603050405020304" pitchFamily="18" charset="0"/>
                <a:ea typeface="Times New Roman" panose="02020603050405020304" pitchFamily="18" charset="0"/>
              </a:rPr>
              <a:t>mümkinçilikleriniň we kämilleşdirilmeginiň ösüşi;</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solidFill>
                  <a:srgbClr val="000000"/>
                </a:solidFill>
                <a:latin typeface="Times New Roman" panose="02020603050405020304" pitchFamily="18" charset="0"/>
                <a:ea typeface="Times New Roman" panose="02020603050405020304" pitchFamily="18" charset="0"/>
              </a:rPr>
              <a:t>netijeli </a:t>
            </a:r>
            <a:r>
              <a:rPr lang="sq-AL" sz="2700" dirty="0">
                <a:solidFill>
                  <a:srgbClr val="000000"/>
                </a:solidFill>
                <a:latin typeface="Times New Roman" panose="02020603050405020304" pitchFamily="18" charset="0"/>
                <a:ea typeface="Times New Roman" panose="02020603050405020304" pitchFamily="18" charset="0"/>
              </a:rPr>
              <a:t>bitewi döwlet pul-karz syýasatyny geçirmek;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 </a:t>
            </a:r>
            <a:r>
              <a:rPr lang="sq-AL" sz="2700" dirty="0" smtClean="0">
                <a:solidFill>
                  <a:srgbClr val="000000"/>
                </a:solidFill>
                <a:latin typeface="Times New Roman" panose="02020603050405020304" pitchFamily="18" charset="0"/>
                <a:ea typeface="Times New Roman" panose="02020603050405020304" pitchFamily="18" charset="0"/>
              </a:rPr>
              <a:t>milli </a:t>
            </a:r>
            <a:r>
              <a:rPr lang="sq-AL" sz="2700" dirty="0">
                <a:solidFill>
                  <a:srgbClr val="000000"/>
                </a:solidFill>
                <a:latin typeface="Times New Roman" panose="02020603050405020304" pitchFamily="18" charset="0"/>
                <a:ea typeface="Times New Roman" panose="02020603050405020304" pitchFamily="18" charset="0"/>
              </a:rPr>
              <a:t>we daşary ýurtly goýumçylar, ilat tarapyndan banklara bolan ynamy ýokarlandyrmak;</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1265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36342" y="126960"/>
            <a:ext cx="10883176" cy="6731040"/>
          </a:xfrm>
        </p:spPr>
        <p:txBody>
          <a:bodyPr>
            <a:noAutofit/>
          </a:bodyPr>
          <a:lstStyle/>
          <a:p>
            <a:pPr>
              <a:spcAft>
                <a:spcPts val="0"/>
              </a:spcAft>
            </a:pPr>
            <a:r>
              <a:rPr lang="ru-RU" sz="1900" dirty="0">
                <a:latin typeface="Times New Roman" panose="02020603050405020304" pitchFamily="18" charset="0"/>
                <a:ea typeface="Times New Roman" panose="02020603050405020304" pitchFamily="18" charset="0"/>
              </a:rPr>
              <a:t> </a:t>
            </a:r>
            <a:r>
              <a:rPr lang="sq-AL" sz="1900" dirty="0">
                <a:latin typeface="Times New Roman" panose="02020603050405020304" pitchFamily="18" charset="0"/>
                <a:ea typeface="Times New Roman" panose="02020603050405020304" pitchFamily="18" charset="0"/>
              </a:rPr>
              <a:t>Bank ulgamyny ösdürmegiň görkezilen maksatlaryna ýetmek şu aşakdaky esasy wezipeleri çözmäge </a:t>
            </a:r>
            <a:r>
              <a:rPr lang="sq-AL" sz="1900" dirty="0" smtClean="0">
                <a:latin typeface="Times New Roman" panose="02020603050405020304" pitchFamily="18" charset="0"/>
                <a:ea typeface="Times New Roman" panose="02020603050405020304" pitchFamily="18" charset="0"/>
              </a:rPr>
              <a:t>gönük</a:t>
            </a:r>
            <a:r>
              <a:rPr lang="ru-RU" sz="1900" dirty="0" smtClean="0">
                <a:latin typeface="Times New Roman" panose="02020603050405020304" pitchFamily="18" charset="0"/>
                <a:ea typeface="Times New Roman" panose="02020603050405020304" pitchFamily="18" charset="0"/>
              </a:rPr>
              <a:t>-</a:t>
            </a:r>
            <a:r>
              <a:rPr lang="sq-AL" sz="1900" dirty="0" smtClean="0">
                <a:latin typeface="Times New Roman" panose="02020603050405020304" pitchFamily="18" charset="0"/>
                <a:ea typeface="Times New Roman" panose="02020603050405020304" pitchFamily="18" charset="0"/>
              </a:rPr>
              <a:t>dirildi</a:t>
            </a:r>
            <a:r>
              <a:rPr lang="sq-AL" sz="1900" dirty="0">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maýadarlar</a:t>
            </a:r>
            <a:r>
              <a:rPr lang="sq-AL" sz="1900" dirty="0">
                <a:latin typeface="Times New Roman" panose="02020603050405020304" pitchFamily="18" charset="0"/>
                <a:ea typeface="Times New Roman" panose="02020603050405020304" pitchFamily="18" charset="0"/>
              </a:rPr>
              <a:t>, kreditorlar, goýumçylar tarapyndan bank ulgamyna bolan ynamy pugtalandyrmak, ilkinji </a:t>
            </a:r>
            <a:r>
              <a:rPr lang="sq-AL" sz="1900" dirty="0" smtClean="0">
                <a:latin typeface="Times New Roman" panose="02020603050405020304" pitchFamily="18" charset="0"/>
                <a:ea typeface="Times New Roman" panose="02020603050405020304" pitchFamily="18" charset="0"/>
              </a:rPr>
              <a:t>nobat</a:t>
            </a:r>
            <a:r>
              <a:rPr lang="ru-RU" sz="1900" dirty="0" smtClean="0">
                <a:latin typeface="Times New Roman" panose="02020603050405020304" pitchFamily="18" charset="0"/>
                <a:ea typeface="Times New Roman" panose="02020603050405020304" pitchFamily="18" charset="0"/>
              </a:rPr>
              <a:t>-</a:t>
            </a:r>
            <a:r>
              <a:rPr lang="sq-AL" sz="1900" dirty="0" smtClean="0">
                <a:latin typeface="Times New Roman" panose="02020603050405020304" pitchFamily="18" charset="0"/>
                <a:ea typeface="Times New Roman" panose="02020603050405020304" pitchFamily="18" charset="0"/>
              </a:rPr>
              <a:t>da</a:t>
            </a:r>
            <a:r>
              <a:rPr lang="sq-AL" sz="1900" dirty="0">
                <a:latin typeface="Times New Roman" panose="02020603050405020304" pitchFamily="18" charset="0"/>
                <a:ea typeface="Times New Roman" panose="02020603050405020304" pitchFamily="18" charset="0"/>
              </a:rPr>
              <a:t>, olaryň bähbitleriniň goragyny güýçlendirmek;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bank </a:t>
            </a:r>
            <a:r>
              <a:rPr lang="sq-AL" sz="1900" dirty="0">
                <a:latin typeface="Times New Roman" panose="02020603050405020304" pitchFamily="18" charset="0"/>
                <a:ea typeface="Times New Roman" panose="02020603050405020304" pitchFamily="18" charset="0"/>
              </a:rPr>
              <a:t>işinde berilýän hyzmatlaryň halkara ülňüleriniň derejesine çenli düzümini giňeltmek we hilini </a:t>
            </a:r>
            <a:r>
              <a:rPr lang="sq-AL" sz="1900" dirty="0" smtClean="0">
                <a:latin typeface="Times New Roman" panose="02020603050405020304" pitchFamily="18" charset="0"/>
                <a:ea typeface="Times New Roman" panose="02020603050405020304" pitchFamily="18" charset="0"/>
              </a:rPr>
              <a:t>yokar</a:t>
            </a:r>
            <a:r>
              <a:rPr lang="tk-TM" sz="1900" dirty="0" smtClean="0">
                <a:latin typeface="Times New Roman" panose="02020603050405020304" pitchFamily="18" charset="0"/>
                <a:ea typeface="Times New Roman" panose="02020603050405020304" pitchFamily="18" charset="0"/>
              </a:rPr>
              <a:t>-</a:t>
            </a:r>
            <a:r>
              <a:rPr lang="sq-AL" sz="1900" dirty="0" smtClean="0">
                <a:latin typeface="Times New Roman" panose="02020603050405020304" pitchFamily="18" charset="0"/>
                <a:ea typeface="Times New Roman" panose="02020603050405020304" pitchFamily="18" charset="0"/>
              </a:rPr>
              <a:t>landyrmaga </a:t>
            </a:r>
            <a:r>
              <a:rPr lang="sq-AL" sz="1900" dirty="0">
                <a:latin typeface="Times New Roman" panose="02020603050405020304" pitchFamily="18" charset="0"/>
                <a:ea typeface="Times New Roman" panose="02020603050405020304" pitchFamily="18" charset="0"/>
              </a:rPr>
              <a:t>we banklary ak ýürekli däl täjirçilik we hukuga garşy maksatlar üçin ulanmagy aradan aýyrmaga;</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dünýä </a:t>
            </a:r>
            <a:r>
              <a:rPr lang="sq-AL" sz="1900" dirty="0">
                <a:latin typeface="Times New Roman" panose="02020603050405020304" pitchFamily="18" charset="0"/>
                <a:ea typeface="Times New Roman" panose="02020603050405020304" pitchFamily="18" charset="0"/>
              </a:rPr>
              <a:t>bank ulgamyna goşulyşmaga;</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ykdysadyýetiň </a:t>
            </a:r>
            <a:r>
              <a:rPr lang="sq-AL" sz="1900" dirty="0">
                <a:latin typeface="Times New Roman" panose="02020603050405020304" pitchFamily="18" charset="0"/>
                <a:ea typeface="Times New Roman" panose="02020603050405020304" pitchFamily="18" charset="0"/>
              </a:rPr>
              <a:t>subýektlerini mundan beýläk-de ösdürmek üçin amatly şertlerde daşary ýurt maýasyny </a:t>
            </a:r>
            <a:r>
              <a:rPr lang="sq-AL" sz="1900" dirty="0" smtClean="0">
                <a:latin typeface="Times New Roman" panose="02020603050405020304" pitchFamily="18" charset="0"/>
                <a:ea typeface="Times New Roman" panose="02020603050405020304" pitchFamily="18" charset="0"/>
              </a:rPr>
              <a:t>çek</a:t>
            </a:r>
            <a:r>
              <a:rPr lang="ru-RU" sz="1900" dirty="0" smtClean="0">
                <a:latin typeface="Times New Roman" panose="02020603050405020304" pitchFamily="18" charset="0"/>
                <a:ea typeface="Times New Roman" panose="02020603050405020304" pitchFamily="18" charset="0"/>
              </a:rPr>
              <a:t>-</a:t>
            </a:r>
            <a:r>
              <a:rPr lang="sq-AL" sz="1900" dirty="0" smtClean="0">
                <a:latin typeface="Times New Roman" panose="02020603050405020304" pitchFamily="18" charset="0"/>
                <a:ea typeface="Times New Roman" panose="02020603050405020304" pitchFamily="18" charset="0"/>
              </a:rPr>
              <a:t>mäge</a:t>
            </a:r>
            <a:r>
              <a:rPr lang="sq-AL" sz="1900" dirty="0">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sq-AL" sz="1900" dirty="0">
                <a:latin typeface="Times New Roman" panose="02020603050405020304" pitchFamily="18" charset="0"/>
                <a:ea typeface="Times New Roman" panose="02020603050405020304" pitchFamily="18" charset="0"/>
              </a:rPr>
              <a:t>Bank ulgamyny ortaça möhletde ösdürmegiň ilkinji nobatdaky wezipeleri bolup şu aşakdakylar durýar:</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sq-AL" sz="1900" dirty="0">
                <a:latin typeface="Times New Roman" panose="02020603050405020304" pitchFamily="18" charset="0"/>
                <a:ea typeface="Times New Roman" panose="02020603050405020304" pitchFamily="18" charset="0"/>
              </a:rPr>
              <a:t>banklary maýalaşdyrmagyň derejesini we maýanyň hilini </a:t>
            </a:r>
            <a:r>
              <a:rPr lang="sq-AL" sz="1900" dirty="0" smtClean="0">
                <a:latin typeface="Times New Roman" panose="02020603050405020304" pitchFamily="18" charset="0"/>
                <a:ea typeface="Times New Roman" panose="02020603050405020304" pitchFamily="18" charset="0"/>
              </a:rPr>
              <a:t>ýokarlandyrmak</a:t>
            </a:r>
            <a:r>
              <a:rPr lang="sq-AL" sz="1900" dirty="0">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banklaryň </a:t>
            </a:r>
            <a:r>
              <a:rPr lang="sq-AL" sz="1900" dirty="0">
                <a:latin typeface="Times New Roman" panose="02020603050405020304" pitchFamily="18" charset="0"/>
                <a:ea typeface="Times New Roman" panose="02020603050405020304" pitchFamily="18" charset="0"/>
              </a:rPr>
              <a:t>serişde binýadyny giňeltmek we nagt pullary çekmek;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karz </a:t>
            </a:r>
            <a:r>
              <a:rPr lang="sq-AL" sz="1900" dirty="0">
                <a:latin typeface="Times New Roman" panose="02020603050405020304" pitchFamily="18" charset="0"/>
                <a:ea typeface="Times New Roman" panose="02020603050405020304" pitchFamily="18" charset="0"/>
              </a:rPr>
              <a:t>sebediniň we lizingiň hilini gowulandyrmak;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raýatlaryň </a:t>
            </a:r>
            <a:r>
              <a:rPr lang="sq-AL" sz="1900" dirty="0">
                <a:latin typeface="Times New Roman" panose="02020603050405020304" pitchFamily="18" charset="0"/>
                <a:ea typeface="Times New Roman" panose="02020603050405020304" pitchFamily="18" charset="0"/>
              </a:rPr>
              <a:t>goýumlaryny we depozitlerini ätiýaçlandyrmak;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buhgalter </a:t>
            </a:r>
            <a:r>
              <a:rPr lang="sq-AL" sz="1900" dirty="0">
                <a:latin typeface="Times New Roman" panose="02020603050405020304" pitchFamily="18" charset="0"/>
                <a:ea typeface="Times New Roman" panose="02020603050405020304" pitchFamily="18" charset="0"/>
              </a:rPr>
              <a:t>hasabaty we maliýe hasabatlygy “bank statistikasy we bank gözegçiligi babatynda halkara ülňüleriniň (standartlarynyň) ornaşdyrylmagyny giňeltmek;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maliýeleşdirmegiň </a:t>
            </a:r>
            <a:r>
              <a:rPr lang="sq-AL" sz="1900" dirty="0">
                <a:latin typeface="Times New Roman" panose="02020603050405020304" pitchFamily="18" charset="0"/>
                <a:ea typeface="Times New Roman" panose="02020603050405020304" pitchFamily="18" charset="0"/>
              </a:rPr>
              <a:t>gurallaryny we banklaryň likwidliliginiň </a:t>
            </a:r>
            <a:r>
              <a:rPr lang="sq-AL" sz="1900" dirty="0" smtClean="0">
                <a:latin typeface="Times New Roman" panose="02020603050405020304" pitchFamily="18" charset="0"/>
                <a:ea typeface="Times New Roman" panose="02020603050405020304" pitchFamily="18" charset="0"/>
              </a:rPr>
              <a:t>dolandyrylyşyny </a:t>
            </a:r>
            <a:r>
              <a:rPr lang="sq-AL" sz="1900" dirty="0">
                <a:latin typeface="Times New Roman" panose="02020603050405020304" pitchFamily="18" charset="0"/>
                <a:ea typeface="Times New Roman" panose="02020603050405020304" pitchFamily="18" charset="0"/>
              </a:rPr>
              <a:t>kämilleşdirmek;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töleg </a:t>
            </a:r>
            <a:r>
              <a:rPr lang="sq-AL" sz="1900" dirty="0">
                <a:latin typeface="Times New Roman" panose="02020603050405020304" pitchFamily="18" charset="0"/>
                <a:ea typeface="Times New Roman" panose="02020603050405020304" pitchFamily="18" charset="0"/>
              </a:rPr>
              <a:t>ulgamyny kämilleşdirmek;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banklaryň </a:t>
            </a:r>
            <a:r>
              <a:rPr lang="sq-AL" sz="1900" dirty="0">
                <a:latin typeface="Times New Roman" panose="02020603050405020304" pitchFamily="18" charset="0"/>
                <a:ea typeface="Times New Roman" panose="02020603050405020304" pitchFamily="18" charset="0"/>
              </a:rPr>
              <a:t>täze şertlerde hereket etmegine laýyk gelýän kanunçylyk-kadalaşdyryş binýadyny emele getirmek;</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smtClean="0">
                <a:latin typeface="Times New Roman" panose="02020603050405020304" pitchFamily="18" charset="0"/>
                <a:ea typeface="Times New Roman" panose="02020603050405020304" pitchFamily="18" charset="0"/>
              </a:rPr>
              <a:t>- </a:t>
            </a:r>
            <a:r>
              <a:rPr lang="sq-AL" sz="1900" dirty="0" smtClean="0">
                <a:latin typeface="Times New Roman" panose="02020603050405020304" pitchFamily="18" charset="0"/>
                <a:ea typeface="Times New Roman" panose="02020603050405020304" pitchFamily="18" charset="0"/>
              </a:rPr>
              <a:t>hyzmatlaryň </a:t>
            </a:r>
            <a:r>
              <a:rPr lang="sq-AL" sz="1900" dirty="0">
                <a:latin typeface="Times New Roman" panose="02020603050405020304" pitchFamily="18" charset="0"/>
                <a:ea typeface="Times New Roman" panose="02020603050405020304" pitchFamily="18" charset="0"/>
              </a:rPr>
              <a:t>toplumyny giňeltmek, täze bank önümlerini </a:t>
            </a:r>
            <a:r>
              <a:rPr lang="sq-AL" sz="1900" dirty="0" smtClean="0">
                <a:latin typeface="Times New Roman" panose="02020603050405020304" pitchFamily="18" charset="0"/>
                <a:ea typeface="Times New Roman" panose="02020603050405020304" pitchFamily="18" charset="0"/>
              </a:rPr>
              <a:t>ornaşdyrmak </a:t>
            </a:r>
            <a:r>
              <a:rPr lang="sq-AL" sz="1900" dirty="0">
                <a:latin typeface="Times New Roman" panose="02020603050405020304" pitchFamily="18" charset="0"/>
                <a:ea typeface="Times New Roman" panose="02020603050405020304" pitchFamily="18" charset="0"/>
              </a:rPr>
              <a:t>we berilýän hyzmatlaryň hilini ýokarlandyrmak.</a:t>
            </a:r>
            <a:endParaRPr lang="ru-RU" sz="1900" dirty="0"/>
          </a:p>
        </p:txBody>
      </p:sp>
    </p:spTree>
    <p:extLst>
      <p:ext uri="{BB962C8B-B14F-4D97-AF65-F5344CB8AC3E}">
        <p14:creationId xmlns:p14="http://schemas.microsoft.com/office/powerpoint/2010/main" val="747477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4413" y="482068"/>
            <a:ext cx="9835610" cy="6233890"/>
          </a:xfrm>
        </p:spPr>
        <p:txBody>
          <a:bodyPr>
            <a:normAutofit fontScale="90000"/>
          </a:bodyPr>
          <a:lstStyle/>
          <a:p>
            <a:pPr>
              <a:spcAft>
                <a:spcPts val="0"/>
              </a:spcAft>
            </a:pPr>
            <a:r>
              <a:rPr lang="sq-AL" sz="2700" dirty="0">
                <a:solidFill>
                  <a:srgbClr val="000000"/>
                </a:solidFill>
                <a:latin typeface="Times New Roman" panose="02020603050405020304" pitchFamily="18" charset="0"/>
                <a:ea typeface="Times New Roman" panose="02020603050405020304" pitchFamily="18" charset="0"/>
              </a:rPr>
              <a:t>Häzirki zaman Türkmenistanda milli ykdysadyýetiň ösüşini </a:t>
            </a:r>
            <a:r>
              <a:rPr lang="sq-AL" sz="2700" dirty="0" smtClean="0">
                <a:solidFill>
                  <a:srgbClr val="000000"/>
                </a:solidFill>
                <a:latin typeface="Times New Roman" panose="02020603050405020304" pitchFamily="18" charset="0"/>
                <a:ea typeface="Times New Roman" panose="02020603050405020304" pitchFamily="18" charset="0"/>
              </a:rPr>
              <a:t>makroykdysady</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ýetiň </a:t>
            </a:r>
            <a:r>
              <a:rPr lang="sq-AL" sz="2700" dirty="0">
                <a:solidFill>
                  <a:srgbClr val="000000"/>
                </a:solidFill>
                <a:latin typeface="Times New Roman" panose="02020603050405020304" pitchFamily="18" charset="0"/>
                <a:ea typeface="Times New Roman" panose="02020603050405020304" pitchFamily="18" charset="0"/>
              </a:rPr>
              <a:t>balanslaşdyrylyşyna uly üns berilýär. Makroykdysady deňagramlylyk bellibir derejede milli bank ulgamynyň netijeliligi bilen kesgitlenilýär, ol maliýe araçyllygy we milli manadyň hümmetiniň durnuklylygyny kadalaş</a:t>
            </a:r>
            <a:r>
              <a:rPr lang="ru-RU" sz="2700" dirty="0">
                <a:solidFill>
                  <a:srgbClr val="000000"/>
                </a:solidFill>
                <a:latin typeface="Times New Roman" panose="02020603050405020304" pitchFamily="18" charset="0"/>
                <a:ea typeface="Times New Roman" panose="02020603050405020304" pitchFamily="18" charset="0"/>
              </a:rPr>
              <a:t>-</a:t>
            </a:r>
            <a:r>
              <a:rPr lang="sq-AL" sz="2700" dirty="0">
                <a:solidFill>
                  <a:srgbClr val="000000"/>
                </a:solidFill>
                <a:latin typeface="Times New Roman" panose="02020603050405020304" pitchFamily="18" charset="0"/>
                <a:ea typeface="Times New Roman" panose="02020603050405020304" pitchFamily="18" charset="0"/>
              </a:rPr>
              <a:t>dyrylyşyny hem-de bellibir derejede nyrh emele getirilişini üpjün 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Häzirki wagtda Türkmenistanda maliýe ulgamyny sazlaýjy bolup </a:t>
            </a:r>
            <a:r>
              <a:rPr lang="sq-AL" sz="2700" dirty="0" smtClean="0">
                <a:solidFill>
                  <a:srgbClr val="000000"/>
                </a:solidFill>
                <a:latin typeface="Times New Roman" panose="02020603050405020304" pitchFamily="18" charset="0"/>
                <a:ea typeface="Times New Roman" panose="02020603050405020304" pitchFamily="18" charset="0"/>
              </a:rPr>
              <a:t>Türkme</a:t>
            </a:r>
            <a:r>
              <a:rPr lang="tk-TM" sz="2700" dirty="0" smtClean="0">
                <a:solidFill>
                  <a:srgbClr val="000000"/>
                </a:solidFill>
                <a:latin typeface="Times New Roman" panose="02020603050405020304" pitchFamily="18" charset="0"/>
                <a:ea typeface="Times New Roman" panose="02020603050405020304" pitchFamily="18" charset="0"/>
              </a:rPr>
              <a:t>-</a:t>
            </a:r>
            <a:r>
              <a:rPr lang="sq-AL" sz="2700" dirty="0" smtClean="0">
                <a:solidFill>
                  <a:srgbClr val="000000"/>
                </a:solidFill>
                <a:latin typeface="Times New Roman" panose="02020603050405020304" pitchFamily="18" charset="0"/>
                <a:ea typeface="Times New Roman" panose="02020603050405020304" pitchFamily="18" charset="0"/>
              </a:rPr>
              <a:t>nistanyň </a:t>
            </a:r>
            <a:r>
              <a:rPr lang="sq-AL" sz="2700" dirty="0">
                <a:solidFill>
                  <a:srgbClr val="000000"/>
                </a:solidFill>
                <a:latin typeface="Times New Roman" panose="02020603050405020304" pitchFamily="18" charset="0"/>
                <a:ea typeface="Times New Roman" panose="02020603050405020304" pitchFamily="18" charset="0"/>
              </a:rPr>
              <a:t>Merkezi banky çykyş edýär, ol Türkmenistanyň teritoriýasynda döwlet pul-karz we walýuta syýasatyny geçirýän derejä eýe bolan ýeke-täk edaradyr.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sq-AL" sz="2700" dirty="0">
                <a:solidFill>
                  <a:srgbClr val="000000"/>
                </a:solidFill>
                <a:latin typeface="Times New Roman" panose="02020603050405020304" pitchFamily="18" charset="0"/>
                <a:ea typeface="Times New Roman" panose="02020603050405020304" pitchFamily="18" charset="0"/>
              </a:rPr>
              <a:t>Türkmenistanyň banklarynyň umumy gurluşyny bäş sany döwlet-täjirçilik banky </a:t>
            </a:r>
            <a:r>
              <a:rPr lang="sq-AL" sz="2700" b="1" dirty="0">
                <a:solidFill>
                  <a:srgbClr val="000000"/>
                </a:solidFill>
                <a:latin typeface="Times New Roman" panose="02020603050405020304" pitchFamily="18" charset="0"/>
                <a:ea typeface="Times New Roman" panose="02020603050405020304" pitchFamily="18" charset="0"/>
              </a:rPr>
              <a:t>(“Türkmenistan”, “Türkmenbaşy”, “Daşar</a:t>
            </a:r>
            <a:r>
              <a:rPr lang="ru-RU" sz="2700" b="1" dirty="0">
                <a:solidFill>
                  <a:srgbClr val="000000"/>
                </a:solidFill>
                <a:latin typeface="Times New Roman" panose="02020603050405020304" pitchFamily="18" charset="0"/>
                <a:ea typeface="Times New Roman" panose="02020603050405020304" pitchFamily="18" charset="0"/>
              </a:rPr>
              <a:t>y</a:t>
            </a:r>
            <a:r>
              <a:rPr lang="sq-AL" sz="2700" b="1" dirty="0">
                <a:solidFill>
                  <a:srgbClr val="000000"/>
                </a:solidFill>
                <a:latin typeface="Times New Roman" panose="02020603050405020304" pitchFamily="18" charset="0"/>
                <a:ea typeface="Times New Roman" panose="02020603050405020304" pitchFamily="18" charset="0"/>
              </a:rPr>
              <a:t>ykdysadybank”, ‘Daýhanbank”, “Halkbank”)</a:t>
            </a:r>
            <a:r>
              <a:rPr lang="sq-AL" sz="2700" dirty="0">
                <a:solidFill>
                  <a:srgbClr val="000000"/>
                </a:solidFill>
                <a:latin typeface="Times New Roman" panose="02020603050405020304" pitchFamily="18" charset="0"/>
                <a:ea typeface="Times New Roman" panose="02020603050405020304" pitchFamily="18" charset="0"/>
              </a:rPr>
              <a:t>, üç sany paýdarlar-täjirçilik banky </a:t>
            </a:r>
            <a:r>
              <a:rPr lang="sq-AL" sz="2700" b="1" dirty="0">
                <a:solidFill>
                  <a:srgbClr val="000000"/>
                </a:solidFill>
                <a:latin typeface="Times New Roman" panose="02020603050405020304" pitchFamily="18" charset="0"/>
                <a:ea typeface="Times New Roman" panose="02020603050405020304" pitchFamily="18" charset="0"/>
              </a:rPr>
              <a:t>(“Senagat”, “Garagum” we “Türkmen-türk banky”)</a:t>
            </a:r>
            <a:r>
              <a:rPr lang="sq-AL" sz="2700" dirty="0">
                <a:solidFill>
                  <a:srgbClr val="000000"/>
                </a:solidFill>
                <a:latin typeface="Times New Roman" panose="02020603050405020304" pitchFamily="18" charset="0"/>
                <a:ea typeface="Times New Roman" panose="02020603050405020304" pitchFamily="18" charset="0"/>
              </a:rPr>
              <a:t> we bir täjirçilik banky </a:t>
            </a:r>
            <a:r>
              <a:rPr lang="ru-RU" sz="2700" b="1" dirty="0">
                <a:solidFill>
                  <a:srgbClr val="000000"/>
                </a:solidFill>
                <a:latin typeface="Times New Roman" panose="02020603050405020304" pitchFamily="18" charset="0"/>
                <a:ea typeface="Times New Roman" panose="02020603050405020304" pitchFamily="18" charset="0"/>
              </a:rPr>
              <a:t>(</a:t>
            </a:r>
            <a:r>
              <a:rPr lang="sq-AL" sz="2700" b="1" dirty="0">
                <a:solidFill>
                  <a:srgbClr val="000000"/>
                </a:solidFill>
                <a:latin typeface="Times New Roman" panose="02020603050405020304" pitchFamily="18" charset="0"/>
                <a:ea typeface="Times New Roman" panose="02020603050405020304" pitchFamily="18" charset="0"/>
              </a:rPr>
              <a:t>(“Prezidentbank”)</a:t>
            </a:r>
            <a:r>
              <a:rPr lang="ru-RU" sz="2700" b="1" dirty="0">
                <a:solidFill>
                  <a:srgbClr val="000000"/>
                </a:solidFill>
                <a:latin typeface="Times New Roman" panose="02020603050405020304" pitchFamily="18" charset="0"/>
                <a:ea typeface="Times New Roman" panose="02020603050405020304" pitchFamily="18" charset="0"/>
              </a:rPr>
              <a:t> </a:t>
            </a:r>
            <a:r>
              <a:rPr lang="ru-RU" sz="2700" b="1" dirty="0" err="1">
                <a:solidFill>
                  <a:srgbClr val="000000"/>
                </a:solidFill>
                <a:latin typeface="Times New Roman" panose="02020603050405020304" pitchFamily="18" charset="0"/>
                <a:ea typeface="Times New Roman" panose="02020603050405020304" pitchFamily="18" charset="0"/>
              </a:rPr>
              <a:t>täze</a:t>
            </a:r>
            <a:r>
              <a:rPr lang="ru-RU" sz="2700" b="1" dirty="0">
                <a:solidFill>
                  <a:srgbClr val="000000"/>
                </a:solidFill>
                <a:latin typeface="Times New Roman" panose="02020603050405020304" pitchFamily="18" charset="0"/>
                <a:ea typeface="Times New Roman" panose="02020603050405020304" pitchFamily="18" charset="0"/>
              </a:rPr>
              <a:t> </a:t>
            </a:r>
            <a:r>
              <a:rPr lang="ru-RU" sz="2700" b="1" dirty="0" err="1">
                <a:solidFill>
                  <a:srgbClr val="000000"/>
                </a:solidFill>
                <a:latin typeface="Times New Roman" panose="02020603050405020304" pitchFamily="18" charset="0"/>
                <a:ea typeface="Times New Roman" panose="02020603050405020304" pitchFamily="18" charset="0"/>
              </a:rPr>
              <a:t>ady</a:t>
            </a:r>
            <a:r>
              <a:rPr lang="ru-RU" sz="2700" b="1" dirty="0">
                <a:solidFill>
                  <a:srgbClr val="000000"/>
                </a:solidFill>
                <a:latin typeface="Times New Roman" panose="02020603050405020304" pitchFamily="18" charset="0"/>
                <a:ea typeface="Times New Roman" panose="02020603050405020304" pitchFamily="18" charset="0"/>
              </a:rPr>
              <a:t> </a:t>
            </a:r>
            <a:r>
              <a:rPr lang="ru-RU" sz="2700" b="1" dirty="0" err="1">
                <a:solidFill>
                  <a:srgbClr val="000000"/>
                </a:solidFill>
                <a:latin typeface="Times New Roman" panose="02020603050405020304" pitchFamily="18" charset="0"/>
                <a:ea typeface="Times New Roman" panose="02020603050405020304" pitchFamily="18" charset="0"/>
              </a:rPr>
              <a:t>Halkbank</a:t>
            </a:r>
            <a:r>
              <a:rPr lang="ru-RU" sz="2700" b="1" dirty="0">
                <a:solidFill>
                  <a:srgbClr val="000000"/>
                </a:solidFill>
                <a:latin typeface="Times New Roman" panose="02020603050405020304" pitchFamily="18" charset="0"/>
                <a:ea typeface="Times New Roman" panose="02020603050405020304" pitchFamily="18" charset="0"/>
              </a:rPr>
              <a:t>)</a:t>
            </a:r>
            <a:r>
              <a:rPr lang="sq-AL" sz="2700" dirty="0">
                <a:solidFill>
                  <a:srgbClr val="000000"/>
                </a:solidFill>
                <a:latin typeface="Times New Roman" panose="02020603050405020304" pitchFamily="18" charset="0"/>
                <a:ea typeface="Times New Roman" panose="02020603050405020304" pitchFamily="18" charset="0"/>
              </a:rPr>
              <a:t> we daşary ýurt banklarynyň iki şahamçasy </a:t>
            </a:r>
            <a:r>
              <a:rPr lang="sq-AL" sz="2700" b="1" dirty="0">
                <a:solidFill>
                  <a:srgbClr val="000000"/>
                </a:solidFill>
                <a:latin typeface="Times New Roman" panose="02020603050405020304" pitchFamily="18" charset="0"/>
                <a:ea typeface="Times New Roman" panose="02020603050405020304" pitchFamily="18" charset="0"/>
              </a:rPr>
              <a:t>(“Sadaratbank” we “Pakistanbank”)</a:t>
            </a:r>
            <a:r>
              <a:rPr lang="sq-AL" sz="2700" dirty="0">
                <a:solidFill>
                  <a:srgbClr val="000000"/>
                </a:solidFill>
                <a:latin typeface="Times New Roman" panose="02020603050405020304" pitchFamily="18" charset="0"/>
                <a:ea typeface="Times New Roman" panose="02020603050405020304" pitchFamily="18" charset="0"/>
              </a:rPr>
              <a:t> emele getirýärler.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801643521"/>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TotalTime>
  <Words>1349</Words>
  <Application>Microsoft Office PowerPoint</Application>
  <PresentationFormat>Широкоэкранный</PresentationFormat>
  <Paragraphs>29</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Century Gothic</vt:lpstr>
      <vt:lpstr>Times New Roman</vt:lpstr>
      <vt:lpstr>Wingdings 3</vt:lpstr>
      <vt:lpstr>Легкий дым</vt:lpstr>
      <vt:lpstr>Tema№7. Pul dolanyşygynyň we karzyň döwlet kadalaşdyrylyşy.   7.1. Döwletiň pul-karz ulgamy. 7.2. Pul dolanyşygy. 7.3. Türkmenistanyň bank ulgamynyň ösüşi. 7.4. Häzirki zaman pul-karz syýasatynyň esasy ugurlary. 7.5. Karz kadalaşdyrylyşy. 7.6. Türkmenistanda lizingiň öşüşi. </vt:lpstr>
      <vt:lpstr>                                              7.1. Döwletiň pul-karz ulgamy.       Pul-karz syýasaty – bellenilen durmuş-ykdysady we syýasaty maksatlara ýetmäge gönükdirilen puluň dolanyşygy we karz babatda döwlet çäreleriniň umumy jemidir.      Pul-karz syýasaty ykdysadyýet babatynda döwlet syýasatynyň möhüm gurallarynyň biri bolup durýar. Bazar gatnaşyklarynda hojalygy ýöretmegiň we ykdysadyýete täsir etmegiň şertlerini emele getirmeginiň guraly bolup durýar. Häzirki zaman bazar ykdysadyýeti şertlerinde pul-karz kadalaş-dyrmak pul dolanyşygynyň guralyşyna we banklaryň esasy rol oýnaýan töleg tölejilik hasaplaşyk amallaryna daýanýar.     Islendik ýurduň maliýe ulgamynda merkezi orny bank eýeleýär. Şonuň üçin bank ulganmynyň depginli ösüşi ýurduň ykdysady ulgamyny pugtalandyr-magyň esasy şerti durýar.     Bank ulgamynyň öňdebaryjy orny merkezi bank we täjirçilik banklary eýeleýär.     Türkmenistanda Garaşsyzlyk ýyllarynyň içinde ýurduň milli ykdysadyýetiniň nusgasyna meňzeş täze bank ulgamy döredildi. Bank ulgamynyň kanunçylyk esasyny “Türkmenistanyň Merkezi banky hakyndaky”, “Walýuta kadalaşdyrylyşy hakyndaky”, “Pul birligi hakyndaky”, “Täjirçilik banklary we bank işi hakyndaky” Kanunlar düzýärler.     Türkmenistanyň iki derejeli bank ulgamy hereket edýär. Bank ulgamynyň birinji derejesiniň Merkezi bank, ikinji derejesini Täjirçilik banklary emele getirýärler.  </vt:lpstr>
      <vt:lpstr>Merkezi bank bank ulgamynda esasy kadalaşdyryjy zweno bolup durýar. Şonuň üçin onuň esasy işi pul-karz ulgamyny pugtalandyrmaga gönükdirilýär. Türkmenistanyň Merkezi bankynyň esasy wezi-peleri bolup şular durýar: pul birliginiň durnuklylygyny üpjün etmek; ýurduň bank ulgamynyň durnuk-lylygyny gazanmak we pugtalandyrmak; ykdysady özgertmäni amala aşyrmaga maliýe goldawy. Şunda Türkmenistanyň Merkezi banky şu aşakdaky wezipeleri çözýär: karz we pul syýasatyny emele getirmek we geçirmek; ygtyýarnama bermek we täjirçilik banklaryna gözegçiligi amala aşyrmak; döwletiň halkara serişdelerini saklamak we oňa ygtyýarly bolmak; ýurduň hasaplaşyk-töleg ulgamynyň netijeli hereket etmegini üpjün etmek.     Türkmenistanyň Merkezi banky özüniň wezipelerini çözen halatynda birnäçe işleri ýerine ýetirýär. Türkmenistanyň Merkezi bankynyň esasy wezipeleri bolup şular durýar: - milli manadyň pugtalandyrylmagyna gönükdirilen bitewi umumy döwlet syýasatyny işläp taýýar-lamak we geçirmek; - nagt pullaryň emissiýasyny we olaryň dolanyşygynyň guralyşyny amala aşyrmak; - bank ulgamy üçin bank amallarynyň geçirilmeginiň, buhgalter hasabynyň we hasabatynyň ýöredilme-giniň umumy kadalaryny işläp taýýarlamak; - karz guramalarynyň işine bank gözegçiligini amala aşýrmak; - umumy walýuta syýasatyny ýöretmek we walýuta gözegçiligini guramak.     Merkezi bank bilen birlikde bank ulgamynda täjirçilik banklary hem möhüm zweno bolup durýar. Olar gös-göni kärhanalara, guramalara, şeýle hem ilata hyzmat edýärler. Şonuň üçin eýeçiligiň görnü-şine garamazdan, ähli täjirçilik banklary özbaşdak hojalygy ýörediji subýektler bolup durýarlar. </vt:lpstr>
      <vt:lpstr>Täjirçilik banklarynyň işiniň kanunçylyk binýadynyň düýbi “Täjirçilik banklary we bank işi hakyndaky” Türkmenistanyň Kanunynda tutuldy. Şu Kanunda täjirçilik bank-laryny döretmegiň we olaryň hereket etmeginiň umumy düzgünleri bellenildi. Täjirçilik banklarynyň görkezijileri Türkmenistanyň Merkezi banky tarapyndan alnyp barylýar.     Täjirçilik banklary dürli görnüşli amallaryň toplumyny amala aşyrýarlar. Olaryň esaslary bolup şu aşakdakylar durýarlar: - depozitlere serişdeleri çekmek we karz alyjylar bilen ylalaşyk boýunça karzlary ber-mek; - edara görnüşli we maliýe taraplaryň tabşyrygy boýunça hasaplaşyk – töleg amal-laryny amala aşyrmak; - müşderilere kassa hyzmaty; - edara görnüşli we şahsy taraplaryň hasaplaryny açmak hem-de alyp barmak; - lizing amallary; - bank işi bilen baglanyşykly maslahat beriş hyzmatlaryny etmek; - bank kepilliklerini bermek.     Täjirçilik banklary ähli aktiw we passiw amallary milli manatda geçirýärler, degişli ygytyýarnama bolan halatynda amallar daşary ýurt walýutasynda geçirilip bilner. </vt:lpstr>
      <vt:lpstr>                                          7.2. Pul dolanyşygy.       Ýurtda maliýe ýagdaýyny gowulandyrmak boýunça çäreleriň toplumyn-daky iň esasy talaplaryň biri bolup pul dolanyşygynyň durnuklylygyny gazan-mak bolup durýar. Türkmenistanyň kanunçylygynda berkidilen pul dolanyşy-gynyň görnüşi pul ulgamydyr. Türkmenistan Garaşsyzlygynyň ilkinji günle-rinden başlap özüniň pul ulgamyny emele getirdi, onuň düzümleýin element-lerini kesgitledi: manadyň daşary ýurt walýutasyna hümmet gatnaşygyny, pul dolanyşygynyň tertibini we ş.m. belledi. Pul ulgamynyň merkezi elementi bolup pul dolanyşygy durýar.     Pul dolanyşygy – bu zähmete hak tölemegiň, harytlary ýerleşdirmegiň, hyzmatlar üçin hasaplaşyklaryň we beýleki tölegleriň amala aşyrylmagynyň barşynda puluň üznüksiz hereketidir. Pul dolanyşygynyň esasy bolup pul bilen ýerine ýetirilen işleriň dolanyşykdaky serişdeleri we töleg serişdeleri hyzmat edýär. </vt:lpstr>
      <vt:lpstr>Pul dolanyşygynda pul aýlanyşygy möhüm düşünjedir. Hasabatda pul aýlanyşygy düşünjesine nagt we nagt däl pul aýlanyşygynyň umumy jemi diýip düşünilýär.      Nagt pul aýlanyşygy bolup dolanyşyk ulgamyndaky nagt pulla-ryň hereketi we olaryň ýerine ýetiren işleriniň töleg serişdeleri we dolanyşyk serişdeleri durýarlar.      Nagt däl pul aýlanyşygy bolup pul dolanyşygynyň görnüşi dur-ýar, onda pul serişdeleriniň saklanylyşy we hereketi nagt pullaryň gatnaşygy bolmazdan geçýär, ýagny bank hasabyna puly geçirme-giň we töleýjiniň hasabyndan puly alýanyň hasabyna geçirmek ýoly arkaly amala aşyrylaýar.   </vt:lpstr>
      <vt:lpstr>                        7.3. Türkmenistanyň bank ulgamynyň ösüşi       Türkmenistanyň bank ulgamynyň ösdürilmeginiň maksatlary we wezipeleri ykdysady ösüşiň ýokary we durnukly depginlerini üpjün etmegiň hem-de şol esasda halkyň hal-ýagdaýynyň we ýaşaýyş durmuşynyň hilini gowulandyrma-gyň zerurlygy bilen kesgitlenilýär. Ýurduň durmuş-ykdysady ösüşinde bank ulgamynyň roluny güýçlendirmek döwletiň möhüm wezipeleriniň biri bolup durýar. Şonuň bilen baglanyşyklylykda bank ulgamyny ösdürmegiň baş mak-satlary bolup şu aşakdakylar durýar: - bank ulgamynyň hereket etmeginiň durnuklylygyny we netijeliligini ýokarlan-dyrmak; - ykdysadyýetiň we ilatyň ösýän isleglerine laýyklykda bank gurallarynyň dü-züminiň mümkinçilikleriniň we kämilleşdirilmeginiň ösüşi; - netijeli bitewi döwlet pul-karz syýasatyny geçirmek; - milli we daşary ýurtly goýumçylar, ilat tarapyndan banklara bolan ynamy ýokarlandyrmak; </vt:lpstr>
      <vt:lpstr> Bank ulgamyny ösdürmegiň görkezilen maksatlaryna ýetmek şu aşakdaky esasy wezipeleri çözmäge gönük-dirildi: - maýadarlar, kreditorlar, goýumçylar tarapyndan bank ulgamyna bolan ynamy pugtalandyrmak, ilkinji nobat-da, olaryň bähbitleriniň goragyny güýçlendirmek; - bank işinde berilýän hyzmatlaryň halkara ülňüleriniň derejesine çenli düzümini giňeltmek we hilini yokar-landyrmaga we banklary ak ýürekli däl täjirçilik we hukuga garşy maksatlar üçin ulanmagy aradan aýyrmaga; - dünýä bank ulgamyna goşulyşmaga; - ykdysadyýetiň subýektlerini mundan beýläk-de ösdürmek üçin amatly şertlerde daşary ýurt maýasyny çek-mäge.     Bank ulgamyny ortaça möhletde ösdürmegiň ilkinji nobatdaky wezipeleri bolup şu aşakdakylar durýar: banklary maýalaşdyrmagyň derejesini we maýanyň hilini ýokarlandyrmak; - banklaryň serişde binýadyny giňeltmek we nagt pullary çekmek; - karz sebediniň we lizingiň hilini gowulandyrmak; - raýatlaryň goýumlaryny we depozitlerini ätiýaçlandyrmak; - buhgalter hasabaty we maliýe hasabatlygy “bank statistikasy we bank gözegçiligi babatynda halkara ülňüleriniň (standartlarynyň) ornaşdyrylmagyny giňeltmek; - maliýeleşdirmegiň gurallaryny we banklaryň likwidliliginiň dolandyrylyşyny kämilleşdirmek; - töleg ulgamyny kämilleşdirmek; - banklaryň täze şertlerde hereket etmegine laýyk gelýän kanunçylyk-kadalaşdyryş binýadyny emele getirmek; - hyzmatlaryň toplumyny giňeltmek, täze bank önümlerini ornaşdyrmak we berilýän hyzmatlaryň hilini ýokarlandyrmak.</vt:lpstr>
      <vt:lpstr>Häzirki zaman Türkmenistanda milli ykdysadyýetiň ösüşini makroykdysady-ýetiň balanslaşdyrylyşyna uly üns berilýär. Makroykdysady deňagramlylyk bellibir derejede milli bank ulgamynyň netijeliligi bilen kesgitlenilýär, ol maliýe araçyllygy we milli manadyň hümmetiniň durnuklylygyny kadalaş-dyrylyşyny hem-de bellibir derejede nyrh emele getirilişini üpjün edýär.     Häzirki wagtda Türkmenistanda maliýe ulgamyny sazlaýjy bolup Türkme-nistanyň Merkezi banky çykyş edýär, ol Türkmenistanyň teritoriýasynda döwlet pul-karz we walýuta syýasatyny geçirýän derejä eýe bolan ýeke-täk edaradyr.      Türkmenistanyň banklarynyň umumy gurluşyny bäş sany döwlet-täjirçilik banky (“Türkmenistan”, “Türkmenbaşy”, “Daşaryykdysadybank”, ‘Daýhanbank”, “Halkbank”), üç sany paýdarlar-täjirçilik banky (“Senagat”, “Garagum” we “Türkmen-türk banky”) we bir täjirçilik banky ((“Prezidentbank”) täze ady Halkbank) we daşary ýurt banklarynyň iki şahamçasy (“Sadaratbank” we “Pakistanbank”) emele getirýärler.  </vt:lpstr>
      <vt:lpstr> 2009-njy ýylyň 1-nji ýanwaryndan başlap ýurtda täze, gymaty üýtgedilen milli manady dolanyşyga girizmek işi geçirildi. Pul nyşanlarynyň nominaly kiçeldi-len halatynda has “ýumşak” we daşary ýurtlarda synagdan geçen ykdysady usul saýlanylyp alyndy – kem-kemden, ýylyň dowamynda köne pul nyşanla-ryny dolanyşykdan aşyrmak bilen täze pul nyşanlary ulanyp başlandy.      Türkmenistanyň bank ulgamyny uzakmöhletleýin esasda ösdürmegiň esasy strategiki wezipeleri bolup şu aşakdakylar durýar: - Ykdysadyýetiň anyk ulgamyny karzlaşdyrmagy giňeltmek; - Bank ulgamynyň serişde binýadynda ilatyň serişdelerini artdyrmak; - Plastik kartlary peýdalanmak arkaly sarp edijilik bazarynda hasaplaşyklaryň nagt däl görnüşlerini giňeltmek; - Bank ulgamynyň işgärleriniň hünärlerini ýokarlandyrmak; - Bank gözegçiligini pugtalandyrmak; - Ipoteka karzyny ösdürmek.</vt:lpstr>
      <vt:lpstr>Ykdysadyýetiň çalt ösýän anyk ulgamynyň serişdeleri, hususy serişdeler, öý hojalyklarynyň goýumlary (depozitleri), döwlet serişdeleri karz binýadyny artdyrmagyň esasy çeşmelerine öwrüler. Serişdeler binýadynyň we maýanyň artmagy kiçi we orta biznesi goşmak bilen, ykdysadyýetiň telekeçilik ulga-myny karzlaşdyrmak üçin amatly şertleri döredýär. Telekeçiligi ösdürmegiň maksatnamasynda kiçi we orta biznesiň netijeli işlemegi üçin maliýe we bank (ýeňillikli karzlar, lizing we beýlekiler) hyzmatlary göz öňünde tutular. Fermer hojalyklaryny we oba hojalyk önümlerini gaýtadan işleýän kärhanalary, şeýle hem hyzmatlar ulgamyny, senagaty ösdürmäge ýeňillikli karzlar göz öňünde tutuldy. Sarp edijileri karzlaşdyrmak çaltlandyrylan depginlerde ösdüriler. Sarp edijileriň karzy peýdalanylan halatynda sarp edijileriň hukuklarynyň ke-piliniň üpjün edilmegi boýunça amatly hukuk şertleri dörediler.  </vt:lpstr>
      <vt:lpstr>Töleg kartlarynyň Milli bankara ulgamynyň döredilmegi elektron pullary peý-dalanmak bilen ilata we söwda-serwis kärhanalaryna hyzmat etmek boýunça bitewi töleg giňişligini döretmäge mümkinçilik berer. Bank ulgamynyň gurlu-şynyň kämilleşdirilmegi ony ösdürmegiň esasy maksatlaryny gazanmaga we onuň ykdysady roluny ýokarlandyrmaga, bank hyzmatlaryna isleglerini kana-gatlandyrmaga, süýşirintgileriň karza we maýa goýumlaryna geçirmek boýun-ça wezipäni has ýokary hilli ýerine ýetirmäge ýardam berer. Özgertmeler neti-jesinde Merkezi bank hökmany ätiýaçlyklaryny, banklary maliýeleşdirmegi, göterim syýasatyny, depozit amallary peýdalanyp, pul-karz syýasatyny has netijeli geçirip biler. Ileri tutulýan strategiki önümçilikler karzlaşdyrylan hala-tynda göterim tutumlarynyň amatly möçberini bellemek mümkinçilikleri ta-pyldy. Bank ulgamyny ösdürmek boýunça döwletiň tagallalarynyň netijeliligi köp babatda bank işiniň işjeňleşmegine we bank ulgamynyň sebitlerde ösdü-rilmegine bagly bolup durýar. </vt:lpstr>
      <vt:lpstr>                     7.4. Häzirki zaman pul-karz syýasatynyň esasy ugurlary.       Pul-karz syýasaty barada esasy wezipeler her ýyl Türkmenistanyň ykdysadyýetiniň ösüşiniň aýratynlyklaryna baglylykda kesgitlenilýär we düzedişler girizilýär. Häzirki zaman şertlerinde inflýasiýany pes derejede saklamak döwlet pul-karz syýasatynyň wezipesi bolup durýar.     Inflýasiýanyň durnukly pes derejesi durnukly ykdysady ösüşi gazanmak üçin şert bolup dur-ýar, ol ilatyň ýaşaýyş derejesini ep-esli ýokarlandyrmaga mümkinçilik berýär.     Pul-karz syýasatyny maksatlary şu aşakdakylardan ybarat: - ykdysady ösüşiň depginlerini kadalaşdyrmak  - harytlaryň bazarda üýtgäp durnuklylygyny gowşatmak; - inflýasiýany saklamak; - töleg balansynyň balanslaşdyrylyşyny gazanmak. - milli manadyň durnukly hümmetini üpjün etmek üçin üýtgäp durýan ykdysadyýetiň pul we maliýe serişdeleriniň gözegçiligi we kadalaşdyrylyşy;     Türkmenistanda inflýasiýany saklamak boýunça strategiýany hökman dünýäniň dürli ýurtla-ryna amala aşyrylýan durnuklaşdyryş maksatnamalarynyň işlenip taýýarlanylyşynyň we durmuşa geçirilişiniň usullaryny we tejribeleri doly nazarda tutup döretmek zerurdyr. Şular ýaly çäreleriň esasy maksady inflýasiýanyň ösüş depginlerini saklamakda we üzül-kesil haýallatmakda we soň-ra onuň depginlerini durnukly pes derjede pugtalandyrmakda jemlenýär.  </vt:lpstr>
      <vt:lpstr> Ykdysadyýetiň isleglerinelaýyk gelýän puluň derejesini saklamak Türkmenistanyň Merkezi bankynyň pul-karz syýasatynyň aralyk maksady bolup durýar.     Puly kadalaşdyrmak işi Türkmenistanyň Merkezi bankynyň gözeg-çiliginde saklanýar, ol usullary amala aşyrýar: - Türkmenistanyň çäklerinde harytlar we hyzmatlar üçin töleg hök-münde (pul) hökmany kabul edilmäge degişli töleg serişdelerini dola-nyşyga ilkinji goýberişi amala aşyrýar; - Amatly balansy gazanmak maksady bilen mundan beýläk ykdysa-dyýetdäki töleg serişdeleriniň möçberini kadalaşdyrýar, onda nyrh-laryň ösüşiniň pes depginleri, alyş-çalyş hümmetiniň depgininiň dur-nuklylygy we göterim möçberleriniň ýokary bolmadyk derejeleri üçin şertler döredilýär. </vt:lpstr>
      <vt:lpstr> Merkezi bankyň gös-göni täsir ediş ulgamynda durýan, şol üýtgän durky gurallar pul-karz syýasatynyň gurallary bolup durýarlar, olaryň ululygy çalt düzedilip bilner, olar bilen pul-karz syýasatynyň maksat-laýyn ugurlary jebis baglanyşyklydyr. Gurallary iki sany uly topara bölmek bolar: gös-göni gözegçiligiň gurallary we bazar gurallary (gyýtaklaýyn kadalaşdyryşyň gurallary).     Gös-göni gözegçiligiň gurallary özlerinde, esasan, banklaryň işine administratiw gözegçiligiň çärelerini jemleýär, ol çäreler karz-lary ýa-da maýa goýumlary bermäge banklaryň ukyplaryny kadalaş-dyrmaga gönikdirilýär.      Bazar gurallary, bir taraplaýyn, bazar güýçleriniň herekete getir-ýän ähli usullaryny özünde jemleýär, ýagny pul binýadynyň mykda-ryna gönikdirilen hereketine mysal üçin, hasabat möçberine täsirini ýetirýän topara bölmek bolar. </vt:lpstr>
      <vt:lpstr>Türkmenistanyň Merkezi bankynyň dogry saýlap alan pul-karz syýasaty döwletiň ygtyýarynda bolan ykdysady syýasat-yň iň möhüm gurallarynyň birine öwrüldi. Pul-karz syýasaty köp babatda walýutanyň hümmetini kesgitleýär, şeýlelik bilen eksport we import boýunça daşary söwda amallaryna netijeli täsir edýär. Ony diňe bir esasy içerki makroykdysady özgerişleri üýtgetmek üçin däl-de, eýsem daşary söwda ba-lansyny dolandyrmak üçin hem peýdalanyp bolar. </vt:lpstr>
      <vt:lpstr>                                                            7.5. Karz kadalaşdyrylyşy.     Bank karzlaşdyrylyşy Türkmenistanyň täjirçilik banklaryny döretmek we karz syýasatyny olaryň dur-muşa geçirilmegi maksatlary bilen amala aşyrylýar. Töleglilik, möhletlilik we gaýtaryp bermek karzlaş-dyrmagyň esasy ýörelgeleri bolup durýar.      Karzlaşdyrmak babatynda banklaryň işi Türkmenistanyň Merkezi bankynyň geçirýän bitewi pul-karz syýasatyna laýyklykda amala aşyrylýar.     Bank karzlaşdyrmasyny amala aşyrmak üçin şu aşakdaky adalgalar ulanylýar:  - karz alyjy – bankdan pul serişdelerini alyjy we karz şertnamasynyň şertlerinde bellenilen möhletlerde pullary gaýtaryp bermäge borçlanýan, karz gatnaşyklaryna gatnaşýan tarap; - karz şertnamasy – ýazmaça görnüşinde baglaşylýan, raýat-hukuk şertnamasy, ol boýunça bank şert-namada göz öňünde tutulan şertler-de we möçberde karz alyja pul serişdelerini bermäge borçlanýar, karz alyjy bolsa alnan puluň möçberini gaýtaryp bermäge we ol boýunça göterimleri tölemäge borçlanýar; - karz serişdeleri – bankyň ygtyýarlygynda bolan we bank tarapyndan karz amallary üçin peýdalanyl-ýan pul serişdeleriniň umumy jemi; - karz ugry – karz alyjynyň öňünde oňa ylalaşylan limitiň çäklerinde karzy belli bir döwrüň dowamynda bermäge bankyň borçnamasynyň hukuk taýdan resmileşdirilişi; -karza ukyplylyk – karz alyjynyň karz möçberini we ol boýunça göterimleri gaýtaryp bermek ukybyny häsiýetlendirýän karz alyjynyň maliýe ýagdaýlarynyň görkezijilerine bank tarapyndan berilýän baha; - karz boýunça bergi – karz we ol boýunça öwezi dolunmadyk hasaplanylan göterimler boýunça esasy berginiň möçberi. </vt:lpstr>
      <vt:lpstr> Banklar karz syýasatyny üstünlikli geçirmek üçin karzlar boýunça esasy berginiň gaýtarylyp berilmezliginden dörejek geljekki mümkin bolan ýitgiler halatynda öwezini doluş çäreleri hökmünde ätiýaçlyk gorlaryny döretmäge borçlydyrlar. Karz serişdeleriniň çeşmeleri bolup: banklaryň öz serişdeleri; edara görnüşli we şahsy taraplardan çekilen serişdeler; beýleki banklardan alnan karz serişdeleri durýarlar.     Şahsy, şeýle hem edara görnüşli tarap bolan müşderi karz almak üçin is-lendik banka ýüz tutmak hukugyna eýedir. Karz bank bilen karz alyjynyň arasynda karz şertnamasy baglaşylandan soňra berilýär, oňa bankyň ýolbaş-çysy we karz alyjy ýa-da özleriniň ygtyýarlyklarynyň çäklerinde kabul edilen bank edarasynyň beýleki ygtyýarly edarasynyň rugsady bolan halatynda degişli ygtyýarlyklar ýüklenilen taraplaryň beýleki ygtyýarly adamlary tarap-yndan gol çekilýär.</vt:lpstr>
      <vt:lpstr>Karz komiteti ýa-da bankyň beýleki ygtyýarly edarasy müşderileriniň beren resminamalarynyň seljermesi we bankyň degiş bölüminiň hü-närmenleriniň çykaran ýazmaça jemlemesi esasynda karz bermek ha-kyndaky karary kabul edilýär. Karz bermek hakyndaky karar kabul edilenden soň banklarda karzyň alnan ýeri boýunça karz alyja ssuda hasaby açylýar. Karzlar tölegiň nagt däl görnüşi hökmünde berlip bilner. Karzlar özleriniň berilýän möhletlerine baglylykda gysga möhlet-leýinlige (12 aýa çenli) we uzak möhletleýinlige (12 aýdan artyk) bö-lünýärler.     TMB-niň kadalarynda we tertiplerinde göz öňünde tutulan halat-ynda edara görnüşli taraplara we hususy telekeçilere karzlar şahsy ta-raplar bilen hasaplaşmak üçin nagt pul serişdeleri görnüşinde berilip bilner. </vt:lpstr>
      <vt:lpstr> Banklar tarapyndan şu aşakdaky maksatlara karz bermäge ýol berilmeýär: ýitgileriň öwezini dolmaga; aksiýalary satyn almaga; karzyň resmileşdirilmegi bilen baglanyşykly hyz-matlara tölemäge; gymmatly kagyzlar boýunça diwidentleri tölemäge; Türkmenistanyň hereket edýän kanunçylygyna gapma-garşy gelýän töleglere.     Karz komiteti ýa-da beýleki ygtyýarly edara tarapynda müşderä karz bermegiň mümkinçiligi hakynda meselä gara-lan halatynda onuň bilen söhbetdeşlik geçirilýär, onuň tölege ukyplylygy we işewürler dünýäsindäki abraýy öwrenilýär.</vt:lpstr>
      <vt:lpstr> Edara görnüşli tarap karz almak üçin banka şu aşakdaky resmina-malaryň toplumyny görkezilýär: karz haýyşy baradaky arza ýa-da towakganama; biznes – meýilnama; soňky hasabat senesiniň ba-lansy we geçen 3 ýyl üçin balansy; girdejileri we ýitgileri hakynda hasabat; şertnamalaryň (geleşikleriň) ýa-da karzlaşdyrylýan haryt-laryň, ýerine ýekirilen işleriň we hyzmatlaryň tassyknamasynyň hasapfakturalarynyň göçürmesi; esaslandyryş resminamalarynyň, edara görnüşli tarapyň hasaba alnandygy hakyndaky şahadatna-manyň göçürmesi we edara görnüşli taraplaryň bitewi döwlet hasaba alnyşynyň Ýazgysy; notarial ýa-da ýokarda durýan gurama tarapyndan şaýat geçilen gollaryň asyl nusgasynyň we möhürleriň nusgalarynyň kartoçkasy. </vt:lpstr>
      <vt:lpstr> Şahsy tarap – hususy telekeçi bank resminamalaryň iň aşakdaky toplumyny görkezýär: karz haýyşy baradaky arza ýa-da towakganama; biznes – meýil-nama; şahsy tarapyň – hususy telekeçiligiň girdejilerine salgyt boýunça resmi-nama; şertnamalaryň (geleşikleri) ýa-da karzlaşdyrylýan harytlaryň, ýerine ýetirilen işleriň we hyzmatlaryň tassyknamasynyň hasap-fakturasynyň göçür-mesi; hasaba alnyş şahadatnamasynyň we patentiň göçürmesi (eger hereket edýän kadalaşdyryjy hukuknamalarda göz öňünde tutulan bolsa), şeýle hem işiň görnüşleriniň ygtyýarlandyrmasy boýunça ygtyýarnama; notarial edara tarapyn-dan şaýatlyk edilýän gollaryň asyl nusgasynyň kartoçkasy.     Şahsy tarap banka resminamalaryň şu aşakdaky toplumyny görkezýär: karz haýyşy baradaky arza we şahsy tarapyň towakganamasy; şahsyýetini tassyk-laýan resminama; girdeji çeşmeleri barada habarnama. </vt:lpstr>
      <vt:lpstr>Karz bermek hakyndaky karary kabul etmek üçin bank müşderilerinden beýleki zerur maglumatlary goşmaça talap edip biler. Berlen maglumtlaryň dogrulygyna şubhe ýüze çykan halatynda bank karz bermezden öň maglumat-lary barlap biler, şondan soňra karzyň berilmeginiň maksadalaýykdygy ha-kyndaky jemlemä gelinýär.     Karz şertnamasynyň hökmany şertlerine şu aşakdakyla degişlidir: - taraplaryň atlary; - karzyň möçberi; - karzyň maksatlaýyn niýetlenilişi; - karzlaryň peýdalanylandygy üçin göterim möçberi; - karzy gaýtaryp bermegiň möhleti we ol boýunça göterimli tölegi; - karz şertnamasynyň taraplarynyň borçlary; - taraplaryň rekwezitleri (görkezijileri).     Her bir karz alyjy üçin karz şertnamasynyň şerti özbaşdak kesgitlenilýär. </vt:lpstr>
      <vt:lpstr>Karzyň berilmegi bilen baglanyşykly resminamalar we beýleki maglumatlar karz alyjynyň ýörite maglumatlar bukhasynda tertipleşdirilýär.     Karz berlen halatynda bir wagtda üpjünçiligiň dürli görnüşleri ulanylyp bilner. Karz boýunça göterimiň möçberi we komission hyzmatlarynyň ululygy bank tarapyndan özbaşdak bellenilýär. Karzyň peýdalanylandygy üçin göteri-miň möçberi, şeýle hem hasaplanylan göterimleriň tölenmeginiň möhleti karz şertnamasynda bellenilýär. Karz boýunça göterimler TMB-niň kadalaşdyryjy namalaryna laýyklykda karzyň hakyky peýdalanylan döwri üçin hasaplanylýar. Bank karzlaşdyrmak işinde karzyň maksatlaýyn ulanylyşyna gözegçiligi amala aşyrylýar. Barlaglary netijeli aktlar (namalar) ýa-da resminmalar bilen resmileş-dirilýär, olara bankyň ygtyýarly wekilleri we karz alyjylar gol çekýärler. Bu ýagdaýy sarp edijilik maksady bilen karz alan şahsy adamlara degişli däldir.     Gözegçiligiň görnüşi bank tarapyndan özbaşdak kesgitlenilýär. Karzyň niýet-lenilen maksady üçin ulanylmandygy sebäpli, karz alyja karz şertnamasynda göz öňünde tutulan çäreler ulanylýar. </vt:lpstr>
      <vt:lpstr> Karzyň öz wagtynda üzülmedik halatynda bank karz şertnamasynda göz öňünde tutulan ýokarlandyrylan möçber boýunça göterimleri hasaplaýar. Karz alyjynyň hasaplaryndan serişdani tutup almak onuň razylygy bolmazdan bankyň degişli resminamasy (görkezmesi, töleg talaby we ş.m.) esasynda geçirilýär. Onda tutulup alynan zadyň ady, karz şertnamasynyň maddalary ýa-da punktlary görkezilýär. Şolar esasynda banka jedelsiz ýagdaýda serişdeleri tutup almagyň hukugy berilýär.      Karz nagt pul serişdeleri bilen, şol sanda pul geçirmesi tertibinde ýa-da nagt däl töleg görnüşinde tölenilip bilner. Karz şertnamasynda göz öňünde tutulan şertlerde karz alyjy alan karzyny möhletinden gaýtaryp bermek hukuklaryna eýedir. Şeýle hem karz alyjynyň towakganamasy boýunça bank karz şertnama-syna goşmaça ylalaşykda kesgitlenilýän şertlerde karzyň gaýtaryp bermek möhletini uzaltmak hukugyna eýedir. Karzyň möhletini uzaltmak hakyndaky şu karar karz komiteti ýa-da bankyň beýleki ygtyýarly edarasy tarapyndan kabul edilýär</vt:lpstr>
      <vt:lpstr>                                                7.6. Türkmenistanda lizingiň öşüşi.       Lizingiň esay wezipeleriniň – lizing işi esasynda maýa goýumlary çekmek.     Lizing işi amala aşyrylan halatynda şu aşakdaky adalgalar we düşünjeler ulanylýar: - lizing bu lizing şertnamasynda aňladylan emlägi töleg üçin lizing alyja berlen halatynda ýüze çykýan gatnaşyk, ol lizing alyjy üçin lizing berijiniň eýeçiliginde taýýarlanylýar ýa-da satyn alynýar; - lizing beriji – lizing şertnamasy boýunça lizing alyja peýdalanmaga lizing predmetini bermegi amala aşyrýan şahsy ýa-da edara görnüşli tarap; - lizing alyjy – lizing şertnamasy boýunça lizing predmetini peýdalanmaga alýan şahsy ýa-da edara görnüşli tarap; - lizing predmetini satyjy – şahsy ýa-da edara görnütarap, ondan lizing beriji lizing predmetini satyn alýar.     Kärhanalar we beýleki emläk toplumlary, jaýlar, desgalar, enjamlar, ulag serişdeleri we esasy seriş-delere degişli beýleki gozgalýan we gozgalmaýan serişdeler lizing predmeti bolup bilerler. Şonuň bilen birlikde ýer uçastoklary we beýleki tebigy desgalar, şeýle hem Türkmenistanda erkin dolanyşygy ga-dagan edilen emläk ýa-da dolanyşygyň aýratyn tertibi bellenilen emläk lizing predmeti bolup bilmezler. </vt:lpstr>
      <vt:lpstr> Lizing işini amala aşyrmak üçin şertnama baglaşmak zerurdyr. Lizing şertnamasy li-zing berijiniň, lizing alyjynyň bilen köp taraplaýyn ylalaşyk görnüşinde ýa-da lizing beriji bilen lizing alyjynyň arasynda ikitaraplaýyn ylalaşyk görnüşinde baglaşylyp bilner. Şonuň bilen birlikde lizinge gatnaşyjylar tarapyndan pul serişdelerini çekmek, girew, kepil geçmek we başga zatlar barada ugurdaş şertnamalar baglaşylyp bilner.     Lizing şertnamasy özünde şulary jemleýär: taraplaryň adyny; ony bermegiň şertle-rini we möhletini; oňa baglaşylan lizing şertnamasynyň möhletini; lizing predmetini satyn almak, bermek we saklamak bilen baglanyşykly taraplaryň hukuklaryny we borçlaryny; lizing şertnamasynyň tamamlanmagy boýunça taraplaryň hereketini; ta-raplaryň jogapkärçiligini; taraplaryň ýuridiki salgylaryny we bank resminamalaryny; şertnamasynyň baglaşylan senesini we ýerini.     Taraplaryň özara ylalaşygy boýunça lizing şertnamasyna şu aşakdaky şertler goşu-lyp bilner: lizing ätiýaçlandyrmasy; garaşylmadyk ýagdaýlar; lizing şertnamasynyň berjaý edilişine lizinge gatnaşyjylaryň gözegçiligi amala aşyrmagyň tertibi.</vt:lpstr>
      <vt:lpstr>Lizing alyjy batan ýagdaýynda, onuň emlägi tussag astynda alnan ýa-da elinden alnan halatynda lizing predmeti lizing alyjynyň umumy emläginden aýrylýar we lizing berijä gaýtaryp bermäge degişli edilýär. Lizing emläginiň berilmegine amortizasion pul geçirmeler Türkmenistanyň ka-nunçylygyna laýyklykda hasaplanylýar.     Lizng beriji şu aşakdakylara: lizing şertnamasynyň we beýleki ugurdaş şertnamalaryň şert-lerini lizing alyjynyň berjaý edişine gözegçiligini amala aşyrmak; lizing predmetiniň ýagdaýyny we peýdalanylşynyň şertlerini barlamak; lizing predmetiniň ýagdaýy barada maliýe gözegçiligi amala aşrmak üçin zerur maglumatlary soramak we almak; lizing alyjynyň maliýe ýagdy boýun-ça auditor jemlemesini almak; öz talaplaryny beýan etmek hukugyna eýedir.     Lizing berijiniň borçlary: lizing predmetiniň şertnamasynda göz öňünde tutulan predmeti taýýarlamak ýa-da satyn almak; lizing alyjy üçin emlägi satyn almak bilen lizing predmetiniň satyjysyny emlägiň lizinge bermek üçin niýetlenilýendigi barada habarly etmek we göz öňünde tutulan beýleki wezipeleri ýerine ýetirmek.     Lizing alyjy şu hukuklara eýedir: lizing şertnamasy boýunça lizing berijiden borçnamalary ýerine ýetirmegi, şeýle hem lizing şertnamasyny ýerine ýetirmändigi ýa-da ýetirilen ýitgileriň öwezini dolmagy talap etmäge; lizing şertnamasynyň möhletinden öň bozulan ýagdaýynda ozal hakujy hökmünde tölenilen lizing tölegleriniň we beýleki pullaryň, peýdalaryň bahasyny hasaba almak bilen, olary ol lizing predmeti peýdalanylan döwründe gazanan peýdalarynyň gaýtaryp berilmegini talap etmäge.  </vt:lpstr>
      <vt:lpstr>Lizing predmeti bilen baglanyşykly ähli töwekgelçilikleri, şol sanda predmetiň tö-tänleýin ýitirilmeginiň (heläk bolmagynyň) ýa-da tötänleýin zaýalanmagynyň, şeýle hem ogurlanmagynyň, wagtyndan öň könelmeginiň, zeper ýetmeginiň töwekgelçi-likleri lizing alyjy çekýär.     Lizing berijiniň maýa goýum harajatlary diýlip, lizing alyjynyň lizing predme-tini satyn almaga we peýdalanmagy bilen baglanyşykly lizing berijiniň çykdajylary we harajatlaryna düşünilýär.     Lizing şertnamasynda göz öňünde tutulan borçlaryň ýerine ýetirilmändigi üçin li-zinge gatnşyjylar lizing şertnamasyna we Türkmenistanyň hereket edýän kanunçyly-gyna laýyklykda jogapkärçilik çekýärler. Lizing şertnamasynda ýüze çykan jedeller kazyýet tertibinde Türkmenistanyň kanunçylygyna laýyklykda çözülýär. Halkara li-zing şertnamasyndan gelip çykýan jedellere ýurduň kanunçylygyna laýyklykda ka-zyýet tertibine garalyp bilner, bu barada şertnamada aýdylýar.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Tema№7. Pul dolanyşygynyň we karzyň döwlet kadalaşdyrylyşy.   7.1. Döwletiň pul-karz ulgamy. 7.2. Pul dolanyşygy. 7.3. Türkmenistanyň bank ulgamynyň ösüşi. 7.4. Häzirki zaman pul-karz syýasatynyň esasy ugurlary. 7.5. Karz kadalaşdyrylyşy 7.6. Türkmenistanda lizingiň öşüşi </dc:title>
  <dc:creator>Admin</dc:creator>
  <cp:lastModifiedBy>Admin</cp:lastModifiedBy>
  <cp:revision>10</cp:revision>
  <dcterms:created xsi:type="dcterms:W3CDTF">2020-07-30T14:24:01Z</dcterms:created>
  <dcterms:modified xsi:type="dcterms:W3CDTF">2020-07-31T19:47:50Z</dcterms:modified>
</cp:coreProperties>
</file>