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0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12.10.2021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12.10.2021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12.10.2021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12.10.2021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67544" y="548680"/>
            <a:ext cx="8208912" cy="5904656"/>
          </a:xfrm>
        </p:spPr>
        <p:txBody>
          <a:bodyPr/>
          <a:lstStyle/>
          <a:p>
            <a:pPr>
              <a:spcAft>
                <a:spcPts val="0"/>
              </a:spcAft>
              <a:tabLst>
                <a:tab pos="2059305" algn="ctr"/>
              </a:tabLst>
            </a:pPr>
            <a:r>
              <a:rPr lang="ru-RU" sz="3600" b="1" u="sng" dirty="0">
                <a:solidFill>
                  <a:schemeClr val="tx1"/>
                </a:solidFill>
                <a:latin typeface="Times New Roman"/>
                <a:ea typeface="Times New Roman"/>
              </a:rPr>
              <a:t>6-njy </a:t>
            </a:r>
            <a:r>
              <a:rPr lang="ru-RU" sz="3600" b="1" u="sng" dirty="0" err="1">
                <a:solidFill>
                  <a:schemeClr val="tx1"/>
                </a:solidFill>
                <a:latin typeface="Times New Roman"/>
                <a:ea typeface="Times New Roman"/>
              </a:rPr>
              <a:t>tema</a:t>
            </a:r>
            <a:r>
              <a:rPr lang="ru-RU" sz="3600" b="1" u="sng" dirty="0">
                <a:solidFill>
                  <a:schemeClr val="tx1"/>
                </a:solidFill>
                <a:latin typeface="Times New Roman"/>
                <a:ea typeface="Times New Roman"/>
              </a:rPr>
              <a:t>. </a:t>
            </a:r>
            <a:r>
              <a:rPr lang="ru-RU" sz="3600" b="1" dirty="0" err="1">
                <a:solidFill>
                  <a:schemeClr val="tx1"/>
                </a:solidFill>
                <a:latin typeface="Times New Roman"/>
                <a:ea typeface="Times New Roman"/>
              </a:rPr>
              <a:t>Ýolagçylary</a:t>
            </a:r>
            <a:r>
              <a:rPr lang="ru-RU" sz="3600" b="1" dirty="0">
                <a:solidFill>
                  <a:schemeClr val="tx1"/>
                </a:solidFill>
                <a:latin typeface="Times New Roman"/>
                <a:ea typeface="Times New Roman"/>
              </a:rPr>
              <a:t> </a:t>
            </a:r>
            <a:r>
              <a:rPr lang="ru-RU" sz="3600" b="1" dirty="0" err="1">
                <a:solidFill>
                  <a:schemeClr val="tx1"/>
                </a:solidFill>
                <a:latin typeface="Times New Roman"/>
                <a:ea typeface="Times New Roman"/>
              </a:rPr>
              <a:t>gatnatmagy</a:t>
            </a:r>
            <a:r>
              <a:rPr lang="ru-RU" sz="3600" b="1" dirty="0">
                <a:solidFill>
                  <a:schemeClr val="tx1"/>
                </a:solidFill>
                <a:latin typeface="Times New Roman"/>
                <a:ea typeface="Times New Roman"/>
              </a:rPr>
              <a:t> </a:t>
            </a:r>
            <a:r>
              <a:rPr lang="ru-RU" sz="3600" b="1" dirty="0" err="1">
                <a:solidFill>
                  <a:schemeClr val="tx1"/>
                </a:solidFill>
                <a:latin typeface="Times New Roman"/>
                <a:ea typeface="Times New Roman"/>
              </a:rPr>
              <a:t>dolandyrmagyň</a:t>
            </a:r>
            <a:r>
              <a:rPr lang="ru-RU" sz="3600" b="1" dirty="0">
                <a:solidFill>
                  <a:schemeClr val="tx1"/>
                </a:solidFill>
                <a:latin typeface="Times New Roman"/>
                <a:ea typeface="Times New Roman"/>
              </a:rPr>
              <a:t> </a:t>
            </a:r>
            <a:r>
              <a:rPr lang="ru-RU" sz="3600" b="1" dirty="0" err="1" smtClean="0">
                <a:solidFill>
                  <a:schemeClr val="tx1"/>
                </a:solidFill>
                <a:latin typeface="Times New Roman"/>
                <a:ea typeface="Times New Roman"/>
              </a:rPr>
              <a:t>esaslary</a:t>
            </a:r>
            <a:endParaRPr lang="ru-RU" sz="3600" b="1" dirty="0" smtClean="0">
              <a:solidFill>
                <a:schemeClr val="tx1"/>
              </a:solidFill>
              <a:latin typeface="Times New Roman"/>
              <a:ea typeface="Times New Roman"/>
            </a:endParaRPr>
          </a:p>
          <a:p>
            <a:pPr>
              <a:spcAft>
                <a:spcPts val="0"/>
              </a:spcAft>
              <a:tabLst>
                <a:tab pos="2059305" algn="ctr"/>
              </a:tabLst>
            </a:pPr>
            <a:r>
              <a:rPr lang="tk-TM" sz="3600" b="1" dirty="0" smtClean="0">
                <a:solidFill>
                  <a:schemeClr val="tx1"/>
                </a:solidFill>
                <a:latin typeface="Times New Roman"/>
                <a:ea typeface="Times New Roman"/>
              </a:rPr>
              <a:t>Meýilnama:</a:t>
            </a:r>
            <a:endParaRPr lang="ru-RU" sz="3600" dirty="0">
              <a:solidFill>
                <a:schemeClr val="tx1"/>
              </a:solidFill>
              <a:latin typeface="Times New Roman"/>
              <a:ea typeface="Times New Roman"/>
            </a:endParaRPr>
          </a:p>
          <a:p>
            <a:pPr algn="l">
              <a:spcAft>
                <a:spcPts val="0"/>
              </a:spcAft>
              <a:tabLst>
                <a:tab pos="2059305" algn="ctr"/>
              </a:tabLst>
            </a:pPr>
            <a:r>
              <a:rPr lang="ru-RU" sz="3600" dirty="0">
                <a:solidFill>
                  <a:schemeClr val="tx1"/>
                </a:solidFill>
                <a:latin typeface="Times New Roman"/>
                <a:ea typeface="Calibri"/>
              </a:rPr>
              <a:t> 1.</a:t>
            </a:r>
            <a:r>
              <a:rPr lang="ru-RU" sz="3600" dirty="0">
                <a:solidFill>
                  <a:schemeClr val="tx1"/>
                </a:solidFill>
                <a:latin typeface="Times New Roman"/>
                <a:ea typeface="Times New Roman"/>
              </a:rPr>
              <a:t>Ýolagçylary </a:t>
            </a:r>
            <a:r>
              <a:rPr lang="ru-RU" sz="3600" dirty="0" err="1">
                <a:solidFill>
                  <a:schemeClr val="tx1"/>
                </a:solidFill>
                <a:latin typeface="Times New Roman"/>
                <a:ea typeface="Times New Roman"/>
              </a:rPr>
              <a:t>gatnatmagyň</a:t>
            </a:r>
            <a:r>
              <a:rPr lang="ru-RU" sz="3600" dirty="0">
                <a:solidFill>
                  <a:schemeClr val="tx1"/>
                </a:solidFill>
                <a:latin typeface="Times New Roman"/>
                <a:ea typeface="Times New Roman"/>
              </a:rPr>
              <a:t> </a:t>
            </a:r>
            <a:r>
              <a:rPr lang="ru-RU" sz="3600" dirty="0" err="1">
                <a:solidFill>
                  <a:schemeClr val="tx1"/>
                </a:solidFill>
                <a:latin typeface="Times New Roman"/>
                <a:ea typeface="Times New Roman"/>
              </a:rPr>
              <a:t>görnüşleri</a:t>
            </a:r>
            <a:r>
              <a:rPr lang="ru-RU" sz="3600" dirty="0">
                <a:solidFill>
                  <a:schemeClr val="tx1"/>
                </a:solidFill>
                <a:latin typeface="Times New Roman"/>
                <a:ea typeface="Times New Roman"/>
              </a:rPr>
              <a:t> </a:t>
            </a:r>
            <a:r>
              <a:rPr lang="ru-RU" sz="3600" dirty="0" err="1">
                <a:solidFill>
                  <a:schemeClr val="tx1"/>
                </a:solidFill>
                <a:latin typeface="Times New Roman"/>
                <a:ea typeface="Times New Roman"/>
              </a:rPr>
              <a:t>we</a:t>
            </a:r>
            <a:r>
              <a:rPr lang="ru-RU" sz="3600" dirty="0">
                <a:solidFill>
                  <a:schemeClr val="tx1"/>
                </a:solidFill>
                <a:latin typeface="Times New Roman"/>
                <a:ea typeface="Times New Roman"/>
              </a:rPr>
              <a:t> </a:t>
            </a:r>
            <a:r>
              <a:rPr lang="ru-RU" sz="3600" dirty="0" err="1">
                <a:solidFill>
                  <a:schemeClr val="tx1"/>
                </a:solidFill>
                <a:latin typeface="Times New Roman"/>
                <a:ea typeface="Times New Roman"/>
              </a:rPr>
              <a:t>ýolagçy</a:t>
            </a:r>
            <a:r>
              <a:rPr lang="ru-RU" sz="3600" dirty="0">
                <a:solidFill>
                  <a:schemeClr val="tx1"/>
                </a:solidFill>
                <a:latin typeface="Times New Roman"/>
                <a:ea typeface="Times New Roman"/>
              </a:rPr>
              <a:t> </a:t>
            </a:r>
            <a:r>
              <a:rPr lang="ru-RU" sz="3600" dirty="0" err="1">
                <a:solidFill>
                  <a:schemeClr val="tx1"/>
                </a:solidFill>
                <a:latin typeface="Times New Roman"/>
                <a:ea typeface="Times New Roman"/>
              </a:rPr>
              <a:t>otlylaryň</a:t>
            </a:r>
            <a:r>
              <a:rPr lang="ru-RU" sz="3600" dirty="0">
                <a:solidFill>
                  <a:schemeClr val="tx1"/>
                </a:solidFill>
                <a:latin typeface="Times New Roman"/>
                <a:ea typeface="Times New Roman"/>
              </a:rPr>
              <a:t> </a:t>
            </a:r>
            <a:r>
              <a:rPr lang="ru-RU" sz="3600" dirty="0" err="1">
                <a:solidFill>
                  <a:schemeClr val="tx1"/>
                </a:solidFill>
                <a:latin typeface="Times New Roman"/>
                <a:ea typeface="Times New Roman"/>
              </a:rPr>
              <a:t>kategoriýalary</a:t>
            </a:r>
            <a:r>
              <a:rPr lang="ru-RU" sz="3600" dirty="0">
                <a:solidFill>
                  <a:schemeClr val="tx1"/>
                </a:solidFill>
                <a:latin typeface="Times New Roman"/>
                <a:ea typeface="Times New Roman"/>
              </a:rPr>
              <a:t>.</a:t>
            </a:r>
            <a:endParaRPr lang="ru-RU" sz="3600" dirty="0">
              <a:solidFill>
                <a:schemeClr val="tx1"/>
              </a:solidFill>
            </a:endParaRPr>
          </a:p>
          <a:p>
            <a:pPr algn="l">
              <a:spcAft>
                <a:spcPts val="0"/>
              </a:spcAft>
              <a:tabLst>
                <a:tab pos="2059305" algn="ctr"/>
              </a:tabLst>
            </a:pPr>
            <a:r>
              <a:rPr lang="ru-RU" sz="3600" b="1" dirty="0">
                <a:solidFill>
                  <a:schemeClr val="tx1"/>
                </a:solidFill>
                <a:latin typeface="Times New Roman"/>
                <a:ea typeface="Calibri"/>
              </a:rPr>
              <a:t> </a:t>
            </a:r>
            <a:r>
              <a:rPr lang="ru-RU" sz="3600" dirty="0">
                <a:solidFill>
                  <a:schemeClr val="tx1"/>
                </a:solidFill>
                <a:latin typeface="Times New Roman"/>
                <a:ea typeface="Calibri"/>
              </a:rPr>
              <a:t>2.</a:t>
            </a:r>
            <a:r>
              <a:rPr lang="ru-RU" sz="3600" dirty="0">
                <a:solidFill>
                  <a:schemeClr val="tx1"/>
                </a:solidFill>
                <a:latin typeface="Times New Roman"/>
                <a:ea typeface="Times New Roman"/>
              </a:rPr>
              <a:t>Ýolagçy </a:t>
            </a:r>
            <a:r>
              <a:rPr lang="ru-RU" sz="3600" dirty="0" err="1">
                <a:solidFill>
                  <a:schemeClr val="tx1"/>
                </a:solidFill>
                <a:latin typeface="Times New Roman"/>
                <a:ea typeface="Times New Roman"/>
              </a:rPr>
              <a:t>otlylaryň</a:t>
            </a:r>
            <a:r>
              <a:rPr lang="ru-RU" sz="3600" dirty="0">
                <a:solidFill>
                  <a:schemeClr val="tx1"/>
                </a:solidFill>
                <a:latin typeface="Times New Roman"/>
                <a:ea typeface="Times New Roman"/>
              </a:rPr>
              <a:t> </a:t>
            </a:r>
            <a:r>
              <a:rPr lang="ru-RU" sz="3600" dirty="0" err="1">
                <a:solidFill>
                  <a:schemeClr val="tx1"/>
                </a:solidFill>
                <a:latin typeface="Times New Roman"/>
                <a:ea typeface="Times New Roman"/>
              </a:rPr>
              <a:t>düzümi</a:t>
            </a:r>
            <a:r>
              <a:rPr lang="ru-RU" sz="3600" dirty="0">
                <a:solidFill>
                  <a:schemeClr val="tx1"/>
                </a:solidFill>
                <a:latin typeface="Times New Roman"/>
                <a:ea typeface="Times New Roman"/>
              </a:rPr>
              <a:t>.</a:t>
            </a:r>
            <a:endParaRPr lang="ru-RU" sz="3600" dirty="0">
              <a:solidFill>
                <a:schemeClr val="tx1"/>
              </a:solidFill>
            </a:endParaRPr>
          </a:p>
          <a:p>
            <a:pPr algn="l">
              <a:spcAft>
                <a:spcPts val="0"/>
              </a:spcAft>
              <a:tabLst>
                <a:tab pos="2059305" algn="ctr"/>
              </a:tabLst>
            </a:pPr>
            <a:r>
              <a:rPr lang="ru-RU" sz="3600" dirty="0">
                <a:solidFill>
                  <a:schemeClr val="tx1"/>
                </a:solidFill>
                <a:latin typeface="Times New Roman"/>
                <a:ea typeface="Times New Roman"/>
              </a:rPr>
              <a:t> 3.Ýolagçy </a:t>
            </a:r>
            <a:r>
              <a:rPr lang="ru-RU" sz="3600" dirty="0" err="1">
                <a:solidFill>
                  <a:schemeClr val="tx1"/>
                </a:solidFill>
                <a:latin typeface="Times New Roman"/>
                <a:ea typeface="Times New Roman"/>
              </a:rPr>
              <a:t>gatnawyny</a:t>
            </a:r>
            <a:r>
              <a:rPr lang="ru-RU" sz="3600" dirty="0">
                <a:solidFill>
                  <a:schemeClr val="tx1"/>
                </a:solidFill>
                <a:latin typeface="Times New Roman"/>
                <a:ea typeface="Times New Roman"/>
              </a:rPr>
              <a:t> </a:t>
            </a:r>
            <a:r>
              <a:rPr lang="ru-RU" sz="3600" dirty="0" err="1">
                <a:solidFill>
                  <a:schemeClr val="tx1"/>
                </a:solidFill>
                <a:latin typeface="Times New Roman"/>
                <a:ea typeface="Times New Roman"/>
              </a:rPr>
              <a:t>meýilleşdirmek</a:t>
            </a:r>
            <a:r>
              <a:rPr lang="ru-RU" sz="3600" dirty="0">
                <a:solidFill>
                  <a:schemeClr val="tx1"/>
                </a:solidFill>
                <a:latin typeface="Times New Roman"/>
                <a:ea typeface="Times New Roman"/>
              </a:rPr>
              <a:t>.</a:t>
            </a:r>
            <a:endParaRPr lang="ru-RU" sz="3600" dirty="0">
              <a:solidFill>
                <a:schemeClr val="tx1"/>
              </a:solidFill>
            </a:endParaRPr>
          </a:p>
          <a:p>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333858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6192688"/>
          </a:xfrm>
        </p:spPr>
        <p:txBody>
          <a:bodyPr>
            <a:normAutofit fontScale="70000" lnSpcReduction="20000"/>
          </a:bodyPr>
          <a:lstStyle/>
          <a:p>
            <a:pPr indent="-266700">
              <a:spcAft>
                <a:spcPts val="0"/>
              </a:spcAft>
            </a:pPr>
            <a:r>
              <a:rPr lang="hr-HR" dirty="0">
                <a:latin typeface="Times New Roman"/>
                <a:ea typeface="Times New Roman"/>
              </a:rPr>
              <a:t> Ýol  belet wagonyň ýagdaýyna gözegçilik etmek we onuň icinde arassacylygy we tertibi saklamak, ýollagçylara ýolda onaýly şertleri döretmek we düşenlerinde, münenlerinde howpsuzlygy üpjün etmek bilen olara ünsli we aladaly seretmeli. Ol zerur ýagdaýlarda ilkinji medisina kömegi bermegi hem başarmaly. </a:t>
            </a:r>
            <a:endParaRPr lang="ru-RU" sz="2400" dirty="0">
              <a:latin typeface="Times New Roman"/>
              <a:ea typeface="Times New Roman"/>
            </a:endParaRPr>
          </a:p>
          <a:p>
            <a:pPr indent="-266700">
              <a:spcAft>
                <a:spcPts val="0"/>
              </a:spcAft>
            </a:pPr>
            <a:r>
              <a:rPr lang="hr-HR" dirty="0">
                <a:latin typeface="Times New Roman"/>
                <a:ea typeface="Times New Roman"/>
              </a:rPr>
              <a:t>Ýolagçylara hyzmat edişiň hem ýol beletlerin öz gulluk borçlaryny öz wagtynda ýerine  ýetirmeginden durýar (mysal üçin, düzümiň münmage berilmänkä ýorgan – düşekleriň we gyzgyn çaýyň taýýarlanylmagy,  ýollagçylary gazet we kitap bilen üpjün etmek). Şular bilen birlikde ýol belet ýollagçylaryň ýol düzgünleri berjaý edişine seredip gezmeklige we tehniki howpsuzlygyň şertlerine gözegçilik etmeklige borçlydyr.</a:t>
            </a:r>
            <a:endParaRPr lang="ru-RU" sz="2400" dirty="0">
              <a:latin typeface="Times New Roman"/>
              <a:ea typeface="Times New Roman"/>
            </a:endParaRPr>
          </a:p>
          <a:p>
            <a:pPr indent="-266700">
              <a:spcAft>
                <a:spcPts val="0"/>
              </a:spcAft>
            </a:pPr>
            <a:r>
              <a:rPr lang="hr-HR" dirty="0">
                <a:latin typeface="Times New Roman"/>
                <a:ea typeface="Times New Roman"/>
              </a:rPr>
              <a:t> </a:t>
            </a:r>
            <a:r>
              <a:rPr lang="en-US" dirty="0" err="1">
                <a:latin typeface="Times New Roman"/>
                <a:ea typeface="Times New Roman"/>
              </a:rPr>
              <a:t>Ol</a:t>
            </a:r>
            <a:r>
              <a:rPr lang="en-US" dirty="0">
                <a:latin typeface="Times New Roman"/>
                <a:ea typeface="Times New Roman"/>
              </a:rPr>
              <a:t> </a:t>
            </a:r>
            <a:r>
              <a:rPr lang="en-US" dirty="0" err="1">
                <a:latin typeface="Times New Roman"/>
                <a:ea typeface="Times New Roman"/>
              </a:rPr>
              <a:t>esasan</a:t>
            </a:r>
            <a:r>
              <a:rPr lang="en-US" dirty="0">
                <a:latin typeface="Times New Roman"/>
                <a:ea typeface="Times New Roman"/>
              </a:rPr>
              <a:t> </a:t>
            </a:r>
            <a:r>
              <a:rPr lang="en-US" dirty="0" err="1">
                <a:latin typeface="Times New Roman"/>
                <a:ea typeface="Times New Roman"/>
              </a:rPr>
              <a:t>gije</a:t>
            </a:r>
            <a:r>
              <a:rPr lang="en-US" dirty="0">
                <a:latin typeface="Times New Roman"/>
                <a:ea typeface="Times New Roman"/>
              </a:rPr>
              <a:t> </a:t>
            </a:r>
            <a:r>
              <a:rPr lang="en-US" dirty="0" err="1">
                <a:latin typeface="Times New Roman"/>
                <a:ea typeface="Times New Roman"/>
              </a:rPr>
              <a:t>wagtlary</a:t>
            </a:r>
            <a:r>
              <a:rPr lang="en-US" dirty="0">
                <a:latin typeface="Times New Roman"/>
                <a:ea typeface="Times New Roman"/>
              </a:rPr>
              <a:t>, </a:t>
            </a:r>
            <a:r>
              <a:rPr lang="en-US" dirty="0" err="1">
                <a:latin typeface="Times New Roman"/>
                <a:ea typeface="Times New Roman"/>
              </a:rPr>
              <a:t>ýagyşda</a:t>
            </a:r>
            <a:r>
              <a:rPr lang="en-US" dirty="0">
                <a:latin typeface="Times New Roman"/>
                <a:ea typeface="Times New Roman"/>
              </a:rPr>
              <a:t>, </a:t>
            </a:r>
            <a:r>
              <a:rPr lang="en-US" dirty="0" err="1">
                <a:latin typeface="Times New Roman"/>
                <a:ea typeface="Times New Roman"/>
              </a:rPr>
              <a:t>tupanda</a:t>
            </a:r>
            <a:r>
              <a:rPr lang="en-US" dirty="0">
                <a:latin typeface="Times New Roman"/>
                <a:ea typeface="Times New Roman"/>
              </a:rPr>
              <a:t> has </a:t>
            </a:r>
            <a:r>
              <a:rPr lang="en-US" dirty="0" err="1">
                <a:latin typeface="Times New Roman"/>
                <a:ea typeface="Times New Roman"/>
              </a:rPr>
              <a:t>ünsli</a:t>
            </a:r>
            <a:r>
              <a:rPr lang="en-US" dirty="0">
                <a:latin typeface="Times New Roman"/>
                <a:ea typeface="Times New Roman"/>
              </a:rPr>
              <a:t> </a:t>
            </a:r>
            <a:r>
              <a:rPr lang="en-US" dirty="0" err="1">
                <a:latin typeface="Times New Roman"/>
                <a:ea typeface="Times New Roman"/>
              </a:rPr>
              <a:t>bolmalydyr</a:t>
            </a:r>
            <a:r>
              <a:rPr lang="en-US" dirty="0">
                <a:latin typeface="Times New Roman"/>
                <a:ea typeface="Times New Roman"/>
              </a:rPr>
              <a:t>. </a:t>
            </a:r>
            <a:r>
              <a:rPr lang="en-US" dirty="0" err="1">
                <a:latin typeface="Times New Roman"/>
                <a:ea typeface="Times New Roman"/>
              </a:rPr>
              <a:t>Otlular</a:t>
            </a:r>
            <a:r>
              <a:rPr lang="en-US" dirty="0">
                <a:latin typeface="Times New Roman"/>
                <a:ea typeface="Times New Roman"/>
              </a:rPr>
              <a:t> </a:t>
            </a:r>
            <a:r>
              <a:rPr lang="en-US" dirty="0" err="1">
                <a:latin typeface="Times New Roman"/>
                <a:ea typeface="Times New Roman"/>
              </a:rPr>
              <a:t>kesişme</a:t>
            </a:r>
            <a:r>
              <a:rPr lang="en-US" dirty="0">
                <a:latin typeface="Times New Roman"/>
                <a:ea typeface="Times New Roman"/>
              </a:rPr>
              <a:t> we </a:t>
            </a:r>
            <a:r>
              <a:rPr lang="en-US" dirty="0" err="1">
                <a:latin typeface="Times New Roman"/>
                <a:ea typeface="Times New Roman"/>
              </a:rPr>
              <a:t>ozup</a:t>
            </a:r>
            <a:r>
              <a:rPr lang="en-US" dirty="0">
                <a:latin typeface="Times New Roman"/>
                <a:ea typeface="Times New Roman"/>
              </a:rPr>
              <a:t> </a:t>
            </a:r>
            <a:r>
              <a:rPr lang="en-US" dirty="0" err="1">
                <a:latin typeface="Times New Roman"/>
                <a:ea typeface="Times New Roman"/>
              </a:rPr>
              <a:t>geçmek</a:t>
            </a:r>
            <a:r>
              <a:rPr lang="en-US" dirty="0">
                <a:latin typeface="Times New Roman"/>
                <a:ea typeface="Times New Roman"/>
              </a:rPr>
              <a:t> </a:t>
            </a:r>
            <a:r>
              <a:rPr lang="en-US" dirty="0" err="1">
                <a:latin typeface="Times New Roman"/>
                <a:ea typeface="Times New Roman"/>
              </a:rPr>
              <a:t>üçin</a:t>
            </a:r>
            <a:r>
              <a:rPr lang="en-US" dirty="0">
                <a:latin typeface="Times New Roman"/>
                <a:ea typeface="Times New Roman"/>
              </a:rPr>
              <a:t> </a:t>
            </a:r>
            <a:r>
              <a:rPr lang="en-US" dirty="0" err="1">
                <a:latin typeface="Times New Roman"/>
                <a:ea typeface="Times New Roman"/>
              </a:rPr>
              <a:t>duranlarynda</a:t>
            </a:r>
            <a:r>
              <a:rPr lang="en-US" dirty="0">
                <a:latin typeface="Times New Roman"/>
                <a:ea typeface="Times New Roman"/>
              </a:rPr>
              <a:t> </a:t>
            </a:r>
            <a:r>
              <a:rPr lang="en-US" dirty="0" err="1">
                <a:latin typeface="Times New Roman"/>
                <a:ea typeface="Times New Roman"/>
              </a:rPr>
              <a:t>ýol</a:t>
            </a:r>
            <a:r>
              <a:rPr lang="en-US" dirty="0">
                <a:latin typeface="Times New Roman"/>
                <a:ea typeface="Times New Roman"/>
              </a:rPr>
              <a:t> </a:t>
            </a:r>
            <a:r>
              <a:rPr lang="en-US" dirty="0" err="1">
                <a:latin typeface="Times New Roman"/>
                <a:ea typeface="Times New Roman"/>
              </a:rPr>
              <a:t>belet</a:t>
            </a:r>
            <a:r>
              <a:rPr lang="en-US" dirty="0">
                <a:latin typeface="Times New Roman"/>
                <a:ea typeface="Times New Roman"/>
              </a:rPr>
              <a:t> </a:t>
            </a:r>
            <a:r>
              <a:rPr lang="en-US" dirty="0" err="1">
                <a:latin typeface="Times New Roman"/>
                <a:ea typeface="Times New Roman"/>
              </a:rPr>
              <a:t>yollagcylara</a:t>
            </a:r>
            <a:r>
              <a:rPr lang="en-US" dirty="0">
                <a:latin typeface="Times New Roman"/>
                <a:ea typeface="Times New Roman"/>
              </a:rPr>
              <a:t> </a:t>
            </a:r>
            <a:r>
              <a:rPr lang="en-US" dirty="0" err="1">
                <a:latin typeface="Times New Roman"/>
                <a:ea typeface="Times New Roman"/>
              </a:rPr>
              <a:t>geçýan</a:t>
            </a:r>
            <a:r>
              <a:rPr lang="en-US" dirty="0">
                <a:latin typeface="Times New Roman"/>
                <a:ea typeface="Times New Roman"/>
              </a:rPr>
              <a:t> </a:t>
            </a:r>
            <a:r>
              <a:rPr lang="en-US" dirty="0" err="1">
                <a:latin typeface="Times New Roman"/>
                <a:ea typeface="Times New Roman"/>
              </a:rPr>
              <a:t>otly</a:t>
            </a:r>
            <a:r>
              <a:rPr lang="en-US" dirty="0">
                <a:latin typeface="Times New Roman"/>
                <a:ea typeface="Times New Roman"/>
              </a:rPr>
              <a:t> </a:t>
            </a:r>
            <a:r>
              <a:rPr lang="en-US" dirty="0" err="1">
                <a:latin typeface="Times New Roman"/>
                <a:ea typeface="Times New Roman"/>
              </a:rPr>
              <a:t>tarapdaky</a:t>
            </a:r>
            <a:r>
              <a:rPr lang="en-US" dirty="0">
                <a:latin typeface="Times New Roman"/>
                <a:ea typeface="Times New Roman"/>
              </a:rPr>
              <a:t> </a:t>
            </a:r>
            <a:r>
              <a:rPr lang="en-US" dirty="0" err="1">
                <a:latin typeface="Times New Roman"/>
                <a:ea typeface="Times New Roman"/>
              </a:rPr>
              <a:t>iki</a:t>
            </a:r>
            <a:r>
              <a:rPr lang="en-US" dirty="0">
                <a:latin typeface="Times New Roman"/>
                <a:ea typeface="Times New Roman"/>
              </a:rPr>
              <a:t> </a:t>
            </a:r>
            <a:r>
              <a:rPr lang="en-US" dirty="0" err="1">
                <a:latin typeface="Times New Roman"/>
                <a:ea typeface="Times New Roman"/>
              </a:rPr>
              <a:t>yoluň</a:t>
            </a:r>
            <a:r>
              <a:rPr lang="en-US" dirty="0">
                <a:latin typeface="Times New Roman"/>
                <a:ea typeface="Times New Roman"/>
              </a:rPr>
              <a:t> </a:t>
            </a:r>
            <a:r>
              <a:rPr lang="en-US" dirty="0" err="1">
                <a:latin typeface="Times New Roman"/>
                <a:ea typeface="Times New Roman"/>
              </a:rPr>
              <a:t>arasyna</a:t>
            </a:r>
            <a:r>
              <a:rPr lang="en-US" dirty="0">
                <a:latin typeface="Times New Roman"/>
                <a:ea typeface="Times New Roman"/>
              </a:rPr>
              <a:t> </a:t>
            </a:r>
            <a:r>
              <a:rPr lang="en-US" dirty="0" err="1">
                <a:latin typeface="Times New Roman"/>
                <a:ea typeface="Times New Roman"/>
              </a:rPr>
              <a:t>düşmäge</a:t>
            </a:r>
            <a:r>
              <a:rPr lang="en-US" dirty="0">
                <a:latin typeface="Times New Roman"/>
                <a:ea typeface="Times New Roman"/>
              </a:rPr>
              <a:t> , </a:t>
            </a:r>
            <a:r>
              <a:rPr lang="en-US" dirty="0" err="1">
                <a:latin typeface="Times New Roman"/>
                <a:ea typeface="Times New Roman"/>
              </a:rPr>
              <a:t>elektrikleşdirilen</a:t>
            </a:r>
            <a:r>
              <a:rPr lang="en-US" dirty="0">
                <a:latin typeface="Times New Roman"/>
                <a:ea typeface="Times New Roman"/>
              </a:rPr>
              <a:t> </a:t>
            </a:r>
            <a:r>
              <a:rPr lang="en-US" dirty="0" err="1">
                <a:latin typeface="Times New Roman"/>
                <a:ea typeface="Times New Roman"/>
              </a:rPr>
              <a:t>liniýada</a:t>
            </a:r>
            <a:r>
              <a:rPr lang="en-US" dirty="0">
                <a:latin typeface="Times New Roman"/>
                <a:ea typeface="Times New Roman"/>
              </a:rPr>
              <a:t> </a:t>
            </a:r>
            <a:r>
              <a:rPr lang="en-US" dirty="0" err="1">
                <a:latin typeface="Times New Roman"/>
                <a:ea typeface="Times New Roman"/>
              </a:rPr>
              <a:t>elektrik</a:t>
            </a:r>
            <a:r>
              <a:rPr lang="en-US" dirty="0">
                <a:latin typeface="Times New Roman"/>
                <a:ea typeface="Times New Roman"/>
              </a:rPr>
              <a:t> </a:t>
            </a:r>
            <a:r>
              <a:rPr lang="en-US" dirty="0" err="1">
                <a:latin typeface="Times New Roman"/>
                <a:ea typeface="Times New Roman"/>
              </a:rPr>
              <a:t>enjamlara</a:t>
            </a:r>
            <a:r>
              <a:rPr lang="en-US" dirty="0">
                <a:latin typeface="Times New Roman"/>
                <a:ea typeface="Times New Roman"/>
              </a:rPr>
              <a:t> we </a:t>
            </a:r>
            <a:r>
              <a:rPr lang="en-US" dirty="0" err="1">
                <a:latin typeface="Times New Roman"/>
                <a:ea typeface="Times New Roman"/>
              </a:rPr>
              <a:t>hereket</a:t>
            </a:r>
            <a:r>
              <a:rPr lang="en-US" dirty="0">
                <a:latin typeface="Times New Roman"/>
                <a:ea typeface="Times New Roman"/>
              </a:rPr>
              <a:t>  </a:t>
            </a:r>
            <a:r>
              <a:rPr lang="en-US" dirty="0" err="1">
                <a:latin typeface="Times New Roman"/>
                <a:ea typeface="Times New Roman"/>
              </a:rPr>
              <a:t>düzümiň</a:t>
            </a:r>
            <a:r>
              <a:rPr lang="en-US" dirty="0">
                <a:latin typeface="Times New Roman"/>
                <a:ea typeface="Times New Roman"/>
              </a:rPr>
              <a:t> </a:t>
            </a:r>
            <a:r>
              <a:rPr lang="en-US" dirty="0" err="1">
                <a:latin typeface="Times New Roman"/>
                <a:ea typeface="Times New Roman"/>
              </a:rPr>
              <a:t>detallaryna</a:t>
            </a:r>
            <a:r>
              <a:rPr lang="en-US" dirty="0">
                <a:latin typeface="Times New Roman"/>
                <a:ea typeface="Times New Roman"/>
              </a:rPr>
              <a:t> </a:t>
            </a:r>
            <a:r>
              <a:rPr lang="en-US" dirty="0" err="1">
                <a:latin typeface="Times New Roman"/>
                <a:ea typeface="Times New Roman"/>
              </a:rPr>
              <a:t>eliňi</a:t>
            </a:r>
            <a:r>
              <a:rPr lang="en-US" dirty="0">
                <a:latin typeface="Times New Roman"/>
                <a:ea typeface="Times New Roman"/>
              </a:rPr>
              <a:t> </a:t>
            </a:r>
            <a:r>
              <a:rPr lang="en-US" dirty="0" err="1">
                <a:latin typeface="Times New Roman"/>
                <a:ea typeface="Times New Roman"/>
              </a:rPr>
              <a:t>degirmage</a:t>
            </a:r>
            <a:r>
              <a:rPr lang="en-US" dirty="0">
                <a:latin typeface="Times New Roman"/>
                <a:ea typeface="Times New Roman"/>
              </a:rPr>
              <a:t> </a:t>
            </a:r>
            <a:r>
              <a:rPr lang="en-US" dirty="0" err="1">
                <a:latin typeface="Times New Roman"/>
                <a:ea typeface="Times New Roman"/>
              </a:rPr>
              <a:t>rugsat</a:t>
            </a:r>
            <a:r>
              <a:rPr lang="en-US" dirty="0">
                <a:latin typeface="Times New Roman"/>
                <a:ea typeface="Times New Roman"/>
              </a:rPr>
              <a:t> </a:t>
            </a:r>
            <a:r>
              <a:rPr lang="en-US" dirty="0" err="1">
                <a:latin typeface="Times New Roman"/>
                <a:ea typeface="Times New Roman"/>
              </a:rPr>
              <a:t>bermeýar</a:t>
            </a:r>
            <a:r>
              <a:rPr lang="en-US" dirty="0">
                <a:latin typeface="Times New Roman"/>
                <a:ea typeface="Times New Roman"/>
              </a:rPr>
              <a:t>.</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97103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6120680"/>
          </a:xfrm>
        </p:spPr>
        <p:txBody>
          <a:bodyPr/>
          <a:lstStyle/>
          <a:p>
            <a:pPr>
              <a:tabLst>
                <a:tab pos="2059305" algn="ctr"/>
              </a:tabLst>
            </a:pPr>
            <a:r>
              <a:rPr lang="ru-RU" b="1" dirty="0">
                <a:latin typeface="Times New Roman" pitchFamily="18" charset="0"/>
                <a:cs typeface="Times New Roman" pitchFamily="18" charset="0"/>
              </a:rPr>
              <a:t>1.</a:t>
            </a:r>
            <a:r>
              <a:rPr lang="ru-RU" b="1" dirty="0">
                <a:latin typeface="Times New Roman" pitchFamily="18" charset="0"/>
                <a:ea typeface="Calibri"/>
                <a:cs typeface="Times New Roman" pitchFamily="18" charset="0"/>
              </a:rPr>
              <a:t> </a:t>
            </a:r>
            <a:r>
              <a:rPr lang="ru-RU" b="1" dirty="0" err="1">
                <a:latin typeface="Times New Roman" pitchFamily="18" charset="0"/>
                <a:cs typeface="Times New Roman" pitchFamily="18" charset="0"/>
              </a:rPr>
              <a:t>Ýolagçylary</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gatnatmagyň</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görnüşleri</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we</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ýolagçy</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otlylaryň</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kategoriýalary</a:t>
            </a:r>
            <a:r>
              <a:rPr lang="ru-RU" b="1" dirty="0">
                <a:latin typeface="Times New Roman" pitchFamily="18" charset="0"/>
                <a:cs typeface="Times New Roman" pitchFamily="18" charset="0"/>
              </a:rPr>
              <a:t>.</a:t>
            </a:r>
            <a:endParaRPr lang="ru-RU" dirty="0">
              <a:latin typeface="Times New Roman" pitchFamily="18" charset="0"/>
              <a:cs typeface="Times New Roman" pitchFamily="18" charset="0"/>
            </a:endParaRPr>
          </a:p>
          <a:p>
            <a:pPr>
              <a:tabLst>
                <a:tab pos="2059305" algn="ctr"/>
              </a:tabLst>
            </a:pPr>
            <a:r>
              <a:rPr lang="sq-AL" dirty="0">
                <a:latin typeface="Times New Roman" pitchFamily="18" charset="0"/>
                <a:cs typeface="Times New Roman" pitchFamily="18" charset="0"/>
              </a:rPr>
              <a:t>Halkyň  medeniýet  we material derejesiniň yzygider ösmegi ilatyň sanynyň  ýokarlanmagy ýurdymyzda täze etraplaryň döremegi,  ýaşaýyş jaşynyň  ýokary  derejede gurulmagy, daşary ýurtlar bilen  medeni hyzmatdaşlygyň we  turizimiň ösmegi,  dynç alyş öýleriň we sanitoriýalaryň  giňemegi ilatyň herekede bolan isleginiň artmagyna ýardam edýär.</a:t>
            </a:r>
            <a:endParaRPr lang="ru-RU" dirty="0">
              <a:latin typeface="Times New Roman" pitchFamily="18" charset="0"/>
              <a:cs typeface="Times New Roman" pitchFamily="18" charset="0"/>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976352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793507"/>
          </a:xfrm>
        </p:spPr>
        <p:txBody>
          <a:bodyPr>
            <a:normAutofit fontScale="77500" lnSpcReduction="20000"/>
          </a:bodyPr>
          <a:lstStyle/>
          <a:p>
            <a:pPr marL="0" indent="0">
              <a:buNone/>
            </a:pPr>
            <a:r>
              <a:rPr lang="sq-AL" dirty="0">
                <a:latin typeface="Times New Roman"/>
                <a:ea typeface="Times New Roman"/>
              </a:rPr>
              <a:t> Demir  ýol  gatnawynyň  uly bölegi demir ýol herekedi arkaly amala aşyrylýar.   Awtomobil  we howa ulagynyň  roly hem yzygiderli ösýär.  Demir ýolda ýolagçy gatnawyny  gurnamak,  bir tarapdan ýolagçynyň  islegini,  ikinji tarapdan  gatnawyň giňelmegini  we ulanylyşyny üpjün etmeli. Otluda  geçiş wagtyny kesgitlemek hereketiň  marşrut tizligini  ýokarlandyrmak bilen ýetilýär, ýene-de  otlynyň sanyny  stansiýada bir otlydan  başga bir otla  sepleşdirmek üçin  az wagt durýan  yzygider ýetilmegiň  wagon gruppasynyň  we wagonlaryň ýokarlanmagy bilen ýetilýär.  Bu diňe  ýolagçylar üçin    zerur bolman döwlet  üçin  hem zerurdyr, sebäbi ol birnäçe adamlary iş wagty azalýar.  Otlyda ýolagçylary zerur mümkinçilikler bilen  üpçün etmek her bir  ýolagçyny bilet  geçiş ýoly  bilen  bagly bolan  kepilnamalar bilen  köp saklanmany üpjün  etmelidir.  Wagonda we wokzalarda  hyzmatlar medeniýetiň talaplaryna jogap bermelidir.  Hereket düzümini stansiýa gurluşlaryny  wokzallar has gowy  peýdalanmalydyrlar.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749311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332656"/>
            <a:ext cx="8784976" cy="6264696"/>
          </a:xfrm>
        </p:spPr>
        <p:txBody>
          <a:bodyPr>
            <a:normAutofit fontScale="85000" lnSpcReduction="20000"/>
          </a:bodyPr>
          <a:lstStyle/>
          <a:p>
            <a:pPr>
              <a:tabLst>
                <a:tab pos="2059305" algn="ctr"/>
              </a:tabLst>
            </a:pPr>
            <a:r>
              <a:rPr lang="sq-AL" dirty="0">
                <a:latin typeface="Times New Roman" pitchFamily="18" charset="0"/>
                <a:cs typeface="Times New Roman" pitchFamily="18" charset="0"/>
              </a:rPr>
              <a:t>Ýük we ýolagçy herekedini dogry düzmek demir ýolda  otlylaryň hereket howpsyzlygyny we ýolagçylaryň  howpsyzlygyny üpjün etmelidir.  Ýolagçy gatnawy  gurulanda şu talaplaryň  hemmesini hasaba almalydyr.  Ýolagçy gatnawy göni ýerli we şäherara gatnawlara  bölünýär.  Göni ýola we ondan  köp bolan ýerlerdäki  gatnawlar degişli bolýar.  </a:t>
            </a:r>
            <a:endParaRPr lang="ru-RU" dirty="0">
              <a:latin typeface="Times New Roman" pitchFamily="18" charset="0"/>
              <a:cs typeface="Times New Roman" pitchFamily="18" charset="0"/>
            </a:endParaRPr>
          </a:p>
          <a:p>
            <a:pPr>
              <a:tabLst>
                <a:tab pos="2059305" algn="ctr"/>
              </a:tabLst>
            </a:pPr>
            <a:r>
              <a:rPr lang="sq-AL" dirty="0">
                <a:latin typeface="Times New Roman" pitchFamily="18" charset="0"/>
                <a:cs typeface="Times New Roman" pitchFamily="18" charset="0"/>
              </a:rPr>
              <a:t>           Ýerli gatnawa -  bir ýoluň çägindäki gatnaw,  ýöne  şäherara gatnawyň gatnaýan aralygynyndan uludyr;</a:t>
            </a:r>
            <a:endParaRPr lang="ru-RU" dirty="0">
              <a:latin typeface="Times New Roman" pitchFamily="18" charset="0"/>
              <a:cs typeface="Times New Roman" pitchFamily="18" charset="0"/>
            </a:endParaRPr>
          </a:p>
          <a:p>
            <a:pPr>
              <a:tabLst>
                <a:tab pos="2059305" algn="ctr"/>
              </a:tabLst>
            </a:pPr>
            <a:r>
              <a:rPr lang="sq-AL" dirty="0">
                <a:latin typeface="Times New Roman" pitchFamily="18" charset="0"/>
                <a:cs typeface="Times New Roman" pitchFamily="18" charset="0"/>
              </a:rPr>
              <a:t>          Göni gatnaw – iki  ýa-da birnäçe ýollaryň çäginde; </a:t>
            </a:r>
            <a:endParaRPr lang="ru-RU" dirty="0">
              <a:latin typeface="Times New Roman" pitchFamily="18" charset="0"/>
              <a:cs typeface="Times New Roman" pitchFamily="18" charset="0"/>
            </a:endParaRPr>
          </a:p>
          <a:p>
            <a:pPr>
              <a:tabLst>
                <a:tab pos="2059305" algn="ctr"/>
              </a:tabLst>
            </a:pPr>
            <a:r>
              <a:rPr lang="sq-AL" dirty="0">
                <a:latin typeface="Times New Roman" pitchFamily="18" charset="0"/>
                <a:cs typeface="Times New Roman" pitchFamily="18" charset="0"/>
              </a:rPr>
              <a:t>           Ýolagçy akymynyň aýratynlygy, zerur şertleri  döretmegi, işiň göwrümine  baglylykda  ulag  serişdeleriniň  dogry ulanylmagy,    gatnawyň  şertini, tizligini,  geçýňn ýolunyň  aralygyny,  amatlylyk derejesini we şuňa  meňzeş  faktorla dogry hasabatyny  ýetirmek  maksady bilen   hemişelik gurluşlaryryň,  otlylaryň we wagonlaryň  görnüşleri boýunça  gatnawy aşakdaky  toparlara bölýärler:</a:t>
            </a:r>
            <a:endParaRPr lang="ru-RU" dirty="0">
              <a:latin typeface="Times New Roman" pitchFamily="18" charset="0"/>
              <a:cs typeface="Times New Roman" pitchFamily="18" charset="0"/>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795361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404664"/>
            <a:ext cx="8784976" cy="5721499"/>
          </a:xfrm>
        </p:spPr>
        <p:txBody>
          <a:bodyPr>
            <a:normAutofit fontScale="92500" lnSpcReduction="20000"/>
          </a:bodyPr>
          <a:lstStyle/>
          <a:p>
            <a:pPr>
              <a:tabLst>
                <a:tab pos="2059305" algn="ctr"/>
              </a:tabLst>
            </a:pPr>
            <a:r>
              <a:rPr lang="sq-AL" dirty="0">
                <a:latin typeface="Times New Roman" pitchFamily="18" charset="0"/>
                <a:cs typeface="Times New Roman" pitchFamily="18" charset="0"/>
              </a:rPr>
              <a:t>Şäherara gatnawa – uly şäherler bilen  senagat punktlaryň arasyndaky we  tersine  şäherara etrablara  birikýän ilatyň  gatnawlary degişlidir.   (150km-e çenli) bolmaly, </a:t>
            </a:r>
            <a:endParaRPr lang="ru-RU" dirty="0">
              <a:latin typeface="Times New Roman" pitchFamily="18" charset="0"/>
              <a:cs typeface="Times New Roman" pitchFamily="18" charset="0"/>
            </a:endParaRPr>
          </a:p>
          <a:p>
            <a:pPr>
              <a:tabLst>
                <a:tab pos="2059305" algn="ctr"/>
              </a:tabLst>
            </a:pPr>
            <a:r>
              <a:rPr lang="sq-AL" dirty="0">
                <a:latin typeface="Times New Roman" pitchFamily="18" charset="0"/>
                <a:cs typeface="Times New Roman" pitchFamily="18" charset="0"/>
              </a:rPr>
              <a:t>          Ýolagçy otly gatnaw aralygyna baglylykda uzak (700km-den uly bolmaly), ýerli ( 150km-den – 700km -e çenli)  we 150km-den   köp bolan ýolagçy otlular 2 ýoluň çäginde gatnaýar. </a:t>
            </a:r>
            <a:endParaRPr lang="ru-RU" dirty="0">
              <a:latin typeface="Times New Roman" pitchFamily="18" charset="0"/>
              <a:cs typeface="Times New Roman" pitchFamily="18" charset="0"/>
            </a:endParaRPr>
          </a:p>
          <a:p>
            <a:pPr>
              <a:tabLst>
                <a:tab pos="2059305" algn="ctr"/>
              </a:tabLst>
            </a:pPr>
            <a:r>
              <a:rPr lang="sq-AL" dirty="0">
                <a:latin typeface="Times New Roman" pitchFamily="18" charset="0"/>
                <a:cs typeface="Times New Roman" pitchFamily="18" charset="0"/>
              </a:rPr>
              <a:t>        Uzak we ýerli ýolagçy otlular şu görnüşlere bölünýär:  tizlikli we  ýolagçy otlysyna.</a:t>
            </a:r>
            <a:endParaRPr lang="ru-RU" dirty="0">
              <a:latin typeface="Times New Roman" pitchFamily="18" charset="0"/>
              <a:cs typeface="Times New Roman" pitchFamily="18" charset="0"/>
            </a:endParaRPr>
          </a:p>
          <a:p>
            <a:pPr>
              <a:tabLst>
                <a:tab pos="2059305" algn="ctr"/>
              </a:tabLst>
            </a:pPr>
            <a:r>
              <a:rPr lang="sq-AL" dirty="0">
                <a:latin typeface="Times New Roman" pitchFamily="18" charset="0"/>
                <a:cs typeface="Times New Roman" pitchFamily="18" charset="0"/>
              </a:rPr>
              <a:t>         Tizlikli – duralgalaryň  azlygy we tehniki tizligiň ýokarlanmagy bilen ýokary tizlikli;</a:t>
            </a:r>
            <a:endParaRPr lang="ru-RU" dirty="0">
              <a:latin typeface="Times New Roman" pitchFamily="18" charset="0"/>
              <a:cs typeface="Times New Roman" pitchFamily="18" charset="0"/>
            </a:endParaRPr>
          </a:p>
          <a:p>
            <a:pPr>
              <a:tabLst>
                <a:tab pos="2059305" algn="ctr"/>
              </a:tabLst>
            </a:pPr>
            <a:r>
              <a:rPr lang="sq-AL" dirty="0">
                <a:latin typeface="Times New Roman" pitchFamily="18" charset="0"/>
                <a:cs typeface="Times New Roman" pitchFamily="18" charset="0"/>
              </a:rPr>
              <a:t>         Ýolagçy –duralgalaryň köpligi bilen tapawutlanýar.   </a:t>
            </a:r>
            <a:endParaRPr lang="ru-RU" dirty="0">
              <a:latin typeface="Times New Roman" pitchFamily="18" charset="0"/>
              <a:cs typeface="Times New Roman" pitchFamily="18" charset="0"/>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973905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6192688"/>
          </a:xfrm>
        </p:spPr>
        <p:txBody>
          <a:bodyPr>
            <a:normAutofit fontScale="92500" lnSpcReduction="20000"/>
          </a:bodyPr>
          <a:lstStyle/>
          <a:p>
            <a:pPr algn="just">
              <a:spcAft>
                <a:spcPts val="0"/>
              </a:spcAft>
              <a:tabLst>
                <a:tab pos="2059305" algn="ctr"/>
              </a:tabLst>
            </a:pPr>
            <a:r>
              <a:rPr lang="ru-RU" b="1" dirty="0">
                <a:latin typeface="Times New Roman"/>
                <a:ea typeface="Times New Roman"/>
              </a:rPr>
              <a:t>2.</a:t>
            </a:r>
            <a:r>
              <a:rPr lang="ru-RU" b="1" dirty="0">
                <a:latin typeface="Times New Roman"/>
                <a:ea typeface="Calibri"/>
              </a:rPr>
              <a:t> </a:t>
            </a:r>
            <a:r>
              <a:rPr lang="ru-RU" b="1" dirty="0" err="1">
                <a:latin typeface="Times New Roman"/>
                <a:ea typeface="Times New Roman"/>
              </a:rPr>
              <a:t>Ýolagçy</a:t>
            </a:r>
            <a:r>
              <a:rPr lang="ru-RU" b="1" dirty="0">
                <a:latin typeface="Times New Roman"/>
                <a:ea typeface="Times New Roman"/>
              </a:rPr>
              <a:t> </a:t>
            </a:r>
            <a:r>
              <a:rPr lang="ru-RU" b="1" dirty="0" err="1">
                <a:latin typeface="Times New Roman"/>
                <a:ea typeface="Times New Roman"/>
              </a:rPr>
              <a:t>otlylaryň</a:t>
            </a:r>
            <a:r>
              <a:rPr lang="ru-RU" b="1" dirty="0">
                <a:latin typeface="Times New Roman"/>
                <a:ea typeface="Times New Roman"/>
              </a:rPr>
              <a:t> </a:t>
            </a:r>
            <a:r>
              <a:rPr lang="ru-RU" b="1" dirty="0" err="1">
                <a:latin typeface="Times New Roman"/>
                <a:ea typeface="Times New Roman"/>
              </a:rPr>
              <a:t>düzümi</a:t>
            </a:r>
            <a:r>
              <a:rPr lang="ru-RU" b="1" dirty="0">
                <a:latin typeface="Times New Roman"/>
                <a:ea typeface="Times New Roman"/>
              </a:rPr>
              <a:t>.</a:t>
            </a:r>
            <a:endParaRPr lang="ru-RU" sz="2800" dirty="0">
              <a:latin typeface="Times New Roman"/>
              <a:ea typeface="Times New Roman"/>
            </a:endParaRPr>
          </a:p>
          <a:p>
            <a:pPr indent="317500">
              <a:spcAft>
                <a:spcPts val="0"/>
              </a:spcAft>
            </a:pPr>
            <a:r>
              <a:rPr lang="hr-HR" dirty="0">
                <a:latin typeface="Times New Roman"/>
                <a:ea typeface="Times New Roman"/>
              </a:rPr>
              <a:t>Ý</a:t>
            </a:r>
            <a:r>
              <a:rPr lang="sq-AL" dirty="0">
                <a:latin typeface="Times New Roman"/>
                <a:ea typeface="Times New Roman"/>
              </a:rPr>
              <a:t>olag</a:t>
            </a:r>
            <a:r>
              <a:rPr lang="hr-HR" dirty="0">
                <a:latin typeface="Times New Roman"/>
                <a:ea typeface="Times New Roman"/>
              </a:rPr>
              <a:t>ç</a:t>
            </a:r>
            <a:r>
              <a:rPr lang="sq-AL" dirty="0">
                <a:latin typeface="Times New Roman"/>
                <a:ea typeface="Times New Roman"/>
              </a:rPr>
              <a:t>y otlyny</a:t>
            </a:r>
            <a:r>
              <a:rPr lang="hr-HR" dirty="0">
                <a:latin typeface="Times New Roman"/>
                <a:ea typeface="Times New Roman"/>
              </a:rPr>
              <a:t>ň </a:t>
            </a:r>
            <a:r>
              <a:rPr lang="sq-AL" dirty="0">
                <a:latin typeface="Times New Roman"/>
                <a:ea typeface="Times New Roman"/>
              </a:rPr>
              <a:t>d</a:t>
            </a:r>
            <a:r>
              <a:rPr lang="hr-HR" dirty="0">
                <a:latin typeface="Times New Roman"/>
                <a:ea typeface="Times New Roman"/>
              </a:rPr>
              <a:t>ü</a:t>
            </a:r>
            <a:r>
              <a:rPr lang="sq-AL" dirty="0">
                <a:latin typeface="Times New Roman"/>
                <a:ea typeface="Times New Roman"/>
              </a:rPr>
              <a:t>z</a:t>
            </a:r>
            <a:r>
              <a:rPr lang="hr-HR" dirty="0">
                <a:latin typeface="Times New Roman"/>
                <a:ea typeface="Times New Roman"/>
              </a:rPr>
              <a:t>ü</a:t>
            </a:r>
            <a:r>
              <a:rPr lang="sq-AL" dirty="0">
                <a:latin typeface="Times New Roman"/>
                <a:ea typeface="Times New Roman"/>
              </a:rPr>
              <a:t>mi o</a:t>
            </a:r>
            <a:r>
              <a:rPr lang="hr-HR" dirty="0">
                <a:latin typeface="Times New Roman"/>
                <a:ea typeface="Times New Roman"/>
              </a:rPr>
              <a:t>ň</a:t>
            </a:r>
            <a:r>
              <a:rPr lang="sq-AL" dirty="0">
                <a:latin typeface="Times New Roman"/>
                <a:ea typeface="Times New Roman"/>
              </a:rPr>
              <a:t>a girizilen durli hili wagonlary</a:t>
            </a:r>
            <a:r>
              <a:rPr lang="hr-HR" dirty="0">
                <a:latin typeface="Times New Roman"/>
                <a:ea typeface="Times New Roman"/>
              </a:rPr>
              <a:t>ň </a:t>
            </a:r>
            <a:r>
              <a:rPr lang="sq-AL" dirty="0">
                <a:latin typeface="Times New Roman"/>
                <a:ea typeface="Times New Roman"/>
              </a:rPr>
              <a:t>sany bilen kesgitlenily</a:t>
            </a:r>
            <a:r>
              <a:rPr lang="hr-HR" dirty="0">
                <a:latin typeface="Times New Roman"/>
                <a:ea typeface="Times New Roman"/>
              </a:rPr>
              <a:t>ä</a:t>
            </a:r>
            <a:r>
              <a:rPr lang="sq-AL" dirty="0">
                <a:latin typeface="Times New Roman"/>
                <a:ea typeface="Times New Roman"/>
              </a:rPr>
              <a:t>r</a:t>
            </a:r>
            <a:r>
              <a:rPr lang="hr-HR" dirty="0">
                <a:latin typeface="Times New Roman"/>
                <a:ea typeface="Times New Roman"/>
              </a:rPr>
              <a:t>. Tiz ýöreýän otlynyň düzümi koplen</a:t>
            </a:r>
            <a:r>
              <a:rPr lang="ru-RU" dirty="0">
                <a:latin typeface="Times New Roman"/>
                <a:ea typeface="Times New Roman"/>
              </a:rPr>
              <a:t>ς</a:t>
            </a:r>
            <a:r>
              <a:rPr lang="hr-HR" dirty="0">
                <a:latin typeface="Times New Roman"/>
                <a:ea typeface="Times New Roman"/>
              </a:rPr>
              <a:t> 15-18 selnometalik wagonlardan, şonun bilen birlikde wagon-restorandan, iki ýerli we dört ýerli ýumşak wagonlary gaty kupeli we kupesiz wagonlardan durýar. </a:t>
            </a:r>
            <a:endParaRPr lang="ru-RU" sz="2400" dirty="0">
              <a:latin typeface="Times New Roman"/>
              <a:ea typeface="Times New Roman"/>
            </a:endParaRPr>
          </a:p>
          <a:p>
            <a:pPr indent="317500">
              <a:spcAft>
                <a:spcPts val="0"/>
              </a:spcAft>
            </a:pPr>
            <a:r>
              <a:rPr lang="hr-HR" dirty="0">
                <a:latin typeface="Times New Roman"/>
                <a:ea typeface="Times New Roman"/>
              </a:rPr>
              <a:t>         Ýolagçy  otlularyn düzümi - tiz ýöreýän otlularyň düzümi ýumşak we gaty plaskart wagonlardan we umumy ýerli kupesiz wagonlarda durýar. Şaherara otlylary wagonlaryň  sanynyň azlygy bilen tapawutlanýar. Ýolagçy  otlylaryň düzüminde wagonlaryn kesgitli kategoriýada ýerleşişine düzümiň kompozisiýasy diýilip at berilýar. </a:t>
            </a:r>
            <a:endParaRPr lang="ru-RU" sz="2400" dirty="0">
              <a:latin typeface="Times New Roman"/>
              <a:ea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754820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6192688"/>
          </a:xfrm>
        </p:spPr>
        <p:txBody>
          <a:bodyPr>
            <a:normAutofit fontScale="85000" lnSpcReduction="10000"/>
          </a:bodyPr>
          <a:lstStyle/>
          <a:p>
            <a:pPr indent="317500">
              <a:spcAft>
                <a:spcPts val="0"/>
              </a:spcAft>
            </a:pPr>
            <a:r>
              <a:rPr lang="hr-HR" dirty="0">
                <a:latin typeface="Times New Roman"/>
                <a:ea typeface="Times New Roman"/>
              </a:rPr>
              <a:t> Ýuk wagonlary ýolagçy otlysyna dakmaklyk gadagan edilýar. Käbir ýagdaýlarda bir yoluň çäginde  ýoluň başlygynyň rugsady bilen süýt daşamak üçin dört okly yük wagonyny we sisternany goýmak mümkin.             </a:t>
            </a:r>
            <a:endParaRPr lang="ru-RU" sz="2400" dirty="0">
              <a:latin typeface="Times New Roman"/>
              <a:ea typeface="Times New Roman"/>
            </a:endParaRPr>
          </a:p>
          <a:p>
            <a:pPr indent="317500">
              <a:spcAft>
                <a:spcPts val="0"/>
              </a:spcAft>
            </a:pPr>
            <a:r>
              <a:rPr lang="hr-HR" dirty="0">
                <a:latin typeface="Times New Roman"/>
                <a:ea typeface="Times New Roman"/>
              </a:rPr>
              <a:t>           Uzak aralyga gatnaýan ýolagçy otlylara bir-den artyk ýük wagonuny dakmak rugsat berilmeýar, ýerli ya-da şäherara gatnawly otlulara 3-den artyk, poçta-elgoşlara  6 wagondan artyk rugsat edilmeýär.       </a:t>
            </a:r>
            <a:endParaRPr lang="ru-RU" sz="2400" dirty="0">
              <a:latin typeface="Times New Roman"/>
              <a:ea typeface="Times New Roman"/>
            </a:endParaRPr>
          </a:p>
          <a:p>
            <a:pPr indent="317500">
              <a:spcAft>
                <a:spcPts val="0"/>
              </a:spcAft>
            </a:pPr>
            <a:r>
              <a:rPr lang="hr-HR" dirty="0">
                <a:latin typeface="Times New Roman"/>
                <a:ea typeface="Times New Roman"/>
              </a:rPr>
              <a:t>        Aýlanşyk punktynda düzimli öz ara çalyşmakda wagon parklaryny ulanmak gowy bolýar, billet kassirleriniň işini eňleşdirmek we ýolagçylara hyzmaty gowylandyrmak ŭçin, uzak ýolagçy otlylarynyň ýygnalşynyň sihemasy goýlandyr. Onda wagonlar dürli görnüşli grupbalar arkaly ýerleşdirilýär.  </a:t>
            </a:r>
            <a:endParaRPr lang="ru-RU" dirty="0"/>
          </a:p>
        </p:txBody>
      </p:sp>
    </p:spTree>
    <p:extLst>
      <p:ext uri="{BB962C8B-B14F-4D97-AF65-F5344CB8AC3E}">
        <p14:creationId xmlns:p14="http://schemas.microsoft.com/office/powerpoint/2010/main" val="807473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6120680"/>
          </a:xfrm>
        </p:spPr>
        <p:txBody>
          <a:bodyPr>
            <a:normAutofit fontScale="92500" lnSpcReduction="20000"/>
          </a:bodyPr>
          <a:lstStyle/>
          <a:p>
            <a:pPr algn="just">
              <a:spcAft>
                <a:spcPts val="0"/>
              </a:spcAft>
            </a:pPr>
            <a:r>
              <a:rPr lang="ru-RU" b="1" dirty="0">
                <a:latin typeface="Times New Roman"/>
                <a:ea typeface="Times New Roman"/>
              </a:rPr>
              <a:t>3.</a:t>
            </a:r>
            <a:r>
              <a:rPr lang="ru-RU" b="1" dirty="0">
                <a:latin typeface="Times New Roman"/>
                <a:ea typeface="Microsoft Sans Serif"/>
              </a:rPr>
              <a:t> </a:t>
            </a:r>
            <a:r>
              <a:rPr lang="hr-HR" b="1" dirty="0">
                <a:latin typeface="Times New Roman"/>
                <a:ea typeface="Times New Roman"/>
              </a:rPr>
              <a:t>Ýolagçy gatnawyny meýilleşdirmek</a:t>
            </a:r>
            <a:endParaRPr lang="ru-RU" sz="2800" dirty="0">
              <a:latin typeface="Times New Roman"/>
              <a:ea typeface="Times New Roman"/>
            </a:endParaRPr>
          </a:p>
          <a:p>
            <a:pPr indent="-266700" algn="just">
              <a:spcAft>
                <a:spcPts val="0"/>
              </a:spcAft>
            </a:pPr>
            <a:r>
              <a:rPr lang="ru-RU" b="1" dirty="0">
                <a:latin typeface="Times New Roman"/>
                <a:ea typeface="Times New Roman"/>
              </a:rPr>
              <a:t>      </a:t>
            </a:r>
            <a:r>
              <a:rPr lang="hr-HR" dirty="0">
                <a:latin typeface="Times New Roman"/>
                <a:ea typeface="Times New Roman"/>
              </a:rPr>
              <a:t>Demir ýol üçin esasy iş -  ýolagçylary gatnatmagyň</a:t>
            </a:r>
            <a:endParaRPr lang="ru-RU" sz="2400" dirty="0">
              <a:latin typeface="Times New Roman"/>
              <a:ea typeface="Times New Roman"/>
            </a:endParaRPr>
          </a:p>
          <a:p>
            <a:pPr indent="-266700">
              <a:spcAft>
                <a:spcPts val="0"/>
              </a:spcAft>
            </a:pPr>
            <a:r>
              <a:rPr lang="hr-HR" dirty="0">
                <a:latin typeface="Times New Roman"/>
                <a:ea typeface="Times New Roman"/>
              </a:rPr>
              <a:t>meýilnamasy bolup durýar. Berk we yzygiderli ugur boýunça  gurnamaklygyň esasynda, ýolagçy gatnatmagyň meýilnamasynyň içinde esasy  ykdysady  meýilnamasynda  ýolagçy akymlary  ýerleşdirilen. Demir ýolda  ýolagçylary gatnatmagyň  meýilnamasy  merkezleşdirilen  tertipde  düzülen. Ýolagçy gatnatmagyň meýilnamasyny  ministriň seretmeginden  soňra   tassyklanylyp  bölümlere ugradylýar.</a:t>
            </a:r>
            <a:endParaRPr lang="ru-RU" sz="2400" dirty="0">
              <a:latin typeface="Times New Roman"/>
              <a:ea typeface="Times New Roman"/>
            </a:endParaRPr>
          </a:p>
          <a:p>
            <a:pPr indent="-266700">
              <a:spcAft>
                <a:spcPts val="0"/>
              </a:spcAft>
            </a:pPr>
            <a:r>
              <a:rPr lang="hr-HR" dirty="0">
                <a:latin typeface="Times New Roman"/>
                <a:ea typeface="Times New Roman"/>
              </a:rPr>
              <a:t>        Ýolagçy gatnatmagyň meýilnamasy, ýük gatnatmagyň meýilnamasy düzmekden  has  kyndyr.</a:t>
            </a:r>
            <a:endParaRPr lang="ru-RU" sz="2400" dirty="0">
              <a:latin typeface="Times New Roman"/>
              <a:ea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719103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476672"/>
            <a:ext cx="8640960" cy="5976664"/>
          </a:xfrm>
        </p:spPr>
        <p:txBody>
          <a:bodyPr>
            <a:normAutofit fontScale="70000" lnSpcReduction="20000"/>
          </a:bodyPr>
          <a:lstStyle/>
          <a:p>
            <a:pPr indent="-266700">
              <a:spcAft>
                <a:spcPts val="0"/>
              </a:spcAft>
            </a:pPr>
            <a:r>
              <a:rPr lang="hr-HR" dirty="0">
                <a:latin typeface="Times New Roman"/>
                <a:ea typeface="Times New Roman"/>
              </a:rPr>
              <a:t>Ýolagçy, pocto- bagaž, ýük ýolagçy, harby  we adamlary daşaýan otlular zerur bolan ähli zatlar we ýangyna garşy, medisina kömegini bermek üçin gerek bolan serişdeler bilen üpjün edilýär. Ähli  lokomotiwlerde ýangyny öçürmek üçin serişdeler, zerur duýduryş (signal) abzallary gurallar we şuňa meňzeşler hökman bolmalydyr.</a:t>
            </a:r>
            <a:endParaRPr lang="ru-RU" sz="2400" dirty="0">
              <a:latin typeface="Times New Roman"/>
              <a:ea typeface="Times New Roman"/>
            </a:endParaRPr>
          </a:p>
          <a:p>
            <a:pPr indent="-266700">
              <a:spcAft>
                <a:spcPts val="0"/>
              </a:spcAft>
            </a:pPr>
            <a:r>
              <a:rPr lang="hr-HR" dirty="0">
                <a:latin typeface="Times New Roman"/>
                <a:ea typeface="Times New Roman"/>
              </a:rPr>
              <a:t>       Otly ýygnalyan we dolanşyk stansiyalarynyň ýollagçylara hyzmat ediş bölümi ýollagcy otlylaryň düzümini ýorgan- düşek, ýorgan- ýassygyň daşyna geýdirilyän daşlyk bilen üpjün edýär, olary ýuwmak  arassalamak, bejeriş işlerini gurayar. Köp mukdardaky ulanylan ýorgan- düşekleri we olaryň daşlyklaryny işläp bejermek üçin, mehanizasiýalaşdyrylan kir ýuwulýan ýer, dezinfeksiýa kameralary we bejeriş ussahanalary gurulyar.      </a:t>
            </a:r>
            <a:endParaRPr lang="ru-RU" sz="2400" dirty="0">
              <a:latin typeface="Times New Roman"/>
              <a:ea typeface="Times New Roman"/>
            </a:endParaRPr>
          </a:p>
          <a:p>
            <a:pPr indent="-266700">
              <a:spcAft>
                <a:spcPts val="0"/>
              </a:spcAft>
            </a:pPr>
            <a:r>
              <a:rPr lang="hr-HR" dirty="0">
                <a:latin typeface="Times New Roman"/>
                <a:ea typeface="Times New Roman"/>
              </a:rPr>
              <a:t>           Ýolagçy düzümi ortaça 400-500 km geçenden soň suw bilen doldurylýar. Ýangyç bilen (gyzyş wagtlary) ýerli otlylar soňky stansiya çenli, uzak aralyk otlylar iki- üç gije-gündize ýeter ýaly üpjün edilýär. Ýolagçy otly lokomotiw brigadasy mehanik – brigadir we wagonlaryň ýol beletleri, zerur  ýagdaýda – otly elektromontýor, ýük we elgoşlaryny kabul ediji, beriji bilen hyzmat edilýär. </a:t>
            </a:r>
            <a:endParaRPr lang="ru-RU" sz="2400" dirty="0">
              <a:latin typeface="Times New Roman"/>
              <a:ea typeface="Times New Roman"/>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72413329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1018</Words>
  <Application>Microsoft Office PowerPoint</Application>
  <PresentationFormat>Экран (4:3)</PresentationFormat>
  <Paragraphs>33</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yusup</dc:creator>
  <cp:lastModifiedBy>yusup</cp:lastModifiedBy>
  <cp:revision>3</cp:revision>
  <dcterms:created xsi:type="dcterms:W3CDTF">2021-10-12T06:10:45Z</dcterms:created>
  <dcterms:modified xsi:type="dcterms:W3CDTF">2021-10-12T06:20:35Z</dcterms:modified>
</cp:coreProperties>
</file>