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66" r:id="rId7"/>
    <p:sldId id="267" r:id="rId8"/>
    <p:sldId id="259" r:id="rId9"/>
    <p:sldId id="260" r:id="rId10"/>
    <p:sldId id="261" r:id="rId11"/>
    <p:sldId id="262" r:id="rId12"/>
    <p:sldId id="263"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774A5F3-D7DF-4D20-9D4A-EECD410882E8}" type="datetimeFigureOut">
              <a:rPr lang="ru-RU" smtClean="0"/>
              <a:t>13.02.2021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2818378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74A5F3-D7DF-4D20-9D4A-EECD410882E8}" type="datetimeFigureOut">
              <a:rPr lang="ru-RU" smtClean="0"/>
              <a:t>13.02.2021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1789645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74A5F3-D7DF-4D20-9D4A-EECD410882E8}" type="datetimeFigureOut">
              <a:rPr lang="ru-RU" smtClean="0"/>
              <a:t>13.02.2021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472428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74A5F3-D7DF-4D20-9D4A-EECD410882E8}" type="datetimeFigureOut">
              <a:rPr lang="ru-RU" smtClean="0"/>
              <a:t>13.02.2021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112577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774A5F3-D7DF-4D20-9D4A-EECD410882E8}" type="datetimeFigureOut">
              <a:rPr lang="ru-RU" smtClean="0"/>
              <a:t>13.02.2021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24478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774A5F3-D7DF-4D20-9D4A-EECD410882E8}" type="datetimeFigureOut">
              <a:rPr lang="ru-RU" smtClean="0"/>
              <a:t>13.02.2021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3397795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774A5F3-D7DF-4D20-9D4A-EECD410882E8}" type="datetimeFigureOut">
              <a:rPr lang="ru-RU" smtClean="0"/>
              <a:t>13.02.2021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3739265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774A5F3-D7DF-4D20-9D4A-EECD410882E8}" type="datetimeFigureOut">
              <a:rPr lang="ru-RU" smtClean="0"/>
              <a:t>13.02.2021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244731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774A5F3-D7DF-4D20-9D4A-EECD410882E8}" type="datetimeFigureOut">
              <a:rPr lang="ru-RU" smtClean="0"/>
              <a:t>13.02.2021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123857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774A5F3-D7DF-4D20-9D4A-EECD410882E8}" type="datetimeFigureOut">
              <a:rPr lang="ru-RU" smtClean="0"/>
              <a:t>13.02.2021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3648809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774A5F3-D7DF-4D20-9D4A-EECD410882E8}" type="datetimeFigureOut">
              <a:rPr lang="ru-RU" smtClean="0"/>
              <a:t>13.02.2021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D07041-5ED9-4BC0-B04B-0F562F90185D}" type="slidenum">
              <a:rPr lang="ru-RU" smtClean="0"/>
              <a:t>‹#›</a:t>
            </a:fld>
            <a:endParaRPr lang="ru-RU"/>
          </a:p>
        </p:txBody>
      </p:sp>
    </p:spTree>
    <p:extLst>
      <p:ext uri="{BB962C8B-B14F-4D97-AF65-F5344CB8AC3E}">
        <p14:creationId xmlns:p14="http://schemas.microsoft.com/office/powerpoint/2010/main" val="92168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4A5F3-D7DF-4D20-9D4A-EECD410882E8}" type="datetimeFigureOut">
              <a:rPr lang="ru-RU" smtClean="0"/>
              <a:t>13.02.2021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07041-5ED9-4BC0-B04B-0F562F90185D}" type="slidenum">
              <a:rPr lang="ru-RU" smtClean="0"/>
              <a:t>‹#›</a:t>
            </a:fld>
            <a:endParaRPr lang="ru-RU"/>
          </a:p>
        </p:txBody>
      </p:sp>
    </p:spTree>
    <p:extLst>
      <p:ext uri="{BB962C8B-B14F-4D97-AF65-F5344CB8AC3E}">
        <p14:creationId xmlns:p14="http://schemas.microsoft.com/office/powerpoint/2010/main" val="1126468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68968" y="450321"/>
            <a:ext cx="11518232" cy="3970318"/>
          </a:xfrm>
          <a:prstGeom prst="rect">
            <a:avLst/>
          </a:prstGeom>
        </p:spPr>
        <p:txBody>
          <a:bodyPr wrap="square">
            <a:spAutoFit/>
          </a:bodyPr>
          <a:lstStyle/>
          <a:p>
            <a:pPr algn="ctr">
              <a:spcAft>
                <a:spcPts val="0"/>
              </a:spcAft>
            </a:pPr>
            <a:r>
              <a:rPr lang="tk-TM" sz="3600" b="1" dirty="0" smtClean="0">
                <a:latin typeface="Times New Roman" panose="02020603050405020304" pitchFamily="18" charset="0"/>
                <a:ea typeface="Times New Roman" panose="02020603050405020304" pitchFamily="18" charset="0"/>
              </a:rPr>
              <a:t>Tema : </a:t>
            </a:r>
            <a:r>
              <a:rPr lang="ru-RU" sz="3600" b="1" dirty="0" err="1" smtClean="0">
                <a:latin typeface="Times New Roman" panose="02020603050405020304" pitchFamily="18" charset="0"/>
                <a:ea typeface="Times New Roman" panose="02020603050405020304" pitchFamily="18" charset="0"/>
              </a:rPr>
              <a:t>Baha</a:t>
            </a:r>
            <a:r>
              <a:rPr lang="ru-RU" sz="3600" b="1" dirty="0" smtClean="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dinamikany</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we</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bazar</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ykdysadyýetiniň</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konýukturasyny</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öwrenmegiň</a:t>
            </a:r>
            <a:r>
              <a:rPr lang="ru-RU" sz="3600" b="1" dirty="0">
                <a:latin typeface="Times New Roman" panose="02020603050405020304" pitchFamily="18" charset="0"/>
                <a:ea typeface="Times New Roman" panose="02020603050405020304" pitchFamily="18" charset="0"/>
              </a:rPr>
              <a:t> </a:t>
            </a:r>
            <a:r>
              <a:rPr lang="ru-RU" sz="3600" b="1" dirty="0" err="1" smtClean="0">
                <a:latin typeface="Times New Roman" panose="02020603050405020304" pitchFamily="18" charset="0"/>
                <a:ea typeface="Times New Roman" panose="02020603050405020304" pitchFamily="18" charset="0"/>
              </a:rPr>
              <a:t>usullary</a:t>
            </a:r>
            <a:endParaRPr lang="tk-TM" sz="3600" b="1" dirty="0" smtClean="0">
              <a:latin typeface="Times New Roman" panose="02020603050405020304" pitchFamily="18" charset="0"/>
              <a:ea typeface="Times New Roman" panose="02020603050405020304" pitchFamily="18" charset="0"/>
            </a:endParaRPr>
          </a:p>
          <a:p>
            <a:pPr algn="ctr">
              <a:spcAft>
                <a:spcPts val="0"/>
              </a:spcAft>
            </a:pPr>
            <a:endParaRPr lang="ru-RU" sz="3600" dirty="0" smtClean="0">
              <a:effectLst/>
              <a:latin typeface="Times New Roman" panose="02020603050405020304" pitchFamily="18" charset="0"/>
              <a:ea typeface="Times New Roman" panose="02020603050405020304" pitchFamily="18" charset="0"/>
            </a:endParaRPr>
          </a:p>
          <a:p>
            <a:pPr>
              <a:spcAft>
                <a:spcPts val="0"/>
              </a:spcAft>
            </a:pPr>
            <a:r>
              <a:rPr lang="ru-RU" sz="3600" dirty="0" err="1">
                <a:latin typeface="Times New Roman" panose="02020603050405020304" pitchFamily="18" charset="0"/>
                <a:ea typeface="Times New Roman" panose="02020603050405020304" pitchFamily="18" charset="0"/>
              </a:rPr>
              <a:t>Orta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jemleýji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bahalaryň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derejesi</a:t>
            </a:r>
            <a:r>
              <a:rPr lang="ru-RU" sz="3600" dirty="0">
                <a:latin typeface="Times New Roman" panose="02020603050405020304" pitchFamily="18" charset="0"/>
                <a:ea typeface="Times New Roman" panose="02020603050405020304" pitchFamily="18" charset="0"/>
              </a:rPr>
              <a:t>.</a:t>
            </a:r>
            <a:endParaRPr lang="ru-RU" sz="3600" dirty="0" smtClean="0">
              <a:effectLst/>
              <a:latin typeface="Times New Roman" panose="02020603050405020304" pitchFamily="18" charset="0"/>
              <a:ea typeface="Times New Roman" panose="02020603050405020304" pitchFamily="18" charset="0"/>
            </a:endParaRPr>
          </a:p>
          <a:p>
            <a:pPr>
              <a:spcAft>
                <a:spcPts val="0"/>
              </a:spcAft>
            </a:pPr>
            <a:r>
              <a:rPr lang="ru-RU" sz="3600" dirty="0" err="1">
                <a:latin typeface="Times New Roman" panose="02020603050405020304" pitchFamily="18" charset="0"/>
                <a:ea typeface="Times New Roman" panose="02020603050405020304" pitchFamily="18" charset="0"/>
              </a:rPr>
              <a:t>Konýukturanyň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seljerilişinde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indeks</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usuly</a:t>
            </a:r>
            <a:r>
              <a:rPr lang="ru-RU" sz="3600" dirty="0">
                <a:latin typeface="Times New Roman" panose="02020603050405020304" pitchFamily="18" charset="0"/>
                <a:ea typeface="Times New Roman" panose="02020603050405020304" pitchFamily="18" charset="0"/>
              </a:rPr>
              <a:t>.</a:t>
            </a:r>
            <a:endParaRPr lang="ru-RU" sz="3600" dirty="0" smtClean="0">
              <a:effectLst/>
              <a:latin typeface="Times New Roman" panose="02020603050405020304" pitchFamily="18" charset="0"/>
              <a:ea typeface="Times New Roman" panose="02020603050405020304" pitchFamily="18" charset="0"/>
            </a:endParaRPr>
          </a:p>
          <a:p>
            <a:pPr>
              <a:spcAft>
                <a:spcPts val="0"/>
              </a:spcAft>
            </a:pPr>
            <a:r>
              <a:rPr lang="ru-RU" sz="3600" dirty="0" err="1">
                <a:latin typeface="Times New Roman" panose="02020603050405020304" pitchFamily="18" charset="0"/>
                <a:ea typeface="Times New Roman" panose="02020603050405020304" pitchFamily="18" charset="0"/>
              </a:rPr>
              <a:t>Haryt</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biržasynyň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indeksi</a:t>
            </a:r>
            <a:r>
              <a:rPr lang="ru-RU" sz="3600" dirty="0">
                <a:latin typeface="Times New Roman" panose="02020603050405020304" pitchFamily="18" charset="0"/>
                <a:ea typeface="Times New Roman" panose="02020603050405020304" pitchFamily="18" charset="0"/>
              </a:rPr>
              <a:t>.</a:t>
            </a:r>
            <a:endParaRPr lang="ru-RU" sz="3600" dirty="0" smtClean="0">
              <a:effectLst/>
              <a:latin typeface="Times New Roman" panose="02020603050405020304" pitchFamily="18" charset="0"/>
              <a:ea typeface="Times New Roman" panose="02020603050405020304" pitchFamily="18" charset="0"/>
            </a:endParaRPr>
          </a:p>
          <a:p>
            <a:r>
              <a:rPr lang="ru-RU" sz="3600" dirty="0" err="1">
                <a:latin typeface="Times New Roman" panose="02020603050405020304" pitchFamily="18" charset="0"/>
                <a:ea typeface="Times New Roman" panose="02020603050405020304" pitchFamily="18" charset="0"/>
              </a:rPr>
              <a:t>Gazna</a:t>
            </a:r>
            <a:r>
              <a:rPr lang="ru-RU" sz="3600" dirty="0">
                <a:latin typeface="Times New Roman" panose="02020603050405020304" pitchFamily="18" charset="0"/>
                <a:ea typeface="Times New Roman" panose="02020603050405020304" pitchFamily="18" charset="0"/>
              </a:rPr>
              <a:t> </a:t>
            </a:r>
            <a:r>
              <a:rPr lang="en-US" sz="3600" dirty="0" smtClean="0">
                <a:latin typeface="Times New Roman" panose="02020603050405020304" pitchFamily="18" charset="0"/>
                <a:ea typeface="Times New Roman" panose="02020603050405020304" pitchFamily="18" charset="0"/>
              </a:rPr>
              <a:t>b</a:t>
            </a:r>
            <a:r>
              <a:rPr lang="ru-RU" sz="3600" dirty="0" err="1" smtClean="0">
                <a:latin typeface="Times New Roman" panose="02020603050405020304" pitchFamily="18" charset="0"/>
                <a:ea typeface="Times New Roman" panose="02020603050405020304" pitchFamily="18" charset="0"/>
              </a:rPr>
              <a:t>iržasynyň</a:t>
            </a:r>
            <a:r>
              <a:rPr lang="ru-RU" sz="3600" dirty="0" smtClean="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indeksi</a:t>
            </a:r>
            <a:r>
              <a:rPr lang="ru-RU" sz="3600" dirty="0">
                <a:latin typeface="Times New Roman" panose="02020603050405020304" pitchFamily="18" charset="0"/>
                <a:ea typeface="Times New Roman" panose="02020603050405020304" pitchFamily="18" charset="0"/>
              </a:rPr>
              <a:t>.</a:t>
            </a:r>
            <a:endParaRPr lang="ru-RU" sz="3600" dirty="0"/>
          </a:p>
        </p:txBody>
      </p:sp>
    </p:spTree>
    <p:extLst>
      <p:ext uri="{BB962C8B-B14F-4D97-AF65-F5344CB8AC3E}">
        <p14:creationId xmlns:p14="http://schemas.microsoft.com/office/powerpoint/2010/main" val="12998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818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520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7565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1473" y="367424"/>
            <a:ext cx="10940716" cy="5509200"/>
          </a:xfrm>
          <a:prstGeom prst="rect">
            <a:avLst/>
          </a:prstGeom>
        </p:spPr>
        <p:txBody>
          <a:bodyPr wrap="square">
            <a:spAutoFit/>
          </a:bodyPr>
          <a:lstStyle/>
          <a:p>
            <a:pPr algn="just"/>
            <a:r>
              <a:rPr lang="sq-AL" sz="3200" dirty="0">
                <a:latin typeface="Times New Roman" panose="02020603050405020304" pitchFamily="18" charset="0"/>
                <a:ea typeface="Times New Roman" panose="02020603050405020304" pitchFamily="18" charset="0"/>
              </a:rPr>
              <a:t>Bu maksada ymtylýan firmalar ýerlemegiň has  ýokarlandyrmak önümiň  birligine  düşýän  çykdajylary peseltmeklige we şonuň esasynda – peýdany artdyrmaklyga getirýär diýip hasaplanylýar. </a:t>
            </a:r>
            <a:r>
              <a:rPr lang="sq-AL" sz="3200" dirty="0" smtClean="0">
                <a:latin typeface="Times New Roman" panose="02020603050405020304" pitchFamily="18" charset="0"/>
                <a:ea typeface="Times New Roman" panose="02020603050405020304" pitchFamily="18" charset="0"/>
              </a:rPr>
              <a:t>bahalaryň </a:t>
            </a:r>
            <a:r>
              <a:rPr lang="sq-AL" sz="3200" dirty="0">
                <a:latin typeface="Times New Roman" panose="02020603050405020304" pitchFamily="18" charset="0"/>
                <a:ea typeface="Times New Roman" panose="02020603050405020304" pitchFamily="18" charset="0"/>
              </a:rPr>
              <a:t>derejesine bazaryň  täsirini  hasaba almak bilen, şeýle firmalar  mümkin boldygyja </a:t>
            </a:r>
            <a:r>
              <a:rPr lang="sq-AL" sz="3200" dirty="0" smtClean="0">
                <a:latin typeface="Times New Roman" panose="02020603050405020304" pitchFamily="18" charset="0"/>
                <a:ea typeface="Times New Roman" panose="02020603050405020304" pitchFamily="18" charset="0"/>
              </a:rPr>
              <a:t>bahalary </a:t>
            </a:r>
            <a:r>
              <a:rPr lang="sq-AL" sz="3200" dirty="0">
                <a:latin typeface="Times New Roman" panose="02020603050405020304" pitchFamily="18" charset="0"/>
                <a:ea typeface="Times New Roman" panose="02020603050405020304" pitchFamily="18" charset="0"/>
              </a:rPr>
              <a:t>pes belleýärler. Şeýle çemeleşmä “Bazara </a:t>
            </a:r>
            <a:r>
              <a:rPr lang="sq-AL" sz="3200" dirty="0" smtClean="0">
                <a:latin typeface="Times New Roman" panose="02020603050405020304" pitchFamily="18" charset="0"/>
                <a:ea typeface="Times New Roman" panose="02020603050405020304" pitchFamily="18" charset="0"/>
              </a:rPr>
              <a:t>baha </a:t>
            </a:r>
            <a:r>
              <a:rPr lang="sq-AL" sz="3200" dirty="0">
                <a:latin typeface="Times New Roman" panose="02020603050405020304" pitchFamily="18" charset="0"/>
                <a:ea typeface="Times New Roman" panose="02020603050405020304" pitchFamily="18" charset="0"/>
              </a:rPr>
              <a:t>syýasatynyň  çozmagy” diýilýär.  Mysal, eger-de firma iň pes goýberilýän  derejä  çenli öz  önüminiň </a:t>
            </a:r>
            <a:r>
              <a:rPr lang="sq-AL" sz="3200" dirty="0" smtClean="0">
                <a:latin typeface="Times New Roman" panose="02020603050405020304" pitchFamily="18" charset="0"/>
                <a:ea typeface="Times New Roman" panose="02020603050405020304" pitchFamily="18" charset="0"/>
              </a:rPr>
              <a:t>bahalaryny </a:t>
            </a:r>
            <a:r>
              <a:rPr lang="sq-AL" sz="3200" dirty="0">
                <a:latin typeface="Times New Roman" panose="02020603050405020304" pitchFamily="18" charset="0"/>
                <a:ea typeface="Times New Roman" panose="02020603050405020304" pitchFamily="18" charset="0"/>
              </a:rPr>
              <a:t>peseltse, önümiň goýberilişiniň  ösüşi  boýunça harydyň birligine  düşýän  çykdajylary  peseltmekligi  gazanmak bilen bazarda öz tutýan  orny ýokarlandyrýar, onda şonuň esasynda  firma </a:t>
            </a:r>
            <a:r>
              <a:rPr lang="sq-AL" sz="3200" dirty="0" smtClean="0">
                <a:latin typeface="Times New Roman" panose="02020603050405020304" pitchFamily="18" charset="0"/>
                <a:ea typeface="Times New Roman" panose="02020603050405020304" pitchFamily="18" charset="0"/>
              </a:rPr>
              <a:t>bahalary </a:t>
            </a:r>
            <a:r>
              <a:rPr lang="sq-AL" sz="3200" dirty="0">
                <a:latin typeface="Times New Roman" panose="02020603050405020304" pitchFamily="18" charset="0"/>
                <a:ea typeface="Times New Roman" panose="02020603050405020304" pitchFamily="18" charset="0"/>
              </a:rPr>
              <a:t>peseltmekligi dowam  edýär. </a:t>
            </a:r>
            <a:endParaRPr lang="ru-RU" sz="3200" dirty="0"/>
          </a:p>
        </p:txBody>
      </p:sp>
    </p:spTree>
    <p:extLst>
      <p:ext uri="{BB962C8B-B14F-4D97-AF65-F5344CB8AC3E}">
        <p14:creationId xmlns:p14="http://schemas.microsoft.com/office/powerpoint/2010/main" val="288714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9278" y="658686"/>
            <a:ext cx="11403622" cy="4616648"/>
          </a:xfrm>
          <a:prstGeom prst="rect">
            <a:avLst/>
          </a:prstGeom>
        </p:spPr>
        <p:txBody>
          <a:bodyPr wrap="square">
            <a:spAutoFit/>
          </a:bodyPr>
          <a:lstStyle/>
          <a:p>
            <a:pPr indent="449580" algn="just">
              <a:lnSpc>
                <a:spcPct val="150000"/>
              </a:lnSpc>
              <a:spcAft>
                <a:spcPts val="0"/>
              </a:spcAft>
            </a:pP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Şeýle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syýasat  diňe  bir näçe  şertleriň bolmagynda  oňaýly  netije berýär diýip  hünärmenler hasaplaýarlar:</a:t>
            </a:r>
            <a:endParaRPr lang="ru-RU"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Eger-de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bazaryň  </a:t>
            </a: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bahalara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bolan  duýgusy örän ýokary </a:t>
            </a: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(bahalary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peseltseler islegler ýokarlanýar</a:t>
            </a: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Eger-de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önümçiligiň möçberi giňeltmegi netijesinde  önümçiligiň çykdajylaryny  peseltmek bolsa;</a:t>
            </a:r>
            <a:endParaRPr lang="ru-RU" sz="2800" dirty="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50000"/>
              </a:lnSpc>
              <a:spcAft>
                <a:spcPts val="1000"/>
              </a:spcAft>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Eger-de  bahalaryň  </a:t>
            </a:r>
            <a:r>
              <a:rPr lang="sq-AL" sz="2800" dirty="0">
                <a:latin typeface="Times New Roman" panose="02020603050405020304" pitchFamily="18" charset="0"/>
                <a:ea typeface="Times New Roman" panose="02020603050405020304" pitchFamily="18" charset="0"/>
                <a:cs typeface="Times New Roman" panose="02020603050405020304" pitchFamily="18" charset="0"/>
              </a:rPr>
              <a:t>peselmegi  bäsdeşleri gorkuzsa;</a:t>
            </a: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4598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0632" y="369020"/>
            <a:ext cx="11646569" cy="6001643"/>
          </a:xfrm>
          <a:prstGeom prst="rect">
            <a:avLst/>
          </a:prstGeom>
        </p:spPr>
        <p:txBody>
          <a:bodyPr wrap="square">
            <a:spAutoFit/>
          </a:bodyPr>
          <a:lstStyle/>
          <a:p>
            <a:pPr indent="449580" algn="just">
              <a:spcAft>
                <a:spcPts val="0"/>
              </a:spcAft>
            </a:pPr>
            <a:r>
              <a:rPr lang="sq-AL" sz="3200" dirty="0">
                <a:latin typeface="Times New Roman" panose="02020603050405020304" pitchFamily="18" charset="0"/>
                <a:ea typeface="Times New Roman" panose="02020603050405020304" pitchFamily="18" charset="0"/>
              </a:rPr>
              <a:t>Harydyň ýaşaýyş sikliniň syýasaty  nyrhyň emele gelmeginde bir näçe  faktorlary  hasaba almaklygy  göz öňünde tutýar:</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sq-AL" sz="3200" dirty="0">
                <a:latin typeface="Times New Roman" panose="02020603050405020304" pitchFamily="18" charset="0"/>
                <a:ea typeface="Times New Roman" panose="02020603050405020304" pitchFamily="18" charset="0"/>
              </a:rPr>
              <a:t>1. Harydyň önümçilik  möçberini giňeltmesininiň netijesinde çykdajylary üýtgetmek;</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sq-AL" sz="3200" dirty="0">
                <a:latin typeface="Times New Roman" panose="02020603050405020304" pitchFamily="18" charset="0"/>
                <a:ea typeface="Times New Roman" panose="02020603050405020304" pitchFamily="18" charset="0"/>
              </a:rPr>
              <a:t>2. Harydyň täzelik   derejesine  baglylykda alyjylyk ukybynyň üýtgemegi;</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sq-AL" sz="3200" dirty="0">
                <a:latin typeface="Times New Roman" panose="02020603050405020304" pitchFamily="18" charset="0"/>
                <a:ea typeface="Times New Roman" panose="02020603050405020304" pitchFamily="18" charset="0"/>
              </a:rPr>
              <a:t>3. Bazarda harydyň bolmaly wagtyny  hasaba almak.</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sq-AL" sz="3200" dirty="0">
                <a:latin typeface="Times New Roman" panose="02020603050405020304" pitchFamily="18" charset="0"/>
                <a:ea typeface="Times New Roman" panose="02020603050405020304" pitchFamily="18" charset="0"/>
              </a:rPr>
              <a:t>Her bir haryt indiki tapgyrlary  geçýär: işläp taýýarlamak we bazara girmek ; ösüşi  kämilligi, “Pese  düşmek “  we bazardan  ýitip gitmek,ýagny öz  durmuş sikliny eýeleýär. Munuň  özi umumy dowamlylyga  sikliň çäginde aýratyn tapgyrlaryň dürli dowamlylygyna,  sikliň özüniň ösüş aýratynlygy.</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31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4589" y="428907"/>
            <a:ext cx="11758863" cy="6124754"/>
          </a:xfrm>
          <a:prstGeom prst="rect">
            <a:avLst/>
          </a:prstGeom>
        </p:spPr>
        <p:txBody>
          <a:bodyPr wrap="square">
            <a:spAutoFit/>
          </a:bodyPr>
          <a:lstStyle/>
          <a:p>
            <a:pPr indent="449580" algn="just">
              <a:spcAft>
                <a:spcPts val="0"/>
              </a:spcAft>
            </a:pPr>
            <a:r>
              <a:rPr lang="sq-AL" sz="2800" dirty="0">
                <a:latin typeface="Times New Roman" panose="02020603050405020304" pitchFamily="18" charset="0"/>
                <a:ea typeface="Times New Roman" panose="02020603050405020304" pitchFamily="18" charset="0"/>
              </a:rPr>
              <a:t>Nyrh strategiýasynyň esasy görnüşleri  aşakdakylardan ybarat bolýar:</a:t>
            </a:r>
            <a:endParaRPr lang="ru-RU" sz="2800" dirty="0">
              <a:latin typeface="Times New Roman" panose="02020603050405020304" pitchFamily="18" charset="0"/>
              <a:ea typeface="Times New Roman" panose="02020603050405020304" pitchFamily="18" charset="0"/>
            </a:endParaRPr>
          </a:p>
          <a:p>
            <a:pPr indent="449580" algn="just">
              <a:spcAft>
                <a:spcPts val="0"/>
              </a:spcAft>
            </a:pPr>
            <a:r>
              <a:rPr lang="sq-AL" sz="2800" u="sng" dirty="0">
                <a:latin typeface="Times New Roman" panose="02020603050405020304" pitchFamily="18" charset="0"/>
                <a:ea typeface="Times New Roman" panose="02020603050405020304" pitchFamily="18" charset="0"/>
              </a:rPr>
              <a:t>1.Ýokary nyhlaryň strategiýasy</a:t>
            </a:r>
            <a:endParaRPr lang="ru-RU" sz="2800" dirty="0">
              <a:latin typeface="Times New Roman" panose="02020603050405020304" pitchFamily="18" charset="0"/>
              <a:ea typeface="Times New Roman" panose="02020603050405020304" pitchFamily="18" charset="0"/>
            </a:endParaRPr>
          </a:p>
          <a:p>
            <a:pPr indent="449580" algn="just">
              <a:spcAft>
                <a:spcPts val="0"/>
              </a:spcAft>
            </a:pPr>
            <a:r>
              <a:rPr lang="sq-AL" sz="2800" dirty="0">
                <a:latin typeface="Times New Roman" panose="02020603050405020304" pitchFamily="18" charset="0"/>
                <a:ea typeface="Times New Roman" panose="02020603050405020304" pitchFamily="18" charset="0"/>
              </a:rPr>
              <a:t>Berlen strategiýanyň maksady – alyjylardan “gaýmagy aýyrmak” arkaly ýokary peýdany almak. Şeýle alyjylar üçin täze haryt uly gymmatlygy eýeleýär we satyn alýan harydyna  adaty  bazar nyrhyndan ýokary nyrhy tölemäge taýýar.Eger-de gymmat haryda  belli alyjylaryň islegi bolmasa , firmanyň alyja ynamly bolsa, onda ýokary nyrhlaryň strategiýasy ulanylýar.</a:t>
            </a:r>
            <a:endParaRPr lang="ru-RU" sz="2800" dirty="0">
              <a:latin typeface="Times New Roman" panose="02020603050405020304" pitchFamily="18" charset="0"/>
              <a:ea typeface="Times New Roman" panose="02020603050405020304" pitchFamily="18" charset="0"/>
            </a:endParaRPr>
          </a:p>
          <a:p>
            <a:pPr indent="449580" algn="just">
              <a:spcAft>
                <a:spcPts val="0"/>
              </a:spcAft>
            </a:pPr>
            <a:r>
              <a:rPr lang="sq-AL" sz="2800" dirty="0">
                <a:latin typeface="Times New Roman" panose="02020603050405020304" pitchFamily="18" charset="0"/>
                <a:ea typeface="Times New Roman" panose="02020603050405020304" pitchFamily="18" charset="0"/>
              </a:rPr>
              <a:t>Birinjiden , munuň özi bazara täze, ilkinji girizilen  ýerini tutmaýan “ýaşaýyş sikliniň” ilkinji tapgyryndaky harytlara ulanylýar.</a:t>
            </a:r>
            <a:endParaRPr lang="ru-RU" sz="2800" dirty="0">
              <a:latin typeface="Times New Roman" panose="02020603050405020304" pitchFamily="18" charset="0"/>
              <a:ea typeface="Times New Roman" panose="02020603050405020304" pitchFamily="18" charset="0"/>
            </a:endParaRPr>
          </a:p>
          <a:p>
            <a:pPr indent="449580" algn="just">
              <a:spcAft>
                <a:spcPts val="0"/>
              </a:spcAft>
            </a:pPr>
            <a:r>
              <a:rPr lang="sq-AL" sz="2800" dirty="0">
                <a:latin typeface="Times New Roman" panose="02020603050405020304" pitchFamily="18" charset="0"/>
                <a:ea typeface="Times New Roman" panose="02020603050405020304" pitchFamily="18" charset="0"/>
              </a:rPr>
              <a:t>Ikinjiden, baý alyjylara  gönükdirilen harytlara ýokary nyrhlaryň strategiýasy ulanýlýar.  Olary harydyň  hili, seýrek duş gelýän harytlargyzyklandyrýar, höweslendirýär, ýagny isleg nyrhyň ösüş depginine  bagly bolmaýar</a:t>
            </a:r>
            <a:r>
              <a:rPr lang="sq-AL" sz="2800" dirty="0" smtClean="0">
                <a:latin typeface="Times New Roman" panose="02020603050405020304" pitchFamily="18" charset="0"/>
                <a:ea typeface="Times New Roman" panose="02020603050405020304" pitchFamily="18" charset="0"/>
              </a:rPr>
              <a:t>.</a:t>
            </a:r>
            <a:endParaRPr lang="en-US" sz="2800" dirty="0" smtClean="0">
              <a:latin typeface="Times New Roman" panose="02020603050405020304" pitchFamily="18" charset="0"/>
              <a:ea typeface="Times New Roman" panose="02020603050405020304" pitchFamily="18" charset="0"/>
            </a:endParaRPr>
          </a:p>
          <a:p>
            <a:pPr indent="449580" algn="just">
              <a:spcAft>
                <a:spcPts val="0"/>
              </a:spcAft>
            </a:pPr>
            <a:r>
              <a:rPr lang="en-US" sz="2800" dirty="0" err="1">
                <a:latin typeface="Times New Roman" panose="02020603050405020304" pitchFamily="18" charset="0"/>
                <a:ea typeface="Times New Roman" panose="02020603050405020304" pitchFamily="18" charset="0"/>
              </a:rPr>
              <a:t>Üçünjiden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firmanyň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uzak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möhletli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köpçülikleýin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ýerlemeklige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geljegi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ýok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täze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harytlara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şol</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sanda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gerekli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kuwwatynyň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ýok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sebäbi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boýunça</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3876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2926" y="858850"/>
            <a:ext cx="11486148" cy="5016758"/>
          </a:xfrm>
          <a:prstGeom prst="rect">
            <a:avLst/>
          </a:prstGeom>
        </p:spPr>
        <p:txBody>
          <a:bodyPr wrap="square">
            <a:spAutoFit/>
          </a:bodyPr>
          <a:lstStyle/>
          <a:p>
            <a:pPr indent="449580" algn="just">
              <a:spcAft>
                <a:spcPts val="0"/>
              </a:spcAft>
            </a:pPr>
            <a:r>
              <a:rPr lang="sq-AL" sz="3200" u="sng" dirty="0">
                <a:latin typeface="Times New Roman" panose="02020603050405020304" pitchFamily="18" charset="0"/>
                <a:ea typeface="Times New Roman" panose="02020603050405020304" pitchFamily="18" charset="0"/>
              </a:rPr>
              <a:t>2.Ortaça nyrhlaryň strategiýasy (nyrhyň emele  gelişiniň neýtral  görnüşi)</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sq-AL" sz="3200" dirty="0">
                <a:latin typeface="Times New Roman" panose="02020603050405020304" pitchFamily="18" charset="0"/>
                <a:ea typeface="Times New Roman" panose="02020603050405020304" pitchFamily="18" charset="0"/>
              </a:rPr>
              <a:t>Pese düşmek tapgyrynda başga , ýaşaýyş sikliniň ähli fazalarynda  ulanylýar. Uzak möhletli syýasat  hökmünde peýda almaklyga garaýan firmalaryň köpüsi üçin  has  tipleýin görnüşi  bolup durýar. Firmalaryň köpüsi  şeýle strategiýany  has adalatly diýip hasaplaýarlar, sebäbi ol “Nyrhlaryň arasyndaky urşy” aýyrýar, täze bäsdeşleriň gelmegini getirmeýär, alyjylaryň  hasabyna  firmalara baýamaga  mümkinçilik bermeýär, girizilen  kapitala adalatly peýdany almaklyga  mümkinçilik berýär.</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93192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337" y="0"/>
            <a:ext cx="11676185" cy="6986528"/>
          </a:xfrm>
          <a:prstGeom prst="rect">
            <a:avLst/>
          </a:prstGeom>
        </p:spPr>
        <p:txBody>
          <a:bodyPr wrap="square">
            <a:spAutoFit/>
          </a:bodyPr>
          <a:lstStyle/>
          <a:p>
            <a:pPr indent="449580" algn="just">
              <a:spcAft>
                <a:spcPts val="0"/>
              </a:spcAft>
            </a:pPr>
            <a:r>
              <a:rPr lang="sq-AL" sz="3200" u="sng" dirty="0">
                <a:latin typeface="Times New Roman" panose="02020603050405020304" pitchFamily="18" charset="0"/>
                <a:ea typeface="Times New Roman" panose="02020603050405020304" pitchFamily="18" charset="0"/>
              </a:rPr>
              <a:t>3.Pes nyrhlaryň  strategiýasy  </a:t>
            </a:r>
            <a:endParaRPr lang="ru-RU" sz="3200" dirty="0">
              <a:latin typeface="Times New Roman" panose="02020603050405020304" pitchFamily="18" charset="0"/>
              <a:ea typeface="Times New Roman" panose="02020603050405020304" pitchFamily="18" charset="0"/>
            </a:endParaRPr>
          </a:p>
          <a:p>
            <a:pPr indent="449580" algn="just">
              <a:spcAft>
                <a:spcPts val="0"/>
              </a:spcAft>
            </a:pPr>
            <a:r>
              <a:rPr lang="sq-AL" sz="3200" dirty="0">
                <a:latin typeface="Times New Roman" panose="02020603050405020304" pitchFamily="18" charset="0"/>
                <a:ea typeface="Times New Roman" panose="02020603050405020304" pitchFamily="18" charset="0"/>
              </a:rPr>
              <a:t>Ýaşaýyş sikliniň dürli fazasynda  strategiýanyň  şeýle görnüşi ulanylmak bolar. Munuň özi, nyrh boýunça islegiň ýokary çeýeliginde aýratyn-da netijelidir. Şeýle ýagdaýlarda ulanylýar:</a:t>
            </a:r>
            <a:endParaRPr lang="ru-RU" sz="3200" dirty="0">
              <a:latin typeface="Times New Roman" panose="02020603050405020304" pitchFamily="18" charset="0"/>
              <a:ea typeface="Times New Roman" panose="02020603050405020304" pitchFamily="18" charset="0"/>
            </a:endParaRPr>
          </a:p>
          <a:p>
            <a:pPr marL="449580" algn="just">
              <a:spcAft>
                <a:spcPts val="0"/>
              </a:spcAft>
            </a:pPr>
            <a:r>
              <a:rPr lang="sq-AL" sz="3200" dirty="0">
                <a:latin typeface="Times New Roman" panose="02020603050405020304" pitchFamily="18" charset="0"/>
                <a:ea typeface="Times New Roman" panose="02020603050405020304" pitchFamily="18" charset="0"/>
              </a:rPr>
              <a:t>-bazara girmek öz  harydyň paýyny (udel agramyny) artdyrmak maksady bilen ulanylýar.Eger-de bir önüme hasaplanan çykdajylar satuw mukdary ösmegi bilen çalt peselse, onda şeýle wariant maksada  laýyk. Pes nyrhlar bäsdeşlere şonuň ýaly harydy döretmäge bäsdeşleri  höweslendirmeýär, sebäbi şeýle ýagdaýda olar pes  peýda berýär;</a:t>
            </a:r>
            <a:endParaRPr lang="ru-RU" sz="3200" dirty="0">
              <a:latin typeface="Times New Roman" panose="02020603050405020304" pitchFamily="18" charset="0"/>
              <a:ea typeface="Times New Roman" panose="02020603050405020304" pitchFamily="18" charset="0"/>
            </a:endParaRPr>
          </a:p>
          <a:p>
            <a:pPr marL="449580" algn="just">
              <a:spcAft>
                <a:spcPts val="0"/>
              </a:spcAft>
            </a:pPr>
            <a:r>
              <a:rPr lang="sq-AL" sz="3200" dirty="0">
                <a:latin typeface="Times New Roman" panose="02020603050405020304" pitchFamily="18" charset="0"/>
                <a:ea typeface="Times New Roman" panose="02020603050405020304" pitchFamily="18" charset="0"/>
              </a:rPr>
              <a:t>-önümçilik kuwwatlaryny doldurmak maksady;</a:t>
            </a:r>
            <a:endParaRPr lang="ru-RU" sz="3200" dirty="0">
              <a:latin typeface="Times New Roman" panose="02020603050405020304" pitchFamily="18" charset="0"/>
              <a:ea typeface="Times New Roman" panose="02020603050405020304" pitchFamily="18" charset="0"/>
            </a:endParaRPr>
          </a:p>
          <a:p>
            <a:pPr marL="449580" algn="just">
              <a:spcAft>
                <a:spcPts val="0"/>
              </a:spcAft>
            </a:pPr>
            <a:r>
              <a:rPr lang="sq-AL" sz="3200" dirty="0">
                <a:latin typeface="Times New Roman" panose="02020603050405020304" pitchFamily="18" charset="0"/>
                <a:ea typeface="Times New Roman" panose="02020603050405020304" pitchFamily="18" charset="0"/>
              </a:rPr>
              <a:t>-batmakdan gaýry bolmak.</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Pes nyrhlar strategiýasy “Çalt”peýdany  däl-de, eýsem uzak möhletli peýdany almaklyga ymtylýar.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067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1948746" cy="6986528"/>
          </a:xfrm>
          <a:prstGeom prst="rect">
            <a:avLst/>
          </a:prstGeom>
        </p:spPr>
        <p:txBody>
          <a:bodyPr wrap="square">
            <a:spAutoFit/>
          </a:bodyPr>
          <a:lstStyle/>
          <a:p>
            <a:pPr marL="449580" algn="just">
              <a:spcAft>
                <a:spcPts val="0"/>
              </a:spcAft>
            </a:pPr>
            <a:r>
              <a:rPr lang="sq-AL" sz="3200" u="sng" dirty="0">
                <a:latin typeface="Times New Roman" panose="02020603050405020304" pitchFamily="18" charset="0"/>
                <a:ea typeface="Times New Roman" panose="02020603050405020304" pitchFamily="18" charset="0"/>
              </a:rPr>
              <a:t>4.Maksatlaýyn nyrhlaryň strategiýasy</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Berlen strategiýa  boýunça nyrhlar nähili üýtgesede, satuw möçberi , peýdanyň massasy  üýtgemeli däl, ýagny  peýda bitewi ululyk bolup durýar. Esasanda iri kompaniýalarda ulanylýar.</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 </a:t>
            </a:r>
            <a:endParaRPr lang="ru-RU" sz="3200" dirty="0">
              <a:latin typeface="Times New Roman" panose="02020603050405020304" pitchFamily="18" charset="0"/>
              <a:ea typeface="Times New Roman" panose="02020603050405020304" pitchFamily="18" charset="0"/>
            </a:endParaRPr>
          </a:p>
          <a:p>
            <a:pPr marL="449580" algn="just">
              <a:spcAft>
                <a:spcPts val="0"/>
              </a:spcAft>
            </a:pPr>
            <a:r>
              <a:rPr lang="sq-AL" sz="3200" u="sng" dirty="0">
                <a:latin typeface="Times New Roman" panose="02020603050405020304" pitchFamily="18" charset="0"/>
                <a:ea typeface="Times New Roman" panose="02020603050405020304" pitchFamily="18" charset="0"/>
              </a:rPr>
              <a:t>5.Ýeňillik nyrhlaryň strategiýasy </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Munuň maksady –satuw möçberini artdyrmak. Önümiň ýaşaýyş sikliniň ahyrynda ulanylýar we dürli ýeňillikler  ulanylanda ýüze çykýar.</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 </a:t>
            </a:r>
            <a:endParaRPr lang="ru-RU" sz="3200" dirty="0">
              <a:latin typeface="Times New Roman" panose="02020603050405020304" pitchFamily="18" charset="0"/>
              <a:ea typeface="Times New Roman" panose="02020603050405020304" pitchFamily="18" charset="0"/>
            </a:endParaRPr>
          </a:p>
          <a:p>
            <a:pPr marL="449580" algn="just">
              <a:spcAft>
                <a:spcPts val="0"/>
              </a:spcAft>
            </a:pPr>
            <a:r>
              <a:rPr lang="sq-AL" sz="3200" u="sng" dirty="0">
                <a:latin typeface="Times New Roman" panose="02020603050405020304" pitchFamily="18" charset="0"/>
                <a:ea typeface="Times New Roman" panose="02020603050405020304" pitchFamily="18" charset="0"/>
              </a:rPr>
              <a:t>6.”Baglaşdyrylan” nyrh emele gelmeginiň strategiýasy</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Berlen strategiýa ulanylanda  nyrhy bellemekde sarp ediş diýlip atlandyrylýan nyrha gönükdirilýär. Munuň özi harydyň nyrhynyň we ony ulanmak boýunça  harajatlaryň jemine  deňdir.</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88521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1903"/>
            <a:ext cx="11922369" cy="6986528"/>
          </a:xfrm>
          <a:prstGeom prst="rect">
            <a:avLst/>
          </a:prstGeom>
        </p:spPr>
        <p:txBody>
          <a:bodyPr wrap="square">
            <a:spAutoFit/>
          </a:bodyPr>
          <a:lstStyle/>
          <a:p>
            <a:pPr marL="449580" algn="just">
              <a:spcAft>
                <a:spcPts val="0"/>
              </a:spcAft>
            </a:pPr>
            <a:r>
              <a:rPr lang="sq-AL" sz="3200" u="sng" dirty="0">
                <a:latin typeface="Times New Roman" panose="02020603050405020304" pitchFamily="18" charset="0"/>
                <a:ea typeface="Times New Roman" panose="02020603050405020304" pitchFamily="18" charset="0"/>
              </a:rPr>
              <a:t>7.”Öňde baryjydan ugur almak” strategiýasy.</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Firmanyň täze  önümleri bazarda hödürlenýänharytlaryň köpüsi  bilen deňeşdirilende tapawudy näçe  az  bolsa, şonça-da täze harytlaryň nyrh derejesi pudagyň öňde baryjysynyň kesgitlän nyrhlaryna ýakyňdyr.</a:t>
            </a:r>
            <a:endParaRPr lang="ru-RU" sz="3200" dirty="0">
              <a:latin typeface="Times New Roman" panose="02020603050405020304" pitchFamily="18" charset="0"/>
              <a:ea typeface="Times New Roman" panose="02020603050405020304" pitchFamily="18" charset="0"/>
            </a:endParaRPr>
          </a:p>
          <a:p>
            <a:pPr marL="449580" indent="449580" algn="just">
              <a:spcAft>
                <a:spcPts val="0"/>
              </a:spcAft>
            </a:pPr>
            <a:r>
              <a:rPr lang="sq-AL" sz="3200" dirty="0">
                <a:latin typeface="Times New Roman" panose="02020603050405020304" pitchFamily="18" charset="0"/>
                <a:ea typeface="Times New Roman" panose="02020603050405020304" pitchFamily="18" charset="0"/>
              </a:rPr>
              <a:t>Ondan başga-da öňde baryjynyň nyrhlaryny ulanmaklygyň gerekligini  kesgitleýän  beýleki  şertler hem bar. Eger-de kärhana bazarda  uly bolmadyk, öndüriji hökmünde  ( bazarda tutýan  orny ýa-da önümiň  berlen görnüşiniň satuw möçberi boýunça) çykyş edýän bolsa, onda öndüriji üçin has amatly, eger-de ol  pudagyň öňde baryjy kompaniýalarynyň  önüminiň nyrhlaryna  meňzeş nyrhlary  (öz önümlerine) öndüriji  (kesgitlense) bellense, ters ýagdaýda, iri öndürijiler nyrhlary bellemäge mejbur edýärler we bazardan autsaýder-kärhananyň gysyp çykarýarlar.</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44373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707</Words>
  <Application>Microsoft Office PowerPoint</Application>
  <PresentationFormat>Широкоэкранный</PresentationFormat>
  <Paragraphs>41</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toylyyevya</dc:creator>
  <cp:lastModifiedBy>toylyyevya</cp:lastModifiedBy>
  <cp:revision>3</cp:revision>
  <dcterms:created xsi:type="dcterms:W3CDTF">2021-01-15T06:05:45Z</dcterms:created>
  <dcterms:modified xsi:type="dcterms:W3CDTF">2021-02-13T10:05:25Z</dcterms:modified>
</cp:coreProperties>
</file>