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78"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634769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3543287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282127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776548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71385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EE27810-7876-4716-8760-935B4C9D7480}" type="datetimeFigureOut">
              <a:rPr lang="ru-RU" smtClean="0"/>
              <a:t>03.09.2018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608348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EE27810-7876-4716-8760-935B4C9D7480}" type="datetimeFigureOut">
              <a:rPr lang="ru-RU" smtClean="0"/>
              <a:t>03.09.2018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405058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EE27810-7876-4716-8760-935B4C9D7480}" type="datetimeFigureOut">
              <a:rPr lang="ru-RU" smtClean="0"/>
              <a:t>03.09.2018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3146104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EE27810-7876-4716-8760-935B4C9D7480}" type="datetimeFigureOut">
              <a:rPr lang="ru-RU" smtClean="0"/>
              <a:t>03.09.2018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2606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E27810-7876-4716-8760-935B4C9D7480}" type="datetimeFigureOut">
              <a:rPr lang="ru-RU" smtClean="0"/>
              <a:t>03.09.2018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3955396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E27810-7876-4716-8760-935B4C9D7480}" type="datetimeFigureOut">
              <a:rPr lang="ru-RU" smtClean="0"/>
              <a:t>03.09.2018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C4B12C-7B4D-408C-9C27-15F48D605DB4}" type="slidenum">
              <a:rPr lang="ru-RU" smtClean="0"/>
              <a:t>‹#›</a:t>
            </a:fld>
            <a:endParaRPr lang="ru-RU"/>
          </a:p>
        </p:txBody>
      </p:sp>
    </p:spTree>
    <p:extLst>
      <p:ext uri="{BB962C8B-B14F-4D97-AF65-F5344CB8AC3E}">
        <p14:creationId xmlns:p14="http://schemas.microsoft.com/office/powerpoint/2010/main" val="161530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27810-7876-4716-8760-935B4C9D7480}" type="datetimeFigureOut">
              <a:rPr lang="ru-RU" smtClean="0"/>
              <a:t>03.09.2018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4B12C-7B4D-408C-9C27-15F48D605DB4}" type="slidenum">
              <a:rPr lang="ru-RU" smtClean="0"/>
              <a:t>‹#›</a:t>
            </a:fld>
            <a:endParaRPr lang="ru-RU"/>
          </a:p>
        </p:txBody>
      </p:sp>
    </p:spTree>
    <p:extLst>
      <p:ext uri="{BB962C8B-B14F-4D97-AF65-F5344CB8AC3E}">
        <p14:creationId xmlns:p14="http://schemas.microsoft.com/office/powerpoint/2010/main" val="280126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7883" y="0"/>
            <a:ext cx="10163694" cy="2387600"/>
          </a:xfrm>
        </p:spPr>
        <p:txBody>
          <a:bodyPr>
            <a:normAutofit/>
          </a:bodyPr>
          <a:lstStyle/>
          <a:p>
            <a:r>
              <a:rPr lang="tk-TM" dirty="0" smtClean="0">
                <a:latin typeface="Times New Roman" panose="02020603050405020304" pitchFamily="18" charset="0"/>
                <a:cs typeface="Times New Roman" panose="02020603050405020304" pitchFamily="18" charset="0"/>
              </a:rPr>
              <a:t>Materiallaryň garşylygy dersi boýunça Umumy sapak </a:t>
            </a:r>
            <a:r>
              <a:rPr lang="ru-RU" dirty="0" smtClean="0">
                <a:latin typeface="Times New Roman" panose="02020603050405020304" pitchFamily="18" charset="0"/>
                <a:cs typeface="Times New Roman" panose="02020603050405020304" pitchFamily="18" charset="0"/>
              </a:rPr>
              <a:t>№2</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65512" y="4405745"/>
            <a:ext cx="11388435" cy="2809702"/>
          </a:xfrm>
        </p:spPr>
        <p:txBody>
          <a:bodyPr>
            <a:normAutofit/>
          </a:bodyPr>
          <a:lstStyle/>
          <a:p>
            <a:pPr algn="l"/>
            <a:r>
              <a:rPr lang="tk-TM" sz="3200" b="1" dirty="0" smtClean="0">
                <a:latin typeface="Times New Roman" panose="02020603050405020304" pitchFamily="18" charset="0"/>
                <a:cs typeface="Times New Roman" panose="02020603050405020304" pitchFamily="18" charset="0"/>
              </a:rPr>
              <a:t>Taýýarlan:                                     Mugallym: Rejepow Altymyrat</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998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0967" y="806480"/>
            <a:ext cx="9071957" cy="1670713"/>
          </a:xfrm>
        </p:spPr>
        <p:txBody>
          <a:bodyPr>
            <a:normAutofit fontScale="90000"/>
          </a:bodyPr>
          <a:lstStyle/>
          <a:p>
            <a:pPr>
              <a:lnSpc>
                <a:spcPct val="115000"/>
              </a:lnSpc>
              <a:spcAft>
                <a:spcPts val="1000"/>
              </a:spcAft>
            </a:pP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Konstruksiýanyň</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hasaplaýyş</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şekili</a:t>
            </a:r>
            <a:r>
              <a:rPr lang="ru-RU" sz="4900" dirty="0" smtClean="0">
                <a:effectLst/>
                <a:latin typeface="Calibri" panose="020F0502020204030204" pitchFamily="34" charset="0"/>
                <a:ea typeface="Times New Roman" panose="02020603050405020304" pitchFamily="18" charset="0"/>
                <a:cs typeface="Times New Roman" panose="02020603050405020304" pitchFamily="18" charset="0"/>
              </a:rPr>
              <a:t/>
            </a:r>
            <a:br>
              <a:rPr lang="ru-RU" sz="4900" dirty="0" smtClean="0">
                <a:effectLst/>
                <a:latin typeface="Calibri" panose="020F0502020204030204" pitchFamily="34" charset="0"/>
                <a:ea typeface="Times New Roman" panose="02020603050405020304" pitchFamily="18" charset="0"/>
                <a:cs typeface="Times New Roman" panose="02020603050405020304" pitchFamily="18" charset="0"/>
              </a:rPr>
            </a:b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we</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oňa</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täsir</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edýän</a:t>
            </a:r>
            <a:r>
              <a:rPr lang="ru-RU" sz="49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9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güýçler</a:t>
            </a:r>
            <a:r>
              <a:rPr lang="ru-RU"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800" dirty="0" smtClean="0">
                <a:effectLst/>
                <a:latin typeface="Calibri" panose="020F0502020204030204" pitchFamily="34" charset="0"/>
                <a:ea typeface="Times New Roman" panose="02020603050405020304" pitchFamily="18" charset="0"/>
                <a:cs typeface="Times New Roman" panose="02020603050405020304" pitchFamily="18" charset="0"/>
              </a:rPr>
              <a:t/>
            </a:r>
            <a:br>
              <a:rPr lang="ru-RU" sz="2800" dirty="0" smtClean="0">
                <a:effectLst/>
                <a:latin typeface="Calibri" panose="020F0502020204030204" pitchFamily="34" charset="0"/>
                <a:ea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49382" y="2261062"/>
            <a:ext cx="11704320" cy="3591098"/>
          </a:xfrm>
        </p:spPr>
        <p:txBody>
          <a:bodyPr/>
          <a:lstStyle/>
          <a:p>
            <a:pPr algn="just"/>
            <a:r>
              <a:rPr lang="en-US" sz="4800" dirty="0" smtClean="0">
                <a:latin typeface="Times New Roman" panose="02020603050405020304" pitchFamily="18" charset="0"/>
                <a:cs typeface="Times New Roman" panose="02020603050405020304" pitchFamily="18" charset="0"/>
              </a:rPr>
              <a:t>1. </a:t>
            </a:r>
            <a:r>
              <a:rPr lang="en-US" sz="4800" dirty="0" err="1" smtClean="0">
                <a:latin typeface="Times New Roman" panose="02020603050405020304" pitchFamily="18" charset="0"/>
                <a:cs typeface="Times New Roman" panose="02020603050405020304" pitchFamily="18" charset="0"/>
              </a:rPr>
              <a:t>Hasaplaýyş</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şekili</a:t>
            </a:r>
            <a:r>
              <a:rPr lang="en-US" sz="4800" dirty="0" smtClean="0">
                <a:latin typeface="Times New Roman" panose="02020603050405020304" pitchFamily="18" charset="0"/>
                <a:cs typeface="Times New Roman" panose="02020603050405020304" pitchFamily="18" charset="0"/>
              </a:rPr>
              <a:t> we </a:t>
            </a:r>
            <a:r>
              <a:rPr lang="en-US" sz="4800" dirty="0" err="1" smtClean="0">
                <a:latin typeface="Times New Roman" panose="02020603050405020304" pitchFamily="18" charset="0"/>
                <a:cs typeface="Times New Roman" panose="02020603050405020304" pitchFamily="18" charset="0"/>
              </a:rPr>
              <a:t>bir</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nokada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goýlan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güýçler</a:t>
            </a:r>
            <a:r>
              <a:rPr lang="en-US" sz="4800" dirty="0" smtClean="0">
                <a:latin typeface="Times New Roman" panose="02020603050405020304" pitchFamily="18" charset="0"/>
                <a:cs typeface="Times New Roman" panose="02020603050405020304" pitchFamily="18" charset="0"/>
              </a:rPr>
              <a:t>. </a:t>
            </a:r>
          </a:p>
          <a:p>
            <a:pPr algn="just"/>
            <a:endParaRPr lang="en-US" sz="4800" dirty="0" smtClean="0">
              <a:latin typeface="Times New Roman" panose="02020603050405020304" pitchFamily="18" charset="0"/>
              <a:cs typeface="Times New Roman" panose="02020603050405020304" pitchFamily="18" charset="0"/>
            </a:endParaRPr>
          </a:p>
          <a:p>
            <a:pPr algn="just"/>
            <a:r>
              <a:rPr lang="en-US" sz="4800" dirty="0" smtClean="0">
                <a:latin typeface="Times New Roman" panose="02020603050405020304" pitchFamily="18" charset="0"/>
                <a:cs typeface="Times New Roman" panose="02020603050405020304" pitchFamily="18" charset="0"/>
              </a:rPr>
              <a:t>2. </a:t>
            </a:r>
            <a:r>
              <a:rPr lang="en-US" sz="4800" dirty="0" err="1" smtClean="0">
                <a:latin typeface="Times New Roman" panose="02020603050405020304" pitchFamily="18" charset="0"/>
                <a:cs typeface="Times New Roman" panose="02020603050405020304" pitchFamily="18" charset="0"/>
              </a:rPr>
              <a:t>Ýaýran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güýçler</a:t>
            </a:r>
            <a:r>
              <a:rPr lang="en-US" sz="4800"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330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7740" y="714895"/>
            <a:ext cx="10703329" cy="1457932"/>
          </a:xfrm>
        </p:spPr>
        <p:txBody>
          <a:bodyPr>
            <a:normAutofit fontScale="90000"/>
          </a:bodyPr>
          <a:lstStyle/>
          <a:p>
            <a:pPr lvl="0">
              <a:spcBef>
                <a:spcPts val="1000"/>
              </a:spcBef>
            </a:pPr>
            <a:r>
              <a:rPr lang="en-US" sz="4800" b="1" dirty="0">
                <a:solidFill>
                  <a:prstClr val="black"/>
                </a:solidFill>
                <a:latin typeface="Times New Roman" panose="02020603050405020304" pitchFamily="18" charset="0"/>
                <a:ea typeface="+mn-ea"/>
                <a:cs typeface="Times New Roman" panose="02020603050405020304" pitchFamily="18" charset="0"/>
              </a:rPr>
              <a:t>1. </a:t>
            </a:r>
            <a:r>
              <a:rPr lang="en-US" sz="4800" b="1" dirty="0" err="1">
                <a:solidFill>
                  <a:prstClr val="black"/>
                </a:solidFill>
                <a:latin typeface="Times New Roman" panose="02020603050405020304" pitchFamily="18" charset="0"/>
                <a:ea typeface="+mn-ea"/>
                <a:cs typeface="Times New Roman" panose="02020603050405020304" pitchFamily="18" charset="0"/>
              </a:rPr>
              <a:t>Hasaplaýyş</a:t>
            </a:r>
            <a:r>
              <a:rPr lang="en-US" sz="4800" b="1" dirty="0">
                <a:solidFill>
                  <a:prstClr val="black"/>
                </a:solidFill>
                <a:latin typeface="Times New Roman" panose="02020603050405020304" pitchFamily="18" charset="0"/>
                <a:ea typeface="+mn-ea"/>
                <a:cs typeface="Times New Roman" panose="02020603050405020304" pitchFamily="18" charset="0"/>
              </a:rPr>
              <a:t> </a:t>
            </a:r>
            <a:r>
              <a:rPr lang="en-US" sz="4800" b="1" dirty="0" err="1">
                <a:solidFill>
                  <a:prstClr val="black"/>
                </a:solidFill>
                <a:latin typeface="Times New Roman" panose="02020603050405020304" pitchFamily="18" charset="0"/>
                <a:ea typeface="+mn-ea"/>
                <a:cs typeface="Times New Roman" panose="02020603050405020304" pitchFamily="18" charset="0"/>
              </a:rPr>
              <a:t>şekili</a:t>
            </a:r>
            <a:r>
              <a:rPr lang="en-US" sz="4800" b="1" dirty="0">
                <a:solidFill>
                  <a:prstClr val="black"/>
                </a:solidFill>
                <a:latin typeface="Times New Roman" panose="02020603050405020304" pitchFamily="18" charset="0"/>
                <a:ea typeface="+mn-ea"/>
                <a:cs typeface="Times New Roman" panose="02020603050405020304" pitchFamily="18" charset="0"/>
              </a:rPr>
              <a:t> we </a:t>
            </a:r>
            <a:r>
              <a:rPr lang="en-US" sz="4800" b="1" dirty="0" err="1">
                <a:solidFill>
                  <a:prstClr val="black"/>
                </a:solidFill>
                <a:latin typeface="Times New Roman" panose="02020603050405020304" pitchFamily="18" charset="0"/>
                <a:ea typeface="+mn-ea"/>
                <a:cs typeface="Times New Roman" panose="02020603050405020304" pitchFamily="18" charset="0"/>
              </a:rPr>
              <a:t>bir</a:t>
            </a:r>
            <a:r>
              <a:rPr lang="en-US" sz="4800" b="1" dirty="0">
                <a:solidFill>
                  <a:prstClr val="black"/>
                </a:solidFill>
                <a:latin typeface="Times New Roman" panose="02020603050405020304" pitchFamily="18" charset="0"/>
                <a:ea typeface="+mn-ea"/>
                <a:cs typeface="Times New Roman" panose="02020603050405020304" pitchFamily="18" charset="0"/>
              </a:rPr>
              <a:t> </a:t>
            </a:r>
            <a:r>
              <a:rPr lang="en-US" sz="4800" b="1" dirty="0" err="1">
                <a:solidFill>
                  <a:prstClr val="black"/>
                </a:solidFill>
                <a:latin typeface="Times New Roman" panose="02020603050405020304" pitchFamily="18" charset="0"/>
                <a:ea typeface="+mn-ea"/>
                <a:cs typeface="Times New Roman" panose="02020603050405020304" pitchFamily="18" charset="0"/>
              </a:rPr>
              <a:t>nokada</a:t>
            </a:r>
            <a:r>
              <a:rPr lang="en-US" sz="4800" b="1" dirty="0">
                <a:solidFill>
                  <a:prstClr val="black"/>
                </a:solidFill>
                <a:latin typeface="Times New Roman" panose="02020603050405020304" pitchFamily="18" charset="0"/>
                <a:ea typeface="+mn-ea"/>
                <a:cs typeface="Times New Roman" panose="02020603050405020304" pitchFamily="18" charset="0"/>
              </a:rPr>
              <a:t> </a:t>
            </a:r>
            <a:r>
              <a:rPr lang="en-US" sz="4800" b="1" dirty="0" err="1">
                <a:solidFill>
                  <a:prstClr val="black"/>
                </a:solidFill>
                <a:latin typeface="Times New Roman" panose="02020603050405020304" pitchFamily="18" charset="0"/>
                <a:ea typeface="+mn-ea"/>
                <a:cs typeface="Times New Roman" panose="02020603050405020304" pitchFamily="18" charset="0"/>
              </a:rPr>
              <a:t>goýlan</a:t>
            </a:r>
            <a:r>
              <a:rPr lang="en-US" sz="4800" b="1" dirty="0">
                <a:solidFill>
                  <a:prstClr val="black"/>
                </a:solidFill>
                <a:latin typeface="Times New Roman" panose="02020603050405020304" pitchFamily="18" charset="0"/>
                <a:ea typeface="+mn-ea"/>
                <a:cs typeface="Times New Roman" panose="02020603050405020304" pitchFamily="18" charset="0"/>
              </a:rPr>
              <a:t>   </a:t>
            </a:r>
            <a:r>
              <a:rPr lang="en-US" sz="4800" b="1" dirty="0" err="1">
                <a:solidFill>
                  <a:prstClr val="black"/>
                </a:solidFill>
                <a:latin typeface="Times New Roman" panose="02020603050405020304" pitchFamily="18" charset="0"/>
                <a:ea typeface="+mn-ea"/>
                <a:cs typeface="Times New Roman" panose="02020603050405020304" pitchFamily="18" charset="0"/>
              </a:rPr>
              <a:t>güýçler</a:t>
            </a:r>
            <a:r>
              <a:rPr lang="en-US" sz="4800" b="1" dirty="0">
                <a:solidFill>
                  <a:prstClr val="black"/>
                </a:solidFill>
                <a:latin typeface="Times New Roman" panose="02020603050405020304" pitchFamily="18" charset="0"/>
                <a:ea typeface="+mn-ea"/>
                <a:cs typeface="Times New Roman" panose="02020603050405020304" pitchFamily="18" charset="0"/>
              </a:rPr>
              <a:t>. </a:t>
            </a:r>
            <a:r>
              <a:rPr lang="en-US" sz="4800" dirty="0">
                <a:solidFill>
                  <a:prstClr val="black"/>
                </a:solidFill>
                <a:latin typeface="Times New Roman" panose="02020603050405020304" pitchFamily="18" charset="0"/>
                <a:ea typeface="+mn-ea"/>
                <a:cs typeface="Times New Roman" panose="02020603050405020304" pitchFamily="18" charset="0"/>
              </a:rPr>
              <a:t/>
            </a:r>
            <a:br>
              <a:rPr lang="en-US" sz="4800" dirty="0">
                <a:solidFill>
                  <a:prstClr val="black"/>
                </a:solidFill>
                <a:latin typeface="Times New Roman" panose="02020603050405020304" pitchFamily="18" charset="0"/>
                <a:ea typeface="+mn-ea"/>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5885" y="1828800"/>
            <a:ext cx="11654442" cy="4721629"/>
          </a:xfrm>
        </p:spPr>
        <p:txBody>
          <a:bodyPr/>
          <a:lstStyle/>
          <a:p>
            <a:pPr marL="0" indent="0" algn="ctr">
              <a:lnSpc>
                <a:spcPct val="107000"/>
              </a:lnSpc>
              <a:spcAft>
                <a:spcPts val="0"/>
              </a:spcAft>
              <a:buNone/>
            </a:pPr>
            <a:r>
              <a:rPr lang="sq-AL"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Hasaplaýyş şekili.</a:t>
            </a:r>
            <a:r>
              <a:rPr lang="sq-AL" sz="3600" dirty="0">
                <a:latin typeface="Times New Roman" panose="02020603050405020304" pitchFamily="18" charset="0"/>
                <a:ea typeface="Times New Roman" panose="02020603050405020304" pitchFamily="18" charset="0"/>
                <a:cs typeface="Times New Roman" panose="02020603050405020304" pitchFamily="18" charset="0"/>
              </a:rPr>
              <a:t> Konstruksiýanyň işleýşine az täsir edýän faktorlary hasaba alman s</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a:t>
            </a:r>
            <a:r>
              <a:rPr lang="sq-AL" sz="3600" dirty="0">
                <a:latin typeface="Times New Roman" panose="02020603050405020304" pitchFamily="18" charset="0"/>
                <a:ea typeface="Times New Roman" panose="02020603050405020304" pitchFamily="18" charset="0"/>
                <a:cs typeface="Times New Roman" panose="02020603050405020304" pitchFamily="18" charset="0"/>
              </a:rPr>
              <a:t>dalaşdyrylyp düzülen iş modeline hasaplaýyş şekli diýilýär.</a:t>
            </a:r>
            <a:endParaRPr lang="ru-RU" sz="3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sq-AL" sz="3600" dirty="0">
                <a:latin typeface="Times New Roman" panose="02020603050405020304" pitchFamily="18" charset="0"/>
                <a:ea typeface="Times New Roman" panose="02020603050405020304" pitchFamily="18" charset="0"/>
              </a:rPr>
              <a:t>Oňa täsir edýän güýçlere we olaryň toparlara bölüşine seredip </a:t>
            </a:r>
            <a:r>
              <a:rPr lang="sq-AL" sz="3600" dirty="0" smtClean="0">
                <a:latin typeface="Times New Roman" panose="02020603050405020304" pitchFamily="18" charset="0"/>
                <a:ea typeface="Times New Roman" panose="02020603050405020304" pitchFamily="18" charset="0"/>
              </a:rPr>
              <a:t>geçeliň</a:t>
            </a:r>
            <a:r>
              <a:rPr lang="en-US"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78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1891" y="548640"/>
            <a:ext cx="11321934" cy="5852160"/>
          </a:xfrm>
        </p:spPr>
        <p:txBody>
          <a:bodyPr/>
          <a:lstStyle/>
          <a:p>
            <a:pPr algn="just">
              <a:lnSpc>
                <a:spcPct val="107000"/>
              </a:lnSpc>
              <a:spcAft>
                <a:spcPts val="0"/>
              </a:spcAft>
            </a:pPr>
            <a:r>
              <a:rPr lang="sq-AL" b="1" dirty="0">
                <a:latin typeface="Times New Roman" panose="02020603050405020304" pitchFamily="18" charset="0"/>
                <a:ea typeface="Times New Roman" panose="02020603050405020304" pitchFamily="18" charset="0"/>
                <a:cs typeface="Times New Roman" panose="02020603050405020304" pitchFamily="18" charset="0"/>
              </a:rPr>
              <a:t>Bir nokatda goýlan güýçler.</a:t>
            </a:r>
            <a:r>
              <a:rPr lang="sq-AL" dirty="0">
                <a:latin typeface="Times New Roman" panose="02020603050405020304" pitchFamily="18" charset="0"/>
                <a:ea typeface="Times New Roman" panose="02020603050405020304" pitchFamily="18" charset="0"/>
                <a:cs typeface="Times New Roman" panose="02020603050405020304" pitchFamily="18" charset="0"/>
              </a:rPr>
              <a:t> Eger konstruksiýa täsir edýän güýç onuň örän ki</a:t>
            </a:r>
            <a:r>
              <a:rPr lang="ru-RU" dirty="0">
                <a:latin typeface="Times New Roman" panose="02020603050405020304" pitchFamily="18" charset="0"/>
                <a:ea typeface="Times New Roman" panose="02020603050405020304" pitchFamily="18" charset="0"/>
                <a:cs typeface="Times New Roman" panose="02020603050405020304" pitchFamily="18" charset="0"/>
              </a:rPr>
              <a:t>ç</a:t>
            </a:r>
            <a:r>
              <a:rPr lang="sq-AL" dirty="0">
                <a:latin typeface="Times New Roman" panose="02020603050405020304" pitchFamily="18" charset="0"/>
                <a:ea typeface="Times New Roman" panose="02020603050405020304" pitchFamily="18" charset="0"/>
                <a:cs typeface="Times New Roman" panose="02020603050405020304" pitchFamily="18" charset="0"/>
              </a:rPr>
              <a:t>i meýdanyna täsir edýän bolsa onda oňa bir nokatda goýlan güýç diýilýär.</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4022785" y="1745673"/>
            <a:ext cx="4472822" cy="3631666"/>
          </a:xfrm>
          <a:prstGeom prst="rect">
            <a:avLst/>
          </a:prstGeom>
        </p:spPr>
      </p:pic>
      <p:sp>
        <p:nvSpPr>
          <p:cNvPr id="5" name="Прямоугольник 4"/>
          <p:cNvSpPr/>
          <p:nvPr/>
        </p:nvSpPr>
        <p:spPr>
          <a:xfrm>
            <a:off x="3287240" y="5645316"/>
            <a:ext cx="5911236" cy="487506"/>
          </a:xfrm>
          <a:prstGeom prst="rect">
            <a:avLst/>
          </a:prstGeom>
        </p:spPr>
        <p:txBody>
          <a:bodyPr wrap="square">
            <a:spAutoFit/>
          </a:bodyPr>
          <a:lstStyle/>
          <a:p>
            <a:pPr algn="ctr">
              <a:lnSpc>
                <a:spcPct val="107000"/>
              </a:lnSpc>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9</a:t>
            </a:r>
            <a:r>
              <a:rPr lang="sq-AL"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-njy surat Bir nokatda goýlan güýçler</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9001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9258" y="432262"/>
            <a:ext cx="11671069" cy="6068291"/>
          </a:xfrm>
        </p:spPr>
        <p:txBody>
          <a:bodyPr>
            <a:normAutofit/>
          </a:bodyPr>
          <a:lstStyle/>
          <a:p>
            <a:pPr algn="just">
              <a:lnSpc>
                <a:spcPct val="107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Sen Wenanyň ýörelgesiniň esasynda güýjiň goýlan nokadyndan uzaklaşan nokatlardaky içki güýçleriň bahasy güýjiň goýluşyna bagly däldir.</a:t>
            </a:r>
            <a:endParaRPr lang="ru-RU"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sq-AL" sz="3600" b="1" dirty="0">
                <a:latin typeface="Times New Roman" panose="02020603050405020304" pitchFamily="18" charset="0"/>
                <a:ea typeface="Times New Roman" panose="02020603050405020304" pitchFamily="18" charset="0"/>
              </a:rPr>
              <a:t>Ýaýran güýçler.</a:t>
            </a:r>
            <a:r>
              <a:rPr lang="sq-AL" sz="3600" dirty="0">
                <a:latin typeface="Times New Roman" panose="02020603050405020304" pitchFamily="18" charset="0"/>
                <a:ea typeface="Times New Roman" panose="02020603050405020304" pitchFamily="18" charset="0"/>
              </a:rPr>
              <a:t> Eger konstruksiýa täsir edýän güýç onuň meýdanynyň köp bölegini tutýan bolsa onda oňa bir nokatda goýlan güýç hökmünde seredip bolmaýar. Olar</a:t>
            </a:r>
            <a:r>
              <a:rPr lang="ru-RU" sz="3600" dirty="0">
                <a:latin typeface="Times New Roman" panose="02020603050405020304" pitchFamily="18" charset="0"/>
                <a:ea typeface="Times New Roman" panose="02020603050405020304" pitchFamily="18" charset="0"/>
              </a:rPr>
              <a:t>a</a:t>
            </a:r>
            <a:r>
              <a:rPr lang="sq-AL" sz="3600" dirty="0">
                <a:latin typeface="Times New Roman" panose="02020603050405020304" pitchFamily="18" charset="0"/>
                <a:ea typeface="Times New Roman" panose="02020603050405020304" pitchFamily="18" charset="0"/>
              </a:rPr>
              <a:t> ýaýran gü</a:t>
            </a:r>
            <a:r>
              <a:rPr lang="ru-RU" sz="3600" dirty="0">
                <a:latin typeface="Times New Roman" panose="02020603050405020304" pitchFamily="18" charset="0"/>
                <a:ea typeface="Times New Roman" panose="02020603050405020304" pitchFamily="18" charset="0"/>
              </a:rPr>
              <a:t>ý</a:t>
            </a:r>
            <a:r>
              <a:rPr lang="sq-AL" sz="3600" dirty="0">
                <a:latin typeface="Times New Roman" panose="02020603050405020304" pitchFamily="18" charset="0"/>
                <a:ea typeface="Times New Roman" panose="02020603050405020304" pitchFamily="18" charset="0"/>
              </a:rPr>
              <a:t>ç hokmünde seretmeli, deňagramly we deňagramsyz ýaýran güýçlere bölünýärler</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29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C:\Documents and Settings\Nazar\Рабочий стол\8.png"/>
          <p:cNvPicPr>
            <a:picLocks noGrp="1"/>
          </p:cNvPicPr>
          <p:nvPr>
            <p:ph idx="1"/>
          </p:nvPr>
        </p:nvPicPr>
        <p:blipFill>
          <a:blip r:embed="rId2" cstate="print"/>
          <a:srcRect/>
          <a:stretch>
            <a:fillRect/>
          </a:stretch>
        </p:blipFill>
        <p:spPr bwMode="auto">
          <a:xfrm>
            <a:off x="3121408" y="467622"/>
            <a:ext cx="6072468" cy="2325453"/>
          </a:xfrm>
          <a:prstGeom prst="rect">
            <a:avLst/>
          </a:prstGeom>
          <a:noFill/>
          <a:ln w="9525">
            <a:noFill/>
            <a:miter lim="800000"/>
            <a:headEnd/>
            <a:tailEnd/>
          </a:ln>
        </p:spPr>
      </p:pic>
      <p:pic>
        <p:nvPicPr>
          <p:cNvPr id="5" name="Рисунок 4" descr="C:\Documents and Settings\Nazar\Рабочий стол\9.png"/>
          <p:cNvPicPr/>
          <p:nvPr/>
        </p:nvPicPr>
        <p:blipFill>
          <a:blip r:embed="rId3" cstate="print"/>
          <a:srcRect/>
          <a:stretch>
            <a:fillRect/>
          </a:stretch>
        </p:blipFill>
        <p:spPr bwMode="auto">
          <a:xfrm>
            <a:off x="3414644" y="3114647"/>
            <a:ext cx="5779232" cy="2305251"/>
          </a:xfrm>
          <a:prstGeom prst="rect">
            <a:avLst/>
          </a:prstGeom>
          <a:noFill/>
          <a:ln w="9525">
            <a:noFill/>
            <a:miter lim="800000"/>
            <a:headEnd/>
            <a:tailEnd/>
          </a:ln>
        </p:spPr>
      </p:pic>
      <p:sp>
        <p:nvSpPr>
          <p:cNvPr id="6" name="Прямоугольник 5"/>
          <p:cNvSpPr/>
          <p:nvPr/>
        </p:nvSpPr>
        <p:spPr>
          <a:xfrm>
            <a:off x="3563389" y="5458836"/>
            <a:ext cx="6395258" cy="927049"/>
          </a:xfrm>
          <a:prstGeom prst="rect">
            <a:avLst/>
          </a:prstGeom>
        </p:spPr>
        <p:txBody>
          <a:bodyPr wrap="square">
            <a:spAutoFit/>
          </a:bodyPr>
          <a:lstStyle/>
          <a:p>
            <a:pPr algn="just">
              <a:lnSpc>
                <a:spcPct val="107000"/>
              </a:lnSpc>
              <a:spcAft>
                <a:spcPts val="0"/>
              </a:spcAft>
            </a:pPr>
            <a:r>
              <a:rPr lang="sq-AL" sz="1200" dirty="0" smtClean="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sq-AL"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r>
              <a:rPr lang="ru-RU"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0</a:t>
            </a:r>
            <a:r>
              <a:rPr lang="sq-AL"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-nj</a:t>
            </a:r>
            <a:r>
              <a:rPr lang="ru-RU"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t>
            </a:r>
            <a:r>
              <a:rPr lang="sq-AL"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surat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sq-AL" sz="2000" dirty="0" smtClean="0">
                <a:effectLst/>
                <a:latin typeface="Times New Roman" panose="02020603050405020304" pitchFamily="18" charset="0"/>
                <a:ea typeface="Times New Roman" panose="02020603050405020304" pitchFamily="18" charset="0"/>
              </a:rPr>
              <a:t>Deňagramly ýaýran güýçler, </a:t>
            </a:r>
            <a:r>
              <a:rPr lang="sq-AL" sz="2000" i="1" dirty="0" smtClean="0">
                <a:effectLst/>
                <a:latin typeface="Times New Roman" panose="02020603050405020304" pitchFamily="18" charset="0"/>
                <a:ea typeface="Times New Roman" panose="02020603050405020304" pitchFamily="18" charset="0"/>
              </a:rPr>
              <a:t>b)</a:t>
            </a:r>
            <a:r>
              <a:rPr lang="sq-AL" sz="2000" dirty="0" smtClean="0">
                <a:effectLst/>
                <a:latin typeface="Times New Roman" panose="02020603050405020304" pitchFamily="18" charset="0"/>
                <a:ea typeface="Times New Roman" panose="02020603050405020304" pitchFamily="18" charset="0"/>
              </a:rPr>
              <a:t> deňagramsyz ýaýran güýçler</a:t>
            </a:r>
            <a:endParaRPr lang="ru-RU" sz="2000" dirty="0"/>
          </a:p>
        </p:txBody>
      </p:sp>
    </p:spTree>
    <p:extLst>
      <p:ext uri="{BB962C8B-B14F-4D97-AF65-F5344CB8AC3E}">
        <p14:creationId xmlns:p14="http://schemas.microsoft.com/office/powerpoint/2010/main" val="246716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C:\Documents and Settings\Nazar\Рабочий стол\1111.png"/>
          <p:cNvPicPr>
            <a:picLocks noGrp="1"/>
          </p:cNvPicPr>
          <p:nvPr>
            <p:ph idx="1"/>
          </p:nvPr>
        </p:nvPicPr>
        <p:blipFill>
          <a:blip r:embed="rId2" cstate="print"/>
          <a:srcRect/>
          <a:stretch>
            <a:fillRect/>
          </a:stretch>
        </p:blipFill>
        <p:spPr bwMode="auto">
          <a:xfrm>
            <a:off x="534617" y="160409"/>
            <a:ext cx="5234416" cy="3646820"/>
          </a:xfrm>
          <a:prstGeom prst="rect">
            <a:avLst/>
          </a:prstGeom>
          <a:noFill/>
          <a:ln w="9525">
            <a:noFill/>
            <a:miter lim="800000"/>
            <a:headEnd/>
            <a:tailEnd/>
          </a:ln>
        </p:spPr>
      </p:pic>
      <p:pic>
        <p:nvPicPr>
          <p:cNvPr id="5" name="Рисунок 4" descr="C:\Documents and Settings\Nazar\Рабочий стол\2.png"/>
          <p:cNvPicPr/>
          <p:nvPr/>
        </p:nvPicPr>
        <p:blipFill>
          <a:blip r:embed="rId3" cstate="print"/>
          <a:srcRect/>
          <a:stretch>
            <a:fillRect/>
          </a:stretch>
        </p:blipFill>
        <p:spPr bwMode="auto">
          <a:xfrm>
            <a:off x="6131011" y="465057"/>
            <a:ext cx="5257425" cy="3037524"/>
          </a:xfrm>
          <a:prstGeom prst="rect">
            <a:avLst/>
          </a:prstGeom>
          <a:noFill/>
          <a:ln w="9525">
            <a:noFill/>
            <a:miter lim="800000"/>
            <a:headEnd/>
            <a:tailEnd/>
          </a:ln>
        </p:spPr>
      </p:pic>
      <p:sp>
        <p:nvSpPr>
          <p:cNvPr id="6" name="Прямоугольник 5"/>
          <p:cNvSpPr/>
          <p:nvPr/>
        </p:nvSpPr>
        <p:spPr>
          <a:xfrm>
            <a:off x="3151825" y="4249296"/>
            <a:ext cx="6422967" cy="2062103"/>
          </a:xfrm>
          <a:prstGeom prst="rect">
            <a:avLst/>
          </a:prstGeom>
        </p:spPr>
        <p:txBody>
          <a:bodyPr wrap="square">
            <a:spAutoFit/>
          </a:bodyPr>
          <a:lstStyle/>
          <a:p>
            <a:pPr algn="just">
              <a:spcAft>
                <a:spcPts val="0"/>
              </a:spcAft>
            </a:pPr>
            <a:r>
              <a:rPr lang="sq-AL" sz="3200" b="1" dirty="0" smtClean="0">
                <a:effectLst/>
                <a:latin typeface="Times New Roman" panose="02020603050405020304" pitchFamily="18" charset="0"/>
                <a:ea typeface="Times New Roman" panose="02020603050405020304" pitchFamily="18" charset="0"/>
              </a:rPr>
              <a:t>P</a:t>
            </a:r>
            <a:r>
              <a:rPr lang="sq-AL" sz="3200" dirty="0" smtClean="0">
                <a:effectLst/>
                <a:latin typeface="Times New Roman" panose="02020603050405020304" pitchFamily="18" charset="0"/>
                <a:ea typeface="Times New Roman" panose="02020603050405020304" pitchFamily="18" charset="0"/>
              </a:rPr>
              <a:t> – bir nokatda goýlan güýç</a:t>
            </a:r>
            <a:endParaRPr lang="ru-RU" sz="3200" dirty="0" smtClean="0">
              <a:effectLst/>
              <a:latin typeface="Times New Roman" panose="02020603050405020304" pitchFamily="18" charset="0"/>
              <a:ea typeface="Times New Roman" panose="02020603050405020304" pitchFamily="18" charset="0"/>
            </a:endParaRPr>
          </a:p>
          <a:p>
            <a:pPr algn="just">
              <a:spcAft>
                <a:spcPts val="0"/>
              </a:spcAft>
            </a:pPr>
            <a:r>
              <a:rPr lang="sq-AL" sz="3200" b="1" dirty="0" smtClean="0">
                <a:effectLst/>
                <a:latin typeface="Times New Roman" panose="02020603050405020304" pitchFamily="18" charset="0"/>
                <a:ea typeface="Times New Roman" panose="02020603050405020304" pitchFamily="18" charset="0"/>
              </a:rPr>
              <a:t>q</a:t>
            </a:r>
            <a:r>
              <a:rPr lang="sq-AL" sz="3200" dirty="0" smtClean="0">
                <a:effectLst/>
                <a:latin typeface="Times New Roman" panose="02020603050405020304" pitchFamily="18" charset="0"/>
                <a:ea typeface="Times New Roman" panose="02020603050405020304" pitchFamily="18" charset="0"/>
              </a:rPr>
              <a:t> – çyzgyda ýaýran güýç</a:t>
            </a:r>
            <a:endParaRPr lang="ru-RU" sz="3200" dirty="0" smtClean="0">
              <a:effectLst/>
              <a:latin typeface="Times New Roman" panose="02020603050405020304" pitchFamily="18" charset="0"/>
              <a:ea typeface="Times New Roman" panose="02020603050405020304" pitchFamily="18" charset="0"/>
            </a:endParaRPr>
          </a:p>
          <a:p>
            <a:pPr algn="just">
              <a:spcAft>
                <a:spcPts val="0"/>
              </a:spcAft>
            </a:pPr>
            <a:r>
              <a:rPr lang="sq-AL" sz="3200" b="1" dirty="0" smtClean="0">
                <a:effectLst/>
                <a:latin typeface="Times New Roman" panose="02020603050405020304" pitchFamily="18" charset="0"/>
                <a:ea typeface="Times New Roman" panose="02020603050405020304" pitchFamily="18" charset="0"/>
              </a:rPr>
              <a:t>P</a:t>
            </a:r>
            <a:r>
              <a:rPr lang="sq-AL" sz="3200" b="1" dirty="0" smtClean="0">
                <a:effectLst/>
                <a:latin typeface="Times New Roman" panose="02020603050405020304" pitchFamily="18" charset="0"/>
                <a:ea typeface="Times New Roman" panose="02020603050405020304" pitchFamily="18" charset="0"/>
                <a:sym typeface="Symbol" panose="05050102010706020507" pitchFamily="18" charset="2"/>
              </a:rPr>
              <a:t></a:t>
            </a:r>
            <a:r>
              <a:rPr lang="sq-AL" sz="3200" dirty="0" smtClean="0">
                <a:effectLst/>
                <a:latin typeface="Times New Roman" panose="02020603050405020304" pitchFamily="18" charset="0"/>
                <a:ea typeface="Times New Roman" panose="02020603050405020304" pitchFamily="18" charset="0"/>
              </a:rPr>
              <a:t> – belli bir üste ýaýran güýç</a:t>
            </a:r>
            <a:endParaRPr lang="ru-RU" sz="3200" dirty="0" smtClean="0">
              <a:effectLst/>
              <a:latin typeface="Times New Roman" panose="02020603050405020304" pitchFamily="18" charset="0"/>
              <a:ea typeface="Times New Roman" panose="02020603050405020304" pitchFamily="18" charset="0"/>
            </a:endParaRPr>
          </a:p>
          <a:p>
            <a:pPr algn="just">
              <a:spcAft>
                <a:spcPts val="0"/>
              </a:spcAft>
            </a:pPr>
            <a:r>
              <a:rPr lang="sq-AL" sz="3200" b="1" dirty="0" smtClean="0">
                <a:effectLst/>
                <a:latin typeface="Times New Roman" panose="02020603050405020304" pitchFamily="18" charset="0"/>
                <a:ea typeface="Times New Roman" panose="02020603050405020304" pitchFamily="18" charset="0"/>
              </a:rPr>
              <a:t>R</a:t>
            </a:r>
            <a:r>
              <a:rPr lang="sq-AL" sz="3200" dirty="0" smtClean="0">
                <a:effectLst/>
                <a:latin typeface="Times New Roman" panose="02020603050405020304" pitchFamily="18" charset="0"/>
                <a:ea typeface="Times New Roman" panose="02020603050405020304" pitchFamily="18" charset="0"/>
              </a:rPr>
              <a:t> – bir nokatda goýlan daýanç güýji</a:t>
            </a:r>
            <a:endParaRPr lang="ru-RU" sz="3200" dirty="0">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5117377" y="3612764"/>
            <a:ext cx="1981692" cy="461665"/>
          </a:xfrm>
          <a:prstGeom prst="rect">
            <a:avLst/>
          </a:prstGeom>
        </p:spPr>
        <p:txBody>
          <a:bodyPr wrap="square">
            <a:spAutoFit/>
          </a:bodyPr>
          <a:lstStyle/>
          <a:p>
            <a:pPr algn="ctr">
              <a:spcAft>
                <a:spcPts val="0"/>
              </a:spcAft>
            </a:pPr>
            <a:r>
              <a:rPr lang="sq-AL" sz="2400" b="1" dirty="0" smtClean="0">
                <a:effectLst/>
                <a:latin typeface="Times New Roman" panose="02020603050405020304" pitchFamily="18" charset="0"/>
                <a:ea typeface="Times New Roman" panose="02020603050405020304" pitchFamily="18" charset="0"/>
              </a:rPr>
              <a:t>1</a:t>
            </a:r>
            <a:r>
              <a:rPr lang="ru-RU" sz="2400" b="1" dirty="0" smtClean="0">
                <a:effectLst/>
                <a:latin typeface="Times New Roman" panose="02020603050405020304" pitchFamily="18" charset="0"/>
                <a:ea typeface="Times New Roman" panose="02020603050405020304" pitchFamily="18" charset="0"/>
              </a:rPr>
              <a:t>1</a:t>
            </a:r>
            <a:r>
              <a:rPr lang="sq-AL" sz="2400" b="1" dirty="0" smtClean="0">
                <a:effectLst/>
                <a:latin typeface="Times New Roman" panose="02020603050405020304" pitchFamily="18" charset="0"/>
                <a:ea typeface="Times New Roman" panose="02020603050405020304" pitchFamily="18" charset="0"/>
              </a:rPr>
              <a:t>-nji surat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234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2509" y="698269"/>
            <a:ext cx="11405062" cy="5835535"/>
          </a:xfrm>
        </p:spPr>
        <p:txBody>
          <a:bodyPr/>
          <a:lstStyle/>
          <a:p>
            <a:pPr algn="just">
              <a:spcAft>
                <a:spcPts val="0"/>
              </a:spcAft>
            </a:pPr>
            <a:r>
              <a:rPr lang="sq-AL" sz="3600" dirty="0">
                <a:latin typeface="Times New Roman" panose="02020603050405020304" pitchFamily="18" charset="0"/>
                <a:ea typeface="Times New Roman" panose="02020603050405020304" pitchFamily="18" charset="0"/>
              </a:rPr>
              <a:t>Güýçleriň konstruksiýa täsir edişine görä iki topara bölünýärler. Birinjisi </a:t>
            </a:r>
            <a:r>
              <a:rPr lang="sq-AL" sz="3600" b="1" dirty="0">
                <a:latin typeface="Times New Roman" panose="02020603050405020304" pitchFamily="18" charset="0"/>
                <a:ea typeface="Times New Roman" panose="02020603050405020304" pitchFamily="18" charset="0"/>
              </a:rPr>
              <a:t>statiki ýükler</a:t>
            </a:r>
            <a:r>
              <a:rPr lang="sq-AL" sz="3600" dirty="0">
                <a:latin typeface="Times New Roman" panose="02020603050405020304" pitchFamily="18" charset="0"/>
                <a:ea typeface="Times New Roman" panose="02020603050405020304" pitchFamily="18" charset="0"/>
              </a:rPr>
              <a:t>, ikinjisi</a:t>
            </a:r>
            <a:r>
              <a:rPr lang="sq-AL" sz="3600" b="1" dirty="0">
                <a:latin typeface="Times New Roman" panose="02020603050405020304" pitchFamily="18" charset="0"/>
                <a:ea typeface="Times New Roman" panose="02020603050405020304" pitchFamily="18" charset="0"/>
              </a:rPr>
              <a:t> dinamiki ýükler. </a:t>
            </a:r>
            <a:r>
              <a:rPr lang="sq-AL" sz="3600" dirty="0">
                <a:latin typeface="Times New Roman" panose="02020603050405020304" pitchFamily="18" charset="0"/>
                <a:ea typeface="Times New Roman" panose="02020603050405020304" pitchFamily="18" charset="0"/>
              </a:rPr>
              <a:t>Statiki güýç diýilip wagta görä üýtgemeýän güýje aýdylýar, ýa-da üýtgesede örän haýal üýtgeýän we onuň üýtgeýiş täsirini hasaba alynmaýan güýçler. Dinamiki güýç bolsa tizlenmäniň hasabyna inersiýa güýjini döretmäge ukyply güýçler bolýarlar. Ondan başgada wagtlaýyn we üýtgeýän, wagta görä sikleýin üýtgeýän güýçler bolýarlar.</a:t>
            </a:r>
            <a:endParaRPr lang="ru-RU" sz="3600" dirty="0">
              <a:latin typeface="Times New Roman" panose="02020603050405020304" pitchFamily="18" charset="0"/>
              <a:ea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6440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226</Words>
  <Application>Microsoft Office PowerPoint</Application>
  <PresentationFormat>Широкоэкранный</PresentationFormat>
  <Paragraphs>23</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Symbol</vt:lpstr>
      <vt:lpstr>Times New Roman</vt:lpstr>
      <vt:lpstr>Тема Office</vt:lpstr>
      <vt:lpstr>Materiallaryň garşylygy dersi boýunça Umumy sapak №2</vt:lpstr>
      <vt:lpstr>Konstruksiýanyň hasaplaýyş şekili we oňa täsir edýän güýçler. </vt:lpstr>
      <vt:lpstr>1. Hasaplaýyş şekili we bir nokada goýlan   güýçler.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Konstruksiýanyň hasaplaýyş şekili we oňa täsir edýän güýçler. </dc:title>
  <dc:creator>Lenovo</dc:creator>
  <cp:lastModifiedBy>Lenovo</cp:lastModifiedBy>
  <cp:revision>3</cp:revision>
  <dcterms:created xsi:type="dcterms:W3CDTF">2018-09-03T14:45:35Z</dcterms:created>
  <dcterms:modified xsi:type="dcterms:W3CDTF">2018-09-03T15:01:05Z</dcterms:modified>
</cp:coreProperties>
</file>