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60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5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80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20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22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87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20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07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28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84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29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02797-09EF-4BF8-8750-BDE0FB4CB31C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1C0CE-2A34-4A60-B285-4D6FE8EBB3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23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2836" y="1136216"/>
            <a:ext cx="10086109" cy="4765819"/>
          </a:xfrm>
        </p:spPr>
        <p:txBody>
          <a:bodyPr>
            <a:noAutofit/>
          </a:bodyPr>
          <a:lstStyle/>
          <a:p>
            <a:pPr algn="l"/>
            <a:r>
              <a:rPr lang="ru-RU" sz="4400" b="1" dirty="0" err="1"/>
              <a:t>Tema</a:t>
            </a:r>
            <a:r>
              <a:rPr lang="ru-RU" sz="4400" b="1" dirty="0"/>
              <a:t>:</a:t>
            </a:r>
            <a:r>
              <a:rPr lang="en-US" sz="4400" b="1" dirty="0"/>
              <a:t>№8</a:t>
            </a:r>
            <a:r>
              <a:rPr lang="ru-RU" sz="4400" b="1" dirty="0"/>
              <a:t>  </a:t>
            </a:r>
            <a:r>
              <a:rPr lang="en-US" sz="4400" b="1" dirty="0"/>
              <a:t>B</a:t>
            </a:r>
            <a:r>
              <a:rPr lang="ru-RU" sz="4400" b="1" dirty="0" err="1"/>
              <a:t>aglaýjy</a:t>
            </a:r>
            <a:r>
              <a:rPr lang="ru-RU" sz="4400" b="1" dirty="0"/>
              <a:t> </a:t>
            </a:r>
            <a:r>
              <a:rPr lang="ru-RU" sz="4400" b="1" dirty="0" err="1"/>
              <a:t>prosesler</a:t>
            </a:r>
            <a:r>
              <a:rPr lang="ru-RU" sz="4400" b="1" dirty="0"/>
              <a:t>.</a:t>
            </a:r>
            <a:br>
              <a:rPr lang="ru-RU" sz="4400" b="1" dirty="0"/>
            </a:br>
            <a:r>
              <a:rPr lang="en-US" sz="4400" dirty="0"/>
              <a:t> 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en-US" sz="4400" b="1" dirty="0"/>
              <a:t>8.1. </a:t>
            </a:r>
            <a:r>
              <a:rPr lang="ru-RU" sz="4400" b="1" dirty="0" err="1"/>
              <a:t>Kommunikasiýalar</a:t>
            </a:r>
            <a:r>
              <a:rPr lang="ru-RU" sz="4400" b="1" dirty="0"/>
              <a:t> </a:t>
            </a:r>
            <a:r>
              <a:rPr lang="ru-RU" sz="4400" b="1" dirty="0" err="1"/>
              <a:t>we</a:t>
            </a:r>
            <a:r>
              <a:rPr lang="ru-RU" sz="4400" b="1" dirty="0"/>
              <a:t> </a:t>
            </a:r>
            <a:r>
              <a:rPr lang="ru-RU" sz="4400" b="1" dirty="0" err="1"/>
              <a:t>olaryň</a:t>
            </a:r>
            <a:r>
              <a:rPr lang="ru-RU" sz="4400" b="1" dirty="0"/>
              <a:t> </a:t>
            </a:r>
            <a:r>
              <a:rPr lang="ru-RU" sz="4400" b="1" dirty="0" err="1"/>
              <a:t>görnüşleri</a:t>
            </a:r>
            <a:r>
              <a:rPr lang="ru-RU" sz="4400" b="1" dirty="0"/>
              <a:t>.</a:t>
            </a:r>
            <a:br>
              <a:rPr lang="ru-RU" sz="4400" b="1" dirty="0"/>
            </a:br>
            <a:r>
              <a:rPr lang="ru-RU" sz="4400" b="1" dirty="0"/>
              <a:t>8.2. </a:t>
            </a:r>
            <a:r>
              <a:rPr lang="ru-RU" sz="4400" b="1" dirty="0" err="1"/>
              <a:t>Kommunikasiýa</a:t>
            </a:r>
            <a:r>
              <a:rPr lang="ru-RU" sz="4400" b="1" dirty="0"/>
              <a:t> </a:t>
            </a:r>
            <a:r>
              <a:rPr lang="ru-RU" sz="4400" b="1" dirty="0" err="1"/>
              <a:t>prosesi</a:t>
            </a:r>
            <a:r>
              <a:rPr lang="ru-RU" sz="4400" b="1" dirty="0"/>
              <a:t>.</a:t>
            </a:r>
            <a:br>
              <a:rPr lang="ru-RU" sz="4400" b="1" dirty="0"/>
            </a:br>
            <a:r>
              <a:rPr lang="ru-RU" sz="4400" b="1" dirty="0"/>
              <a:t>8.3. </a:t>
            </a:r>
            <a:r>
              <a:rPr lang="ru-RU" sz="4400" b="1" dirty="0" err="1"/>
              <a:t>Kommunikasiýalaryň</a:t>
            </a:r>
            <a:r>
              <a:rPr lang="ru-RU" sz="4400" b="1" dirty="0"/>
              <a:t>  </a:t>
            </a:r>
            <a:r>
              <a:rPr lang="ru-RU" sz="4400" b="1" dirty="0" err="1"/>
              <a:t>ýolundaky</a:t>
            </a:r>
            <a:r>
              <a:rPr lang="ru-RU" sz="4400" b="1" dirty="0"/>
              <a:t> </a:t>
            </a:r>
            <a:r>
              <a:rPr lang="ru-RU" sz="4400" b="1" dirty="0" err="1"/>
              <a:t>päsgelçilikler</a:t>
            </a:r>
            <a:r>
              <a:rPr lang="ru-RU" sz="4400" b="1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3642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0"/>
            <a:ext cx="112360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lvl="0" algn="just" fontAlgn="base">
              <a:lnSpc>
                <a:spcPct val="105000"/>
              </a:lnSpc>
              <a:spcAft>
                <a:spcPts val="25"/>
              </a:spcAft>
              <a:buClr>
                <a:srgbClr val="181717"/>
              </a:buClr>
              <a:buSzPts val="1200"/>
            </a:pPr>
            <a:r>
              <a:rPr lang="en-US" sz="24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4.Menejerler </a:t>
            </a:r>
            <a:r>
              <a:rPr lang="en-US" sz="24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toparynyň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Menejerler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garamagyndaky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işgärleriň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kommunikasiýalardan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başga­da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guramada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menejer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toparynyň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arasynda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guramanyň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netijeliligini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ýokarlandyrmaga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gönükdirilen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toparyň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agzalarynyň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gatnaşýandygy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biriniň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bölümiň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wezipeleri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ileri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tutulýan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ugurlary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bilelikde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nähili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işlemelidigi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geljekki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üýtgemeler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topar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hem­de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bölümler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netijeleri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kynçylykly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meseleler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üstünlikler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täzeçil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ideýalar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pikir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alyşmak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mümkinçiligi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6" y="3105582"/>
            <a:ext cx="4488873" cy="37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7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582" y="290945"/>
            <a:ext cx="1112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Resmi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däl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1­nji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biz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guramalaryň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resmi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resmi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däl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böleklerden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durýandygy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barada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gürrüň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edipdik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Resmi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däl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kanaly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habarlar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myş-myşlar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kanaly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(grapevine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sözme­söz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terjimede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üzüm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hoşalary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diýmegi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aňladýar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diýlip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atlandyrylýar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Belli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alym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K.Derwis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adalganyň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ABŞ­daky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Raýat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urşy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döwründe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ýüze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çykandygyny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anyklady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öýüň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gapysyndan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beýleki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öýüň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gapysyna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çekilen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telegraf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simleri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Demirgazygyň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Gündogaryň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goşunlary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tarapyndan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giňden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peýdalanylypdyr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Şular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wagtlaýyn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telegraf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liniýalary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boýunça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berlen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habarlar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beýleki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tarapa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köplenç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halatda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ýoýlan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görnüşde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gowşupdyr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47727"/>
            <a:ext cx="5943600" cy="36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2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435" y="362819"/>
            <a:ext cx="112914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guramanyň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dürli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böleklerindäki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olaryň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guramanyň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netijeliligine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edýän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täsiri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barada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durup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geçdik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Guramalardaky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kommunikasiýalaryň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hemişe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ýeterlik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derejede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netijeli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durmaýandygy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size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tejribäňizden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bellidir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Hakykatdan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olaryň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netijeliligi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düzgün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bolşy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ýaly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siziň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pikir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edişiňizden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hem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pesdir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1" y="2559844"/>
            <a:ext cx="6095999" cy="41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8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3" y="459617"/>
            <a:ext cx="11319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prosesi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iki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ýa-da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ondan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köp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adamlaryň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arasynda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maglumatlaryň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alşylmagydyr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65" y="1413724"/>
            <a:ext cx="7515061" cy="50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7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1019" y="31709"/>
            <a:ext cx="114024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algn="just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prosesiniň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elementleri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tapgyrlary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prosesi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dört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elementi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içine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alýar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830" lvl="0" indent="-342900" algn="just" fontAlgn="base">
              <a:lnSpc>
                <a:spcPct val="105000"/>
              </a:lnSpc>
              <a:spcAft>
                <a:spcPts val="25"/>
              </a:spcAft>
              <a:buClr>
                <a:srgbClr val="181717"/>
              </a:buClr>
              <a:buSzPts val="1200"/>
              <a:buFont typeface="+mj-lt"/>
              <a:buAutoNum type="arabicPeriod"/>
            </a:pPr>
            <a:r>
              <a:rPr lang="en-US" sz="28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Iberýän</a:t>
            </a:r>
            <a:r>
              <a:rPr lang="en-US" sz="28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tarap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pikiri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ýa­da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berilmeli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maglumatlary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saýlap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u="none" strike="noStrike" dirty="0" smtClean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9260" marR="36830" algn="just"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alýan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şahs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830" lvl="0" indent="-342900" algn="just" fontAlgn="base">
              <a:lnSpc>
                <a:spcPct val="105000"/>
              </a:lnSpc>
              <a:spcAft>
                <a:spcPts val="25"/>
              </a:spcAft>
              <a:buClr>
                <a:srgbClr val="181717"/>
              </a:buClr>
              <a:buSzPts val="1200"/>
              <a:buFont typeface="+mj-lt"/>
              <a:buAutoNum type="arabicPeriod"/>
            </a:pPr>
            <a:r>
              <a:rPr lang="en-US" sz="28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Habar</a:t>
            </a:r>
            <a:r>
              <a:rPr lang="en-US" sz="28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simwollar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kodlaşdyrylan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maglumatlar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none" strike="noStrike" dirty="0" smtClean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830" lvl="0" indent="-342900" algn="just" fontAlgn="base">
              <a:lnSpc>
                <a:spcPct val="105000"/>
              </a:lnSpc>
              <a:spcAft>
                <a:spcPts val="25"/>
              </a:spcAft>
              <a:buClr>
                <a:srgbClr val="181717"/>
              </a:buClr>
              <a:buSzPts val="1200"/>
              <a:buFont typeface="+mj-lt"/>
              <a:buAutoNum type="arabicPeriod"/>
            </a:pPr>
            <a:r>
              <a:rPr lang="en-US" sz="28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Kanal</a:t>
            </a:r>
            <a:r>
              <a:rPr lang="en-US" sz="28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maglumatlary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bermek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serişde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none" strike="noStrike" dirty="0" smtClean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830" lvl="0" indent="-342900" algn="just" fontAlgn="base">
              <a:lnSpc>
                <a:spcPct val="105000"/>
              </a:lnSpc>
              <a:spcAft>
                <a:spcPts val="25"/>
              </a:spcAft>
              <a:buClr>
                <a:srgbClr val="181717"/>
              </a:buClr>
              <a:buSzPts val="1200"/>
              <a:buFont typeface="+mj-lt"/>
              <a:buAutoNum type="arabicPeriod"/>
            </a:pPr>
            <a:r>
              <a:rPr lang="en-US" sz="28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Alýan</a:t>
            </a:r>
            <a:r>
              <a:rPr lang="en-US" sz="28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tarap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maglumatlary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almagy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niýet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edinýän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teswirleýän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şahs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none" strike="noStrike" dirty="0" smtClean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3178232"/>
            <a:ext cx="5541819" cy="367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19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2" y="150376"/>
            <a:ext cx="11305310" cy="456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algn="just">
              <a:spcAft>
                <a:spcPts val="365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barşynda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iberýän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alýan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taraplar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birnäçe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özara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baglanyşykly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tapgyrlardan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geçýärler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wezipesi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habary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taýýarlamakdan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bermek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kanaly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tarapyň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başky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ideýa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birmeňzeş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düşünip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görnüşde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peýdalanmakdan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ybaratdyr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kyn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wezipedir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çünki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her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tapgyrda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ideýanyň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manysy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ýoýlup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ýa­da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ýitirilip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bilner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tapgyrlar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aşakdakylardan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ybaratdyr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830" lvl="0" indent="-342900" algn="just" fontAlgn="base">
              <a:lnSpc>
                <a:spcPct val="105000"/>
              </a:lnSpc>
              <a:spcAft>
                <a:spcPts val="25"/>
              </a:spcAft>
              <a:buClr>
                <a:srgbClr val="181717"/>
              </a:buClr>
              <a:buSzPts val="1200"/>
              <a:buFont typeface="+mj-lt"/>
              <a:buAutoNum type="arabicPeriod"/>
            </a:pPr>
            <a:r>
              <a:rPr lang="ru-RU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Ideýany</a:t>
            </a:r>
            <a:r>
              <a:rPr lang="ru-RU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getirmek</a:t>
            </a:r>
            <a:r>
              <a:rPr lang="ru-RU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none" strike="noStrike" dirty="0" smtClean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830" lvl="0" indent="-342900" algn="just" fontAlgn="base">
              <a:lnSpc>
                <a:spcPct val="105000"/>
              </a:lnSpc>
              <a:spcAft>
                <a:spcPts val="25"/>
              </a:spcAft>
              <a:buClr>
                <a:srgbClr val="181717"/>
              </a:buClr>
              <a:buSzPts val="1200"/>
              <a:buFont typeface="+mj-lt"/>
              <a:buAutoNum type="arabicPeriod"/>
            </a:pP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Kodlaşdyrmak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kanaly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saýlap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none" strike="noStrike" dirty="0" smtClean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830" lvl="0" indent="-342900" algn="just" fontAlgn="base">
              <a:lnSpc>
                <a:spcPct val="105000"/>
              </a:lnSpc>
              <a:spcAft>
                <a:spcPts val="25"/>
              </a:spcAft>
              <a:buClr>
                <a:srgbClr val="181717"/>
              </a:buClr>
              <a:buSzPts val="1200"/>
              <a:buFont typeface="+mj-lt"/>
              <a:buAutoNum type="arabicPeriod"/>
            </a:pPr>
            <a:r>
              <a:rPr lang="ru-RU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Habary</a:t>
            </a:r>
            <a:r>
              <a:rPr lang="ru-RU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ýetirmek</a:t>
            </a:r>
            <a:r>
              <a:rPr lang="ru-RU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none" strike="noStrike" dirty="0" smtClean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830" lvl="0" indent="-342900" algn="just" fontAlgn="base">
              <a:lnSpc>
                <a:spcPct val="110000"/>
              </a:lnSpc>
              <a:spcAft>
                <a:spcPts val="310"/>
              </a:spcAft>
              <a:buClr>
                <a:srgbClr val="181717"/>
              </a:buClr>
              <a:buSzPts val="1200"/>
              <a:buFont typeface="+mj-lt"/>
              <a:buAutoNum type="arabicPeriod"/>
            </a:pPr>
            <a:r>
              <a:rPr lang="ru-RU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Kody</a:t>
            </a:r>
            <a:r>
              <a:rPr lang="ru-RU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açmak</a:t>
            </a:r>
            <a:r>
              <a:rPr lang="ru-RU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89"/>
          <p:cNvSpPr>
            <a:spLocks noChangeArrowheads="1"/>
          </p:cNvSpPr>
          <p:nvPr/>
        </p:nvSpPr>
        <p:spPr bwMode="auto">
          <a:xfrm>
            <a:off x="692728" y="51123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2" name="Group 246373"/>
          <p:cNvGrpSpPr>
            <a:grpSpLocks/>
          </p:cNvGrpSpPr>
          <p:nvPr/>
        </p:nvGrpSpPr>
        <p:grpSpPr bwMode="auto">
          <a:xfrm>
            <a:off x="1080655" y="4710599"/>
            <a:ext cx="9767454" cy="1745673"/>
            <a:chOff x="0" y="0"/>
            <a:chExt cx="42010" cy="5844"/>
          </a:xfrm>
        </p:grpSpPr>
        <p:sp>
          <p:nvSpPr>
            <p:cNvPr id="43" name="Shape 7722"/>
            <p:cNvSpPr>
              <a:spLocks/>
            </p:cNvSpPr>
            <p:nvPr/>
          </p:nvSpPr>
          <p:spPr bwMode="auto">
            <a:xfrm>
              <a:off x="2560" y="5065"/>
              <a:ext cx="0" cy="770"/>
            </a:xfrm>
            <a:custGeom>
              <a:avLst/>
              <a:gdLst>
                <a:gd name="T0" fmla="*/ 76988 h 76988"/>
                <a:gd name="T1" fmla="*/ 0 h 76988"/>
                <a:gd name="T2" fmla="*/ 0 h 76988"/>
                <a:gd name="T3" fmla="*/ 76988 h 7698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76988">
                  <a:moveTo>
                    <a:pt x="0" y="76988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Shape 7723"/>
            <p:cNvSpPr>
              <a:spLocks/>
            </p:cNvSpPr>
            <p:nvPr/>
          </p:nvSpPr>
          <p:spPr bwMode="auto">
            <a:xfrm>
              <a:off x="2268" y="4465"/>
              <a:ext cx="585" cy="803"/>
            </a:xfrm>
            <a:custGeom>
              <a:avLst/>
              <a:gdLst>
                <a:gd name="T0" fmla="*/ 29235 w 58471"/>
                <a:gd name="T1" fmla="*/ 0 h 80328"/>
                <a:gd name="T2" fmla="*/ 58471 w 58471"/>
                <a:gd name="T3" fmla="*/ 80328 h 80328"/>
                <a:gd name="T4" fmla="*/ 29235 w 58471"/>
                <a:gd name="T5" fmla="*/ 60084 h 80328"/>
                <a:gd name="T6" fmla="*/ 0 w 58471"/>
                <a:gd name="T7" fmla="*/ 80328 h 80328"/>
                <a:gd name="T8" fmla="*/ 29235 w 58471"/>
                <a:gd name="T9" fmla="*/ 0 h 80328"/>
                <a:gd name="T10" fmla="*/ 0 w 58471"/>
                <a:gd name="T11" fmla="*/ 0 h 80328"/>
                <a:gd name="T12" fmla="*/ 58471 w 58471"/>
                <a:gd name="T13" fmla="*/ 80328 h 80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8471" h="80328">
                  <a:moveTo>
                    <a:pt x="29235" y="0"/>
                  </a:moveTo>
                  <a:lnTo>
                    <a:pt x="58471" y="80328"/>
                  </a:lnTo>
                  <a:lnTo>
                    <a:pt x="29235" y="60084"/>
                  </a:lnTo>
                  <a:lnTo>
                    <a:pt x="0" y="80328"/>
                  </a:lnTo>
                  <a:lnTo>
                    <a:pt x="29235" y="0"/>
                  </a:lnTo>
                  <a:close/>
                </a:path>
              </a:pathLst>
            </a:custGeom>
            <a:solidFill>
              <a:srgbClr val="87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Shape 7725"/>
            <p:cNvSpPr>
              <a:spLocks/>
            </p:cNvSpPr>
            <p:nvPr/>
          </p:nvSpPr>
          <p:spPr bwMode="auto">
            <a:xfrm>
              <a:off x="5724" y="1927"/>
              <a:ext cx="2523" cy="10"/>
            </a:xfrm>
            <a:custGeom>
              <a:avLst/>
              <a:gdLst>
                <a:gd name="T0" fmla="*/ 0 w 252311"/>
                <a:gd name="T1" fmla="*/ 0 h 953"/>
                <a:gd name="T2" fmla="*/ 252311 w 252311"/>
                <a:gd name="T3" fmla="*/ 953 h 953"/>
                <a:gd name="T4" fmla="*/ 0 w 252311"/>
                <a:gd name="T5" fmla="*/ 0 h 953"/>
                <a:gd name="T6" fmla="*/ 252311 w 252311"/>
                <a:gd name="T7" fmla="*/ 95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252311" h="953">
                  <a:moveTo>
                    <a:pt x="0" y="0"/>
                  </a:moveTo>
                  <a:lnTo>
                    <a:pt x="252311" y="953"/>
                  </a:lnTo>
                </a:path>
              </a:pathLst>
            </a:custGeom>
            <a:noFill/>
            <a:ln w="635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Shape 7726"/>
            <p:cNvSpPr>
              <a:spLocks/>
            </p:cNvSpPr>
            <p:nvPr/>
          </p:nvSpPr>
          <p:spPr bwMode="auto">
            <a:xfrm>
              <a:off x="8044" y="1644"/>
              <a:ext cx="804" cy="585"/>
            </a:xfrm>
            <a:custGeom>
              <a:avLst/>
              <a:gdLst>
                <a:gd name="T0" fmla="*/ 229 w 80442"/>
                <a:gd name="T1" fmla="*/ 0 h 58471"/>
                <a:gd name="T2" fmla="*/ 80442 w 80442"/>
                <a:gd name="T3" fmla="*/ 29540 h 58471"/>
                <a:gd name="T4" fmla="*/ 0 w 80442"/>
                <a:gd name="T5" fmla="*/ 58471 h 58471"/>
                <a:gd name="T6" fmla="*/ 20358 w 80442"/>
                <a:gd name="T7" fmla="*/ 29311 h 58471"/>
                <a:gd name="T8" fmla="*/ 229 w 80442"/>
                <a:gd name="T9" fmla="*/ 0 h 58471"/>
                <a:gd name="T10" fmla="*/ 0 w 80442"/>
                <a:gd name="T11" fmla="*/ 0 h 58471"/>
                <a:gd name="T12" fmla="*/ 80442 w 80442"/>
                <a:gd name="T13" fmla="*/ 58471 h 58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0442" h="58471">
                  <a:moveTo>
                    <a:pt x="229" y="0"/>
                  </a:moveTo>
                  <a:lnTo>
                    <a:pt x="80442" y="29540"/>
                  </a:lnTo>
                  <a:lnTo>
                    <a:pt x="0" y="58471"/>
                  </a:lnTo>
                  <a:lnTo>
                    <a:pt x="20358" y="2931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7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Shape 7727"/>
            <p:cNvSpPr>
              <a:spLocks/>
            </p:cNvSpPr>
            <p:nvPr/>
          </p:nvSpPr>
          <p:spPr bwMode="auto">
            <a:xfrm>
              <a:off x="15191" y="1935"/>
              <a:ext cx="2628" cy="0"/>
            </a:xfrm>
            <a:custGeom>
              <a:avLst/>
              <a:gdLst>
                <a:gd name="T0" fmla="*/ 0 w 262725"/>
                <a:gd name="T1" fmla="*/ 262725 w 262725"/>
                <a:gd name="T2" fmla="*/ 0 w 262725"/>
                <a:gd name="T3" fmla="*/ 262725 w 2627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262725">
                  <a:moveTo>
                    <a:pt x="0" y="0"/>
                  </a:moveTo>
                  <a:lnTo>
                    <a:pt x="262725" y="0"/>
                  </a:lnTo>
                </a:path>
              </a:pathLst>
            </a:custGeom>
            <a:noFill/>
            <a:ln w="635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Shape 7728"/>
            <p:cNvSpPr>
              <a:spLocks/>
            </p:cNvSpPr>
            <p:nvPr/>
          </p:nvSpPr>
          <p:spPr bwMode="auto">
            <a:xfrm>
              <a:off x="17616" y="1643"/>
              <a:ext cx="804" cy="585"/>
            </a:xfrm>
            <a:custGeom>
              <a:avLst/>
              <a:gdLst>
                <a:gd name="T0" fmla="*/ 0 w 80327"/>
                <a:gd name="T1" fmla="*/ 0 h 58471"/>
                <a:gd name="T2" fmla="*/ 80327 w 80327"/>
                <a:gd name="T3" fmla="*/ 29235 h 58471"/>
                <a:gd name="T4" fmla="*/ 0 w 80327"/>
                <a:gd name="T5" fmla="*/ 58471 h 58471"/>
                <a:gd name="T6" fmla="*/ 20244 w 80327"/>
                <a:gd name="T7" fmla="*/ 29235 h 58471"/>
                <a:gd name="T8" fmla="*/ 0 w 80327"/>
                <a:gd name="T9" fmla="*/ 0 h 58471"/>
                <a:gd name="T10" fmla="*/ 0 w 80327"/>
                <a:gd name="T11" fmla="*/ 0 h 58471"/>
                <a:gd name="T12" fmla="*/ 80327 w 80327"/>
                <a:gd name="T13" fmla="*/ 58471 h 58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0327" h="58471">
                  <a:moveTo>
                    <a:pt x="0" y="0"/>
                  </a:moveTo>
                  <a:lnTo>
                    <a:pt x="80327" y="29235"/>
                  </a:lnTo>
                  <a:lnTo>
                    <a:pt x="0" y="58471"/>
                  </a:lnTo>
                  <a:lnTo>
                    <a:pt x="20244" y="29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Shape 7729"/>
            <p:cNvSpPr>
              <a:spLocks/>
            </p:cNvSpPr>
            <p:nvPr/>
          </p:nvSpPr>
          <p:spPr bwMode="auto">
            <a:xfrm>
              <a:off x="24136" y="1935"/>
              <a:ext cx="2627" cy="0"/>
            </a:xfrm>
            <a:custGeom>
              <a:avLst/>
              <a:gdLst>
                <a:gd name="T0" fmla="*/ 0 w 262725"/>
                <a:gd name="T1" fmla="*/ 262725 w 262725"/>
                <a:gd name="T2" fmla="*/ 0 w 262725"/>
                <a:gd name="T3" fmla="*/ 262725 w 2627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262725">
                  <a:moveTo>
                    <a:pt x="0" y="0"/>
                  </a:moveTo>
                  <a:lnTo>
                    <a:pt x="262725" y="0"/>
                  </a:lnTo>
                </a:path>
              </a:pathLst>
            </a:custGeom>
            <a:noFill/>
            <a:ln w="635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Shape 7730"/>
            <p:cNvSpPr>
              <a:spLocks/>
            </p:cNvSpPr>
            <p:nvPr/>
          </p:nvSpPr>
          <p:spPr bwMode="auto">
            <a:xfrm>
              <a:off x="26560" y="1643"/>
              <a:ext cx="804" cy="585"/>
            </a:xfrm>
            <a:custGeom>
              <a:avLst/>
              <a:gdLst>
                <a:gd name="T0" fmla="*/ 0 w 80328"/>
                <a:gd name="T1" fmla="*/ 0 h 58471"/>
                <a:gd name="T2" fmla="*/ 80328 w 80328"/>
                <a:gd name="T3" fmla="*/ 29235 h 58471"/>
                <a:gd name="T4" fmla="*/ 0 w 80328"/>
                <a:gd name="T5" fmla="*/ 58471 h 58471"/>
                <a:gd name="T6" fmla="*/ 20244 w 80328"/>
                <a:gd name="T7" fmla="*/ 29235 h 58471"/>
                <a:gd name="T8" fmla="*/ 0 w 80328"/>
                <a:gd name="T9" fmla="*/ 0 h 58471"/>
                <a:gd name="T10" fmla="*/ 0 w 80328"/>
                <a:gd name="T11" fmla="*/ 0 h 58471"/>
                <a:gd name="T12" fmla="*/ 80328 w 80328"/>
                <a:gd name="T13" fmla="*/ 58471 h 58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0328" h="58471">
                  <a:moveTo>
                    <a:pt x="0" y="0"/>
                  </a:moveTo>
                  <a:lnTo>
                    <a:pt x="80328" y="29235"/>
                  </a:lnTo>
                  <a:lnTo>
                    <a:pt x="0" y="58471"/>
                  </a:lnTo>
                  <a:lnTo>
                    <a:pt x="20244" y="29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Shape 7731"/>
            <p:cNvSpPr>
              <a:spLocks/>
            </p:cNvSpPr>
            <p:nvPr/>
          </p:nvSpPr>
          <p:spPr bwMode="auto">
            <a:xfrm>
              <a:off x="33045" y="2073"/>
              <a:ext cx="2627" cy="0"/>
            </a:xfrm>
            <a:custGeom>
              <a:avLst/>
              <a:gdLst>
                <a:gd name="T0" fmla="*/ 0 w 262725"/>
                <a:gd name="T1" fmla="*/ 262725 w 262725"/>
                <a:gd name="T2" fmla="*/ 0 w 262725"/>
                <a:gd name="T3" fmla="*/ 262725 w 2627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262725">
                  <a:moveTo>
                    <a:pt x="0" y="0"/>
                  </a:moveTo>
                  <a:lnTo>
                    <a:pt x="262725" y="0"/>
                  </a:lnTo>
                </a:path>
              </a:pathLst>
            </a:custGeom>
            <a:noFill/>
            <a:ln w="635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Shape 7732"/>
            <p:cNvSpPr>
              <a:spLocks/>
            </p:cNvSpPr>
            <p:nvPr/>
          </p:nvSpPr>
          <p:spPr bwMode="auto">
            <a:xfrm>
              <a:off x="35470" y="1780"/>
              <a:ext cx="803" cy="585"/>
            </a:xfrm>
            <a:custGeom>
              <a:avLst/>
              <a:gdLst>
                <a:gd name="T0" fmla="*/ 0 w 80328"/>
                <a:gd name="T1" fmla="*/ 0 h 58471"/>
                <a:gd name="T2" fmla="*/ 80328 w 80328"/>
                <a:gd name="T3" fmla="*/ 29235 h 58471"/>
                <a:gd name="T4" fmla="*/ 0 w 80328"/>
                <a:gd name="T5" fmla="*/ 58471 h 58471"/>
                <a:gd name="T6" fmla="*/ 20244 w 80328"/>
                <a:gd name="T7" fmla="*/ 29235 h 58471"/>
                <a:gd name="T8" fmla="*/ 0 w 80328"/>
                <a:gd name="T9" fmla="*/ 0 h 58471"/>
                <a:gd name="T10" fmla="*/ 0 w 80328"/>
                <a:gd name="T11" fmla="*/ 0 h 58471"/>
                <a:gd name="T12" fmla="*/ 80328 w 80328"/>
                <a:gd name="T13" fmla="*/ 58471 h 58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0328" h="58471">
                  <a:moveTo>
                    <a:pt x="0" y="0"/>
                  </a:moveTo>
                  <a:lnTo>
                    <a:pt x="80328" y="29235"/>
                  </a:lnTo>
                  <a:lnTo>
                    <a:pt x="0" y="58471"/>
                  </a:lnTo>
                  <a:lnTo>
                    <a:pt x="20244" y="29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733"/>
            <p:cNvSpPr>
              <a:spLocks noChangeArrowheads="1"/>
            </p:cNvSpPr>
            <p:nvPr/>
          </p:nvSpPr>
          <p:spPr bwMode="auto">
            <a:xfrm>
              <a:off x="352" y="1894"/>
              <a:ext cx="33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7734"/>
            <p:cNvSpPr>
              <a:spLocks noChangeArrowheads="1"/>
            </p:cNvSpPr>
            <p:nvPr/>
          </p:nvSpPr>
          <p:spPr bwMode="auto">
            <a:xfrm>
              <a:off x="600" y="1721"/>
              <a:ext cx="6288" cy="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IBERIJI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7735"/>
            <p:cNvSpPr>
              <a:spLocks noChangeArrowheads="1"/>
            </p:cNvSpPr>
            <p:nvPr/>
          </p:nvSpPr>
          <p:spPr bwMode="auto">
            <a:xfrm>
              <a:off x="10239" y="1163"/>
              <a:ext cx="5302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PIKIR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246120"/>
            <p:cNvSpPr>
              <a:spLocks noChangeArrowheads="1"/>
            </p:cNvSpPr>
            <p:nvPr/>
          </p:nvSpPr>
          <p:spPr bwMode="auto">
            <a:xfrm>
              <a:off x="9604" y="2560"/>
              <a:ext cx="563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246122"/>
            <p:cNvSpPr>
              <a:spLocks noChangeArrowheads="1"/>
            </p:cNvSpPr>
            <p:nvPr/>
          </p:nvSpPr>
          <p:spPr bwMode="auto">
            <a:xfrm>
              <a:off x="10027" y="2560"/>
              <a:ext cx="5442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IDEÝA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46121"/>
            <p:cNvSpPr>
              <a:spLocks noChangeArrowheads="1"/>
            </p:cNvSpPr>
            <p:nvPr/>
          </p:nvSpPr>
          <p:spPr bwMode="auto">
            <a:xfrm>
              <a:off x="14119" y="2560"/>
              <a:ext cx="562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)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7737"/>
            <p:cNvSpPr>
              <a:spLocks noChangeArrowheads="1"/>
            </p:cNvSpPr>
            <p:nvPr/>
          </p:nvSpPr>
          <p:spPr bwMode="auto">
            <a:xfrm>
              <a:off x="18768" y="1874"/>
              <a:ext cx="423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7738"/>
            <p:cNvSpPr>
              <a:spLocks noChangeArrowheads="1"/>
            </p:cNvSpPr>
            <p:nvPr/>
          </p:nvSpPr>
          <p:spPr bwMode="auto">
            <a:xfrm>
              <a:off x="19086" y="1895"/>
              <a:ext cx="6099" cy="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HABAR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Shape 7739"/>
            <p:cNvSpPr>
              <a:spLocks/>
            </p:cNvSpPr>
            <p:nvPr/>
          </p:nvSpPr>
          <p:spPr bwMode="auto">
            <a:xfrm>
              <a:off x="8880" y="0"/>
              <a:ext cx="6330" cy="4375"/>
            </a:xfrm>
            <a:custGeom>
              <a:avLst/>
              <a:gdLst>
                <a:gd name="T0" fmla="*/ 631469 w 633057"/>
                <a:gd name="T1" fmla="*/ 0 h 437515"/>
                <a:gd name="T2" fmla="*/ 0 w 633057"/>
                <a:gd name="T3" fmla="*/ 0 h 437515"/>
                <a:gd name="T4" fmla="*/ 0 w 633057"/>
                <a:gd name="T5" fmla="*/ 437515 h 437515"/>
                <a:gd name="T6" fmla="*/ 633057 w 633057"/>
                <a:gd name="T7" fmla="*/ 437515 h 437515"/>
                <a:gd name="T8" fmla="*/ 633057 w 633057"/>
                <a:gd name="T9" fmla="*/ 0 h 437515"/>
                <a:gd name="T10" fmla="*/ 631469 w 633057"/>
                <a:gd name="T11" fmla="*/ 0 h 437515"/>
                <a:gd name="T12" fmla="*/ 0 w 633057"/>
                <a:gd name="T13" fmla="*/ 0 h 437515"/>
                <a:gd name="T14" fmla="*/ 633057 w 633057"/>
                <a:gd name="T15" fmla="*/ 437515 h 437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33057" h="437515">
                  <a:moveTo>
                    <a:pt x="631469" y="0"/>
                  </a:moveTo>
                  <a:lnTo>
                    <a:pt x="0" y="0"/>
                  </a:lnTo>
                  <a:lnTo>
                    <a:pt x="0" y="437515"/>
                  </a:lnTo>
                  <a:lnTo>
                    <a:pt x="633057" y="437515"/>
                  </a:lnTo>
                  <a:lnTo>
                    <a:pt x="633057" y="0"/>
                  </a:lnTo>
                  <a:lnTo>
                    <a:pt x="631469" y="0"/>
                  </a:lnTo>
                  <a:close/>
                </a:path>
              </a:pathLst>
            </a:custGeom>
            <a:noFill/>
            <a:ln w="3175">
              <a:solidFill>
                <a:srgbClr val="007FA3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Shape 7740"/>
            <p:cNvSpPr>
              <a:spLocks/>
            </p:cNvSpPr>
            <p:nvPr/>
          </p:nvSpPr>
          <p:spPr bwMode="auto">
            <a:xfrm>
              <a:off x="8922" y="42"/>
              <a:ext cx="6246" cy="4290"/>
            </a:xfrm>
            <a:custGeom>
              <a:avLst/>
              <a:gdLst>
                <a:gd name="T0" fmla="*/ 0 w 624599"/>
                <a:gd name="T1" fmla="*/ 429044 h 429044"/>
                <a:gd name="T2" fmla="*/ 624599 w 624599"/>
                <a:gd name="T3" fmla="*/ 429044 h 429044"/>
                <a:gd name="T4" fmla="*/ 624599 w 624599"/>
                <a:gd name="T5" fmla="*/ 0 h 429044"/>
                <a:gd name="T6" fmla="*/ 0 w 624599"/>
                <a:gd name="T7" fmla="*/ 0 h 429044"/>
                <a:gd name="T8" fmla="*/ 0 w 624599"/>
                <a:gd name="T9" fmla="*/ 429044 h 429044"/>
                <a:gd name="T10" fmla="*/ 0 w 624599"/>
                <a:gd name="T11" fmla="*/ 0 h 429044"/>
                <a:gd name="T12" fmla="*/ 624599 w 624599"/>
                <a:gd name="T13" fmla="*/ 429044 h 429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24599" h="429044">
                  <a:moveTo>
                    <a:pt x="0" y="429044"/>
                  </a:moveTo>
                  <a:lnTo>
                    <a:pt x="624599" y="429044"/>
                  </a:lnTo>
                  <a:lnTo>
                    <a:pt x="624599" y="0"/>
                  </a:lnTo>
                  <a:lnTo>
                    <a:pt x="0" y="0"/>
                  </a:lnTo>
                  <a:lnTo>
                    <a:pt x="0" y="429044"/>
                  </a:lnTo>
                  <a:close/>
                </a:path>
              </a:pathLst>
            </a:custGeom>
            <a:noFill/>
            <a:ln w="1054">
              <a:solidFill>
                <a:srgbClr val="007FA3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Shape 7741"/>
            <p:cNvSpPr>
              <a:spLocks/>
            </p:cNvSpPr>
            <p:nvPr/>
          </p:nvSpPr>
          <p:spPr bwMode="auto">
            <a:xfrm>
              <a:off x="36280" y="0"/>
              <a:ext cx="5674" cy="4375"/>
            </a:xfrm>
            <a:custGeom>
              <a:avLst/>
              <a:gdLst>
                <a:gd name="T0" fmla="*/ 565810 w 567398"/>
                <a:gd name="T1" fmla="*/ 0 h 437515"/>
                <a:gd name="T2" fmla="*/ 0 w 567398"/>
                <a:gd name="T3" fmla="*/ 0 h 437515"/>
                <a:gd name="T4" fmla="*/ 0 w 567398"/>
                <a:gd name="T5" fmla="*/ 437515 h 437515"/>
                <a:gd name="T6" fmla="*/ 567398 w 567398"/>
                <a:gd name="T7" fmla="*/ 437515 h 437515"/>
                <a:gd name="T8" fmla="*/ 567398 w 567398"/>
                <a:gd name="T9" fmla="*/ 0 h 437515"/>
                <a:gd name="T10" fmla="*/ 565810 w 567398"/>
                <a:gd name="T11" fmla="*/ 0 h 437515"/>
                <a:gd name="T12" fmla="*/ 0 w 567398"/>
                <a:gd name="T13" fmla="*/ 0 h 437515"/>
                <a:gd name="T14" fmla="*/ 567398 w 567398"/>
                <a:gd name="T15" fmla="*/ 437515 h 437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67398" h="437515">
                  <a:moveTo>
                    <a:pt x="565810" y="0"/>
                  </a:moveTo>
                  <a:lnTo>
                    <a:pt x="0" y="0"/>
                  </a:lnTo>
                  <a:lnTo>
                    <a:pt x="0" y="437515"/>
                  </a:lnTo>
                  <a:lnTo>
                    <a:pt x="567398" y="437515"/>
                  </a:lnTo>
                  <a:lnTo>
                    <a:pt x="567398" y="0"/>
                  </a:lnTo>
                  <a:lnTo>
                    <a:pt x="565810" y="0"/>
                  </a:lnTo>
                  <a:close/>
                </a:path>
              </a:pathLst>
            </a:custGeom>
            <a:noFill/>
            <a:ln w="3175">
              <a:solidFill>
                <a:srgbClr val="007FA3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Shape 7742"/>
            <p:cNvSpPr>
              <a:spLocks/>
            </p:cNvSpPr>
            <p:nvPr/>
          </p:nvSpPr>
          <p:spPr bwMode="auto">
            <a:xfrm>
              <a:off x="36322" y="42"/>
              <a:ext cx="5589" cy="4290"/>
            </a:xfrm>
            <a:custGeom>
              <a:avLst/>
              <a:gdLst>
                <a:gd name="T0" fmla="*/ 0 w 558927"/>
                <a:gd name="T1" fmla="*/ 429044 h 429044"/>
                <a:gd name="T2" fmla="*/ 558927 w 558927"/>
                <a:gd name="T3" fmla="*/ 429044 h 429044"/>
                <a:gd name="T4" fmla="*/ 558927 w 558927"/>
                <a:gd name="T5" fmla="*/ 0 h 429044"/>
                <a:gd name="T6" fmla="*/ 0 w 558927"/>
                <a:gd name="T7" fmla="*/ 0 h 429044"/>
                <a:gd name="T8" fmla="*/ 0 w 558927"/>
                <a:gd name="T9" fmla="*/ 429044 h 429044"/>
                <a:gd name="T10" fmla="*/ 0 w 558927"/>
                <a:gd name="T11" fmla="*/ 0 h 429044"/>
                <a:gd name="T12" fmla="*/ 558927 w 558927"/>
                <a:gd name="T13" fmla="*/ 429044 h 429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58927" h="429044">
                  <a:moveTo>
                    <a:pt x="0" y="429044"/>
                  </a:moveTo>
                  <a:lnTo>
                    <a:pt x="558927" y="429044"/>
                  </a:lnTo>
                  <a:lnTo>
                    <a:pt x="558927" y="0"/>
                  </a:lnTo>
                  <a:lnTo>
                    <a:pt x="0" y="0"/>
                  </a:lnTo>
                  <a:lnTo>
                    <a:pt x="0" y="429044"/>
                  </a:lnTo>
                  <a:close/>
                </a:path>
              </a:pathLst>
            </a:custGeom>
            <a:noFill/>
            <a:ln w="1054">
              <a:solidFill>
                <a:srgbClr val="007FA3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Shape 7743"/>
            <p:cNvSpPr>
              <a:spLocks/>
            </p:cNvSpPr>
            <p:nvPr/>
          </p:nvSpPr>
          <p:spPr bwMode="auto">
            <a:xfrm>
              <a:off x="0" y="8"/>
              <a:ext cx="5673" cy="4375"/>
            </a:xfrm>
            <a:custGeom>
              <a:avLst/>
              <a:gdLst>
                <a:gd name="T0" fmla="*/ 565810 w 567398"/>
                <a:gd name="T1" fmla="*/ 0 h 437515"/>
                <a:gd name="T2" fmla="*/ 0 w 567398"/>
                <a:gd name="T3" fmla="*/ 0 h 437515"/>
                <a:gd name="T4" fmla="*/ 0 w 567398"/>
                <a:gd name="T5" fmla="*/ 437515 h 437515"/>
                <a:gd name="T6" fmla="*/ 567398 w 567398"/>
                <a:gd name="T7" fmla="*/ 437515 h 437515"/>
                <a:gd name="T8" fmla="*/ 567398 w 567398"/>
                <a:gd name="T9" fmla="*/ 0 h 437515"/>
                <a:gd name="T10" fmla="*/ 565810 w 567398"/>
                <a:gd name="T11" fmla="*/ 0 h 437515"/>
                <a:gd name="T12" fmla="*/ 0 w 567398"/>
                <a:gd name="T13" fmla="*/ 0 h 437515"/>
                <a:gd name="T14" fmla="*/ 567398 w 567398"/>
                <a:gd name="T15" fmla="*/ 437515 h 437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67398" h="437515">
                  <a:moveTo>
                    <a:pt x="565810" y="0"/>
                  </a:moveTo>
                  <a:lnTo>
                    <a:pt x="0" y="0"/>
                  </a:lnTo>
                  <a:lnTo>
                    <a:pt x="0" y="437515"/>
                  </a:lnTo>
                  <a:lnTo>
                    <a:pt x="567398" y="437515"/>
                  </a:lnTo>
                  <a:lnTo>
                    <a:pt x="567398" y="0"/>
                  </a:lnTo>
                  <a:lnTo>
                    <a:pt x="565810" y="0"/>
                  </a:lnTo>
                  <a:close/>
                </a:path>
              </a:pathLst>
            </a:custGeom>
            <a:noFill/>
            <a:ln w="3175">
              <a:solidFill>
                <a:srgbClr val="007FA3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Shape 7744"/>
            <p:cNvSpPr>
              <a:spLocks/>
            </p:cNvSpPr>
            <p:nvPr/>
          </p:nvSpPr>
          <p:spPr bwMode="auto">
            <a:xfrm>
              <a:off x="42" y="51"/>
              <a:ext cx="5589" cy="4290"/>
            </a:xfrm>
            <a:custGeom>
              <a:avLst/>
              <a:gdLst>
                <a:gd name="T0" fmla="*/ 0 w 558927"/>
                <a:gd name="T1" fmla="*/ 429044 h 429044"/>
                <a:gd name="T2" fmla="*/ 558927 w 558927"/>
                <a:gd name="T3" fmla="*/ 429044 h 429044"/>
                <a:gd name="T4" fmla="*/ 558927 w 558927"/>
                <a:gd name="T5" fmla="*/ 0 h 429044"/>
                <a:gd name="T6" fmla="*/ 0 w 558927"/>
                <a:gd name="T7" fmla="*/ 0 h 429044"/>
                <a:gd name="T8" fmla="*/ 0 w 558927"/>
                <a:gd name="T9" fmla="*/ 429044 h 429044"/>
                <a:gd name="T10" fmla="*/ 0 w 558927"/>
                <a:gd name="T11" fmla="*/ 0 h 429044"/>
                <a:gd name="T12" fmla="*/ 558927 w 558927"/>
                <a:gd name="T13" fmla="*/ 429044 h 429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58927" h="429044">
                  <a:moveTo>
                    <a:pt x="0" y="429044"/>
                  </a:moveTo>
                  <a:lnTo>
                    <a:pt x="558927" y="429044"/>
                  </a:lnTo>
                  <a:lnTo>
                    <a:pt x="558927" y="0"/>
                  </a:lnTo>
                  <a:lnTo>
                    <a:pt x="0" y="0"/>
                  </a:lnTo>
                  <a:lnTo>
                    <a:pt x="0" y="429044"/>
                  </a:lnTo>
                  <a:close/>
                </a:path>
              </a:pathLst>
            </a:custGeom>
            <a:noFill/>
            <a:ln w="1054">
              <a:solidFill>
                <a:srgbClr val="007FA3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Shape 7745"/>
            <p:cNvSpPr>
              <a:spLocks/>
            </p:cNvSpPr>
            <p:nvPr/>
          </p:nvSpPr>
          <p:spPr bwMode="auto">
            <a:xfrm>
              <a:off x="18411" y="0"/>
              <a:ext cx="5674" cy="4375"/>
            </a:xfrm>
            <a:custGeom>
              <a:avLst/>
              <a:gdLst>
                <a:gd name="T0" fmla="*/ 565810 w 567398"/>
                <a:gd name="T1" fmla="*/ 0 h 437515"/>
                <a:gd name="T2" fmla="*/ 0 w 567398"/>
                <a:gd name="T3" fmla="*/ 0 h 437515"/>
                <a:gd name="T4" fmla="*/ 0 w 567398"/>
                <a:gd name="T5" fmla="*/ 437515 h 437515"/>
                <a:gd name="T6" fmla="*/ 567398 w 567398"/>
                <a:gd name="T7" fmla="*/ 437515 h 437515"/>
                <a:gd name="T8" fmla="*/ 567398 w 567398"/>
                <a:gd name="T9" fmla="*/ 0 h 437515"/>
                <a:gd name="T10" fmla="*/ 565810 w 567398"/>
                <a:gd name="T11" fmla="*/ 0 h 437515"/>
                <a:gd name="T12" fmla="*/ 0 w 567398"/>
                <a:gd name="T13" fmla="*/ 0 h 437515"/>
                <a:gd name="T14" fmla="*/ 567398 w 567398"/>
                <a:gd name="T15" fmla="*/ 437515 h 437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67398" h="437515">
                  <a:moveTo>
                    <a:pt x="565810" y="0"/>
                  </a:moveTo>
                  <a:lnTo>
                    <a:pt x="0" y="0"/>
                  </a:lnTo>
                  <a:lnTo>
                    <a:pt x="0" y="437515"/>
                  </a:lnTo>
                  <a:lnTo>
                    <a:pt x="567398" y="437515"/>
                  </a:lnTo>
                  <a:lnTo>
                    <a:pt x="567398" y="0"/>
                  </a:lnTo>
                  <a:lnTo>
                    <a:pt x="565810" y="0"/>
                  </a:lnTo>
                  <a:close/>
                </a:path>
              </a:pathLst>
            </a:custGeom>
            <a:noFill/>
            <a:ln w="3175">
              <a:solidFill>
                <a:srgbClr val="007FA3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Shape 7746"/>
            <p:cNvSpPr>
              <a:spLocks/>
            </p:cNvSpPr>
            <p:nvPr/>
          </p:nvSpPr>
          <p:spPr bwMode="auto">
            <a:xfrm>
              <a:off x="18453" y="42"/>
              <a:ext cx="5590" cy="4290"/>
            </a:xfrm>
            <a:custGeom>
              <a:avLst/>
              <a:gdLst>
                <a:gd name="T0" fmla="*/ 0 w 558927"/>
                <a:gd name="T1" fmla="*/ 429044 h 429044"/>
                <a:gd name="T2" fmla="*/ 558927 w 558927"/>
                <a:gd name="T3" fmla="*/ 429044 h 429044"/>
                <a:gd name="T4" fmla="*/ 558927 w 558927"/>
                <a:gd name="T5" fmla="*/ 0 h 429044"/>
                <a:gd name="T6" fmla="*/ 0 w 558927"/>
                <a:gd name="T7" fmla="*/ 0 h 429044"/>
                <a:gd name="T8" fmla="*/ 0 w 558927"/>
                <a:gd name="T9" fmla="*/ 429044 h 429044"/>
                <a:gd name="T10" fmla="*/ 0 w 558927"/>
                <a:gd name="T11" fmla="*/ 0 h 429044"/>
                <a:gd name="T12" fmla="*/ 558927 w 558927"/>
                <a:gd name="T13" fmla="*/ 429044 h 429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58927" h="429044">
                  <a:moveTo>
                    <a:pt x="0" y="429044"/>
                  </a:moveTo>
                  <a:lnTo>
                    <a:pt x="558927" y="429044"/>
                  </a:lnTo>
                  <a:lnTo>
                    <a:pt x="558927" y="0"/>
                  </a:lnTo>
                  <a:lnTo>
                    <a:pt x="0" y="0"/>
                  </a:lnTo>
                  <a:lnTo>
                    <a:pt x="0" y="429044"/>
                  </a:lnTo>
                  <a:close/>
                </a:path>
              </a:pathLst>
            </a:custGeom>
            <a:noFill/>
            <a:ln w="1054">
              <a:solidFill>
                <a:srgbClr val="007FA3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Shape 7747"/>
            <p:cNvSpPr>
              <a:spLocks/>
            </p:cNvSpPr>
            <p:nvPr/>
          </p:nvSpPr>
          <p:spPr bwMode="auto">
            <a:xfrm>
              <a:off x="27363" y="0"/>
              <a:ext cx="5674" cy="4375"/>
            </a:xfrm>
            <a:custGeom>
              <a:avLst/>
              <a:gdLst>
                <a:gd name="T0" fmla="*/ 565810 w 567398"/>
                <a:gd name="T1" fmla="*/ 0 h 437515"/>
                <a:gd name="T2" fmla="*/ 0 w 567398"/>
                <a:gd name="T3" fmla="*/ 0 h 437515"/>
                <a:gd name="T4" fmla="*/ 0 w 567398"/>
                <a:gd name="T5" fmla="*/ 437515 h 437515"/>
                <a:gd name="T6" fmla="*/ 567398 w 567398"/>
                <a:gd name="T7" fmla="*/ 437515 h 437515"/>
                <a:gd name="T8" fmla="*/ 567398 w 567398"/>
                <a:gd name="T9" fmla="*/ 0 h 437515"/>
                <a:gd name="T10" fmla="*/ 565810 w 567398"/>
                <a:gd name="T11" fmla="*/ 0 h 437515"/>
                <a:gd name="T12" fmla="*/ 0 w 567398"/>
                <a:gd name="T13" fmla="*/ 0 h 437515"/>
                <a:gd name="T14" fmla="*/ 567398 w 567398"/>
                <a:gd name="T15" fmla="*/ 437515 h 437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67398" h="437515">
                  <a:moveTo>
                    <a:pt x="565810" y="0"/>
                  </a:moveTo>
                  <a:lnTo>
                    <a:pt x="0" y="0"/>
                  </a:lnTo>
                  <a:lnTo>
                    <a:pt x="0" y="437515"/>
                  </a:lnTo>
                  <a:lnTo>
                    <a:pt x="567398" y="437515"/>
                  </a:lnTo>
                  <a:lnTo>
                    <a:pt x="567398" y="0"/>
                  </a:lnTo>
                  <a:lnTo>
                    <a:pt x="565810" y="0"/>
                  </a:lnTo>
                  <a:close/>
                </a:path>
              </a:pathLst>
            </a:custGeom>
            <a:noFill/>
            <a:ln w="3175">
              <a:solidFill>
                <a:srgbClr val="007FA3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Shape 7748"/>
            <p:cNvSpPr>
              <a:spLocks/>
            </p:cNvSpPr>
            <p:nvPr/>
          </p:nvSpPr>
          <p:spPr bwMode="auto">
            <a:xfrm>
              <a:off x="27405" y="42"/>
              <a:ext cx="5589" cy="4290"/>
            </a:xfrm>
            <a:custGeom>
              <a:avLst/>
              <a:gdLst>
                <a:gd name="T0" fmla="*/ 0 w 558927"/>
                <a:gd name="T1" fmla="*/ 429044 h 429044"/>
                <a:gd name="T2" fmla="*/ 558927 w 558927"/>
                <a:gd name="T3" fmla="*/ 429044 h 429044"/>
                <a:gd name="T4" fmla="*/ 558927 w 558927"/>
                <a:gd name="T5" fmla="*/ 0 h 429044"/>
                <a:gd name="T6" fmla="*/ 0 w 558927"/>
                <a:gd name="T7" fmla="*/ 0 h 429044"/>
                <a:gd name="T8" fmla="*/ 0 w 558927"/>
                <a:gd name="T9" fmla="*/ 429044 h 429044"/>
                <a:gd name="T10" fmla="*/ 0 w 558927"/>
                <a:gd name="T11" fmla="*/ 0 h 429044"/>
                <a:gd name="T12" fmla="*/ 558927 w 558927"/>
                <a:gd name="T13" fmla="*/ 429044 h 429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58927" h="429044">
                  <a:moveTo>
                    <a:pt x="0" y="429044"/>
                  </a:moveTo>
                  <a:lnTo>
                    <a:pt x="558927" y="429044"/>
                  </a:lnTo>
                  <a:lnTo>
                    <a:pt x="558927" y="0"/>
                  </a:lnTo>
                  <a:lnTo>
                    <a:pt x="0" y="0"/>
                  </a:lnTo>
                  <a:lnTo>
                    <a:pt x="0" y="429044"/>
                  </a:lnTo>
                  <a:close/>
                </a:path>
              </a:pathLst>
            </a:custGeom>
            <a:noFill/>
            <a:ln w="1054">
              <a:solidFill>
                <a:srgbClr val="007FA3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7749"/>
            <p:cNvSpPr>
              <a:spLocks noChangeArrowheads="1"/>
            </p:cNvSpPr>
            <p:nvPr/>
          </p:nvSpPr>
          <p:spPr bwMode="auto">
            <a:xfrm>
              <a:off x="28056" y="1817"/>
              <a:ext cx="5804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ALYJY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750"/>
            <p:cNvSpPr>
              <a:spLocks noChangeArrowheads="1"/>
            </p:cNvSpPr>
            <p:nvPr/>
          </p:nvSpPr>
          <p:spPr bwMode="auto">
            <a:xfrm>
              <a:off x="37469" y="414"/>
              <a:ext cx="4772" cy="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PIKIR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751"/>
            <p:cNvSpPr>
              <a:spLocks noChangeArrowheads="1"/>
            </p:cNvSpPr>
            <p:nvPr/>
          </p:nvSpPr>
          <p:spPr bwMode="auto">
            <a:xfrm>
              <a:off x="36517" y="1811"/>
              <a:ext cx="6925" cy="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DÜŞNÜK-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752"/>
            <p:cNvSpPr>
              <a:spLocks noChangeArrowheads="1"/>
            </p:cNvSpPr>
            <p:nvPr/>
          </p:nvSpPr>
          <p:spPr bwMode="auto">
            <a:xfrm>
              <a:off x="41725" y="1811"/>
              <a:ext cx="380" cy="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753"/>
            <p:cNvSpPr>
              <a:spLocks noChangeArrowheads="1"/>
            </p:cNvSpPr>
            <p:nvPr/>
          </p:nvSpPr>
          <p:spPr bwMode="auto">
            <a:xfrm>
              <a:off x="37327" y="3208"/>
              <a:ext cx="4772" cy="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LIMI?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Shape 7754"/>
            <p:cNvSpPr>
              <a:spLocks/>
            </p:cNvSpPr>
            <p:nvPr/>
          </p:nvSpPr>
          <p:spPr bwMode="auto">
            <a:xfrm>
              <a:off x="24314" y="5782"/>
              <a:ext cx="14872" cy="0"/>
            </a:xfrm>
            <a:custGeom>
              <a:avLst/>
              <a:gdLst>
                <a:gd name="T0" fmla="*/ 0 w 1487208"/>
                <a:gd name="T1" fmla="*/ 1487208 w 1487208"/>
                <a:gd name="T2" fmla="*/ 0 w 1487208"/>
                <a:gd name="T3" fmla="*/ 1487208 w 14872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1487208">
                  <a:moveTo>
                    <a:pt x="0" y="0"/>
                  </a:moveTo>
                  <a:lnTo>
                    <a:pt x="1487208" y="0"/>
                  </a:lnTo>
                </a:path>
              </a:pathLst>
            </a:custGeom>
            <a:noFill/>
            <a:ln w="635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Shape 7755"/>
            <p:cNvSpPr>
              <a:spLocks/>
            </p:cNvSpPr>
            <p:nvPr/>
          </p:nvSpPr>
          <p:spPr bwMode="auto">
            <a:xfrm>
              <a:off x="39213" y="4440"/>
              <a:ext cx="0" cy="1404"/>
            </a:xfrm>
            <a:custGeom>
              <a:avLst/>
              <a:gdLst>
                <a:gd name="T0" fmla="*/ 0 h 140398"/>
                <a:gd name="T1" fmla="*/ 140398 h 140398"/>
                <a:gd name="T2" fmla="*/ 0 h 140398"/>
                <a:gd name="T3" fmla="*/ 140398 h 14039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140398">
                  <a:moveTo>
                    <a:pt x="0" y="0"/>
                  </a:moveTo>
                  <a:lnTo>
                    <a:pt x="0" y="140398"/>
                  </a:lnTo>
                </a:path>
              </a:pathLst>
            </a:custGeom>
            <a:noFill/>
            <a:ln w="635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Shape 7756"/>
            <p:cNvSpPr>
              <a:spLocks/>
            </p:cNvSpPr>
            <p:nvPr/>
          </p:nvSpPr>
          <p:spPr bwMode="auto">
            <a:xfrm>
              <a:off x="2503" y="5782"/>
              <a:ext cx="11307" cy="0"/>
            </a:xfrm>
            <a:custGeom>
              <a:avLst/>
              <a:gdLst>
                <a:gd name="T0" fmla="*/ 0 w 1130732"/>
                <a:gd name="T1" fmla="*/ 1130732 w 1130732"/>
                <a:gd name="T2" fmla="*/ 0 w 1130732"/>
                <a:gd name="T3" fmla="*/ 1130732 w 11307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1130732">
                  <a:moveTo>
                    <a:pt x="0" y="0"/>
                  </a:moveTo>
                  <a:lnTo>
                    <a:pt x="1130732" y="0"/>
                  </a:lnTo>
                </a:path>
              </a:pathLst>
            </a:custGeom>
            <a:noFill/>
            <a:ln w="635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4138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85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68" y="0"/>
            <a:ext cx="9290049" cy="627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4589" y="6375461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prosesiniň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çylşyrymly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modeli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12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1" y="0"/>
            <a:ext cx="113745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Gaýdyş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aragatnaşyk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kommunikasiýalaryň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netijeliligini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mese­mälim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ýokarlandyrýar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sebäbi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taraplaryň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ikisine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hem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päsgelçilikleri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ýeňip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geçmäge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mümkinçilik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berýär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nazaryýetiniň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dilinde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manyny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ýoýýan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ähli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ýagdaýlar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päsgelçilik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diýlip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atlandyrylýar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Dil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werbal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ýa­da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werbal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däl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kodlaşdyrylýan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kodunyň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açylýan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wagtynda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habaryň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manysy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üýtgedilip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kabul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edilmegindäki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tapawutlar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menejerleriň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tabynlykdaky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işgärleriň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statusyndaky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tapawutlar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päsgelçilikleriň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çeşmeleri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3108542"/>
            <a:ext cx="5099262" cy="374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271" y="318388"/>
            <a:ext cx="9199419" cy="3408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algn="just">
              <a:spcAft>
                <a:spcPts val="93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Biziň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netijeli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şahsyýetara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kommunikasiýalaryň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ýolundaky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päsgelçilikler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baradaky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gürrüňimiz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şu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pursatlara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esaslanýar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07000"/>
              </a:lnSpc>
              <a:spcAft>
                <a:spcPts val="630"/>
              </a:spcAft>
              <a:buClr>
                <a:srgbClr val="181717"/>
              </a:buClr>
              <a:buSzPts val="1200"/>
              <a:buFont typeface="+mj-lt"/>
              <a:buAutoNum type="arabicParenR"/>
            </a:pPr>
            <a:r>
              <a:rPr lang="ru-RU" sz="24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ru-RU" sz="24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ru-RU" sz="24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u="none" strike="noStrike" dirty="0" smtClean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07000"/>
              </a:lnSpc>
              <a:spcAft>
                <a:spcPts val="630"/>
              </a:spcAft>
              <a:buClr>
                <a:srgbClr val="181717"/>
              </a:buClr>
              <a:buSzPts val="1200"/>
              <a:buFont typeface="+mj-lt"/>
              <a:buAutoNum type="arabicParenR"/>
            </a:pPr>
            <a:r>
              <a:rPr lang="ru-RU" sz="24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semantika</a:t>
            </a:r>
            <a:r>
              <a:rPr lang="ru-RU" sz="24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ru-RU" sz="24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u="none" strike="noStrike" dirty="0" smtClean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52000"/>
              </a:lnSpc>
              <a:spcAft>
                <a:spcPts val="25"/>
              </a:spcAft>
              <a:buClr>
                <a:srgbClr val="181717"/>
              </a:buClr>
              <a:buSzPts val="1200"/>
              <a:buFont typeface="+mj-lt"/>
              <a:buAutoNum type="arabicParenR"/>
            </a:pPr>
            <a:r>
              <a:rPr lang="en-US" sz="24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werbal</a:t>
            </a:r>
            <a:r>
              <a:rPr lang="en-US" sz="24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4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</a:t>
            </a:r>
            <a:r>
              <a:rPr lang="en-US" sz="24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u="none" strike="noStrike" dirty="0" smtClean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765" marR="29210" algn="just">
              <a:lnSpc>
                <a:spcPct val="152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netijesi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pes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bolan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gaýdyş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aragatnaşygy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115" marR="29210" indent="-6350" algn="just">
              <a:lnSpc>
                <a:spcPct val="107000"/>
              </a:lnSpc>
              <a:spcAft>
                <a:spcPts val="485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netijesiz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diňleme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482764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47491"/>
          <p:cNvGrpSpPr>
            <a:grpSpLocks/>
          </p:cNvGrpSpPr>
          <p:nvPr/>
        </p:nvGrpSpPr>
        <p:grpSpPr bwMode="auto">
          <a:xfrm>
            <a:off x="540327" y="374074"/>
            <a:ext cx="10792690" cy="5056908"/>
            <a:chOff x="0" y="0"/>
            <a:chExt cx="40130" cy="31338"/>
          </a:xfrm>
        </p:grpSpPr>
        <p:sp>
          <p:nvSpPr>
            <p:cNvPr id="4" name="Shape 8315"/>
            <p:cNvSpPr>
              <a:spLocks/>
            </p:cNvSpPr>
            <p:nvPr/>
          </p:nvSpPr>
          <p:spPr bwMode="auto">
            <a:xfrm>
              <a:off x="19471" y="6771"/>
              <a:ext cx="0" cy="17636"/>
            </a:xfrm>
            <a:custGeom>
              <a:avLst/>
              <a:gdLst>
                <a:gd name="T0" fmla="*/ 0 h 1763623"/>
                <a:gd name="T1" fmla="*/ 1763623 h 1763623"/>
                <a:gd name="T2" fmla="*/ 0 h 1763623"/>
                <a:gd name="T3" fmla="*/ 1763623 h 17636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1763623">
                  <a:moveTo>
                    <a:pt x="0" y="0"/>
                  </a:moveTo>
                  <a:lnTo>
                    <a:pt x="0" y="1763623"/>
                  </a:lnTo>
                </a:path>
              </a:pathLst>
            </a:custGeom>
            <a:noFill/>
            <a:ln w="1270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Shape 8316"/>
            <p:cNvSpPr>
              <a:spLocks/>
            </p:cNvSpPr>
            <p:nvPr/>
          </p:nvSpPr>
          <p:spPr bwMode="auto">
            <a:xfrm>
              <a:off x="19147" y="24210"/>
              <a:ext cx="648" cy="891"/>
            </a:xfrm>
            <a:custGeom>
              <a:avLst/>
              <a:gdLst>
                <a:gd name="T0" fmla="*/ 0 w 64821"/>
                <a:gd name="T1" fmla="*/ 0 h 89052"/>
                <a:gd name="T2" fmla="*/ 32410 w 64821"/>
                <a:gd name="T3" fmla="*/ 19685 h 89052"/>
                <a:gd name="T4" fmla="*/ 64821 w 64821"/>
                <a:gd name="T5" fmla="*/ 0 h 89052"/>
                <a:gd name="T6" fmla="*/ 32410 w 64821"/>
                <a:gd name="T7" fmla="*/ 89052 h 89052"/>
                <a:gd name="T8" fmla="*/ 0 w 64821"/>
                <a:gd name="T9" fmla="*/ 0 h 89052"/>
                <a:gd name="T10" fmla="*/ 0 w 64821"/>
                <a:gd name="T11" fmla="*/ 0 h 89052"/>
                <a:gd name="T12" fmla="*/ 64821 w 64821"/>
                <a:gd name="T13" fmla="*/ 89052 h 89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4821" h="89052">
                  <a:moveTo>
                    <a:pt x="0" y="0"/>
                  </a:moveTo>
                  <a:lnTo>
                    <a:pt x="32410" y="19685"/>
                  </a:lnTo>
                  <a:lnTo>
                    <a:pt x="64821" y="0"/>
                  </a:lnTo>
                  <a:lnTo>
                    <a:pt x="32410" y="89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Shape 8317"/>
            <p:cNvSpPr>
              <a:spLocks/>
            </p:cNvSpPr>
            <p:nvPr/>
          </p:nvSpPr>
          <p:spPr bwMode="auto">
            <a:xfrm>
              <a:off x="15860" y="6731"/>
              <a:ext cx="3543" cy="10906"/>
            </a:xfrm>
            <a:custGeom>
              <a:avLst/>
              <a:gdLst>
                <a:gd name="T0" fmla="*/ 354368 w 354368"/>
                <a:gd name="T1" fmla="*/ 0 h 1090638"/>
                <a:gd name="T2" fmla="*/ 0 w 354368"/>
                <a:gd name="T3" fmla="*/ 1090638 h 1090638"/>
                <a:gd name="T4" fmla="*/ 0 w 354368"/>
                <a:gd name="T5" fmla="*/ 0 h 1090638"/>
                <a:gd name="T6" fmla="*/ 354368 w 354368"/>
                <a:gd name="T7" fmla="*/ 1090638 h 109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354368" h="1090638">
                  <a:moveTo>
                    <a:pt x="354368" y="0"/>
                  </a:moveTo>
                  <a:lnTo>
                    <a:pt x="0" y="1090638"/>
                  </a:lnTo>
                </a:path>
              </a:pathLst>
            </a:custGeom>
            <a:noFill/>
            <a:ln w="1270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Shape 8318"/>
            <p:cNvSpPr>
              <a:spLocks/>
            </p:cNvSpPr>
            <p:nvPr/>
          </p:nvSpPr>
          <p:spPr bwMode="auto">
            <a:xfrm>
              <a:off x="15612" y="17350"/>
              <a:ext cx="617" cy="947"/>
            </a:xfrm>
            <a:custGeom>
              <a:avLst/>
              <a:gdLst>
                <a:gd name="T0" fmla="*/ 0 w 61646"/>
                <a:gd name="T1" fmla="*/ 0 h 94717"/>
                <a:gd name="T2" fmla="*/ 24740 w 61646"/>
                <a:gd name="T3" fmla="*/ 28753 h 94717"/>
                <a:gd name="T4" fmla="*/ 61646 w 61646"/>
                <a:gd name="T5" fmla="*/ 20041 h 94717"/>
                <a:gd name="T6" fmla="*/ 3302 w 61646"/>
                <a:gd name="T7" fmla="*/ 94717 h 94717"/>
                <a:gd name="T8" fmla="*/ 0 w 61646"/>
                <a:gd name="T9" fmla="*/ 0 h 94717"/>
                <a:gd name="T10" fmla="*/ 0 w 61646"/>
                <a:gd name="T11" fmla="*/ 0 h 94717"/>
                <a:gd name="T12" fmla="*/ 61646 w 61646"/>
                <a:gd name="T13" fmla="*/ 94717 h 94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1646" h="94717">
                  <a:moveTo>
                    <a:pt x="0" y="0"/>
                  </a:moveTo>
                  <a:lnTo>
                    <a:pt x="24740" y="28753"/>
                  </a:lnTo>
                  <a:lnTo>
                    <a:pt x="61646" y="20041"/>
                  </a:lnTo>
                  <a:lnTo>
                    <a:pt x="3302" y="94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Shape 8319"/>
            <p:cNvSpPr>
              <a:spLocks/>
            </p:cNvSpPr>
            <p:nvPr/>
          </p:nvSpPr>
          <p:spPr bwMode="auto">
            <a:xfrm>
              <a:off x="19507" y="6641"/>
              <a:ext cx="3544" cy="10906"/>
            </a:xfrm>
            <a:custGeom>
              <a:avLst/>
              <a:gdLst>
                <a:gd name="T0" fmla="*/ 0 w 354368"/>
                <a:gd name="T1" fmla="*/ 0 h 1090638"/>
                <a:gd name="T2" fmla="*/ 354368 w 354368"/>
                <a:gd name="T3" fmla="*/ 1090638 h 1090638"/>
                <a:gd name="T4" fmla="*/ 0 w 354368"/>
                <a:gd name="T5" fmla="*/ 0 h 1090638"/>
                <a:gd name="T6" fmla="*/ 354368 w 354368"/>
                <a:gd name="T7" fmla="*/ 1090638 h 109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354368" h="1090638">
                  <a:moveTo>
                    <a:pt x="0" y="0"/>
                  </a:moveTo>
                  <a:lnTo>
                    <a:pt x="354368" y="1090638"/>
                  </a:lnTo>
                </a:path>
              </a:pathLst>
            </a:custGeom>
            <a:noFill/>
            <a:ln w="1270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hape 8320"/>
            <p:cNvSpPr>
              <a:spLocks/>
            </p:cNvSpPr>
            <p:nvPr/>
          </p:nvSpPr>
          <p:spPr bwMode="auto">
            <a:xfrm>
              <a:off x="22682" y="17260"/>
              <a:ext cx="616" cy="947"/>
            </a:xfrm>
            <a:custGeom>
              <a:avLst/>
              <a:gdLst>
                <a:gd name="T0" fmla="*/ 61646 w 61646"/>
                <a:gd name="T1" fmla="*/ 0 h 94717"/>
                <a:gd name="T2" fmla="*/ 58344 w 61646"/>
                <a:gd name="T3" fmla="*/ 94717 h 94717"/>
                <a:gd name="T4" fmla="*/ 0 w 61646"/>
                <a:gd name="T5" fmla="*/ 20041 h 94717"/>
                <a:gd name="T6" fmla="*/ 36906 w 61646"/>
                <a:gd name="T7" fmla="*/ 28753 h 94717"/>
                <a:gd name="T8" fmla="*/ 61646 w 61646"/>
                <a:gd name="T9" fmla="*/ 0 h 94717"/>
                <a:gd name="T10" fmla="*/ 0 w 61646"/>
                <a:gd name="T11" fmla="*/ 0 h 94717"/>
                <a:gd name="T12" fmla="*/ 61646 w 61646"/>
                <a:gd name="T13" fmla="*/ 94717 h 94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1646" h="94717">
                  <a:moveTo>
                    <a:pt x="61646" y="0"/>
                  </a:moveTo>
                  <a:lnTo>
                    <a:pt x="58344" y="94717"/>
                  </a:lnTo>
                  <a:lnTo>
                    <a:pt x="0" y="20041"/>
                  </a:lnTo>
                  <a:lnTo>
                    <a:pt x="36906" y="28753"/>
                  </a:lnTo>
                  <a:lnTo>
                    <a:pt x="61646" y="0"/>
                  </a:lnTo>
                  <a:close/>
                </a:path>
              </a:pathLst>
            </a:custGeom>
            <a:solidFill>
              <a:srgbClr val="87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hape 8321"/>
            <p:cNvSpPr>
              <a:spLocks/>
            </p:cNvSpPr>
            <p:nvPr/>
          </p:nvSpPr>
          <p:spPr bwMode="auto">
            <a:xfrm>
              <a:off x="19659" y="6740"/>
              <a:ext cx="7966" cy="8249"/>
            </a:xfrm>
            <a:custGeom>
              <a:avLst/>
              <a:gdLst>
                <a:gd name="T0" fmla="*/ 0 w 796608"/>
                <a:gd name="T1" fmla="*/ 0 h 824916"/>
                <a:gd name="T2" fmla="*/ 796608 w 796608"/>
                <a:gd name="T3" fmla="*/ 824916 h 824916"/>
                <a:gd name="T4" fmla="*/ 0 w 796608"/>
                <a:gd name="T5" fmla="*/ 0 h 824916"/>
                <a:gd name="T6" fmla="*/ 796608 w 796608"/>
                <a:gd name="T7" fmla="*/ 824916 h 824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796608" h="824916">
                  <a:moveTo>
                    <a:pt x="0" y="0"/>
                  </a:moveTo>
                  <a:lnTo>
                    <a:pt x="796608" y="824916"/>
                  </a:lnTo>
                </a:path>
              </a:pathLst>
            </a:custGeom>
            <a:noFill/>
            <a:ln w="1270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Shape 8322"/>
            <p:cNvSpPr>
              <a:spLocks/>
            </p:cNvSpPr>
            <p:nvPr/>
          </p:nvSpPr>
          <p:spPr bwMode="auto">
            <a:xfrm>
              <a:off x="27255" y="14623"/>
              <a:ext cx="852" cy="865"/>
            </a:xfrm>
            <a:custGeom>
              <a:avLst/>
              <a:gdLst>
                <a:gd name="T0" fmla="*/ 46622 w 85179"/>
                <a:gd name="T1" fmla="*/ 0 h 86576"/>
                <a:gd name="T2" fmla="*/ 85179 w 85179"/>
                <a:gd name="T3" fmla="*/ 86576 h 86576"/>
                <a:gd name="T4" fmla="*/ 0 w 85179"/>
                <a:gd name="T5" fmla="*/ 45021 h 86576"/>
                <a:gd name="T6" fmla="*/ 36995 w 85179"/>
                <a:gd name="T7" fmla="*/ 36678 h 86576"/>
                <a:gd name="T8" fmla="*/ 46622 w 85179"/>
                <a:gd name="T9" fmla="*/ 0 h 86576"/>
                <a:gd name="T10" fmla="*/ 0 w 85179"/>
                <a:gd name="T11" fmla="*/ 0 h 86576"/>
                <a:gd name="T12" fmla="*/ 85179 w 85179"/>
                <a:gd name="T13" fmla="*/ 86576 h 8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5179" h="86576">
                  <a:moveTo>
                    <a:pt x="46622" y="0"/>
                  </a:moveTo>
                  <a:lnTo>
                    <a:pt x="85179" y="86576"/>
                  </a:lnTo>
                  <a:lnTo>
                    <a:pt x="0" y="45021"/>
                  </a:lnTo>
                  <a:lnTo>
                    <a:pt x="36995" y="36678"/>
                  </a:lnTo>
                  <a:lnTo>
                    <a:pt x="46622" y="0"/>
                  </a:lnTo>
                  <a:close/>
                </a:path>
              </a:pathLst>
            </a:custGeom>
            <a:solidFill>
              <a:srgbClr val="87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Shape 8323"/>
            <p:cNvSpPr>
              <a:spLocks/>
            </p:cNvSpPr>
            <p:nvPr/>
          </p:nvSpPr>
          <p:spPr bwMode="auto">
            <a:xfrm>
              <a:off x="11324" y="6725"/>
              <a:ext cx="7966" cy="8249"/>
            </a:xfrm>
            <a:custGeom>
              <a:avLst/>
              <a:gdLst>
                <a:gd name="T0" fmla="*/ 796620 w 796620"/>
                <a:gd name="T1" fmla="*/ 0 h 824916"/>
                <a:gd name="T2" fmla="*/ 0 w 796620"/>
                <a:gd name="T3" fmla="*/ 824916 h 824916"/>
                <a:gd name="T4" fmla="*/ 0 w 796620"/>
                <a:gd name="T5" fmla="*/ 0 h 824916"/>
                <a:gd name="T6" fmla="*/ 796620 w 796620"/>
                <a:gd name="T7" fmla="*/ 824916 h 824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796620" h="824916">
                  <a:moveTo>
                    <a:pt x="796620" y="0"/>
                  </a:moveTo>
                  <a:lnTo>
                    <a:pt x="0" y="824916"/>
                  </a:lnTo>
                </a:path>
              </a:pathLst>
            </a:custGeom>
            <a:noFill/>
            <a:ln w="12700">
              <a:solidFill>
                <a:srgbClr val="878887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hape 8324"/>
            <p:cNvSpPr>
              <a:spLocks/>
            </p:cNvSpPr>
            <p:nvPr/>
          </p:nvSpPr>
          <p:spPr bwMode="auto">
            <a:xfrm>
              <a:off x="10842" y="14608"/>
              <a:ext cx="852" cy="865"/>
            </a:xfrm>
            <a:custGeom>
              <a:avLst/>
              <a:gdLst>
                <a:gd name="T0" fmla="*/ 38545 w 85179"/>
                <a:gd name="T1" fmla="*/ 0 h 86563"/>
                <a:gd name="T2" fmla="*/ 48184 w 85179"/>
                <a:gd name="T3" fmla="*/ 36665 h 86563"/>
                <a:gd name="T4" fmla="*/ 85179 w 85179"/>
                <a:gd name="T5" fmla="*/ 45022 h 86563"/>
                <a:gd name="T6" fmla="*/ 0 w 85179"/>
                <a:gd name="T7" fmla="*/ 86563 h 86563"/>
                <a:gd name="T8" fmla="*/ 38545 w 85179"/>
                <a:gd name="T9" fmla="*/ 0 h 86563"/>
                <a:gd name="T10" fmla="*/ 0 w 85179"/>
                <a:gd name="T11" fmla="*/ 0 h 86563"/>
                <a:gd name="T12" fmla="*/ 85179 w 85179"/>
                <a:gd name="T13" fmla="*/ 86563 h 86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5179" h="86563">
                  <a:moveTo>
                    <a:pt x="38545" y="0"/>
                  </a:moveTo>
                  <a:lnTo>
                    <a:pt x="48184" y="36665"/>
                  </a:lnTo>
                  <a:lnTo>
                    <a:pt x="85179" y="45022"/>
                  </a:lnTo>
                  <a:lnTo>
                    <a:pt x="0" y="86563"/>
                  </a:lnTo>
                  <a:lnTo>
                    <a:pt x="38545" y="0"/>
                  </a:lnTo>
                  <a:close/>
                </a:path>
              </a:pathLst>
            </a:custGeom>
            <a:solidFill>
              <a:srgbClr val="87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5120" name="Picture 2851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-37"/>
              <a:ext cx="39563" cy="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8327"/>
            <p:cNvSpPr>
              <a:spLocks noChangeArrowheads="1"/>
            </p:cNvSpPr>
            <p:nvPr/>
          </p:nvSpPr>
          <p:spPr bwMode="auto">
            <a:xfrm>
              <a:off x="9219" y="2778"/>
              <a:ext cx="30028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Netijeli şahsyýetara kommunikasiýalaryň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8328"/>
            <p:cNvSpPr>
              <a:spLocks noChangeArrowheads="1"/>
            </p:cNvSpPr>
            <p:nvPr/>
          </p:nvSpPr>
          <p:spPr bwMode="auto">
            <a:xfrm>
              <a:off x="13904" y="4175"/>
              <a:ext cx="17598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ýolundaky päsgelçilikler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5121" name="Picture 285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" y="11331"/>
              <a:ext cx="10484" cy="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247392"/>
            <p:cNvSpPr>
              <a:spLocks noChangeArrowheads="1"/>
            </p:cNvSpPr>
            <p:nvPr/>
          </p:nvSpPr>
          <p:spPr bwMode="auto">
            <a:xfrm>
              <a:off x="1408" y="14067"/>
              <a:ext cx="845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247395"/>
            <p:cNvSpPr>
              <a:spLocks noChangeArrowheads="1"/>
            </p:cNvSpPr>
            <p:nvPr/>
          </p:nvSpPr>
          <p:spPr bwMode="auto">
            <a:xfrm>
              <a:off x="2043" y="14067"/>
              <a:ext cx="9101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.Kabul etmek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5122" name="Picture 2851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5" y="11331"/>
              <a:ext cx="10515" cy="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47379"/>
            <p:cNvSpPr>
              <a:spLocks noChangeArrowheads="1"/>
            </p:cNvSpPr>
            <p:nvPr/>
          </p:nvSpPr>
          <p:spPr bwMode="auto">
            <a:xfrm>
              <a:off x="30289" y="14056"/>
              <a:ext cx="845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47386"/>
            <p:cNvSpPr>
              <a:spLocks noChangeArrowheads="1"/>
            </p:cNvSpPr>
            <p:nvPr/>
          </p:nvSpPr>
          <p:spPr bwMode="auto">
            <a:xfrm>
              <a:off x="30924" y="14056"/>
              <a:ext cx="7554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.Semantika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5123" name="Picture 2851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" y="18321"/>
              <a:ext cx="10516" cy="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247398"/>
            <p:cNvSpPr>
              <a:spLocks noChangeArrowheads="1"/>
            </p:cNvSpPr>
            <p:nvPr/>
          </p:nvSpPr>
          <p:spPr bwMode="auto">
            <a:xfrm>
              <a:off x="7758" y="20293"/>
              <a:ext cx="845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47400"/>
            <p:cNvSpPr>
              <a:spLocks noChangeArrowheads="1"/>
            </p:cNvSpPr>
            <p:nvPr/>
          </p:nvSpPr>
          <p:spPr bwMode="auto">
            <a:xfrm>
              <a:off x="8393" y="20293"/>
              <a:ext cx="8167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.Werbal däl 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8335"/>
            <p:cNvSpPr>
              <a:spLocks noChangeArrowheads="1"/>
            </p:cNvSpPr>
            <p:nvPr/>
          </p:nvSpPr>
          <p:spPr bwMode="auto">
            <a:xfrm>
              <a:off x="14532" y="20293"/>
              <a:ext cx="423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8336"/>
            <p:cNvSpPr>
              <a:spLocks noChangeArrowheads="1"/>
            </p:cNvSpPr>
            <p:nvPr/>
          </p:nvSpPr>
          <p:spPr bwMode="auto">
            <a:xfrm>
              <a:off x="6261" y="21690"/>
              <a:ext cx="12573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kommunikasiýalar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5124" name="Picture 2851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8" y="18321"/>
              <a:ext cx="10485" cy="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47405"/>
            <p:cNvSpPr>
              <a:spLocks noChangeArrowheads="1"/>
            </p:cNvSpPr>
            <p:nvPr/>
          </p:nvSpPr>
          <p:spPr bwMode="auto">
            <a:xfrm>
              <a:off x="24485" y="19774"/>
              <a:ext cx="844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7409"/>
            <p:cNvSpPr>
              <a:spLocks noChangeArrowheads="1"/>
            </p:cNvSpPr>
            <p:nvPr/>
          </p:nvSpPr>
          <p:spPr bwMode="auto">
            <a:xfrm>
              <a:off x="25120" y="19774"/>
              <a:ext cx="8773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.Netijesi pes 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8339"/>
            <p:cNvSpPr>
              <a:spLocks noChangeArrowheads="1"/>
            </p:cNvSpPr>
            <p:nvPr/>
          </p:nvSpPr>
          <p:spPr bwMode="auto">
            <a:xfrm>
              <a:off x="31715" y="19774"/>
              <a:ext cx="422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8340"/>
            <p:cNvSpPr>
              <a:spLocks noChangeArrowheads="1"/>
            </p:cNvSpPr>
            <p:nvPr/>
          </p:nvSpPr>
          <p:spPr bwMode="auto">
            <a:xfrm>
              <a:off x="24573" y="21171"/>
              <a:ext cx="9383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bolan gaýdyş 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8341"/>
            <p:cNvSpPr>
              <a:spLocks noChangeArrowheads="1"/>
            </p:cNvSpPr>
            <p:nvPr/>
          </p:nvSpPr>
          <p:spPr bwMode="auto">
            <a:xfrm>
              <a:off x="24592" y="22568"/>
              <a:ext cx="8911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aragatnaşygy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5125" name="Picture 2851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9" y="25088"/>
              <a:ext cx="10485" cy="6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47411"/>
            <p:cNvSpPr>
              <a:spLocks noChangeArrowheads="1"/>
            </p:cNvSpPr>
            <p:nvPr/>
          </p:nvSpPr>
          <p:spPr bwMode="auto">
            <a:xfrm>
              <a:off x="14299" y="27927"/>
              <a:ext cx="845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47412"/>
            <p:cNvSpPr>
              <a:spLocks noChangeArrowheads="1"/>
            </p:cNvSpPr>
            <p:nvPr/>
          </p:nvSpPr>
          <p:spPr bwMode="auto">
            <a:xfrm>
              <a:off x="14934" y="27927"/>
              <a:ext cx="12292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79A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.Netijesiz diňleme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728919" y="59675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Netijeli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şahsyýetara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kommunikasiýalaryň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ýolundaky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päsgelçilikler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804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5" y="237957"/>
            <a:ext cx="1158240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655" algn="just">
              <a:lnSpc>
                <a:spcPct val="115000"/>
              </a:lnSpc>
              <a:spcAft>
                <a:spcPts val="1200"/>
              </a:spcAft>
            </a:pP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Abstrakt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oý­pikirleri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beýlekilere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ýetirmek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ukyby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adamyň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iň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möhüm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häsiýetleriniň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biri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durýar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4" y="1462908"/>
            <a:ext cx="9588433" cy="53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0" y="182539"/>
            <a:ext cx="1118061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210" indent="28829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iki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-da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ondan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adamlaryň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arasynda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maglumatlary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pikirleri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alyşmak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prosesidir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89" y="1265913"/>
            <a:ext cx="8991599" cy="49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9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7" y="0"/>
            <a:ext cx="117070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dostlaryň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maşgala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agzalarynyň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ýa­da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kärdeşleriň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arasyndaky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islendik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özara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gatnaşyklaryň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pugtalygy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hili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öňi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şahsyýetara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özara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gatnaşyklarynyň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takyklygyna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hem­de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dogrulygyna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baglydyr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Guramanyň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özara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gatnaşyklarynyň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gurluş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görnüşindäki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nusgasy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durýandygy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sebäpli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üstünligi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babatda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hili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kesgitlenýär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2" y="2677656"/>
            <a:ext cx="6303819" cy="41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9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89" y="134314"/>
            <a:ext cx="1181792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Menejerleriň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ýörelgeleri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dört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wezipeleri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guramaçylyk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maksatlaryny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emele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getirmäge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hem­de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amala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aşyrmaga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gönükdirilendir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maksatlaryň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durmuşa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geçiriliş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derejesi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düzgün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bolşy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hiline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gönüden­göni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baglydyr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Diýmek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netijeli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aýratyn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işgäriň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hem,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tutuş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guramanyň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üstünlik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gazanmagy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zerurdyr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2801058"/>
            <a:ext cx="6109853" cy="40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6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" y="182802"/>
            <a:ext cx="11623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Şahsyýet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derejesinde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düýp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manysyna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düşünmek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siz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menejer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bolarsyňyz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menejer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ulgamynda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menejerdir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Şunuň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dolandyryjy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işgär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tebigaty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tanyş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bolýar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dilden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ýazmaça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gatnaşyk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saklamakda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onuň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gowy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endikleri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bolýar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gurşawyň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hiline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nähili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täsir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edýändigine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düşünýär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Guramalardaky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seredeliň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52" y="2491126"/>
            <a:ext cx="8733748" cy="43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252029"/>
            <a:ext cx="113607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algn="just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Derejeleriň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arasyndaky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Guramaçylyk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derejeleriniň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arasynda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maglumatlar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dikligine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geçirilýär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ýokardan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aşaklygyna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kommunikasiýalar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bilerler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şunda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maglumat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ýokary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derejeden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aşaky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derejä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berilýär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mysal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tabynlykdaky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işgärlere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tutulýan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ugurlar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tabşyryklar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maslahat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berilýän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düzgünler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ş.m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habar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berlende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şeýle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ýagdaý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geçýär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1" y="2191020"/>
            <a:ext cx="8174184" cy="44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3" y="210529"/>
            <a:ext cx="10654145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lvl="0" algn="just" fontAlgn="base">
              <a:lnSpc>
                <a:spcPct val="105000"/>
              </a:lnSpc>
              <a:spcAft>
                <a:spcPts val="25"/>
              </a:spcAft>
              <a:buClr>
                <a:srgbClr val="181717"/>
              </a:buClr>
              <a:buSzPts val="1200"/>
            </a:pPr>
            <a:r>
              <a:rPr lang="en-US" sz="2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2.Bölümleriň </a:t>
            </a:r>
            <a:r>
              <a:rPr lang="en-US" sz="28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en-US" sz="2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</a:t>
            </a:r>
            <a:r>
              <a:rPr lang="en-US" sz="2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Dikligine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kommunikasiýalardan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başga­da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keseligine</a:t>
            </a:r>
            <a:r>
              <a:rPr lang="en-US" sz="28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</a:t>
            </a:r>
            <a:r>
              <a:rPr lang="en-US" sz="28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gerekdir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Gurama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sanly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bölümlerden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wezipelerini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hereketlerini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utgaşdyrmak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zerurdyr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Guramanyň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islenilýän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ugur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etmegini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gazanmak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menejerler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bölekleriniň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bilelikde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işlemegini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etmelidirler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2936379"/>
            <a:ext cx="5888182" cy="39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8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4" y="0"/>
            <a:ext cx="11707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lvl="0" algn="just" fontAlgn="base">
              <a:lnSpc>
                <a:spcPct val="105000"/>
              </a:lnSpc>
              <a:spcAft>
                <a:spcPts val="25"/>
              </a:spcAft>
              <a:buClr>
                <a:srgbClr val="181717"/>
              </a:buClr>
              <a:buSzPts val="1200"/>
            </a:pPr>
            <a:r>
              <a:rPr lang="en-US" sz="24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3.Menejerler </a:t>
            </a:r>
            <a:r>
              <a:rPr lang="en-US" sz="24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garamagyndaky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işgärleriň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guramada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kommunikasiýalaryň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aýdyň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durýan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bolmagy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mümkindir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biziň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gürrüňini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edendikligine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kommunikasiýalarymyza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durýan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biz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aýratynlykda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serederis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dolandyryş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kommunikasiýalarynyň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agramly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bölegini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barlaglaryň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görkezişi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üçden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bölegini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tutýar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3" y="2171838"/>
            <a:ext cx="6622473" cy="44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1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856</Words>
  <Application>Microsoft Office PowerPoint</Application>
  <PresentationFormat>Широкоэкранный</PresentationFormat>
  <Paragraphs>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Tema:№8  Baglaýjy prosesler.   8.1. Kommunikasiýalar we olaryň görnüşleri. 8.2. Kommunikasiýa prosesi. 8.3. Kommunikasiýalaryň  ýolundaky päsgelçilikler.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Tema:№8  Baglaýjy prosesler.   8.1. Kommunikasiýalar we olaryň görnüşleri. 8.2. Kommunikasiýa prosesi. 8.3. Kommunikasiýalaryň  ýolundaky päsgelçilikler.</dc:title>
  <dc:creator>acer-pc</dc:creator>
  <cp:lastModifiedBy>acer-pc</cp:lastModifiedBy>
  <cp:revision>3</cp:revision>
  <dcterms:created xsi:type="dcterms:W3CDTF">2020-05-01T11:16:02Z</dcterms:created>
  <dcterms:modified xsi:type="dcterms:W3CDTF">2020-05-01T11:40:21Z</dcterms:modified>
</cp:coreProperties>
</file>