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954"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6813480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870696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9108A3-EDB2-4C7C-AB19-5F21E923F9ED}"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75199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17517486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9108A3-EDB2-4C7C-AB19-5F21E923F9ED}"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33711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207301989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6079946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2365112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12893503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EDD85D8D-1CCD-43F2-BAC1-E296F59B00D1}" type="datetimeFigureOut">
              <a:rPr lang="ru-RU" smtClean="0"/>
              <a:t>02.08.2020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38561970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2653820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EDD85D8D-1CCD-43F2-BAC1-E296F59B00D1}" type="datetimeFigureOut">
              <a:rPr lang="ru-RU" smtClean="0"/>
              <a:t>02.08.2020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2612473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EDD85D8D-1CCD-43F2-BAC1-E296F59B00D1}" type="datetimeFigureOut">
              <a:rPr lang="ru-RU" smtClean="0"/>
              <a:t>02.08.2020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1001072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D85D8D-1CCD-43F2-BAC1-E296F59B00D1}" type="datetimeFigureOut">
              <a:rPr lang="ru-RU" smtClean="0"/>
              <a:t>02.08.2020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3116011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41159107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EDD85D8D-1CCD-43F2-BAC1-E296F59B00D1}" type="datetimeFigureOut">
              <a:rPr lang="ru-RU" smtClean="0"/>
              <a:t>02.08.2020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969108A3-EDB2-4C7C-AB19-5F21E923F9ED}" type="slidenum">
              <a:rPr lang="ru-RU" smtClean="0"/>
              <a:t>‹#›</a:t>
            </a:fld>
            <a:endParaRPr lang="ru-RU"/>
          </a:p>
        </p:txBody>
      </p:sp>
    </p:spTree>
    <p:extLst>
      <p:ext uri="{BB962C8B-B14F-4D97-AF65-F5344CB8AC3E}">
        <p14:creationId xmlns:p14="http://schemas.microsoft.com/office/powerpoint/2010/main" val="25186604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EDD85D8D-1CCD-43F2-BAC1-E296F59B00D1}" type="datetimeFigureOut">
              <a:rPr lang="ru-RU" smtClean="0"/>
              <a:t>02.08.2020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969108A3-EDB2-4C7C-AB19-5F21E923F9ED}" type="slidenum">
              <a:rPr lang="ru-RU" smtClean="0"/>
              <a:t>‹#›</a:t>
            </a:fld>
            <a:endParaRPr lang="ru-RU"/>
          </a:p>
        </p:txBody>
      </p:sp>
    </p:spTree>
    <p:extLst>
      <p:ext uri="{BB962C8B-B14F-4D97-AF65-F5344CB8AC3E}">
        <p14:creationId xmlns:p14="http://schemas.microsoft.com/office/powerpoint/2010/main" val="257314945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157273" y="2219419"/>
            <a:ext cx="8495931" cy="3454608"/>
          </a:xfrm>
        </p:spPr>
        <p:txBody>
          <a:bodyPr>
            <a:normAutofit fontScale="90000"/>
          </a:bodyPr>
          <a:lstStyle/>
          <a:p>
            <a:pPr>
              <a:spcBef>
                <a:spcPts val="1200"/>
              </a:spcBef>
              <a:spcAft>
                <a:spcPts val="300"/>
              </a:spcAft>
            </a:pPr>
            <a:r>
              <a:rPr lang="ru-RU" sz="3100" b="1" kern="1600" spc="-15" dirty="0" err="1">
                <a:latin typeface="Times New Roman" panose="02020603050405020304" pitchFamily="18" charset="0"/>
                <a:ea typeface="Times New Roman" panose="02020603050405020304" pitchFamily="18" charset="0"/>
                <a:cs typeface="Arial" panose="020B0604020202020204" pitchFamily="34" charset="0"/>
              </a:rPr>
              <a:t>Tema</a:t>
            </a:r>
            <a:r>
              <a:rPr lang="ru-RU" sz="31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nb-NO" sz="3100" b="1" kern="1600" spc="-15" dirty="0">
                <a:latin typeface="Times New Roman" panose="02020603050405020304" pitchFamily="18" charset="0"/>
                <a:ea typeface="Times New Roman" panose="02020603050405020304" pitchFamily="18" charset="0"/>
                <a:cs typeface="Arial" panose="020B0604020202020204" pitchFamily="34" charset="0"/>
              </a:rPr>
              <a:t>10</a:t>
            </a:r>
            <a:r>
              <a:rPr lang="en-US" sz="31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3100" b="1" kern="1600" spc="-15" dirty="0" err="1">
                <a:latin typeface="Times New Roman" panose="02020603050405020304" pitchFamily="18" charset="0"/>
                <a:ea typeface="Times New Roman" panose="02020603050405020304" pitchFamily="18" charset="0"/>
                <a:cs typeface="Arial" panose="020B0604020202020204" pitchFamily="34" charset="0"/>
              </a:rPr>
              <a:t>Harytlar</a:t>
            </a:r>
            <a:r>
              <a:rPr lang="en-US" sz="3100" b="1" kern="1600" spc="-15" dirty="0">
                <a:latin typeface="Times New Roman" panose="02020603050405020304" pitchFamily="18" charset="0"/>
                <a:ea typeface="Times New Roman" panose="02020603050405020304" pitchFamily="18" charset="0"/>
                <a:cs typeface="Arial" panose="020B0604020202020204" pitchFamily="34" charset="0"/>
              </a:rPr>
              <a:t> we </a:t>
            </a:r>
            <a:r>
              <a:rPr lang="en-US" sz="3100" b="1" kern="1600" spc="-15" dirty="0" err="1">
                <a:latin typeface="Times New Roman" panose="02020603050405020304" pitchFamily="18" charset="0"/>
                <a:ea typeface="Times New Roman" panose="02020603050405020304" pitchFamily="18" charset="0"/>
                <a:cs typeface="Arial" panose="020B0604020202020204" pitchFamily="34" charset="0"/>
              </a:rPr>
              <a:t>hyzmatlar</a:t>
            </a:r>
            <a:r>
              <a:rPr lang="en-US" sz="31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3100" b="1" kern="1600" spc="-15" dirty="0" err="1">
                <a:latin typeface="Times New Roman" panose="02020603050405020304" pitchFamily="18" charset="0"/>
                <a:ea typeface="Times New Roman" panose="02020603050405020304" pitchFamily="18" charset="0"/>
                <a:cs typeface="Arial" panose="020B0604020202020204" pitchFamily="34" charset="0"/>
              </a:rPr>
              <a:t>bazaryny</a:t>
            </a:r>
            <a:r>
              <a:rPr lang="en-US" sz="3100" b="1" kern="1600" spc="-15" dirty="0">
                <a:latin typeface="Times New Roman" panose="02020603050405020304" pitchFamily="18" charset="0"/>
                <a:ea typeface="Times New Roman" panose="02020603050405020304" pitchFamily="18" charset="0"/>
                <a:cs typeface="Arial" panose="020B0604020202020204" pitchFamily="34" charset="0"/>
              </a:rPr>
              <a:t> </a:t>
            </a:r>
            <a:r>
              <a:rPr lang="en-US" sz="3100" b="1" kern="1600" spc="-15" dirty="0" err="1" smtClean="0">
                <a:latin typeface="Times New Roman" panose="02020603050405020304" pitchFamily="18" charset="0"/>
                <a:ea typeface="Times New Roman" panose="02020603050405020304" pitchFamily="18" charset="0"/>
                <a:cs typeface="Arial" panose="020B0604020202020204" pitchFamily="34" charset="0"/>
              </a:rPr>
              <a:t>düzgün</a:t>
            </a:r>
            <a:r>
              <a:rPr lang="ru-RU" sz="3100" b="1" kern="1600" spc="-15" dirty="0" smtClean="0">
                <a:latin typeface="Times New Roman" panose="02020603050405020304" pitchFamily="18" charset="0"/>
                <a:ea typeface="Times New Roman" panose="02020603050405020304" pitchFamily="18" charset="0"/>
                <a:cs typeface="Arial" panose="020B0604020202020204" pitchFamily="34" charset="0"/>
              </a:rPr>
              <a:t>-</a:t>
            </a:r>
            <a:r>
              <a:rPr lang="en-US" sz="3100" b="1" kern="1600" spc="-15" dirty="0" err="1" smtClean="0">
                <a:latin typeface="Times New Roman" panose="02020603050405020304" pitchFamily="18" charset="0"/>
                <a:ea typeface="Times New Roman" panose="02020603050405020304" pitchFamily="18" charset="0"/>
                <a:cs typeface="Arial" panose="020B0604020202020204" pitchFamily="34" charset="0"/>
              </a:rPr>
              <a:t>leşdirmek</a:t>
            </a:r>
            <a:r>
              <a:rPr lang="ru-RU" sz="3100" b="1" kern="1600" spc="-15" dirty="0">
                <a:latin typeface="Times New Roman" panose="02020603050405020304" pitchFamily="18" charset="0"/>
                <a:ea typeface="Times New Roman" panose="02020603050405020304" pitchFamily="18" charset="0"/>
                <a:cs typeface="Arial" panose="020B0604020202020204" pitchFamily="34" charset="0"/>
              </a:rPr>
              <a:t>.</a:t>
            </a:r>
            <a:r>
              <a:rPr lang="ru-RU" sz="3100" b="1" kern="1600" dirty="0">
                <a:latin typeface="Arial" panose="020B0604020202020204" pitchFamily="34" charset="0"/>
                <a:ea typeface="Times New Roman" panose="02020603050405020304" pitchFamily="18" charset="0"/>
              </a:rPr>
              <a:t/>
            </a:r>
            <a:br>
              <a:rPr lang="ru-RU" sz="3100" b="1" kern="1600" dirty="0">
                <a:latin typeface="Arial" panose="020B0604020202020204" pitchFamily="34"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br>
              <a:rPr lang="ru-RU" sz="3100" dirty="0">
                <a:latin typeface="Times New Roman" panose="02020603050405020304" pitchFamily="18" charset="0"/>
                <a:ea typeface="Times New Roman" panose="02020603050405020304" pitchFamily="18" charset="0"/>
              </a:rPr>
            </a:br>
            <a:r>
              <a:rPr lang="ru-RU" sz="3100" b="1" dirty="0">
                <a:latin typeface="Times New Roman" panose="02020603050405020304" pitchFamily="18" charset="0"/>
                <a:ea typeface="Times New Roman" panose="02020603050405020304" pitchFamily="18" charset="0"/>
              </a:rPr>
              <a:t>10.1. </a:t>
            </a:r>
            <a:r>
              <a:rPr lang="ru-RU" sz="3100" b="1" dirty="0" err="1">
                <a:latin typeface="Times New Roman" panose="02020603050405020304" pitchFamily="18" charset="0"/>
                <a:ea typeface="Times New Roman" panose="02020603050405020304" pitchFamily="18" charset="0"/>
              </a:rPr>
              <a:t>Haryt</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bazarlarynyň</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wezipesi</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we</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maksatalry</a:t>
            </a:r>
            <a:r>
              <a:rPr lang="ru-RU" sz="3100" b="1"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b="1" dirty="0">
                <a:latin typeface="Times New Roman" panose="02020603050405020304" pitchFamily="18" charset="0"/>
                <a:ea typeface="Times New Roman" panose="02020603050405020304" pitchFamily="18" charset="0"/>
              </a:rPr>
              <a:t>10.2. </a:t>
            </a:r>
            <a:r>
              <a:rPr lang="ru-RU" sz="3100" b="1" dirty="0" err="1">
                <a:latin typeface="Times New Roman" panose="02020603050405020304" pitchFamily="18" charset="0"/>
                <a:ea typeface="Times New Roman" panose="02020603050405020304" pitchFamily="18" charset="0"/>
              </a:rPr>
              <a:t>Hyzmatlar</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bazarynyň</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wezipesi</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we</a:t>
            </a:r>
            <a:r>
              <a:rPr lang="ru-RU" sz="3100" b="1" dirty="0">
                <a:latin typeface="Times New Roman" panose="02020603050405020304" pitchFamily="18" charset="0"/>
                <a:ea typeface="Times New Roman" panose="02020603050405020304" pitchFamily="18" charset="0"/>
              </a:rPr>
              <a:t> </a:t>
            </a:r>
            <a:r>
              <a:rPr lang="ru-RU" sz="3100" b="1" dirty="0" err="1">
                <a:latin typeface="Times New Roman" panose="02020603050405020304" pitchFamily="18" charset="0"/>
                <a:ea typeface="Times New Roman" panose="02020603050405020304" pitchFamily="18" charset="0"/>
              </a:rPr>
              <a:t>maksatalry</a:t>
            </a:r>
            <a:r>
              <a:rPr lang="ru-RU" sz="3100" b="1" dirty="0">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7122589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0125" y="579720"/>
            <a:ext cx="9773466" cy="4986579"/>
          </a:xfrm>
        </p:spPr>
        <p:txBody>
          <a:bodyPr>
            <a:normAutofit fontScale="90000"/>
          </a:bodyPr>
          <a:lstStyle/>
          <a:p>
            <a:pPr>
              <a:spcAft>
                <a:spcPts val="0"/>
              </a:spcAft>
            </a:pP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öndürijileriň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sarp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edijileriň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arasyndaky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gatnaşyklar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Sarp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edijileriň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hukuklaryny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Türkme</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nistanyň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Raýat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Kodeksi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Bitewi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Kanu</a:t>
            </a:r>
            <a:r>
              <a:rPr lang="ru-RU" sz="2700" smtClean="0">
                <a:latin typeface="Times New Roman" panose="02020603050405020304" pitchFamily="18" charset="0"/>
                <a:ea typeface="Times New Roman" panose="02020603050405020304" pitchFamily="18" charset="0"/>
              </a:rPr>
              <a:t>-</a:t>
            </a:r>
            <a:r>
              <a:rPr lang="en-US" sz="2700" smtClean="0">
                <a:latin typeface="Times New Roman" panose="02020603050405020304" pitchFamily="18" charset="0"/>
                <a:ea typeface="Times New Roman" panose="02020603050405020304" pitchFamily="18" charset="0"/>
              </a:rPr>
              <a:t>ny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Türkmenistanyň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Prezidentiniň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ilata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durmuş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taýdan</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hyzmat</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etmegiň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kadalaryny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tassyklamak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Karary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rejelenýär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Kiçi</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orta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telekeçiligiň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tarapyndan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goldanylmagy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Kanuna</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laýyklykda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ýurdumyzda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sebitleýin</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ýerli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berjaý</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edilmeli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düýpli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maksatnamalar</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işlenip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taýýarlanylýar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Bitewi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kanunynda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resminamalarynda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kiçi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telekeçilik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üçin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öňünde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tutulan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salgyt</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başga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ýeňillikler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kadalar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ilata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ýokary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durmuş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işini</a:t>
            </a:r>
            <a:r>
              <a:rPr lang="en-US" sz="2700" dirty="0">
                <a:latin typeface="Times New Roman" panose="02020603050405020304" pitchFamily="18" charset="0"/>
                <a:ea typeface="Times New Roman" panose="02020603050405020304" pitchFamily="18" charset="0"/>
              </a:rPr>
              <a:t> has </a:t>
            </a:r>
            <a:r>
              <a:rPr lang="en-US" sz="2700" dirty="0" err="1">
                <a:latin typeface="Times New Roman" panose="02020603050405020304" pitchFamily="18" charset="0"/>
                <a:ea typeface="Times New Roman" panose="02020603050405020304" pitchFamily="18" charset="0"/>
              </a:rPr>
              <a:t>aňsat</a:t>
            </a:r>
            <a:r>
              <a:rPr lang="en-US" sz="2700" dirty="0">
                <a:latin typeface="Times New Roman" panose="02020603050405020304" pitchFamily="18" charset="0"/>
                <a:ea typeface="Times New Roman" panose="02020603050405020304" pitchFamily="18" charset="0"/>
              </a:rPr>
              <a:t> hem </a:t>
            </a:r>
            <a:r>
              <a:rPr lang="en-US" sz="2700" dirty="0" err="1">
                <a:latin typeface="Times New Roman" panose="02020603050405020304" pitchFamily="18" charset="0"/>
                <a:ea typeface="Times New Roman" panose="02020603050405020304" pitchFamily="18" charset="0"/>
              </a:rPr>
              <a:t>amatly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goýmaga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ýardam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berýär</a:t>
            </a:r>
            <a:r>
              <a:rPr lang="en-US" sz="2700"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34048327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91449" y="73693"/>
            <a:ext cx="10700551" cy="6784307"/>
          </a:xfrm>
        </p:spPr>
        <p:txBody>
          <a:bodyPr>
            <a:normAutofit fontScale="90000"/>
          </a:bodyPr>
          <a:lstStyle/>
          <a:p>
            <a:pPr>
              <a:spcAft>
                <a:spcPts val="0"/>
              </a:spcAft>
            </a:pPr>
            <a:r>
              <a:rPr lang="ru-RU" sz="2000" b="1" dirty="0" smtClean="0">
                <a:latin typeface="Times New Roman" panose="02020603050405020304" pitchFamily="18" charset="0"/>
                <a:ea typeface="Times New Roman" panose="02020603050405020304" pitchFamily="18" charset="0"/>
              </a:rPr>
              <a:t>                                    10.1</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Haryt</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bazarlarynyň</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wezipesi</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we</a:t>
            </a:r>
            <a:r>
              <a:rPr lang="ru-RU" sz="2000" b="1" dirty="0">
                <a:latin typeface="Times New Roman" panose="02020603050405020304" pitchFamily="18" charset="0"/>
                <a:ea typeface="Times New Roman" panose="02020603050405020304" pitchFamily="18" charset="0"/>
              </a:rPr>
              <a:t> </a:t>
            </a:r>
            <a:r>
              <a:rPr lang="ru-RU" sz="2000" b="1" dirty="0" err="1">
                <a:latin typeface="Times New Roman" panose="02020603050405020304" pitchFamily="18" charset="0"/>
                <a:ea typeface="Times New Roman" panose="02020603050405020304" pitchFamily="18" charset="0"/>
              </a:rPr>
              <a:t>maksatalry</a:t>
            </a:r>
            <a:r>
              <a:rPr lang="ru-RU" sz="2000" b="1"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Döwlet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hyzmatlarynyň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ulgamy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öž</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içine</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durmuş</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medesina</a:t>
            </a:r>
            <a:r>
              <a:rPr lang="ru-RU" sz="2000" dirty="0">
                <a:latin typeface="Times New Roman" panose="02020603050405020304" pitchFamily="18" charset="0"/>
                <a:ea typeface="Times New Roman" panose="02020603050405020304" pitchFamily="18" charset="0"/>
              </a:rPr>
              <a:t> </a:t>
            </a:r>
            <a:r>
              <a:rPr lang="ru-RU" sz="2000" dirty="0" err="1" smtClean="0">
                <a:latin typeface="Times New Roman" panose="02020603050405020304" pitchFamily="18" charset="0"/>
                <a:ea typeface="Times New Roman" panose="02020603050405020304" pitchFamily="18" charset="0"/>
              </a:rPr>
              <a:t>hyzmatlary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jemagat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hukuk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düzgün-tertibini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saklamak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ýaly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we</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beýleki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möhüm</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ugurly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alýar</a:t>
            </a:r>
            <a:r>
              <a:rPr lang="ru-RU" sz="2000" dirty="0">
                <a:latin typeface="Times New Roman" panose="02020603050405020304" pitchFamily="18" charset="0"/>
                <a:ea typeface="Times New Roman" panose="02020603050405020304" pitchFamily="18" charset="0"/>
              </a:rPr>
              <a:t>.</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Döwlet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hyzmatlarynyň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doly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düzümini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anykdan-anyk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bellemek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arkaly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bu</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ulgamyň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araçäklerini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kesgitlemek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üçin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şu</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şertlerden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ugur</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alyp</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bolar</a:t>
            </a:r>
            <a:r>
              <a:rPr lang="ru-RU" sz="2000" dirty="0">
                <a:latin typeface="Times New Roman" panose="02020603050405020304" pitchFamily="18" charset="0"/>
                <a:ea typeface="Times New Roman" panose="02020603050405020304" pitchFamily="18" charset="0"/>
              </a:rPr>
              <a:t>:</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döwlet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hyzmatlaryna</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býujetiň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ähli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derejelerdäki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düzümleriniň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hasabyna</a:t>
            </a:r>
            <a:r>
              <a:rPr lang="ru-RU" sz="2000" dirty="0">
                <a:latin typeface="Times New Roman" panose="02020603050405020304" pitchFamily="18" charset="0"/>
                <a:ea typeface="Times New Roman" panose="02020603050405020304" pitchFamily="18" charset="0"/>
              </a:rPr>
              <a:t> </a:t>
            </a:r>
            <a:r>
              <a:rPr lang="ru-RU" sz="2000" dirty="0" err="1" smtClean="0">
                <a:latin typeface="Times New Roman" panose="02020603050405020304" pitchFamily="18" charset="0"/>
                <a:ea typeface="Times New Roman" panose="02020603050405020304" pitchFamily="18" charset="0"/>
              </a:rPr>
              <a:t>gündeki</a:t>
            </a:r>
            <a:r>
              <a:rPr lang="ru-RU" sz="2000" dirty="0" smtClean="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düzgünde</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maliýeleşdirilýän</a:t>
            </a:r>
            <a:r>
              <a:rPr lang="ru-RU" sz="2000" dirty="0">
                <a:latin typeface="Times New Roman" panose="02020603050405020304" pitchFamily="18" charset="0"/>
                <a:ea typeface="Times New Roman" panose="02020603050405020304" pitchFamily="18" charset="0"/>
              </a:rPr>
              <a:t> </a:t>
            </a:r>
            <a:r>
              <a:rPr lang="ru-RU" sz="2000" dirty="0" err="1" smtClean="0">
                <a:latin typeface="Times New Roman" panose="02020603050405020304" pitchFamily="18" charset="0"/>
                <a:ea typeface="Times New Roman" panose="02020603050405020304" pitchFamily="18" charset="0"/>
              </a:rPr>
              <a:t>hyzmatlar</a:t>
            </a:r>
            <a:r>
              <a:rPr lang="ru-RU" sz="2000" dirty="0" smtClean="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girizilýär</a:t>
            </a:r>
            <a:r>
              <a:rPr lang="ru-RU" sz="2000" dirty="0">
                <a:latin typeface="Times New Roman" panose="02020603050405020304" pitchFamily="18" charset="0"/>
                <a:ea typeface="Times New Roman" panose="02020603050405020304" pitchFamily="18" charset="0"/>
              </a:rPr>
              <a:t>;</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tölegi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býujetiň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hasabyna</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amala</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aşyrylandan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soň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sarp</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edijiler</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üçin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bu</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hyzmatlar</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dolulygyna</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ýa-da</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bölekleýin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mugt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edilýär</a:t>
            </a:r>
            <a:r>
              <a:rPr lang="ru-RU" sz="2000" dirty="0">
                <a:latin typeface="Times New Roman" panose="02020603050405020304" pitchFamily="18" charset="0"/>
                <a:ea typeface="Times New Roman" panose="02020603050405020304" pitchFamily="18" charset="0"/>
              </a:rPr>
              <a:t>.</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Döwlet</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gulluklarynyň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sanawy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diýmek</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derňelýän</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ulgamyň</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çäkleri</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şu</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aşakdaky</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görnüşde</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göz</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öňüne</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getirilip</a:t>
            </a:r>
            <a:r>
              <a:rPr lang="ru-RU" sz="2000" dirty="0">
                <a:latin typeface="Times New Roman" panose="02020603050405020304" pitchFamily="18" charset="0"/>
                <a:ea typeface="Times New Roman" panose="02020603050405020304" pitchFamily="18" charset="0"/>
              </a:rPr>
              <a:t> </a:t>
            </a:r>
            <a:r>
              <a:rPr lang="ru-RU" sz="2000" dirty="0" err="1">
                <a:latin typeface="Times New Roman" panose="02020603050405020304" pitchFamily="18" charset="0"/>
                <a:ea typeface="Times New Roman" panose="02020603050405020304" pitchFamily="18" charset="0"/>
              </a:rPr>
              <a:t>bilner</a:t>
            </a:r>
            <a:r>
              <a:rPr lang="ru-RU" sz="2000" dirty="0">
                <a:latin typeface="Times New Roman" panose="02020603050405020304" pitchFamily="18" charset="0"/>
                <a:ea typeface="Times New Roman" panose="02020603050405020304" pitchFamily="18" charset="0"/>
              </a:rPr>
              <a:t>:</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bilim</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saglygy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goraýyş</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durmuş</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hyzmatlary</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medeniýet</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sungat</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bedenterbiýe</a:t>
            </a:r>
            <a:r>
              <a:rPr lang="en-US" sz="2000" dirty="0">
                <a:latin typeface="Times New Roman" panose="02020603050405020304" pitchFamily="18" charset="0"/>
                <a:ea typeface="Times New Roman" panose="02020603050405020304" pitchFamily="18" charset="0"/>
              </a:rPr>
              <a:t> we sport;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ýaşaýyş-jemagat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şol</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ýerleri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ösdürmek</a:t>
            </a:r>
            <a:r>
              <a:rPr lang="en-US" sz="2000" dirty="0">
                <a:latin typeface="Times New Roman" panose="02020603050405020304" pitchFamily="18" charset="0"/>
                <a:ea typeface="Times New Roman" panose="02020603050405020304" pitchFamily="18" charset="0"/>
              </a:rPr>
              <a:t> hem </a:t>
            </a:r>
            <a:r>
              <a:rPr lang="en-US" sz="2000" dirty="0" err="1">
                <a:latin typeface="Times New Roman" panose="02020603050405020304" pitchFamily="18" charset="0"/>
                <a:ea typeface="Times New Roman" panose="02020603050405020304" pitchFamily="18" charset="0"/>
              </a:rPr>
              <a:t>abadanlaşdyrmak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boýunça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hyzmatlar</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ylym</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ylmy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taýdan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etmek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jemgyýetçilik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howpsuzlygyny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saklamak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şol</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kazyýet</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ulgamy</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hukuk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hyzmatlary</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adatdan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daşary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ýagdaýlaryň</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öňüni</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almak</a:t>
            </a:r>
            <a:r>
              <a:rPr lang="en-US" sz="2000" dirty="0">
                <a:latin typeface="Times New Roman" panose="02020603050405020304" pitchFamily="18" charset="0"/>
                <a:ea typeface="Times New Roman" panose="02020603050405020304" pitchFamily="18" charset="0"/>
              </a:rPr>
              <a:t> we </a:t>
            </a:r>
            <a:r>
              <a:rPr lang="en-US" sz="2000" dirty="0" err="1">
                <a:latin typeface="Times New Roman" panose="02020603050405020304" pitchFamily="18" charset="0"/>
                <a:ea typeface="Times New Roman" panose="02020603050405020304" pitchFamily="18" charset="0"/>
              </a:rPr>
              <a:t>olary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aradan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aýyrmak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şol</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sanda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ýangyn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howpsuzlygyny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üpjün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etmek</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goranyş</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ulgamy</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ykdysady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howpsuzlygy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saklamak</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maksady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bilen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amala</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aşyrylýan</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tebigaty</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goraýyş</a:t>
            </a:r>
            <a:r>
              <a:rPr lang="en-US" sz="2000" dirty="0">
                <a:latin typeface="Times New Roman" panose="02020603050405020304" pitchFamily="18" charset="0"/>
                <a:ea typeface="Times New Roman" panose="02020603050405020304" pitchFamily="18" charset="0"/>
              </a:rPr>
              <a:t> </a:t>
            </a:r>
            <a:r>
              <a:rPr lang="en-US" sz="2000" dirty="0" err="1">
                <a:latin typeface="Times New Roman" panose="02020603050405020304" pitchFamily="18" charset="0"/>
                <a:ea typeface="Times New Roman" panose="02020603050405020304" pitchFamily="18" charset="0"/>
              </a:rPr>
              <a:t>çäreleri</a:t>
            </a:r>
            <a:r>
              <a:rPr lang="en-US" sz="2000" dirty="0">
                <a:latin typeface="Times New Roman" panose="02020603050405020304" pitchFamily="18" charset="0"/>
                <a:ea typeface="Times New Roman" panose="02020603050405020304" pitchFamily="18" charset="0"/>
              </a:rPr>
              <a:t>;</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78616415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7881" y="488272"/>
            <a:ext cx="10173808" cy="6090082"/>
          </a:xfrm>
        </p:spPr>
        <p:txBody>
          <a:bodyPr>
            <a:normAutofit fontScale="90000"/>
          </a:bodyPr>
          <a:lstStyle/>
          <a:p>
            <a:pPr>
              <a:spcBef>
                <a:spcPts val="1200"/>
              </a:spcBef>
              <a:spcAft>
                <a:spcPts val="0"/>
              </a:spcAft>
            </a:pPr>
            <a:r>
              <a:rPr lang="en-US" sz="3100"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Zähmet</a:t>
            </a:r>
            <a:r>
              <a:rPr lang="en-US" sz="3100" b="1"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hadysasynyň</a:t>
            </a:r>
            <a:r>
              <a:rPr lang="en-US" sz="3100" b="1"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netijesi</a:t>
            </a:r>
            <a:r>
              <a:rPr lang="en-US" sz="3100" dirty="0">
                <a:solidFill>
                  <a:srgbClr val="000000"/>
                </a:solidFill>
                <a:latin typeface="Times New Roman" panose="02020603050405020304" pitchFamily="18" charset="0"/>
                <a:ea typeface="Times New Roman" panose="02020603050405020304" pitchFamily="18" charset="0"/>
              </a:rPr>
              <a:t> – </a:t>
            </a:r>
            <a:r>
              <a:rPr lang="en-US" sz="3100" dirty="0" err="1">
                <a:solidFill>
                  <a:srgbClr val="000000"/>
                </a:solidFill>
                <a:latin typeface="Times New Roman" panose="02020603050405020304" pitchFamily="18" charset="0"/>
                <a:ea typeface="Times New Roman" panose="02020603050405020304" pitchFamily="18" charset="0"/>
              </a:rPr>
              <a:t>zähmet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bu</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ulgamda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adama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öý</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smtClean="0">
                <a:solidFill>
                  <a:srgbClr val="000000"/>
                </a:solidFill>
                <a:latin typeface="Times New Roman" panose="02020603050405020304" pitchFamily="18" charset="0"/>
                <a:ea typeface="Times New Roman" panose="02020603050405020304" pitchFamily="18" charset="0"/>
              </a:rPr>
              <a:t>ho</a:t>
            </a:r>
            <a:r>
              <a:rPr lang="ru-RU" sz="3100" dirty="0" smtClean="0">
                <a:solidFill>
                  <a:srgbClr val="000000"/>
                </a:solidFill>
                <a:latin typeface="Times New Roman" panose="02020603050405020304" pitchFamily="18" charset="0"/>
                <a:ea typeface="Times New Roman" panose="02020603050405020304" pitchFamily="18" charset="0"/>
              </a:rPr>
              <a:t>-</a:t>
            </a:r>
            <a:r>
              <a:rPr lang="en-US" sz="3100" dirty="0" err="1" smtClean="0">
                <a:solidFill>
                  <a:srgbClr val="000000"/>
                </a:solidFill>
                <a:latin typeface="Times New Roman" panose="02020603050405020304" pitchFamily="18" charset="0"/>
                <a:ea typeface="Times New Roman" panose="02020603050405020304" pitchFamily="18" charset="0"/>
              </a:rPr>
              <a:t>jalyklaryna</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a:solidFill>
                  <a:srgbClr val="000000"/>
                </a:solidFill>
                <a:latin typeface="Times New Roman" panose="02020603050405020304" pitchFamily="18" charset="0"/>
                <a:ea typeface="Times New Roman" panose="02020603050405020304" pitchFamily="18" charset="0"/>
              </a:rPr>
              <a:t>we </a:t>
            </a:r>
            <a:r>
              <a:rPr lang="en-US" sz="3100" dirty="0" err="1">
                <a:solidFill>
                  <a:srgbClr val="000000"/>
                </a:solidFill>
                <a:latin typeface="Times New Roman" panose="02020603050405020304" pitchFamily="18" charset="0"/>
                <a:ea typeface="Times New Roman" panose="02020603050405020304" pitchFamily="18" charset="0"/>
              </a:rPr>
              <a:t>jemgyýetçilik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gatnaşyklaryna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gönükdirilýär</a:t>
            </a:r>
            <a:r>
              <a:rPr lang="en-US" sz="3100" dirty="0">
                <a:solidFill>
                  <a:srgbClr val="000000"/>
                </a:solidFill>
                <a:latin typeface="Times New Roman" panose="02020603050405020304" pitchFamily="18" charset="0"/>
                <a:ea typeface="Times New Roman" panose="02020603050405020304" pitchFamily="18" charset="0"/>
              </a:rPr>
              <a:t> – </a:t>
            </a:r>
            <a:r>
              <a:rPr lang="en-US" sz="3100" dirty="0" err="1">
                <a:solidFill>
                  <a:srgbClr val="000000"/>
                </a:solidFill>
                <a:latin typeface="Times New Roman" panose="02020603050405020304" pitchFamily="18" charset="0"/>
                <a:ea typeface="Times New Roman" panose="02020603050405020304" pitchFamily="18" charset="0"/>
              </a:rPr>
              <a:t>ol</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smtClean="0">
                <a:solidFill>
                  <a:srgbClr val="000000"/>
                </a:solidFill>
                <a:latin typeface="Times New Roman" panose="02020603050405020304" pitchFamily="18" charset="0"/>
                <a:ea typeface="Times New Roman" panose="02020603050405020304" pitchFamily="18" charset="0"/>
              </a:rPr>
              <a:t>mad</a:t>
            </a:r>
            <a:r>
              <a:rPr lang="ru-RU" sz="3100" dirty="0" smtClean="0">
                <a:solidFill>
                  <a:srgbClr val="000000"/>
                </a:solidFill>
                <a:latin typeface="Times New Roman" panose="02020603050405020304" pitchFamily="18" charset="0"/>
                <a:ea typeface="Times New Roman" panose="02020603050405020304" pitchFamily="18" charset="0"/>
              </a:rPr>
              <a:t>-</a:t>
            </a:r>
            <a:r>
              <a:rPr lang="en-US" sz="3100" dirty="0" err="1" smtClean="0">
                <a:solidFill>
                  <a:srgbClr val="000000"/>
                </a:solidFill>
                <a:latin typeface="Times New Roman" panose="02020603050405020304" pitchFamily="18" charset="0"/>
                <a:ea typeface="Times New Roman" panose="02020603050405020304" pitchFamily="18" charset="0"/>
              </a:rPr>
              <a:t>dy</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eşretleriň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sarp</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edilmegine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ýardam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berýär</a:t>
            </a:r>
            <a:r>
              <a:rPr lang="en-US" sz="3100" dirty="0">
                <a:solidFill>
                  <a:srgbClr val="000000"/>
                </a:solidFill>
                <a:latin typeface="Times New Roman" panose="02020603050405020304" pitchFamily="18" charset="0"/>
                <a:ea typeface="Times New Roman" panose="02020603050405020304" pitchFamily="18" charset="0"/>
              </a:rPr>
              <a:t> we </a:t>
            </a:r>
            <a:r>
              <a:rPr lang="en-US" sz="3100" dirty="0" err="1">
                <a:solidFill>
                  <a:srgbClr val="000000"/>
                </a:solidFill>
                <a:latin typeface="Times New Roman" panose="02020603050405020304" pitchFamily="18" charset="0"/>
                <a:ea typeface="Times New Roman" panose="02020603050405020304" pitchFamily="18" charset="0"/>
              </a:rPr>
              <a:t>peýdaly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netije</a:t>
            </a:r>
            <a:r>
              <a:rPr lang="en-US" sz="3100" dirty="0">
                <a:solidFill>
                  <a:srgbClr val="000000"/>
                </a:solidFill>
                <a:latin typeface="Times New Roman" panose="02020603050405020304" pitchFamily="18" charset="0"/>
                <a:ea typeface="Times New Roman" panose="02020603050405020304" pitchFamily="18" charset="0"/>
              </a:rPr>
              <a:t> – </a:t>
            </a:r>
            <a:r>
              <a:rPr lang="en-US" sz="3100" dirty="0" err="1" smtClean="0">
                <a:solidFill>
                  <a:srgbClr val="000000"/>
                </a:solidFill>
                <a:latin typeface="Times New Roman" panose="02020603050405020304" pitchFamily="18" charset="0"/>
                <a:ea typeface="Times New Roman" panose="02020603050405020304" pitchFamily="18" charset="0"/>
              </a:rPr>
              <a:t>hyz</a:t>
            </a:r>
            <a:r>
              <a:rPr lang="ru-RU" sz="3100" dirty="0" smtClean="0">
                <a:solidFill>
                  <a:srgbClr val="000000"/>
                </a:solidFill>
                <a:latin typeface="Times New Roman" panose="02020603050405020304" pitchFamily="18" charset="0"/>
                <a:ea typeface="Times New Roman" panose="02020603050405020304" pitchFamily="18" charset="0"/>
              </a:rPr>
              <a:t>-</a:t>
            </a:r>
            <a:r>
              <a:rPr lang="en-US" sz="3100" dirty="0" err="1" smtClean="0">
                <a:solidFill>
                  <a:srgbClr val="000000"/>
                </a:solidFill>
                <a:latin typeface="Times New Roman" panose="02020603050405020304" pitchFamily="18" charset="0"/>
                <a:ea typeface="Times New Roman" panose="02020603050405020304" pitchFamily="18" charset="0"/>
              </a:rPr>
              <a:t>matlar</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görnüşinde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amal</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bolýar</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Zähmetiň</a:t>
            </a:r>
            <a:r>
              <a:rPr lang="en-US" sz="3100" b="1"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jemgyýetçilik</a:t>
            </a:r>
            <a:r>
              <a:rPr lang="en-US" sz="3100" b="1" dirty="0">
                <a:solidFill>
                  <a:srgbClr val="000000"/>
                </a:solidFill>
                <a:latin typeface="Times New Roman" panose="02020603050405020304" pitchFamily="18" charset="0"/>
                <a:ea typeface="Times New Roman" panose="02020603050405020304" pitchFamily="18" charset="0"/>
              </a:rPr>
              <a:t> </a:t>
            </a:r>
            <a:r>
              <a:rPr lang="en-US" sz="3100" b="1" dirty="0" err="1">
                <a:solidFill>
                  <a:srgbClr val="000000"/>
                </a:solidFill>
                <a:latin typeface="Times New Roman" panose="02020603050405020304" pitchFamily="18" charset="0"/>
                <a:ea typeface="Times New Roman" panose="02020603050405020304" pitchFamily="18" charset="0"/>
              </a:rPr>
              <a:t>görnüşi</a:t>
            </a:r>
            <a:r>
              <a:rPr lang="en-US" sz="3100" dirty="0">
                <a:solidFill>
                  <a:srgbClr val="000000"/>
                </a:solidFill>
                <a:latin typeface="Times New Roman" panose="02020603050405020304" pitchFamily="18" charset="0"/>
                <a:ea typeface="Times New Roman" panose="02020603050405020304" pitchFamily="18" charset="0"/>
              </a:rPr>
              <a:t> – </a:t>
            </a:r>
            <a:r>
              <a:rPr lang="en-US" sz="3100" dirty="0" err="1">
                <a:solidFill>
                  <a:srgbClr val="000000"/>
                </a:solidFill>
                <a:latin typeface="Times New Roman" panose="02020603050405020304" pitchFamily="18" charset="0"/>
                <a:ea typeface="Times New Roman" panose="02020603050405020304" pitchFamily="18" charset="0"/>
              </a:rPr>
              <a:t>bu</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ugurda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çekilen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zähmet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smtClean="0">
                <a:solidFill>
                  <a:srgbClr val="000000"/>
                </a:solidFill>
                <a:latin typeface="Times New Roman" panose="02020603050405020304" pitchFamily="18" charset="0"/>
                <a:ea typeface="Times New Roman" panose="02020603050405020304" pitchFamily="18" charset="0"/>
              </a:rPr>
              <a:t>maddy</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däl</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häsiýete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eýedir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ýagny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zähmetiň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netijesi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bolup</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bu</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ýerde</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maddy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eşretleriň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sarp</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ediş</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gymmaty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däl</a:t>
            </a:r>
            <a:r>
              <a:rPr lang="en-US" sz="3100" dirty="0">
                <a:solidFill>
                  <a:srgbClr val="000000"/>
                </a:solidFill>
                <a:latin typeface="Times New Roman" panose="02020603050405020304" pitchFamily="18" charset="0"/>
                <a:ea typeface="Times New Roman" panose="02020603050405020304" pitchFamily="18" charset="0"/>
              </a:rPr>
              <a:t>-de, </a:t>
            </a:r>
            <a:r>
              <a:rPr lang="en-US" sz="3100" dirty="0" err="1">
                <a:solidFill>
                  <a:srgbClr val="000000"/>
                </a:solidFill>
                <a:latin typeface="Times New Roman" panose="02020603050405020304" pitchFamily="18" charset="0"/>
                <a:ea typeface="Times New Roman" panose="02020603050405020304" pitchFamily="18" charset="0"/>
              </a:rPr>
              <a:t>maddy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däl</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häsiýetdäki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gymmatlyklar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döredilýär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Munuň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özi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döwlet</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hyzmatlar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ulgamyny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önüm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öndürmeýän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topluma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degişli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edýär</a:t>
            </a:r>
            <a:r>
              <a:rPr lang="en-US"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en-US" sz="3100" dirty="0">
                <a:solidFill>
                  <a:srgbClr val="000000"/>
                </a:solidFill>
                <a:latin typeface="Times New Roman" panose="02020603050405020304" pitchFamily="18" charset="0"/>
                <a:ea typeface="Times New Roman" panose="02020603050405020304" pitchFamily="18" charset="0"/>
              </a:rPr>
              <a:t>    Belli </a:t>
            </a:r>
            <a:r>
              <a:rPr lang="en-US" sz="3100" dirty="0" err="1">
                <a:solidFill>
                  <a:srgbClr val="000000"/>
                </a:solidFill>
                <a:latin typeface="Times New Roman" panose="02020603050405020304" pitchFamily="18" charset="0"/>
                <a:ea typeface="Times New Roman" panose="02020603050405020304" pitchFamily="18" charset="0"/>
              </a:rPr>
              <a:t>bir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maksada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ugrukdyrmak</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ilatyň</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öý</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hojalyklarynyň</a:t>
            </a:r>
            <a:r>
              <a:rPr lang="en-US" sz="3100" dirty="0">
                <a:solidFill>
                  <a:srgbClr val="000000"/>
                </a:solidFill>
                <a:latin typeface="Times New Roman" panose="02020603050405020304" pitchFamily="18" charset="0"/>
                <a:ea typeface="Times New Roman" panose="02020603050405020304" pitchFamily="18" charset="0"/>
              </a:rPr>
              <a:t>) we </a:t>
            </a:r>
            <a:r>
              <a:rPr lang="en-US" sz="3100" dirty="0" err="1" smtClean="0">
                <a:solidFill>
                  <a:srgbClr val="000000"/>
                </a:solidFill>
                <a:latin typeface="Times New Roman" panose="02020603050405020304" pitchFamily="18" charset="0"/>
                <a:ea typeface="Times New Roman" panose="02020603050405020304" pitchFamily="18" charset="0"/>
              </a:rPr>
              <a:t>jem</a:t>
            </a:r>
            <a:r>
              <a:rPr lang="ru-RU" sz="3100" dirty="0" smtClean="0">
                <a:solidFill>
                  <a:srgbClr val="000000"/>
                </a:solidFill>
                <a:latin typeface="Times New Roman" panose="02020603050405020304" pitchFamily="18" charset="0"/>
                <a:ea typeface="Times New Roman" panose="02020603050405020304" pitchFamily="18" charset="0"/>
              </a:rPr>
              <a:t>-</a:t>
            </a:r>
            <a:r>
              <a:rPr lang="en-US" sz="3100" dirty="0" err="1" smtClean="0">
                <a:solidFill>
                  <a:srgbClr val="000000"/>
                </a:solidFill>
                <a:latin typeface="Times New Roman" panose="02020603050405020304" pitchFamily="18" charset="0"/>
                <a:ea typeface="Times New Roman" panose="02020603050405020304" pitchFamily="18" charset="0"/>
              </a:rPr>
              <a:t>gyýetiň</a:t>
            </a:r>
            <a:r>
              <a:rPr lang="en-US" sz="3100" dirty="0" smtClean="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gündeki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bähbitlerini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kanagatlandyrmaga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ugrukdyrmagy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smtClean="0">
                <a:solidFill>
                  <a:srgbClr val="000000"/>
                </a:solidFill>
                <a:latin typeface="Times New Roman" panose="02020603050405020304" pitchFamily="18" charset="0"/>
                <a:ea typeface="Times New Roman" panose="02020603050405020304" pitchFamily="18" charset="0"/>
              </a:rPr>
              <a:t>döw</a:t>
            </a:r>
            <a:r>
              <a:rPr lang="ru-RU" sz="3100" dirty="0" smtClean="0">
                <a:solidFill>
                  <a:srgbClr val="000000"/>
                </a:solidFill>
                <a:latin typeface="Times New Roman" panose="02020603050405020304" pitchFamily="18" charset="0"/>
                <a:ea typeface="Times New Roman" panose="02020603050405020304" pitchFamily="18" charset="0"/>
              </a:rPr>
              <a:t>-</a:t>
            </a:r>
            <a:r>
              <a:rPr lang="en-US" sz="3100" dirty="0" smtClean="0">
                <a:solidFill>
                  <a:srgbClr val="000000"/>
                </a:solidFill>
                <a:latin typeface="Times New Roman" panose="02020603050405020304" pitchFamily="18" charset="0"/>
                <a:ea typeface="Times New Roman" panose="02020603050405020304" pitchFamily="18" charset="0"/>
              </a:rPr>
              <a:t>let </a:t>
            </a:r>
            <a:r>
              <a:rPr lang="en-US" sz="3100" dirty="0" err="1">
                <a:solidFill>
                  <a:srgbClr val="000000"/>
                </a:solidFill>
                <a:latin typeface="Times New Roman" panose="02020603050405020304" pitchFamily="18" charset="0"/>
                <a:ea typeface="Times New Roman" panose="02020603050405020304" pitchFamily="18" charset="0"/>
              </a:rPr>
              <a:t>hyzmatlar</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ulgamyny</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döwletimiz</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tarapyndan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amala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aşyrylýan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maýa</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goýum</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maksatnamalaryndan</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düýpli</a:t>
            </a:r>
            <a:r>
              <a:rPr lang="en-US" sz="3100" dirty="0">
                <a:solidFill>
                  <a:srgbClr val="000000"/>
                </a:solidFill>
                <a:latin typeface="Times New Roman" panose="02020603050405020304" pitchFamily="18" charset="0"/>
                <a:ea typeface="Times New Roman" panose="02020603050405020304" pitchFamily="18" charset="0"/>
              </a:rPr>
              <a:t> </a:t>
            </a:r>
            <a:r>
              <a:rPr lang="en-US" sz="3100" dirty="0" err="1">
                <a:solidFill>
                  <a:srgbClr val="000000"/>
                </a:solidFill>
                <a:latin typeface="Times New Roman" panose="02020603050405020304" pitchFamily="18" charset="0"/>
                <a:ea typeface="Times New Roman" panose="02020603050405020304" pitchFamily="18" charset="0"/>
              </a:rPr>
              <a:t>tapawutlandyrylýar</a:t>
            </a:r>
            <a:r>
              <a:rPr lang="en-US" sz="310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12843919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0024" y="597477"/>
            <a:ext cx="9826732" cy="5945366"/>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binýatlaýyn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amala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aşyrmak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üçin</a:t>
            </a:r>
            <a:r>
              <a:rPr lang="en-US" sz="2700" dirty="0">
                <a:latin typeface="Times New Roman" panose="02020603050405020304" pitchFamily="18" charset="0"/>
                <a:ea typeface="Times New Roman" panose="02020603050405020304" pitchFamily="18" charset="0"/>
              </a:rPr>
              <a:t> hem </a:t>
            </a:r>
            <a:r>
              <a:rPr lang="en-US" sz="2700" dirty="0" err="1">
                <a:latin typeface="Times New Roman" panose="02020603050405020304" pitchFamily="18" charset="0"/>
                <a:ea typeface="Times New Roman" panose="02020603050405020304" pitchFamily="18" charset="0"/>
              </a:rPr>
              <a:t>degişli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maddy-tehniki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üpjünçiligi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kemala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getirmek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alamat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gezeginde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ulgamyny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toplumyndan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aýyl-saýyl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edýär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çüňki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ulga</a:t>
            </a:r>
            <a:r>
              <a:rPr lang="ru-RU" sz="2700" dirty="0" smtClean="0">
                <a:latin typeface="Times New Roman" panose="02020603050405020304" pitchFamily="18" charset="0"/>
                <a:ea typeface="Times New Roman" panose="02020603050405020304" pitchFamily="18" charset="0"/>
              </a:rPr>
              <a:t>-</a:t>
            </a:r>
            <a:r>
              <a:rPr lang="en-US" sz="2700" dirty="0" smtClean="0">
                <a:latin typeface="Times New Roman" panose="02020603050405020304" pitchFamily="18" charset="0"/>
                <a:ea typeface="Times New Roman" panose="02020603050405020304" pitchFamily="18" charset="0"/>
              </a:rPr>
              <a:t>my </a:t>
            </a:r>
            <a:r>
              <a:rPr lang="en-US" sz="2700" dirty="0" err="1">
                <a:latin typeface="Times New Roman" panose="02020603050405020304" pitchFamily="18" charset="0"/>
                <a:ea typeface="Times New Roman" panose="02020603050405020304" pitchFamily="18" charset="0"/>
              </a:rPr>
              <a:t>öz</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içine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toplumyndan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daşary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senagat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energetika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gurluşyk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ulag</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aragatnaşyk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ýol-hojalygy</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pudaklara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degişli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kärhanalary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ösdürmä</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ge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gönükdirilýän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maksatnamalaryny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alýar</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Maliýeleşdirmegiň</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esasy</a:t>
            </a:r>
            <a:r>
              <a:rPr lang="en-US" sz="2700" b="1" dirty="0">
                <a:latin typeface="Times New Roman" panose="02020603050405020304" pitchFamily="18" charset="0"/>
                <a:ea typeface="Times New Roman" panose="02020603050405020304" pitchFamily="18" charset="0"/>
              </a:rPr>
              <a:t> </a:t>
            </a:r>
            <a:r>
              <a:rPr lang="en-US" sz="2700" b="1" dirty="0" err="1">
                <a:latin typeface="Times New Roman" panose="02020603050405020304" pitchFamily="18" charset="0"/>
                <a:ea typeface="Times New Roman" panose="02020603050405020304" pitchFamily="18" charset="0"/>
              </a:rPr>
              <a:t>çeşmesi</a:t>
            </a:r>
            <a:r>
              <a:rPr lang="en-US" sz="2700" b="1" dirty="0">
                <a:latin typeface="Times New Roman" panose="02020603050405020304" pitchFamily="18" charset="0"/>
                <a:ea typeface="Times New Roman" panose="02020603050405020304" pitchFamily="18" charset="0"/>
              </a:rPr>
              <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Dürli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derejedäki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maksatlaýyn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býujetler</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býujetden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daşary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gorlar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ulgamynyň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edaralaryny</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guramalaryny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taýdan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üpjün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etmegiň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esasy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çeşmesi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bolup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durýar</a:t>
            </a:r>
            <a:r>
              <a:rPr lang="en-US"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Maliýeleşdirmegiň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çeşmeleri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döwlet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amala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aşyrýan</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eda</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ralara</a:t>
            </a:r>
            <a:r>
              <a:rPr lang="en-US" sz="2700" dirty="0" smtClean="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we </a:t>
            </a:r>
            <a:r>
              <a:rPr lang="en-US" sz="2700" dirty="0" err="1">
                <a:latin typeface="Times New Roman" panose="02020603050405020304" pitchFamily="18" charset="0"/>
                <a:ea typeface="Times New Roman" panose="02020603050405020304" pitchFamily="18" charset="0"/>
              </a:rPr>
              <a:t>guramalara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ugurda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hasabat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ýöretmäge</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hasaplaşyklary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alyp</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barmaga</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ýetirýän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täsiri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bilelikde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maliýe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hyzmatlarynyň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gazna</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edarala</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rynyň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üsti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amala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aşyrmak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girdejileriň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çykdajylaryň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smetalaryny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düz</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mek</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arkaly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bu</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meýilnamalaýyn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häsiýetini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býujet</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kanunçylygynyň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kadalaryna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öž</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güýjüni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ýetirýär</a:t>
            </a:r>
            <a:r>
              <a:rPr lang="en-US" sz="2700" dirty="0">
                <a:latin typeface="Times New Roman" panose="02020603050405020304" pitchFamily="18" charset="0"/>
                <a:ea typeface="Times New Roman" panose="02020603050405020304" pitchFamily="18" charset="0"/>
              </a:rPr>
              <a:t>. </a:t>
            </a:r>
            <a:endParaRPr lang="ru-RU" dirty="0"/>
          </a:p>
        </p:txBody>
      </p:sp>
    </p:spTree>
    <p:extLst>
      <p:ext uri="{BB962C8B-B14F-4D97-AF65-F5344CB8AC3E}">
        <p14:creationId xmlns:p14="http://schemas.microsoft.com/office/powerpoint/2010/main" val="17626870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6342" y="91450"/>
            <a:ext cx="10966882" cy="6389249"/>
          </a:xfrm>
        </p:spPr>
        <p:txBody>
          <a:bodyPr>
            <a:normAutofit fontScale="90000"/>
          </a:bodyPr>
          <a:lstStyle/>
          <a:p>
            <a:pPr>
              <a:spcAft>
                <a:spcPts val="0"/>
              </a:spcAft>
            </a:pPr>
            <a:r>
              <a:rPr lang="ru-RU" sz="2700" b="1" dirty="0" smtClean="0">
                <a:latin typeface="Times New Roman" panose="02020603050405020304" pitchFamily="18" charset="0"/>
                <a:ea typeface="Times New Roman" panose="02020603050405020304" pitchFamily="18" charset="0"/>
              </a:rPr>
              <a:t>                  10.2</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Hyzmatlar</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bazarynyň</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wezipesi</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we</a:t>
            </a:r>
            <a:r>
              <a:rPr lang="ru-RU" sz="2700" b="1" dirty="0">
                <a:latin typeface="Times New Roman" panose="02020603050405020304" pitchFamily="18" charset="0"/>
                <a:ea typeface="Times New Roman" panose="02020603050405020304" pitchFamily="18" charset="0"/>
              </a:rPr>
              <a:t> </a:t>
            </a:r>
            <a:r>
              <a:rPr lang="ru-RU" sz="2700" b="1" dirty="0" err="1">
                <a:latin typeface="Times New Roman" panose="02020603050405020304" pitchFamily="18" charset="0"/>
                <a:ea typeface="Times New Roman" panose="02020603050405020304" pitchFamily="18" charset="0"/>
              </a:rPr>
              <a:t>maksatalry</a:t>
            </a:r>
            <a:r>
              <a:rPr lang="ru-RU" sz="2700" b="1"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dirty="0" smtClean="0">
                <a:latin typeface="Times New Roman" panose="02020603050405020304" pitchFamily="18" charset="0"/>
                <a:ea typeface="Times New Roman" panose="02020603050405020304" pitchFamily="18" charset="0"/>
              </a:rPr>
              <a:t/>
            </a:r>
            <a:br>
              <a:rPr lang="ru-RU" sz="2700" dirty="0" smtClean="0">
                <a:latin typeface="Times New Roman" panose="02020603050405020304" pitchFamily="18" charset="0"/>
                <a:ea typeface="Times New Roman" panose="02020603050405020304" pitchFamily="18" charset="0"/>
              </a:rPr>
            </a:br>
            <a:r>
              <a:rPr lang="en-US" sz="2700" dirty="0" err="1" smtClean="0">
                <a:solidFill>
                  <a:srgbClr val="000000"/>
                </a:solidFill>
                <a:latin typeface="Times New Roman" panose="02020603050405020304" pitchFamily="18" charset="0"/>
                <a:ea typeface="Times New Roman" panose="02020603050405020304" pitchFamily="18" charset="0"/>
              </a:rPr>
              <a:t>Döwlet</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hyzmatlarynyň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sarp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edijä</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berilmegi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şol</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göz</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öňünde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tutulan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smtClean="0">
                <a:solidFill>
                  <a:srgbClr val="000000"/>
                </a:solidFill>
                <a:latin typeface="Times New Roman" panose="02020603050405020304" pitchFamily="18" charset="0"/>
                <a:ea typeface="Times New Roman" panose="02020603050405020304" pitchFamily="18" charset="0"/>
              </a:rPr>
              <a:t>gym</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matyň</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tarapyndan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öweziniň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dolunmagy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gazanylýar</a:t>
            </a:r>
            <a:r>
              <a:rPr lang="en-US" sz="2700" dirty="0">
                <a:solidFill>
                  <a:srgbClr val="000000"/>
                </a:solidFill>
                <a:latin typeface="Times New Roman" panose="02020603050405020304" pitchFamily="18" charset="0"/>
                <a:ea typeface="Times New Roman" panose="02020603050405020304" pitchFamily="18" charset="0"/>
              </a:rPr>
              <a:t>. Bu </a:t>
            </a:r>
            <a:r>
              <a:rPr lang="en-US" sz="2700" dirty="0" err="1">
                <a:solidFill>
                  <a:srgbClr val="000000"/>
                </a:solidFill>
                <a:latin typeface="Times New Roman" panose="02020603050405020304" pitchFamily="18" charset="0"/>
                <a:ea typeface="Times New Roman" panose="02020603050405020304" pitchFamily="18" charset="0"/>
              </a:rPr>
              <a:t>alamat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tölegli</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tölegsiz</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hyzmatlarynyň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aratapawudyny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bölýär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jemgyýetçilik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ähmiýeti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hyzmatlarynyň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ulgamynda</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bu</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ugurdaky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işiň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jemgyýetçilik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taýdan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möhüm</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ähmiýete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eýe</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bolan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ugurlary</a:t>
            </a:r>
            <a:r>
              <a:rPr lang="en-US" sz="2700" dirty="0">
                <a:solidFill>
                  <a:srgbClr val="000000"/>
                </a:solidFill>
                <a:latin typeface="Times New Roman" panose="02020603050405020304" pitchFamily="18" charset="0"/>
                <a:ea typeface="Times New Roman" panose="02020603050405020304" pitchFamily="18" charset="0"/>
              </a:rPr>
              <a:t> – </a:t>
            </a:r>
            <a:r>
              <a:rPr lang="en-US" sz="2700" dirty="0" err="1">
                <a:solidFill>
                  <a:srgbClr val="000000"/>
                </a:solidFill>
                <a:latin typeface="Times New Roman" panose="02020603050405020304" pitchFamily="18" charset="0"/>
                <a:ea typeface="Times New Roman" panose="02020603050405020304" pitchFamily="18" charset="0"/>
              </a:rPr>
              <a:t>durmuş</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goraglylygy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bilim</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saglygy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goraýyş</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medeniýet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sungat</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beýlekiler</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girýär</a:t>
            </a:r>
            <a:r>
              <a:rPr lang="en-US"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Sanalyp</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geçilen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aýratynlyklary</a:t>
            </a:r>
            <a:r>
              <a:rPr lang="en-US" sz="2700" dirty="0">
                <a:solidFill>
                  <a:srgbClr val="000000"/>
                </a:solidFill>
                <a:latin typeface="Times New Roman" panose="02020603050405020304" pitchFamily="18" charset="0"/>
                <a:ea typeface="Times New Roman" panose="02020603050405020304" pitchFamily="18" charset="0"/>
              </a:rPr>
              <a:t> we </a:t>
            </a:r>
            <a:r>
              <a:rPr lang="en-US" sz="2700" dirty="0" err="1">
                <a:solidFill>
                  <a:srgbClr val="000000"/>
                </a:solidFill>
                <a:latin typeface="Times New Roman" panose="02020603050405020304" pitchFamily="18" charset="0"/>
                <a:ea typeface="Times New Roman" panose="02020603050405020304" pitchFamily="18" charset="0"/>
              </a:rPr>
              <a:t>açyk</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aýdyň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duýulýan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alamatlary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döwlet</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hyzmat</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lar</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ulgamyny</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milli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ykdysadyýetiň</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beýleki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ugurlaryndan</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kesgitli</a:t>
            </a:r>
            <a:r>
              <a:rPr lang="en-US" sz="2700" dirty="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araçäkleşdirmäge</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smtClean="0">
                <a:solidFill>
                  <a:srgbClr val="000000"/>
                </a:solidFill>
                <a:latin typeface="Times New Roman" panose="02020603050405020304" pitchFamily="18" charset="0"/>
                <a:ea typeface="Times New Roman" panose="02020603050405020304" pitchFamily="18" charset="0"/>
              </a:rPr>
              <a:t>müm</a:t>
            </a:r>
            <a:r>
              <a:rPr lang="ru-RU" sz="2700" dirty="0" smtClean="0">
                <a:solidFill>
                  <a:srgbClr val="000000"/>
                </a:solidFill>
                <a:latin typeface="Times New Roman" panose="02020603050405020304" pitchFamily="18" charset="0"/>
                <a:ea typeface="Times New Roman" panose="02020603050405020304" pitchFamily="18" charset="0"/>
              </a:rPr>
              <a:t>-</a:t>
            </a:r>
            <a:r>
              <a:rPr lang="en-US" sz="2700" dirty="0" err="1" smtClean="0">
                <a:solidFill>
                  <a:srgbClr val="000000"/>
                </a:solidFill>
                <a:latin typeface="Times New Roman" panose="02020603050405020304" pitchFamily="18" charset="0"/>
                <a:ea typeface="Times New Roman" panose="02020603050405020304" pitchFamily="18" charset="0"/>
              </a:rPr>
              <a:t>kinçilik</a:t>
            </a:r>
            <a:r>
              <a:rPr lang="en-US" sz="2700" dirty="0" smtClean="0">
                <a:solidFill>
                  <a:srgbClr val="000000"/>
                </a:solidFill>
                <a:latin typeface="Times New Roman" panose="02020603050405020304" pitchFamily="18" charset="0"/>
                <a:ea typeface="Times New Roman" panose="02020603050405020304" pitchFamily="18" charset="0"/>
              </a:rPr>
              <a:t> </a:t>
            </a:r>
            <a:r>
              <a:rPr lang="en-US" sz="2700" dirty="0" err="1">
                <a:solidFill>
                  <a:srgbClr val="000000"/>
                </a:solidFill>
                <a:latin typeface="Times New Roman" panose="02020603050405020304" pitchFamily="18" charset="0"/>
                <a:ea typeface="Times New Roman" panose="02020603050405020304" pitchFamily="18" charset="0"/>
              </a:rPr>
              <a:t>berýär</a:t>
            </a:r>
            <a:r>
              <a:rPr lang="en-US"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pudaklaýyn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toparynyň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beýleki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ulgama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degişli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edilmegini</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taýýar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önümiň</a:t>
            </a:r>
            <a:r>
              <a:rPr lang="ru-RU" sz="2700" dirty="0">
                <a:solidFill>
                  <a:srgbClr val="000000"/>
                </a:solidFill>
                <a:latin typeface="Times New Roman" panose="02020603050405020304" pitchFamily="18" charset="0"/>
                <a:ea typeface="Times New Roman" panose="02020603050405020304" pitchFamily="18" charset="0"/>
              </a:rPr>
              <a:t> – </a:t>
            </a:r>
            <a:r>
              <a:rPr lang="ru-RU" sz="2700" dirty="0" err="1">
                <a:solidFill>
                  <a:srgbClr val="000000"/>
                </a:solidFill>
                <a:latin typeface="Times New Roman" panose="02020603050405020304" pitchFamily="18" charset="0"/>
                <a:ea typeface="Times New Roman" panose="02020603050405020304" pitchFamily="18" charset="0"/>
              </a:rPr>
              <a:t>sarp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häsiýeti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çözülýär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Jemgyýetçilik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eşretleri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görnüşinde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sarp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durmuş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ulgamynyň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sazla-şykly</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hereket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etmeginiň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görnüşinde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orta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çykýar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şol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sebäpden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hem</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ýörel-geleri</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esasynda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belli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gymmata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eýe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bolup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bilmeýär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Bu</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topara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durmuş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saglygy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goraýyş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bilim</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medeniýet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sungat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beýleki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ugurlardaky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girýär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7337881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35837" y="242370"/>
            <a:ext cx="10181840" cy="6202818"/>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Her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adam</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tarapyndan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sarp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edilýän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eşretler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tölegli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bazarynyň</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mi-wesi</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bolup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durýar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ýagny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ilata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bazar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mehanizmleriniň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kömegi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ýerlenilýär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topara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syýahatçylyk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myhmanhana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şeýle-de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sarp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ediş</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bazaryny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düzýän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söwda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jemgyýetçilik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iýmiti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durmuş</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beýlekiler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degişlidir</a:t>
            </a:r>
            <a:r>
              <a:rPr lang="ru-RU" sz="2700" dirty="0">
                <a:latin typeface="Times New Roman" panose="02020603050405020304" pitchFamily="18" charset="0"/>
                <a:ea typeface="Times New Roman" panose="02020603050405020304" pitchFamily="18" charset="0"/>
              </a:rPr>
              <a:t>.</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Ýokarda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getirilen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bölünişik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usuly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ýeterlik</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derejede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şertleýin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bolup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durýar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munuň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hem</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sebäbi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ykdysadyýetiň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geçiş</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döwrüne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mahsus</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hadysalaryň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ulgamynda</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hem</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ýüze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çykyp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önüm</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öndüriji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sarp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edijiniň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bazar</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aragatnaşyk-larynyň</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gerimini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giňeldýändigi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düşündirilýär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ulgamynda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döwlet</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düzgünleşdirilişini</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amala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aşyrmagyň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esasy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ugurlarynyň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biri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onuň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ösüşini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hasabat</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gözegçiliginde</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saklamakdan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deslapdan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meýilnamlaşdyrmakdan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saklamakdan</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ybaratdyr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çüňki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ýurduň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ilatynyň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durmuşynyň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şertlerini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hilini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dere-jesini</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kesgitleýän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faktor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bolup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durýar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Esasy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statistiki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görkeziji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bolup</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ugurda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ilata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tölegli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umumy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göwrümi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alynýar</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Bu</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görkeziji</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hyzmat-lary</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öndürijilerde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raýatlardan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gelen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töleglerden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we</a:t>
            </a:r>
            <a:r>
              <a:rPr lang="ru-RU" sz="2700" dirty="0">
                <a:latin typeface="Times New Roman" panose="02020603050405020304" pitchFamily="18" charset="0"/>
                <a:ea typeface="Times New Roman" panose="02020603050405020304" pitchFamily="18" charset="0"/>
              </a:rPr>
              <a:t> </a:t>
            </a:r>
            <a:r>
              <a:rPr lang="ru-RU" sz="2700" dirty="0" err="1" smtClean="0">
                <a:latin typeface="Times New Roman" panose="02020603050405020304" pitchFamily="18" charset="0"/>
                <a:ea typeface="Times New Roman" panose="02020603050405020304" pitchFamily="18" charset="0"/>
              </a:rPr>
              <a:t>edarakärha-nalardan</a:t>
            </a:r>
            <a:r>
              <a:rPr lang="ru-RU" sz="2700" dirty="0" smtClean="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olaryň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işgärlerine</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edilen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hyzmatlaryň</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bölekleýin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ýa-da</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doly</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toplanylýan</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jemi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girdejini</a:t>
            </a:r>
            <a:r>
              <a:rPr lang="ru-RU" sz="2700" dirty="0">
                <a:latin typeface="Times New Roman" panose="02020603050405020304" pitchFamily="18" charset="0"/>
                <a:ea typeface="Times New Roman" panose="02020603050405020304" pitchFamily="18" charset="0"/>
              </a:rPr>
              <a:t> </a:t>
            </a:r>
            <a:r>
              <a:rPr lang="ru-RU" sz="2700" dirty="0" err="1">
                <a:latin typeface="Times New Roman" panose="02020603050405020304" pitchFamily="18" charset="0"/>
                <a:ea typeface="Times New Roman" panose="02020603050405020304" pitchFamily="18" charset="0"/>
              </a:rPr>
              <a:t>görkezýär</a:t>
            </a:r>
            <a:r>
              <a:rPr lang="ru-RU"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1290835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7" y="428800"/>
            <a:ext cx="9968775" cy="6167307"/>
          </a:xfrm>
        </p:spPr>
        <p:txBody>
          <a:bodyPr>
            <a:normAutofit fontScale="90000"/>
          </a:bodyPr>
          <a:lstStyle/>
          <a:p>
            <a:pPr>
              <a:spcAft>
                <a:spcPts val="0"/>
              </a:spcAft>
            </a:pP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Hyzmatlar</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ulgamynda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amala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aşyrylýan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özgertmeleri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ilata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mugt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kem-kemden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tölegli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esasda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edilýänlere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makroykdysady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dil-de</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aýdylanda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öwrülmegi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ýüze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çykýar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Bu</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hadysalar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ylaýta-da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saglygy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goraýyşda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bedenterbiýede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durmuş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üpjünçiliginde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bilimde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medeniýetde</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sungatda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ýaşaýyş-jemagat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hojalygynda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orun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alýar</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sarp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ediliş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döwlet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tarapyndan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düzgünleşdirilmesi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syýahatçylyk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myhmanhana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hojalygy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söwda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jemgyýetçilik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iýmiti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durmuş</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hyzmatlary</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iri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pudaklarda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has</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giňden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ulanylýar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Tiz</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depginler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ösýän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syýahatçylyk</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pudagy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ýurda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goşmaça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girdeji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getirýär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we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gyzyl</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puly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köp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möç-berde</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gazanmaga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mümkinçilik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berýär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Ýaňy-ýakynda-da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syýahatçylyk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Türkme</a:t>
            </a:r>
            <a:r>
              <a:rPr lang="ru-RU" sz="2700" dirty="0" err="1">
                <a:solidFill>
                  <a:srgbClr val="000000"/>
                </a:solidFill>
                <a:latin typeface="Times New Roman" panose="02020603050405020304" pitchFamily="18" charset="0"/>
                <a:ea typeface="Times New Roman" panose="02020603050405020304" pitchFamily="18" charset="0"/>
              </a:rPr>
              <a:t>-</a:t>
            </a:r>
            <a:r>
              <a:rPr lang="ru-RU" sz="2700" dirty="0" err="1" smtClean="0">
                <a:solidFill>
                  <a:srgbClr val="000000"/>
                </a:solidFill>
                <a:latin typeface="Times New Roman" panose="02020603050405020304" pitchFamily="18" charset="0"/>
                <a:ea typeface="Times New Roman" panose="02020603050405020304" pitchFamily="18" charset="0"/>
              </a:rPr>
              <a:t>nistanda</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ýeterlik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derejede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üns</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berilmeýän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yzagalak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pudaklaryň</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biri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bolup</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dur-ýardy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Bu</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ugurdaky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bazar</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hyzmatlary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syýahatçylyk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önümlerini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ýerlemek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meşgullanýan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firmalaryň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birnäçesinden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ybaratdy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Ýöne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soňky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döwürde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smtClean="0">
                <a:solidFill>
                  <a:srgbClr val="000000"/>
                </a:solidFill>
                <a:latin typeface="Times New Roman" panose="02020603050405020304" pitchFamily="18" charset="0"/>
                <a:ea typeface="Times New Roman" panose="02020603050405020304" pitchFamily="18" charset="0"/>
              </a:rPr>
              <a:t>Haza-ryň</a:t>
            </a:r>
            <a:r>
              <a:rPr lang="ru-RU" sz="2700" dirty="0" smtClean="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kenarynda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Awaza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milli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syýahatçylyk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zolagynyň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ägirt</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uly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gurluşygyna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badalganyň</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berilmegi</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bilen</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Türkmenistanda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syýahayçylyk</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ösmegine</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kuwwatly</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badalga</a:t>
            </a:r>
            <a:r>
              <a:rPr lang="ru-RU" sz="2700" dirty="0">
                <a:solidFill>
                  <a:srgbClr val="000000"/>
                </a:solidFill>
                <a:latin typeface="Times New Roman" panose="02020603050405020304" pitchFamily="18" charset="0"/>
                <a:ea typeface="Times New Roman" panose="02020603050405020304" pitchFamily="18" charset="0"/>
              </a:rPr>
              <a:t> </a:t>
            </a:r>
            <a:r>
              <a:rPr lang="ru-RU" sz="2700" dirty="0" err="1">
                <a:solidFill>
                  <a:srgbClr val="000000"/>
                </a:solidFill>
                <a:latin typeface="Times New Roman" panose="02020603050405020304" pitchFamily="18" charset="0"/>
                <a:ea typeface="Times New Roman" panose="02020603050405020304" pitchFamily="18" charset="0"/>
              </a:rPr>
              <a:t>berildi</a:t>
            </a:r>
            <a:r>
              <a:rPr lang="ru-RU"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9500907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0427" y="197981"/>
            <a:ext cx="10457047" cy="6588997"/>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en-US" sz="2700" dirty="0">
                <a:latin typeface="Times New Roman" panose="02020603050405020304" pitchFamily="18" charset="0"/>
                <a:ea typeface="Times New Roman" panose="02020603050405020304" pitchFamily="18" charset="0"/>
              </a:rPr>
              <a:t>Bu </a:t>
            </a:r>
            <a:r>
              <a:rPr lang="en-US" sz="2700" dirty="0" err="1">
                <a:latin typeface="Times New Roman" panose="02020603050405020304" pitchFamily="18" charset="0"/>
                <a:ea typeface="Times New Roman" panose="02020603050405020304" pitchFamily="18" charset="0"/>
              </a:rPr>
              <a:t>zolagyň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sazlaşykly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hereket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etmegini</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durnukly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girdeji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getirmegini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üpjün</a:t>
            </a:r>
            <a:r>
              <a:rPr lang="en-US" sz="2700" dirty="0">
                <a:latin typeface="Times New Roman" panose="02020603050405020304" pitchFamily="18" charset="0"/>
                <a:ea typeface="Times New Roman" panose="02020603050405020304" pitchFamily="18" charset="0"/>
              </a:rPr>
              <a:t> </a:t>
            </a:r>
            <a:r>
              <a:rPr lang="en-US" sz="2700" dirty="0" smtClean="0">
                <a:latin typeface="Times New Roman" panose="02020603050405020304" pitchFamily="18" charset="0"/>
                <a:ea typeface="Times New Roman" panose="02020603050405020304" pitchFamily="18" charset="0"/>
              </a:rPr>
              <a:t>et</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mek</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bilen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ýurduň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kadalaşdyryjy-hukuk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binýadyny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yzygiderli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pugtalan</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dyrmaga</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uly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üns</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berilýär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Prezidentiniň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Awaza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syýahat</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çylyk</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zolagy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a:t>
            </a:r>
            <a:r>
              <a:rPr lang="en-US" sz="2700" dirty="0">
                <a:latin typeface="Times New Roman" panose="02020603050405020304" pitchFamily="18" charset="0"/>
                <a:ea typeface="Times New Roman" panose="02020603050405020304" pitchFamily="18" charset="0"/>
              </a:rPr>
              <a:t>” (2007-nji </a:t>
            </a:r>
            <a:r>
              <a:rPr lang="en-US" sz="2700" dirty="0" err="1">
                <a:latin typeface="Times New Roman" panose="02020603050405020304" pitchFamily="18" charset="0"/>
                <a:ea typeface="Times New Roman" panose="02020603050405020304" pitchFamily="18" charset="0"/>
              </a:rPr>
              <a:t>ýylyň</a:t>
            </a:r>
            <a:r>
              <a:rPr lang="en-US" sz="2700" dirty="0">
                <a:latin typeface="Times New Roman" panose="02020603050405020304" pitchFamily="18" charset="0"/>
                <a:ea typeface="Times New Roman" panose="02020603050405020304" pitchFamily="18" charset="0"/>
              </a:rPr>
              <a:t> 24-nji </a:t>
            </a:r>
            <a:r>
              <a:rPr lang="en-US" sz="2700" dirty="0" err="1">
                <a:latin typeface="Times New Roman" panose="02020603050405020304" pitchFamily="18" charset="0"/>
                <a:ea typeface="Times New Roman" panose="02020603050405020304" pitchFamily="18" charset="0"/>
              </a:rPr>
              <a:t>iýulynda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Awaza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syýahat</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çylyk</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zolagy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boýunça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Komitetini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döretmek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a:t>
            </a:r>
            <a:r>
              <a:rPr lang="en-US" sz="2700" dirty="0">
                <a:latin typeface="Times New Roman" panose="02020603050405020304" pitchFamily="18" charset="0"/>
                <a:ea typeface="Times New Roman" panose="02020603050405020304" pitchFamily="18" charset="0"/>
              </a:rPr>
              <a:t>” (2008-nji </a:t>
            </a:r>
            <a:r>
              <a:rPr lang="en-US" sz="2700" dirty="0" err="1">
                <a:latin typeface="Times New Roman" panose="02020603050405020304" pitchFamily="18" charset="0"/>
                <a:ea typeface="Times New Roman" panose="02020603050405020304" pitchFamily="18" charset="0"/>
              </a:rPr>
              <a:t>ýylyň</a:t>
            </a:r>
            <a:r>
              <a:rPr lang="en-US" sz="2700" dirty="0">
                <a:latin typeface="Times New Roman" panose="02020603050405020304" pitchFamily="18" charset="0"/>
                <a:ea typeface="Times New Roman" panose="02020603050405020304" pitchFamily="18" charset="0"/>
              </a:rPr>
              <a:t> 14-nji </a:t>
            </a:r>
            <a:r>
              <a:rPr lang="en-US" sz="2700" dirty="0" err="1">
                <a:latin typeface="Times New Roman" panose="02020603050405020304" pitchFamily="18" charset="0"/>
                <a:ea typeface="Times New Roman" panose="02020603050405020304" pitchFamily="18" charset="0"/>
              </a:rPr>
              <a:t>oktýabrynda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beýleki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Kararlary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kabyl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edildi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Mundan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başga</a:t>
            </a:r>
            <a:r>
              <a:rPr lang="en-US" sz="2700" dirty="0">
                <a:latin typeface="Times New Roman" panose="02020603050405020304" pitchFamily="18" charset="0"/>
                <a:ea typeface="Times New Roman" panose="02020603050405020304" pitchFamily="18" charset="0"/>
              </a:rPr>
              <a:t>-da, “</a:t>
            </a:r>
            <a:r>
              <a:rPr lang="en-US" sz="2700" dirty="0" err="1">
                <a:latin typeface="Times New Roman" panose="02020603050405020304" pitchFamily="18" charset="0"/>
                <a:ea typeface="Times New Roman" panose="02020603050405020304" pitchFamily="18" charset="0"/>
              </a:rPr>
              <a:t>Awaza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syýahatçylyk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zolagy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Düzgünnama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Awaza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syýahatçylyk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zolagynyň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çäklerinde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maýa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goýumlaryna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garamak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boýunça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Pudagara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Komissiýasy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hakyndaky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Düzgünnama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kabul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edildi</a:t>
            </a:r>
            <a:r>
              <a:rPr lang="en-US" sz="2700" dirty="0">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Türkmenistanyň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Prezidentiniň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obalaryň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şäherçeleriň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etrapdaky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şäherleriň</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etrap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merkezleriniň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ilatynyň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durmuş-ýaşaýyş</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şertlerini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düýpli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özgertmek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boýunça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Milli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maksatnamasyna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laýyklykda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oba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ýerlerinde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söwda</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hyzmat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maksatlaryna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niýetlenen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desgalary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ýurdumyzyň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iri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şäherlerindäkiden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birjik</a:t>
            </a:r>
            <a:r>
              <a:rPr lang="en-US" sz="2700" dirty="0">
                <a:latin typeface="Times New Roman" panose="02020603050405020304" pitchFamily="18" charset="0"/>
                <a:ea typeface="Times New Roman" panose="02020603050405020304" pitchFamily="18" charset="0"/>
              </a:rPr>
              <a:t>-de </a:t>
            </a:r>
            <a:r>
              <a:rPr lang="en-US" sz="2700" dirty="0" err="1">
                <a:latin typeface="Times New Roman" panose="02020603050405020304" pitchFamily="18" charset="0"/>
                <a:ea typeface="Times New Roman" panose="02020603050405020304" pitchFamily="18" charset="0"/>
              </a:rPr>
              <a:t>pes</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durmaýan</a:t>
            </a:r>
            <a:r>
              <a:rPr lang="en-US" sz="2700" dirty="0">
                <a:latin typeface="Times New Roman" panose="02020603050405020304" pitchFamily="18" charset="0"/>
                <a:ea typeface="Times New Roman" panose="02020603050405020304" pitchFamily="18" charset="0"/>
              </a:rPr>
              <a:t> </a:t>
            </a:r>
            <a:r>
              <a:rPr lang="en-US" sz="2700" dirty="0" smtClean="0">
                <a:latin typeface="Times New Roman" panose="02020603050405020304" pitchFamily="18" charset="0"/>
                <a:ea typeface="Times New Roman" panose="02020603050405020304" pitchFamily="18" charset="0"/>
              </a:rPr>
              <a:t>de</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rejede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gurup</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girizmek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göž</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öňünde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tutulýar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Ýurdumyzyň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kanun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çykaryjy</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eda</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ralarynyň</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öňünde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harytlaryň</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aýry-aýry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görnüşlerine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baha</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bellemek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işini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berk</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gözegçilikde</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saklamaklyk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meselesi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goýuldy</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Dermanlar</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dermanlyk</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serişdeler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etil</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spirti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spirtli</a:t>
            </a:r>
            <a:r>
              <a:rPr lang="en-US" sz="2700" dirty="0">
                <a:latin typeface="Times New Roman" panose="02020603050405020304" pitchFamily="18" charset="0"/>
                <a:ea typeface="Times New Roman" panose="02020603050405020304" pitchFamily="18" charset="0"/>
              </a:rPr>
              <a:t> we </a:t>
            </a:r>
            <a:r>
              <a:rPr lang="en-US" sz="2700" dirty="0" err="1">
                <a:latin typeface="Times New Roman" panose="02020603050405020304" pitchFamily="18" charset="0"/>
                <a:ea typeface="Times New Roman" panose="02020603050405020304" pitchFamily="18" charset="0"/>
              </a:rPr>
              <a:t>düzüminde</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spirt</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saklanýan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önümler</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ady</a:t>
            </a:r>
            <a:r>
              <a:rPr lang="en-US" sz="2700" dirty="0">
                <a:latin typeface="Times New Roman" panose="02020603050405020304" pitchFamily="18" charset="0"/>
                <a:ea typeface="Times New Roman" panose="02020603050405020304" pitchFamily="18" charset="0"/>
              </a:rPr>
              <a:t> tut</a:t>
            </a:r>
            <a:r>
              <a:rPr lang="ru-RU" sz="2700" dirty="0">
                <a:latin typeface="Times New Roman" panose="02020603050405020304" pitchFamily="18" charset="0"/>
                <a:ea typeface="Times New Roman" panose="02020603050405020304" pitchFamily="18" charset="0"/>
              </a:rPr>
              <a:t>u</a:t>
            </a:r>
            <a:r>
              <a:rPr lang="en-US" sz="2700" dirty="0" err="1">
                <a:latin typeface="Times New Roman" panose="02020603050405020304" pitchFamily="18" charset="0"/>
                <a:ea typeface="Times New Roman" panose="02020603050405020304" pitchFamily="18" charset="0"/>
              </a:rPr>
              <a:t>lan</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harytlaryň</a:t>
            </a:r>
            <a:r>
              <a:rPr lang="en-US" sz="2700" dirty="0">
                <a:latin typeface="Times New Roman" panose="02020603050405020304" pitchFamily="18" charset="0"/>
                <a:ea typeface="Times New Roman" panose="02020603050405020304" pitchFamily="18" charset="0"/>
              </a:rPr>
              <a:t> </a:t>
            </a:r>
            <a:r>
              <a:rPr lang="en-US" sz="2700" dirty="0" err="1" smtClean="0">
                <a:latin typeface="Times New Roman" panose="02020603050405020304" pitchFamily="18" charset="0"/>
                <a:ea typeface="Times New Roman" panose="02020603050405020304" pitchFamily="18" charset="0"/>
              </a:rPr>
              <a:t>sal</a:t>
            </a:r>
            <a:r>
              <a:rPr lang="ru-RU" sz="2700" dirty="0" smtClean="0">
                <a:latin typeface="Times New Roman" panose="02020603050405020304" pitchFamily="18" charset="0"/>
                <a:ea typeface="Times New Roman" panose="02020603050405020304" pitchFamily="18" charset="0"/>
              </a:rPr>
              <a:t>-</a:t>
            </a:r>
            <a:r>
              <a:rPr lang="en-US" sz="2700" dirty="0" err="1" smtClean="0">
                <a:latin typeface="Times New Roman" panose="02020603050405020304" pitchFamily="18" charset="0"/>
                <a:ea typeface="Times New Roman" panose="02020603050405020304" pitchFamily="18" charset="0"/>
              </a:rPr>
              <a:t>damly</a:t>
            </a:r>
            <a:r>
              <a:rPr lang="en-US" sz="2700" dirty="0" smtClean="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bölegini</a:t>
            </a:r>
            <a:r>
              <a:rPr lang="en-US" sz="2700" dirty="0">
                <a:latin typeface="Times New Roman" panose="02020603050405020304" pitchFamily="18" charset="0"/>
                <a:ea typeface="Times New Roman" panose="02020603050405020304" pitchFamily="18" charset="0"/>
              </a:rPr>
              <a:t> </a:t>
            </a:r>
            <a:r>
              <a:rPr lang="en-US" sz="2700" dirty="0" err="1">
                <a:latin typeface="Times New Roman" panose="02020603050405020304" pitchFamily="18" charset="0"/>
                <a:ea typeface="Times New Roman" panose="02020603050405020304" pitchFamily="18" charset="0"/>
              </a:rPr>
              <a:t>düzýär</a:t>
            </a:r>
            <a:r>
              <a:rPr lang="en-US" sz="27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250259411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13896" y="417250"/>
            <a:ext cx="10451976" cy="5717219"/>
          </a:xfrm>
        </p:spPr>
        <p:txBody>
          <a:bodyPr>
            <a:noAutofit/>
          </a:bodyPr>
          <a:lstStyle/>
          <a:p>
            <a:pPr>
              <a:spcAft>
                <a:spcPts val="0"/>
              </a:spcAft>
            </a:pPr>
            <a:r>
              <a:rPr lang="en-US" sz="2400" dirty="0" err="1">
                <a:solidFill>
                  <a:srgbClr val="000000"/>
                </a:solidFill>
                <a:latin typeface="Times New Roman" panose="02020603050405020304" pitchFamily="18" charset="0"/>
                <a:ea typeface="Times New Roman" panose="02020603050405020304" pitchFamily="18" charset="0"/>
              </a:rPr>
              <a:t>Döwletimiz</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tarapyndan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bahasy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kadalaşdyrylýan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dermanlyk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önümleriniň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düzümini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adamlaryň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ömri</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saglygy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üçin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zerur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derman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serişdeleriniň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Türkmenistanyň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Ministrler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Kabineti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tarapyndan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tassyklanan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sanawy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düzýär</a:t>
            </a:r>
            <a:r>
              <a:rPr lang="en-US"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en-US" sz="2400"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Durmuş</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hyzmatlarynyň</a:t>
            </a:r>
            <a:r>
              <a:rPr lang="en-US" sz="2400" b="1" dirty="0">
                <a:solidFill>
                  <a:srgbClr val="000000"/>
                </a:solidFill>
                <a:latin typeface="Times New Roman" panose="02020603050405020304" pitchFamily="18" charset="0"/>
                <a:ea typeface="Times New Roman" panose="02020603050405020304" pitchFamily="18" charset="0"/>
              </a:rPr>
              <a:t> </a:t>
            </a:r>
            <a:r>
              <a:rPr lang="en-US" sz="2400" b="1" dirty="0" err="1">
                <a:solidFill>
                  <a:srgbClr val="000000"/>
                </a:solidFill>
                <a:latin typeface="Times New Roman" panose="02020603050405020304" pitchFamily="18" charset="0"/>
                <a:ea typeface="Times New Roman" panose="02020603050405020304" pitchFamily="18" charset="0"/>
              </a:rPr>
              <a:t>bazary</a:t>
            </a:r>
            <a:r>
              <a:rPr lang="en-US" sz="2400" dirty="0">
                <a:solidFill>
                  <a:srgbClr val="000000"/>
                </a:solidFill>
                <a:latin typeface="Times New Roman" panose="02020603050405020304" pitchFamily="18" charset="0"/>
                <a:ea typeface="Times New Roman" panose="02020603050405020304" pitchFamily="18" charset="0"/>
              </a:rPr>
              <a:t> – </a:t>
            </a:r>
            <a:r>
              <a:rPr lang="en-US" sz="2400" dirty="0" err="1">
                <a:solidFill>
                  <a:srgbClr val="000000"/>
                </a:solidFill>
                <a:latin typeface="Times New Roman" panose="02020603050405020304" pitchFamily="18" charset="0"/>
                <a:ea typeface="Times New Roman" panose="02020603050405020304" pitchFamily="18" charset="0"/>
              </a:rPr>
              <a:t>hyzmatlar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ulgamynyň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çalt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ösýän</a:t>
            </a:r>
            <a:r>
              <a:rPr lang="en-US" sz="2400" dirty="0">
                <a:solidFill>
                  <a:srgbClr val="000000"/>
                </a:solidFill>
                <a:latin typeface="Times New Roman" panose="02020603050405020304" pitchFamily="18" charset="0"/>
                <a:ea typeface="Times New Roman" panose="02020603050405020304" pitchFamily="18" charset="0"/>
              </a:rPr>
              <a:t> hem </a:t>
            </a:r>
            <a:r>
              <a:rPr lang="en-US" sz="2400" dirty="0" err="1" smtClean="0">
                <a:solidFill>
                  <a:srgbClr val="000000"/>
                </a:solidFill>
                <a:latin typeface="Times New Roman" panose="02020603050405020304" pitchFamily="18" charset="0"/>
                <a:ea typeface="Times New Roman" panose="02020603050405020304" pitchFamily="18" charset="0"/>
              </a:rPr>
              <a:t>öz</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gerýän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ugurlarynyň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biridir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Ilata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hödürlenýän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hyzmatlaryň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sany</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hili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barha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artýar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munuň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özi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bolsa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hyzmatlary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öndürijileriň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arasynda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sagdyn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bäsdeşligiň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emele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smtClean="0">
                <a:solidFill>
                  <a:srgbClr val="000000"/>
                </a:solidFill>
                <a:latin typeface="Times New Roman" panose="02020603050405020304" pitchFamily="18" charset="0"/>
                <a:ea typeface="Times New Roman" panose="02020603050405020304" pitchFamily="18" charset="0"/>
              </a:rPr>
              <a:t>gel</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megine</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ýardam</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berýär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Ýüze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çykýan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ýagdaýyň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esasy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sebäbi</a:t>
            </a:r>
            <a:r>
              <a:rPr lang="en-US" sz="2400" dirty="0">
                <a:solidFill>
                  <a:srgbClr val="000000"/>
                </a:solidFill>
                <a:latin typeface="Times New Roman" panose="02020603050405020304" pitchFamily="18" charset="0"/>
                <a:ea typeface="Times New Roman" panose="02020603050405020304" pitchFamily="18" charset="0"/>
              </a:rPr>
              <a:t> hem </a:t>
            </a:r>
            <a:r>
              <a:rPr lang="en-US" sz="2400" dirty="0" err="1">
                <a:solidFill>
                  <a:srgbClr val="000000"/>
                </a:solidFill>
                <a:latin typeface="Times New Roman" panose="02020603050405020304" pitchFamily="18" charset="0"/>
                <a:ea typeface="Times New Roman" panose="02020603050405020304" pitchFamily="18" charset="0"/>
              </a:rPr>
              <a:t>bazaryň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şu</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gö</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rnüşiniň</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telekeçiden</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uly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çykdajyny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talap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etmeýändigi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düşündirilýär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çüňki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öndürilýän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hyzmatlaryň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asyl</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bahasy</a:t>
            </a:r>
            <a:r>
              <a:rPr lang="en-US" sz="2400" dirty="0">
                <a:solidFill>
                  <a:srgbClr val="000000"/>
                </a:solidFill>
                <a:latin typeface="Times New Roman" panose="02020603050405020304" pitchFamily="18" charset="0"/>
                <a:ea typeface="Times New Roman" panose="02020603050405020304" pitchFamily="18" charset="0"/>
              </a:rPr>
              <a:t> o </a:t>
            </a:r>
            <a:r>
              <a:rPr lang="en-US" sz="2400" dirty="0" err="1">
                <a:solidFill>
                  <a:srgbClr val="000000"/>
                </a:solidFill>
                <a:latin typeface="Times New Roman" panose="02020603050405020304" pitchFamily="18" charset="0"/>
                <a:ea typeface="Times New Roman" panose="02020603050405020304" pitchFamily="18" charset="0"/>
              </a:rPr>
              <a:t>diýen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gymmat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bolmaýar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onuň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esasy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bölegi</a:t>
            </a:r>
            <a:r>
              <a:rPr lang="en-US" sz="2400" dirty="0">
                <a:solidFill>
                  <a:srgbClr val="000000"/>
                </a:solidFill>
                <a:latin typeface="Times New Roman" panose="02020603050405020304" pitchFamily="18" charset="0"/>
                <a:ea typeface="Times New Roman" panose="02020603050405020304" pitchFamily="18" charset="0"/>
              </a:rPr>
              <a:t> hem </a:t>
            </a:r>
            <a:r>
              <a:rPr lang="en-US" sz="2400" dirty="0" err="1">
                <a:solidFill>
                  <a:srgbClr val="000000"/>
                </a:solidFill>
                <a:latin typeface="Times New Roman" panose="02020603050405020304" pitchFamily="18" charset="0"/>
                <a:ea typeface="Times New Roman" panose="02020603050405020304" pitchFamily="18" charset="0"/>
              </a:rPr>
              <a:t>işleýän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işgärleriň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zähmet</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hakyny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tölemek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bagly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bolup</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durýar</a:t>
            </a:r>
            <a:r>
              <a:rPr lang="en-US" sz="2400" dirty="0">
                <a:solidFill>
                  <a:srgbClr val="000000"/>
                </a:solidFill>
                <a:latin typeface="Times New Roman" panose="02020603050405020304" pitchFamily="18" charset="0"/>
                <a:ea typeface="Times New Roman" panose="02020603050405020304" pitchFamily="18" charset="0"/>
              </a:rPr>
              <a:t>.</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Şonuň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üçin</a:t>
            </a:r>
            <a:r>
              <a:rPr lang="en-US" sz="2400" dirty="0">
                <a:solidFill>
                  <a:srgbClr val="000000"/>
                </a:solidFill>
                <a:latin typeface="Times New Roman" panose="02020603050405020304" pitchFamily="18" charset="0"/>
                <a:ea typeface="Times New Roman" panose="02020603050405020304" pitchFamily="18" charset="0"/>
              </a:rPr>
              <a:t> hem </a:t>
            </a:r>
            <a:r>
              <a:rPr lang="en-US" sz="2400" dirty="0" err="1">
                <a:solidFill>
                  <a:srgbClr val="000000"/>
                </a:solidFill>
                <a:latin typeface="Times New Roman" panose="02020603050405020304" pitchFamily="18" charset="0"/>
                <a:ea typeface="Times New Roman" panose="02020603050405020304" pitchFamily="18" charset="0"/>
              </a:rPr>
              <a:t>hyzmatlar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bazary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bölekleýin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söwda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bilen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derejede</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kiçi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tele</a:t>
            </a:r>
            <a:r>
              <a:rPr lang="ru-RU" sz="2400" dirty="0" smtClean="0">
                <a:solidFill>
                  <a:srgbClr val="000000"/>
                </a:solidFill>
                <a:latin typeface="Times New Roman" panose="02020603050405020304" pitchFamily="18" charset="0"/>
                <a:ea typeface="Times New Roman" panose="02020603050405020304" pitchFamily="18" charset="0"/>
              </a:rPr>
              <a:t>-</a:t>
            </a:r>
            <a:r>
              <a:rPr lang="en-US" sz="2400" dirty="0" err="1" smtClean="0">
                <a:solidFill>
                  <a:srgbClr val="000000"/>
                </a:solidFill>
                <a:latin typeface="Times New Roman" panose="02020603050405020304" pitchFamily="18" charset="0"/>
                <a:ea typeface="Times New Roman" panose="02020603050405020304" pitchFamily="18" charset="0"/>
              </a:rPr>
              <a:t>keçiligiň</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depginli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ösýän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ugurlarynyň</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biri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bolmagynda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galýar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Soňky</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ýyllarda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smtClean="0">
                <a:solidFill>
                  <a:srgbClr val="000000"/>
                </a:solidFill>
                <a:latin typeface="Times New Roman" panose="02020603050405020304" pitchFamily="18" charset="0"/>
                <a:ea typeface="Times New Roman" panose="02020603050405020304" pitchFamily="18" charset="0"/>
              </a:rPr>
              <a:t>Türkmenistanda</a:t>
            </a:r>
            <a:r>
              <a:rPr lang="en-US" sz="2400" dirty="0" smtClean="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kiçi</a:t>
            </a:r>
            <a:r>
              <a:rPr lang="en-US" sz="2400" dirty="0">
                <a:solidFill>
                  <a:srgbClr val="000000"/>
                </a:solidFill>
                <a:latin typeface="Times New Roman" panose="02020603050405020304" pitchFamily="18" charset="0"/>
                <a:ea typeface="Times New Roman" panose="02020603050405020304" pitchFamily="18" charset="0"/>
              </a:rPr>
              <a:t> we </a:t>
            </a:r>
            <a:r>
              <a:rPr lang="en-US" sz="2400" dirty="0" err="1">
                <a:solidFill>
                  <a:srgbClr val="000000"/>
                </a:solidFill>
                <a:latin typeface="Times New Roman" panose="02020603050405020304" pitchFamily="18" charset="0"/>
                <a:ea typeface="Times New Roman" panose="02020603050405020304" pitchFamily="18" charset="0"/>
              </a:rPr>
              <a:t>orta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telekeçiligi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hemmetaraplaýyn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goldamak</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üçin</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düýpli</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çäreler</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durmuşa</a:t>
            </a:r>
            <a:r>
              <a:rPr lang="en-US" sz="2400" dirty="0">
                <a:solidFill>
                  <a:srgbClr val="000000"/>
                </a:solidFill>
                <a:latin typeface="Times New Roman" panose="02020603050405020304" pitchFamily="18" charset="0"/>
                <a:ea typeface="Times New Roman" panose="02020603050405020304" pitchFamily="18" charset="0"/>
              </a:rPr>
              <a:t> </a:t>
            </a:r>
            <a:r>
              <a:rPr lang="en-US" sz="2400" dirty="0" err="1">
                <a:solidFill>
                  <a:srgbClr val="000000"/>
                </a:solidFill>
                <a:latin typeface="Times New Roman" panose="02020603050405020304" pitchFamily="18" charset="0"/>
                <a:ea typeface="Times New Roman" panose="02020603050405020304" pitchFamily="18" charset="0"/>
              </a:rPr>
              <a:t>geçirilýär</a:t>
            </a:r>
            <a:r>
              <a:rPr lang="en-US"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3227794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18</TotalTime>
  <Words>403</Words>
  <Application>Microsoft Office PowerPoint</Application>
  <PresentationFormat>Широкоэкранный</PresentationFormat>
  <Paragraphs>10</Paragraphs>
  <Slides>10</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10</vt:i4>
      </vt:variant>
    </vt:vector>
  </HeadingPairs>
  <TitlesOfParts>
    <vt:vector size="15" baseType="lpstr">
      <vt:lpstr>Arial</vt:lpstr>
      <vt:lpstr>Century Gothic</vt:lpstr>
      <vt:lpstr>Times New Roman</vt:lpstr>
      <vt:lpstr>Wingdings 3</vt:lpstr>
      <vt:lpstr>Легкий дым</vt:lpstr>
      <vt:lpstr>Tema№10. Harytlar we hyzmatlar bazaryny düzgün-leşdirmek.     10.1. Haryt bazarlarynyň wezipesi we maksatalry. 10.2. Hyzmatlar bazarynyň wezipesi we maksatalry. </vt:lpstr>
      <vt:lpstr>                                    10.1. Haryt bazarlarynyň wezipesi we maksatalry.       Döwlet hyzmatlarynyň ulgamy öž içine durmuş hyzmatlary, medesina hyzmatlary, jemagat hyzmatlary, hukuk düzgün-tertibini saklamak ýaly we beýleki möhüm ugurly hyzmatlary alýar.     Döwlet hyzmatlarynyň doly düzümini anykdan-anyk bellemek arkaly bu ulgamyň araçäklerini kesgitlemek üçin şu şertlerden ugur alyp bolar: - döwlet hyzmatlaryna býujetiň ähli derejelerdäki düzümleriniň hasabyna gündeki düzgünde maliýeleşdirilýän hyzmatlar girizilýär; - tölegi býujetiň hasabyna amala aşyrylandan soň, sarp edijiler üçin bu hyzmatlar (dolulygyna ýa-da bölekleýin) mugt edilýär.     Döwlet gulluklarynyň sanawy, diýmek, derňelýän ulgamyň çäkleri şu aşakdaky görnüşde göz öňüne getirilip bilner: - bilim; - saglygy goraýyş; - durmuş hyzmatlary; - medeniýet we sungat; - bedenterbiýe we sport; - ýaşaýyş-jemagat, şol sanda ýerleri ösdürmek hem abadanlaşdyrmak boýunça hyzmatlar; - ylym we ylmy taýdan hyzmat etmek; - jemgyýetçilik howpsuzlygyny saklamak, şol sanda kazyýet ulgamy we hukuk hyzmatlary; - adatdan daşary ýagdaýlaryň öňüni almak we olary aradan aýyrmak, şol sanda ýangyn howpsuzlygyny üpjün etmek; - goranyş ulgamy; - ykdysady howpsuzlygy saklamak maksady bilen amala aşyrylýan tebigaty goraýyş çäreleri; </vt:lpstr>
      <vt:lpstr> Zähmet hadysasynyň netijesi – zähmet bu ulgamda adama (öý ho-jalyklaryna we jemgyýetçilik gatnaşyklaryna) gönükdirilýär – ol mad-dy eşretleriň sarp edilmegine ýardam berýär we peýdaly netije – hyz-matlar görnüşinde amal bolýar.     Zähmetiň jemgyýetçilik görnüşi – bu ugurda çekilen zähmet maddy däl häsiýete eýedir, ýagny zähmetiň netijesi bolup bu ýerde maddy eşretleriň sarp ediş gymmaty däl-de, maddy däl häsiýetdäki gymmatlyklar döredilýär. Munuň özi döwlet hyzmatlar ulgamyny önüm öndürmeýän topluma degişli edýär.     Belli bir maksada ugrukdyrmak ilatyň (öý hojalyklarynyň) we jem-gyýetiň gündeki bähbitlerini kanagatlandyrmaga ugrukdyrmagy döw-let hyzmatlar ulgamyny döwletimiz tarapyndan amala aşyrylýan maýa goýum maksatnamalaryndan düýpli tapawutlandyrylýar.</vt:lpstr>
      <vt:lpstr> Döwlet hyzmatlarynyň binýatlaýyn toparyny amala aşyrmak üçin hem degişli maddy-tehniki üpjünçiligi kemala getirmek, bu alamat, öz gezeginde, döwlet hyzmatlar ulgamyny býujet toplumyndan aýyl-saýyl edýär, çüňki býujet ulga-my öz içine hyzmatlar toplumyndan daşary senagat, energetika, gurluşyk, ulag, aragatnaşyk, ýol-hojalygy we beýleki pudaklara degişli kärhanalary ösdürmä-ge gönükdirilýän maýa goýum maksatnamalaryny alýar.     Maliýeleşdirmegiň esasy çeşmesi. Dürli derejedäki býujetler, maksatlaýyn býujetler we býujetden daşary gorlar döwlet hyzmatlar ulgamynyň edaralaryny we guramalaryny maliýe taýdan üpjün etmegiň esasy çeşmesi bolup durýar.   Maliýeleşdirmegiň býujet çeşmeleri döwlet hyzmatlaryny amala aşyrýan eda-ralara we guramalara, bu ugurda hasabat ýöretmäge we hasaplaşyklary alyp barmaga ýetirýän täsiri bilen bilelikde, maliýe hyzmatlarynyň gazna edarala-rynyň üsti bilen amala aşyrmak, girdejileriň we çykdajylaryň smetalaryny düz-mek arkaly bu işe meýilnamalaýyn häsiýetini bermek şertinde Türkmenistanyň býujet kanunçylygynyň kadalaryna öž güýjüni ýetirýär. </vt:lpstr>
      <vt:lpstr>                  10.2. Hyzmatlar bazarynyň wezipesi we maksatalry.   Döwlet hyzmatlarynyň sarp edijä berilmegi şol hyzmatlara göz öňünde tutulan gym-matyň döwlet tarapyndan öweziniň dolunmagy bilen gazanylýar. Bu alamat tölegli we döwlet (tölegsiz) hyzmatlarynyň aratapawudyny bölýär.     Hyzmatlaryň jemgyýetçilik ähmiýeti. Döwlet hyzmatlarynyň ulgamynda bu ugurdaky işiň jemgyýetçilik taýdan möhüm ähmiýete eýe bolan ugurlary – durmuş goraglylygy, bilim, saglygy goraýyş, medeniýet, sungat we beýlekiler girýär.     Sanalyp geçilen aýratynlyklary we açyk, aýdyň duýulýan alamatlary döwlet hyzmat-lar ulgamyny milli ykdysadyýetiň beýleki ugurlaryndan kesgitli araçäkleşdirmäge müm-kinçilik berýär. Hyzmatlaryň pudaklaýyn toparynyň ol ýa-da beýleki ulgama degişli edilmegini taýýar önümiň – sarp edilýän hyzmatyň häsiýeti bilen çözülýär.     Jemgyýetçilik eşretleri görnüşinde sarp edilýän hyzmatlar durmuş ulgamynyň sazla-şykly hereket etmeginiň önümi görnüşinde orta çykýar, şol sebäpden hem bazar ýörel-geleri esasynda belli bir gymmata eýe bolup bilmeýär. Bu topara durmuş hyzmatlary, saglygy goraýyş, bilim, medeniýet, sungat we beýleki ugurlardaky hyzmatlar girýär. </vt:lpstr>
      <vt:lpstr> Her bir adam tarapyndan sarp edilýän eşretler tölegli hyzmatlar bazarynyň mi-wesi bolup durýar, ýagny ilata bazar mehanizmleriniň kömegi bilen ýerlenilýär. Bu topara syýahatçylyk, myhmanhana hyzmatlary, şeýle-de sarp ediş bazaryny düzýän söwda, jemgyýetçilik iýmiti, durmuş hyzmatlary we beýlekiler degişlidir.     Ýokarda getirilen bölünişik usuly ýeterlik derejede şertleýin bolup durýar, munuň hem sebäbi ykdysadyýetiň geçiş döwrüne mahsus hadysalaryň hyzmatlar ulgamynda hem ýüze çykyp, önüm öndüriji bilen sarp edijiniň bazar aragatnaşyk-larynyň gerimini giňeldýändigi bilen düşündirilýär. Hyzmatlar ulgamynda döwlet düzgünleşdirilişini amala aşyrmagyň esasy ugurlarynyň biri onuň ösüşini hasabat gözegçiliginde saklamakdan we deslapdan meýilnamlaşdyrmakdan saklamakdan ybaratdyr, çüňki hyzmatlar ýurduň ilatynyň durmuşynyň şertlerini, hilini we dere-jesini kesgitleýän faktor bolup durýar. Esasy statistiki görkeziji bolup, bu ugurda ilata edilen tölegli hyzmatlaryň umumy göwrümi alynýar. Bu görkeziji hyzmat-lary öndürijilerde hyzmat edilen raýatlardan gelen töleglerden we edarakärha-nalardan olaryň işgärlerine edilen hyzmatlaryň bölekleýin ýa-da doly toplanylýan jemi girdejini görkezýär.</vt:lpstr>
      <vt:lpstr>  Hyzmatlar ulgamynda amala aşyrylýan bazar özgertmeleri ilata edilýän mugt hyzmatlaryň kem-kemden tölegli esasda edilýänlere, ýa-da makroykdysady dil-de aýdylanda bazar hyzmatlaryna öwrülmegi bilen ýüze çykýar. Bu hadysalar ylaýta-da, saglygy goraýyşda, bedenterbiýede, durmuş üpjünçiliginde, bilimde, medeniýetde we sungatda, ýaşaýyş-jemagat hojalygynda orun alýar.     Hyzmatlaryň sarp ediliş bazarynyň döwlet tarapyndan düzgünleşdirilmesi syýahatçylyk, myhmanhana hojalygy, söwda, jemgyýetçilik iýmiti we durmuş hyzmatlary ýaly iri pudaklarda has giňden ulanylýar. Tiz depginler bilen ösýän syýahatçylyk pudagy ýurda goşmaça girdeji getirýär we gyzyl puly köp möç-berde gazanmaga mümkinçilik berýär. Ýaňy-ýakynda-da syýahatçylyk Türkme-nistanda ýeterlik derejede üns berilmeýän, yzagalak pudaklaryň biri bolup dur-ýardy. Bu ugurdaky bazar hyzmatlary syýahatçylyk önümlerini ýerlemek bilen meşgullanýan firmalaryň birnäçesinden ybaratdy. Ýöne soňky döwürde Haza-ryň kenarynda “Awaza” milli syýahatçylyk zolagynyň ägirt uly gurluşygyna badalganyň berilmegi bilen, Türkmenistanda syýahayçylyk ösmegine kuwwatly badalga berildi. </vt:lpstr>
      <vt:lpstr> Bu zolagyň sazlaşykly hereket etmegini we durnukly girdeji getirmegini üpjün et-mek maksady bilen ýurduň kadalaşdyryjy-hukuk binýadyny yzygiderli pugtalan-dyrmaga uly üns berilýär. Türkmenistanyň Prezidentiniň “Awaza” milli syýahat-çylyk zolagy hakynda” (2007-nji ýylyň 24-nji iýulynda), “Awaza” milli syýahat-çylyk zolagy boýunça Komitetini döretmek hakynda” (2008-nji ýylyň 14-nji oktýabrynda) we beýleki Kararlary kabyl edildi. Mundan başga-da, “Awaza” milli syýahatçylyk zolagy hakyndaky Düzgünnama we “Awaza” milli syýahatçylyk zolagynyň çäklerinde maýa goýumlaryna garamak boýunça Pudagara Komissiýasy hakyndaky Düzgünnama kabul edildi.     Türkmenistanyň Prezidentiniň obalaryň, şäherçeleriň, etrapdaky şäherleriň we etrap merkezleriniň ilatynyň durmuş-ýaşaýyş şertlerini düýpli özgertmek boýunça Milli maksatnamasyna laýyklykda, oba ýerlerinde söwda we hyzmat maksatlaryna niýetlenen desgalary ýurdumyzyň iri şäherlerindäkiden birjik-de pes durmaýan de-rejede gurup, işe girizmek göž öňünde tutulýar. Ýurdumyzyň kanun çykaryjy eda-ralarynyň öňünde harytlaryň aýry-aýry görnüşlerine baha bellemek işini berk gözegçilikde saklamaklyk meselesi goýuldy. Dermanlar we dermanlyk serişdeler, etil spirti, spirtli we düzüminde spirt saklanýan önümler ady tutulan harytlaryň sal-damly bölegini düzýär.</vt:lpstr>
      <vt:lpstr>Döwletimiz tarapyndan bahasy kadalaşdyrylýan dermanlyk önümleriniň düzümini adamlaryň ömri we saglygy üçin zerur bolan derman serişdeleriniň Türkmenistanyň Ministrler Kabineti tarapyndan tassyklanan sanawy düzýär.     Durmuş hyzmatlarynyň bazary – hyzmatlar ulgamynyň iň çalt ösýän hem öz-gerýän ugurlarynyň biridir. Ilata hödürlenýän hyzmatlaryň sany we hili barha artýar, munuň özi bolsa hyzmatlary öndürijileriň arasynda sagdyn bäsdeşligiň emele gel-megine ýardam berýär. Ýüze çykýan bu ýagdaýyň esasy sebäbi hem bazaryň şu gö-rnüşiniň telekeçiden uly bir çykdajyny talap etmeýändigi bilen düşündirilýär, çüňki öndürilýän hyzmatlaryň asyl bahasy o diýen gymmat bolmaýar, onuň esasy bölegi hem işleýän işgärleriň zähmet hakyny tölemek bilen bagly bolup durýar.     Şonuň üçin hem hyzmatlar bazary bölekleýin söwda bilen deň derejede kiçi tele-keçiligiň depginli ösýän ugurlarynyň biri bolmagynda galýar. Soňky ýyllarda Türkmenistanda kiçi we orta telekeçiligi hemmetaraplaýyn goldamak üçin düýpli çäreler durmuşa geçirilýär.  </vt:lpstr>
      <vt:lpstr> Hyzmatlary öndürijileriň we sarp edijileriň arasyndaky gatnaşyklar “Sarp edijileriň hukuklaryny goramak hakynda” Türkmenistanyň Kanuny, Türkme-nistanyň Raýat Kodeksi, Salgytlar hakyndaky Türkmenistanyň Bitewi Kanu-ny, Türkmenistanyň Prezidentiniň “Türkmenistanda ilata durmuş taýdan hyzmat etmegiň kadalaryny tassyklamak hakynda” Karary bilen rejelenýär.     “Kiçi we orta telekeçiligiň döwlet tarapyndan goldanylmagy” Kanuna laýyklykda, ýurdumyzda sebitleýin we ýerli derejede berjaý edilmeli düýpli maksatnamalar işlenip taýýarlanylýar. Salgytlar hakyndaky Türkmenistanyň Bitewi kanunynda we beýleki döwlet resminamalarynda kiçi telekeçilik üçin göz öňünde tutulan salgyt we başga ýeňillikler bilen deň derejede bu kadalar ilata ýokary hilli durmuş hyzmatlaryny etmek işini has aňsat hem amatly ýola goýmaga ýardam berýär.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Tema№10. Harytlar we hyzmatlar bazaryny düzgün-leşdirmek.     10.1. Haryt bazarlarynyň wezipesi we maksatalry. 10.2. Hyzmatlar bazarynyň wezipesi we maksatalry. </dc:title>
  <dc:creator>Admin</dc:creator>
  <cp:lastModifiedBy>Admin</cp:lastModifiedBy>
  <cp:revision>3</cp:revision>
  <dcterms:created xsi:type="dcterms:W3CDTF">2020-08-02T13:47:47Z</dcterms:created>
  <dcterms:modified xsi:type="dcterms:W3CDTF">2020-08-02T18:49:28Z</dcterms:modified>
</cp:coreProperties>
</file>