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1"/>
  </p:notesMasterIdLst>
  <p:sldIdLst>
    <p:sldId id="282" r:id="rId2"/>
    <p:sldId id="286" r:id="rId3"/>
    <p:sldId id="287" r:id="rId4"/>
    <p:sldId id="288" r:id="rId5"/>
    <p:sldId id="289" r:id="rId6"/>
    <p:sldId id="290" r:id="rId7"/>
    <p:sldId id="291" r:id="rId8"/>
    <p:sldId id="292" r:id="rId9"/>
    <p:sldId id="293" r:id="rId10"/>
    <p:sldId id="294" r:id="rId11"/>
    <p:sldId id="295" r:id="rId12"/>
    <p:sldId id="296" r:id="rId13"/>
    <p:sldId id="297" r:id="rId14"/>
    <p:sldId id="298" r:id="rId15"/>
    <p:sldId id="299" r:id="rId16"/>
    <p:sldId id="300" r:id="rId17"/>
    <p:sldId id="301" r:id="rId18"/>
    <p:sldId id="302" r:id="rId19"/>
    <p:sldId id="303" r:id="rId20"/>
  </p:sldIdLst>
  <p:sldSz cx="9144000" cy="6858000" type="screen4x3"/>
  <p:notesSz cx="6815138" cy="99520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C8564F6E-3314-472E-97CE-55551D867CF0}">
          <p14:sldIdLst>
            <p14:sldId id="282"/>
            <p14:sldId id="286"/>
            <p14:sldId id="287"/>
            <p14:sldId id="288"/>
            <p14:sldId id="289"/>
            <p14:sldId id="290"/>
            <p14:sldId id="291"/>
            <p14:sldId id="292"/>
            <p14:sldId id="293"/>
            <p14:sldId id="294"/>
            <p14:sldId id="295"/>
            <p14:sldId id="296"/>
            <p14:sldId id="297"/>
            <p14:sldId id="298"/>
            <p14:sldId id="299"/>
            <p14:sldId id="300"/>
            <p14:sldId id="301"/>
            <p14:sldId id="302"/>
            <p14:sldId id="303"/>
          </p14:sldIdLst>
        </p14:section>
        <p14:section name="Раздел без заголовка" id="{459082D4-26FB-45CB-A4F5-64128ED420B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27102A9-8310-4765-A935-A1911B00CA55}" styleName="Светлый стиль 1 - акцент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9DCAF9ED-07DC-4A11-8D7F-57B35C25682E}" styleName="Средний стиль 1 - акцент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C083E6E3-FA7D-4D7B-A595-EF9225AFEA82}" styleName="Светлый стиль 1 - акцент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410" autoAdjust="0"/>
    <p:restoredTop sz="94675" autoAdjust="0"/>
  </p:normalViewPr>
  <p:slideViewPr>
    <p:cSldViewPr>
      <p:cViewPr varScale="1">
        <p:scale>
          <a:sx n="73" d="100"/>
          <a:sy n="73" d="100"/>
        </p:scale>
        <p:origin x="240" y="-3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52750" cy="49847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60800" y="0"/>
            <a:ext cx="2952750" cy="498475"/>
          </a:xfrm>
          <a:prstGeom prst="rect">
            <a:avLst/>
          </a:prstGeom>
        </p:spPr>
        <p:txBody>
          <a:bodyPr vert="horz" lIns="91440" tIns="45720" rIns="91440" bIns="45720" rtlCol="0"/>
          <a:lstStyle>
            <a:lvl1pPr algn="r">
              <a:defRPr sz="1200"/>
            </a:lvl1pPr>
          </a:lstStyle>
          <a:p>
            <a:fld id="{92FA5B75-9437-437C-A237-33793F159243}" type="datetimeFigureOut">
              <a:rPr lang="ru-RU" smtClean="0"/>
              <a:t>31.08.2021</a:t>
            </a:fld>
            <a:endParaRPr lang="ru-RU"/>
          </a:p>
        </p:txBody>
      </p:sp>
      <p:sp>
        <p:nvSpPr>
          <p:cNvPr id="4" name="Образ слайда 3"/>
          <p:cNvSpPr>
            <a:spLocks noGrp="1" noRot="1" noChangeAspect="1"/>
          </p:cNvSpPr>
          <p:nvPr>
            <p:ph type="sldImg" idx="2"/>
          </p:nvPr>
        </p:nvSpPr>
        <p:spPr>
          <a:xfrm>
            <a:off x="1168400" y="1244600"/>
            <a:ext cx="4478338" cy="3357563"/>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1038" y="4789488"/>
            <a:ext cx="5453062" cy="39179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53563"/>
            <a:ext cx="2952750" cy="49847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60800" y="9453563"/>
            <a:ext cx="2952750" cy="498475"/>
          </a:xfrm>
          <a:prstGeom prst="rect">
            <a:avLst/>
          </a:prstGeom>
        </p:spPr>
        <p:txBody>
          <a:bodyPr vert="horz" lIns="91440" tIns="45720" rIns="91440" bIns="45720" rtlCol="0" anchor="b"/>
          <a:lstStyle>
            <a:lvl1pPr algn="r">
              <a:defRPr sz="1200"/>
            </a:lvl1pPr>
          </a:lstStyle>
          <a:p>
            <a:fld id="{2317268C-5B7E-4CFE-B6FD-3ECC257F3020}" type="slidenum">
              <a:rPr lang="ru-RU" smtClean="0"/>
              <a:t>‹#›</a:t>
            </a:fld>
            <a:endParaRPr lang="ru-RU"/>
          </a:p>
        </p:txBody>
      </p:sp>
    </p:spTree>
    <p:extLst>
      <p:ext uri="{BB962C8B-B14F-4D97-AF65-F5344CB8AC3E}">
        <p14:creationId xmlns:p14="http://schemas.microsoft.com/office/powerpoint/2010/main" val="4154738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smtClean="0"/>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B4C71EC6-210F-42DE-9C53-41977AD35B3D}" type="datetimeFigureOut">
              <a:rPr lang="ru-RU" smtClean="0"/>
              <a:pPr/>
              <a:t>31.08.2021</a:t>
            </a:fld>
            <a:endParaRPr lang="ru-RU"/>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ru-RU"/>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B19B0651-EE4F-4900-A07F-96A6BFA9D0F0}"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pPr/>
              <a:t>31.08.2021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p>
            <a:fld id="{B4C71EC6-210F-42DE-9C53-41977AD35B3D}" type="datetimeFigureOut">
              <a:rPr lang="ru-RU" smtClean="0"/>
              <a:pPr/>
              <a:t>31.08.2021</a:t>
            </a:fld>
            <a:endParaRPr lang="ru-RU"/>
          </a:p>
        </p:txBody>
      </p:sp>
      <p:sp>
        <p:nvSpPr>
          <p:cNvPr id="5" name="Нижний колонтитул 4"/>
          <p:cNvSpPr>
            <a:spLocks noGrp="1"/>
          </p:cNvSpPr>
          <p:nvPr>
            <p:ph type="ftr" sz="quarter" idx="11"/>
          </p:nvPr>
        </p:nvSpPr>
        <p:spPr>
          <a:xfrm>
            <a:off x="457200" y="6556248"/>
            <a:ext cx="3657600" cy="228600"/>
          </a:xfrm>
        </p:spPr>
        <p:txBody>
          <a:bodyPr/>
          <a:lstStyle/>
          <a:p>
            <a:endParaRPr lang="ru-RU"/>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pPr/>
              <a:t>31.08.2021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B4C71EC6-210F-42DE-9C53-41977AD35B3D}" type="datetimeFigureOut">
              <a:rPr lang="ru-RU" smtClean="0"/>
              <a:pPr/>
              <a:t>31.08.2021</a:t>
            </a:fld>
            <a:endParaRPr lang="ru-RU"/>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ru-RU"/>
          </a:p>
        </p:txBody>
      </p:sp>
      <p:sp>
        <p:nvSpPr>
          <p:cNvPr id="6" name="Номер слайда 5"/>
          <p:cNvSpPr>
            <a:spLocks noGrp="1"/>
          </p:cNvSpPr>
          <p:nvPr>
            <p:ph type="sldNum" sz="quarter" idx="12"/>
          </p:nvPr>
        </p:nvSpPr>
        <p:spPr>
          <a:xfrm>
            <a:off x="6733952" y="6555112"/>
            <a:ext cx="588336" cy="228600"/>
          </a:xfrm>
        </p:spPr>
        <p:txBody>
          <a:bodyPr/>
          <a:lstStyle/>
          <a:p>
            <a:fld id="{B19B0651-EE4F-4900-A07F-96A6BFA9D0F0}"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p>
            <a:r>
              <a:rPr kumimoji="0" lang="ru-RU" smtClean="0"/>
              <a:t>Образец заголовка</a:t>
            </a:r>
            <a:endParaRPr kumimoji="0" lang="en-US"/>
          </a:p>
        </p:txBody>
      </p:sp>
      <p:sp>
        <p:nvSpPr>
          <p:cNvPr id="3" name="Объект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pPr/>
              <a:t>31.08.2021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B4C71EC6-210F-42DE-9C53-41977AD35B3D}" type="datetimeFigureOut">
              <a:rPr lang="ru-RU" smtClean="0"/>
              <a:pPr/>
              <a:t>31.08.2021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B4C71EC6-210F-42DE-9C53-41977AD35B3D}" type="datetimeFigureOut">
              <a:rPr lang="ru-RU" smtClean="0"/>
              <a:pPr/>
              <a:t>31.08.2021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B4C71EC6-210F-42DE-9C53-41977AD35B3D}" type="datetimeFigureOut">
              <a:rPr lang="ru-RU" smtClean="0"/>
              <a:pPr/>
              <a:t>31.08.2021</a:t>
            </a:fld>
            <a:endParaRPr lang="ru-RU"/>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pPr/>
              <a:t>31.08.2021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smtClean="0"/>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31.08.2021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smtClean="0"/>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p>
            <a:r>
              <a:rPr kumimoji="0" lang="ru-RU" smtClean="0"/>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B4C71EC6-210F-42DE-9C53-41977AD35B3D}" type="datetimeFigureOut">
              <a:rPr lang="ru-RU" smtClean="0"/>
              <a:pPr/>
              <a:t>31.08.2021</a:t>
            </a:fld>
            <a:endParaRPr lang="ru-RU"/>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95536" y="980728"/>
            <a:ext cx="7632848" cy="3539430"/>
          </a:xfrm>
          <a:prstGeom prst="rect">
            <a:avLst/>
          </a:prstGeom>
        </p:spPr>
        <p:txBody>
          <a:bodyPr wrap="square">
            <a:spAutoFit/>
          </a:bodyPr>
          <a:lstStyle/>
          <a:p>
            <a:r>
              <a:rPr lang="ru-RU" sz="2800" b="1" dirty="0">
                <a:latin typeface="Times New Roman" panose="02020603050405020304" pitchFamily="18" charset="0"/>
                <a:cs typeface="Times New Roman" panose="02020603050405020304" pitchFamily="18" charset="0"/>
              </a:rPr>
              <a:t>TEMA 7</a:t>
            </a:r>
            <a:r>
              <a:rPr lang="sq-AL" sz="2800" b="1" dirty="0">
                <a:latin typeface="Times New Roman" panose="02020603050405020304" pitchFamily="18" charset="0"/>
                <a:cs typeface="Times New Roman" panose="02020603050405020304" pitchFamily="18" charset="0"/>
              </a:rPr>
              <a:t>. ZÄHMETIŇ ŞERTLERI WE ONY GOW</a:t>
            </a:r>
            <a:r>
              <a:rPr lang="ru-RU" sz="2800" b="1" dirty="0">
                <a:latin typeface="Times New Roman" panose="02020603050405020304" pitchFamily="18" charset="0"/>
                <a:cs typeface="Times New Roman" panose="02020603050405020304" pitchFamily="18" charset="0"/>
              </a:rPr>
              <a:t>U</a:t>
            </a:r>
            <a:r>
              <a:rPr lang="sq-AL" sz="2800" b="1" dirty="0">
                <a:latin typeface="Times New Roman" panose="02020603050405020304" pitchFamily="18" charset="0"/>
                <a:cs typeface="Times New Roman" panose="02020603050405020304" pitchFamily="18" charset="0"/>
              </a:rPr>
              <a:t>LANDYRMAGYŇ ÝOLLARY</a:t>
            </a:r>
            <a:endParaRPr lang="ru-RU" sz="2800" dirty="0">
              <a:latin typeface="Times New Roman" panose="02020603050405020304" pitchFamily="18" charset="0"/>
              <a:cs typeface="Times New Roman" panose="02020603050405020304" pitchFamily="18" charset="0"/>
            </a:endParaRPr>
          </a:p>
          <a:p>
            <a:r>
              <a:rPr lang="sq-AL" sz="2800" b="1" dirty="0">
                <a:latin typeface="Times New Roman" panose="02020603050405020304" pitchFamily="18" charset="0"/>
                <a:cs typeface="Times New Roman" panose="02020603050405020304" pitchFamily="18" charset="0"/>
              </a:rPr>
              <a:t> </a:t>
            </a:r>
            <a:endParaRPr lang="tk-TM" sz="2800" b="1" dirty="0" smtClean="0">
              <a:latin typeface="Times New Roman" panose="02020603050405020304" pitchFamily="18" charset="0"/>
              <a:cs typeface="Times New Roman" panose="02020603050405020304" pitchFamily="18" charset="0"/>
            </a:endParaRPr>
          </a:p>
          <a:p>
            <a:endParaRPr lang="ru-RU" sz="2800" dirty="0">
              <a:latin typeface="Times New Roman" panose="02020603050405020304" pitchFamily="18" charset="0"/>
              <a:cs typeface="Times New Roman" panose="02020603050405020304" pitchFamily="18" charset="0"/>
            </a:endParaRPr>
          </a:p>
          <a:p>
            <a:r>
              <a:rPr lang="ru-RU" sz="2800" b="1" dirty="0">
                <a:latin typeface="Times New Roman" panose="02020603050405020304" pitchFamily="18" charset="0"/>
                <a:cs typeface="Times New Roman" panose="02020603050405020304" pitchFamily="18" charset="0"/>
              </a:rPr>
              <a:t>1. </a:t>
            </a:r>
            <a:r>
              <a:rPr lang="ru-RU" sz="2800" b="1" dirty="0" err="1">
                <a:latin typeface="Times New Roman" panose="02020603050405020304" pitchFamily="18" charset="0"/>
                <a:cs typeface="Times New Roman" panose="02020603050405020304" pitchFamily="18" charset="0"/>
              </a:rPr>
              <a:t>Zähmetiň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şerti</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barada</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düşünje</a:t>
            </a:r>
            <a:r>
              <a:rPr lang="ru-RU" sz="2800" b="1"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r>
              <a:rPr lang="ru-RU" sz="2800" b="1" dirty="0">
                <a:latin typeface="Times New Roman" panose="02020603050405020304" pitchFamily="18" charset="0"/>
                <a:cs typeface="Times New Roman" panose="02020603050405020304" pitchFamily="18" charset="0"/>
              </a:rPr>
              <a:t>2. </a:t>
            </a:r>
            <a:r>
              <a:rPr lang="ru-RU" sz="2800" b="1" dirty="0" err="1">
                <a:latin typeface="Times New Roman" panose="02020603050405020304" pitchFamily="18" charset="0"/>
                <a:cs typeface="Times New Roman" panose="02020603050405020304" pitchFamily="18" charset="0"/>
              </a:rPr>
              <a:t>Zähmetiň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sanitar-gigiýenik</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şertleri</a:t>
            </a:r>
            <a:r>
              <a:rPr lang="ru-RU" sz="2800" b="1"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r>
              <a:rPr lang="ru-RU" sz="2800" b="1" dirty="0">
                <a:latin typeface="Times New Roman" panose="02020603050405020304" pitchFamily="18" charset="0"/>
                <a:cs typeface="Times New Roman" panose="02020603050405020304" pitchFamily="18" charset="0"/>
              </a:rPr>
              <a:t>3. </a:t>
            </a:r>
            <a:r>
              <a:rPr lang="ru-RU" sz="2800" b="1" dirty="0" err="1">
                <a:latin typeface="Times New Roman" panose="02020603050405020304" pitchFamily="18" charset="0"/>
                <a:cs typeface="Times New Roman" panose="02020603050405020304" pitchFamily="18" charset="0"/>
              </a:rPr>
              <a:t>Zähmetiň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psihofiziologik</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we</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estetiki</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şertleri</a:t>
            </a:r>
            <a:r>
              <a:rPr lang="ru-RU" sz="2800" b="1"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r>
              <a:rPr lang="ru-RU" sz="2800" b="1" dirty="0">
                <a:latin typeface="Times New Roman" panose="02020603050405020304" pitchFamily="18" charset="0"/>
                <a:cs typeface="Times New Roman" panose="02020603050405020304" pitchFamily="18" charset="0"/>
              </a:rPr>
              <a:t>4. </a:t>
            </a:r>
            <a:r>
              <a:rPr lang="ru-RU" sz="2800" b="1" dirty="0" err="1">
                <a:latin typeface="Times New Roman" panose="02020603050405020304" pitchFamily="18" charset="0"/>
                <a:cs typeface="Times New Roman" panose="02020603050405020304" pitchFamily="18" charset="0"/>
              </a:rPr>
              <a:t>Iş</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wagtynyň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we</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dynç</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alşyň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tertibi</a:t>
            </a:r>
            <a:r>
              <a:rPr lang="ru-RU" sz="2800" b="1"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71657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179512" y="188640"/>
            <a:ext cx="7776864" cy="5784276"/>
          </a:xfrm>
          <a:prstGeom prst="rect">
            <a:avLst/>
          </a:prstGeom>
        </p:spPr>
        <p:txBody>
          <a:bodyPr wrap="square">
            <a:spAutoFit/>
          </a:bodyPr>
          <a:lstStyle/>
          <a:p>
            <a:pPr algn="just">
              <a:lnSpc>
                <a:spcPct val="115000"/>
              </a:lnSpc>
              <a:spcBef>
                <a:spcPts val="100"/>
              </a:spcBef>
              <a:spcAft>
                <a:spcPts val="100"/>
              </a:spcAft>
            </a:pP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Iş</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jaýynyň</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howasynyň</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düzümindäki</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gazyň</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buguň</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we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tozanyň</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artyk</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mukdary</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işgärleriň</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işe</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ukyplylygyny</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we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zähmet</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öndürijiligini</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peseldýär</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iş</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prosesinde</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önümçilik</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şikesine</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professional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keseline</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ýa</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-da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saglyk</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ýagdaýyndan</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gyşarmalara</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getirip</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biler</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Şeýle</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hem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iş</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prosesinden</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aýry</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döwürlerde</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ýa</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-da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geljekki</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nesillerinde</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ýüze</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çykaryp</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biler</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Bef>
                <a:spcPts val="100"/>
              </a:spcBef>
              <a:spcAft>
                <a:spcPts val="100"/>
              </a:spcAft>
            </a:pP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Iş</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meýdanynyň</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sanitar-gigiýeniki</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normalarynda</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howadaky</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zyýanly</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maddalaryň</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konsentrasiýasy</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ahyrky</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ýol</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bererlik</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çäkde</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kesgitlenen</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u="sng"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Mysal</a:t>
            </a:r>
            <a:r>
              <a:rPr lang="en-US" sz="2000" u="sng"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u="sng"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üçin</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uglerodyň</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okisi</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üçin</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20 mg/m</a:t>
            </a:r>
            <a:r>
              <a:rPr lang="en-US" sz="2000" baseline="30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3</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marganes</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–0,3,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simap</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gurşun</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–0,01 mg/m</a:t>
            </a:r>
            <a:r>
              <a:rPr lang="en-US" sz="2000" baseline="30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3</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we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ş.m</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Bef>
                <a:spcPts val="100"/>
              </a:spcBef>
              <a:spcAft>
                <a:spcPts val="100"/>
              </a:spcAft>
            </a:pP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Howadaky</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zyýanly</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goşundylaryň</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täsirini</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azaltmagyň</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usullary</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dürli-dürlidir</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Esasy</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netijeli</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usuly</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bolup</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gazyň</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tozanyň</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buguň</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bölünip</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çykarylyşy</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bilen</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bagly</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önümçilik</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prosesini</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toplumlaýyn</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mehanizmleşdirmegiň</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we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awtomatlaşdyrmagyň</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kömegi</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bilen</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işgärleriň</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zyýanly</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maddalar</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bilen</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gatnaşygyny</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doly</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aýyrmak</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çykyş</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edýär</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Esasy</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ünsi</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zyýanly</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maddalary</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ulanmagy</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aradan</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aýyrýan</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täze</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tehnologiýalaryň</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işlenip</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düzülmegine</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olaryň</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az</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zyýanlylary</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bilen</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çalyşylmagyna</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bermeli</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246890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51520" y="5760"/>
            <a:ext cx="7776864" cy="7017306"/>
          </a:xfrm>
          <a:prstGeom prst="rect">
            <a:avLst/>
          </a:prstGeom>
        </p:spPr>
        <p:txBody>
          <a:bodyPr wrap="square">
            <a:spAutoFit/>
          </a:bodyPr>
          <a:lstStyle/>
          <a:p>
            <a:r>
              <a:rPr lang="en-US" b="1" dirty="0" err="1">
                <a:latin typeface="Times New Roman" panose="02020603050405020304" pitchFamily="18" charset="0"/>
                <a:cs typeface="Times New Roman" panose="02020603050405020304" pitchFamily="18" charset="0"/>
              </a:rPr>
              <a:t>Önümçilik</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şöhlelendirilişi</a:t>
            </a:r>
            <a:r>
              <a:rPr lang="en-US" b="1"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sq-AL" dirty="0">
                <a:latin typeface="Times New Roman" panose="02020603050405020304" pitchFamily="18" charset="0"/>
                <a:cs typeface="Times New Roman" panose="02020603050405020304" pitchFamily="18" charset="0"/>
              </a:rPr>
              <a:t>Önümçilik şöhlelendirilmeleriň birnäçe görnüşi tapawutlandyrylýar: ionlaşdyryjy, elektromagnit, lazer, ultrafiolet.</a:t>
            </a:r>
            <a:endParaRPr lang="ru-RU" dirty="0">
              <a:latin typeface="Times New Roman" panose="02020603050405020304" pitchFamily="18" charset="0"/>
              <a:cs typeface="Times New Roman" panose="02020603050405020304" pitchFamily="18" charset="0"/>
            </a:endParaRPr>
          </a:p>
          <a:p>
            <a:r>
              <a:rPr lang="sq-AL" i="1" dirty="0">
                <a:latin typeface="Times New Roman" panose="02020603050405020304" pitchFamily="18" charset="0"/>
                <a:cs typeface="Times New Roman" panose="02020603050405020304" pitchFamily="18" charset="0"/>
              </a:rPr>
              <a:t>Ionlaşdyryjy şöhlelendiriş </a:t>
            </a:r>
            <a:r>
              <a:rPr lang="sq-AL" dirty="0">
                <a:latin typeface="Times New Roman" panose="02020603050405020304" pitchFamily="18" charset="0"/>
                <a:cs typeface="Times New Roman" panose="02020603050405020304" pitchFamily="18" charset="0"/>
              </a:rPr>
              <a:t>diýip göni we gytaklaýyn gurşawy ionlaşdyrýan hemme şöhlelenmelere aýdylýar.</a:t>
            </a:r>
            <a:endParaRPr lang="ru-RU" dirty="0">
              <a:latin typeface="Times New Roman" panose="02020603050405020304" pitchFamily="18" charset="0"/>
              <a:cs typeface="Times New Roman" panose="02020603050405020304" pitchFamily="18" charset="0"/>
            </a:endParaRPr>
          </a:p>
          <a:p>
            <a:r>
              <a:rPr lang="sq-AL" i="1" dirty="0">
                <a:latin typeface="Times New Roman" panose="02020603050405020304" pitchFamily="18" charset="0"/>
                <a:cs typeface="Times New Roman" panose="02020603050405020304" pitchFamily="18" charset="0"/>
              </a:rPr>
              <a:t>Ultrafiolet şöhleler</a:t>
            </a:r>
            <a:r>
              <a:rPr lang="sq-AL" dirty="0">
                <a:latin typeface="Times New Roman" panose="02020603050405020304" pitchFamily="18" charset="0"/>
                <a:cs typeface="Times New Roman" panose="02020603050405020304" pitchFamily="18" charset="0"/>
              </a:rPr>
              <a:t> bilen işçileriň şöhlendirilişiniň derejesine görä iş şertleriniň şeýle görnüşleri bar:</a:t>
            </a:r>
            <a:endParaRPr lang="ru-RU" dirty="0">
              <a:latin typeface="Times New Roman" panose="02020603050405020304" pitchFamily="18" charset="0"/>
              <a:cs typeface="Times New Roman" panose="02020603050405020304" pitchFamily="18" charset="0"/>
            </a:endParaRPr>
          </a:p>
          <a:p>
            <a:pPr lvl="1"/>
            <a:r>
              <a:rPr lang="sq-AL" b="1" i="1" dirty="0">
                <a:latin typeface="Times New Roman" panose="02020603050405020304" pitchFamily="18" charset="0"/>
                <a:cs typeface="Times New Roman" panose="02020603050405020304" pitchFamily="18" charset="0"/>
              </a:rPr>
              <a:t>normal şertler</a:t>
            </a:r>
            <a:r>
              <a:rPr lang="sq-AL" dirty="0">
                <a:latin typeface="Times New Roman" panose="02020603050405020304" pitchFamily="18" charset="0"/>
                <a:cs typeface="Times New Roman" panose="02020603050405020304" pitchFamily="18" charset="0"/>
              </a:rPr>
              <a:t> – haçanda işçileriň aktiw däl</a:t>
            </a:r>
            <a:r>
              <a:rPr lang="sq-AL" i="1" dirty="0">
                <a:latin typeface="Times New Roman" panose="02020603050405020304" pitchFamily="18" charset="0"/>
                <a:cs typeface="Times New Roman" panose="02020603050405020304" pitchFamily="18" charset="0"/>
              </a:rPr>
              <a:t> </a:t>
            </a:r>
            <a:r>
              <a:rPr lang="sq-AL" dirty="0">
                <a:latin typeface="Times New Roman" panose="02020603050405020304" pitchFamily="18" charset="0"/>
                <a:cs typeface="Times New Roman" panose="02020603050405020304" pitchFamily="18" charset="0"/>
              </a:rPr>
              <a:t>şöhlelendirilişiň täsirinde bolýan prosesi;</a:t>
            </a:r>
            <a:endParaRPr lang="ru-RU" dirty="0">
              <a:latin typeface="Times New Roman" panose="02020603050405020304" pitchFamily="18" charset="0"/>
              <a:cs typeface="Times New Roman" panose="02020603050405020304" pitchFamily="18" charset="0"/>
            </a:endParaRPr>
          </a:p>
          <a:p>
            <a:pPr lvl="1"/>
            <a:r>
              <a:rPr lang="sq-AL" b="1" i="1" dirty="0">
                <a:latin typeface="Times New Roman" panose="02020603050405020304" pitchFamily="18" charset="0"/>
                <a:cs typeface="Times New Roman" panose="02020603050405020304" pitchFamily="18" charset="0"/>
              </a:rPr>
              <a:t>ýol berilýän şertler</a:t>
            </a:r>
            <a:r>
              <a:rPr lang="sq-AL" dirty="0">
                <a:latin typeface="Times New Roman" panose="02020603050405020304" pitchFamily="18" charset="0"/>
                <a:cs typeface="Times New Roman" panose="02020603050405020304" pitchFamily="18" charset="0"/>
              </a:rPr>
              <a:t> – haçanda işçileriň doly däl gorag bilen aktiw şöhlelendirilişiň täsirinde bolýan prosesi;</a:t>
            </a:r>
            <a:endParaRPr lang="ru-RU" dirty="0">
              <a:latin typeface="Times New Roman" panose="02020603050405020304" pitchFamily="18" charset="0"/>
              <a:cs typeface="Times New Roman" panose="02020603050405020304" pitchFamily="18" charset="0"/>
            </a:endParaRPr>
          </a:p>
          <a:p>
            <a:r>
              <a:rPr lang="sq-AL" dirty="0">
                <a:latin typeface="Times New Roman" panose="02020603050405020304" pitchFamily="18" charset="0"/>
                <a:cs typeface="Times New Roman" panose="02020603050405020304" pitchFamily="18" charset="0"/>
              </a:rPr>
              <a:t>ç) 	</a:t>
            </a:r>
            <a:r>
              <a:rPr lang="sq-AL" b="1" i="1" dirty="0">
                <a:latin typeface="Times New Roman" panose="02020603050405020304" pitchFamily="18" charset="0"/>
                <a:cs typeface="Times New Roman" panose="02020603050405020304" pitchFamily="18" charset="0"/>
              </a:rPr>
              <a:t>amatsyz şertler</a:t>
            </a:r>
            <a:r>
              <a:rPr lang="sq-AL" dirty="0">
                <a:latin typeface="Times New Roman" panose="02020603050405020304" pitchFamily="18" charset="0"/>
                <a:cs typeface="Times New Roman" panose="02020603050405020304" pitchFamily="18" charset="0"/>
              </a:rPr>
              <a:t> – haçanda işçileriň goragsyz aktiw şöhlelendirilişiň täsirinde bolýan prosesi.</a:t>
            </a:r>
            <a:endParaRPr lang="ru-RU" dirty="0">
              <a:latin typeface="Times New Roman" panose="02020603050405020304" pitchFamily="18" charset="0"/>
              <a:cs typeface="Times New Roman" panose="02020603050405020304" pitchFamily="18" charset="0"/>
            </a:endParaRPr>
          </a:p>
          <a:p>
            <a:r>
              <a:rPr lang="sq-AL" b="1" dirty="0">
                <a:latin typeface="Times New Roman" panose="02020603050405020304" pitchFamily="18" charset="0"/>
                <a:cs typeface="Times New Roman" panose="02020603050405020304" pitchFamily="18" charset="0"/>
              </a:rPr>
              <a:t>Önümçilik galmagal.</a:t>
            </a:r>
            <a:r>
              <a:rPr lang="sq-AL" dirty="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a:p>
            <a:r>
              <a:rPr lang="sq-AL" b="1" i="1" dirty="0">
                <a:latin typeface="Times New Roman" panose="02020603050405020304" pitchFamily="18" charset="0"/>
                <a:cs typeface="Times New Roman" panose="02020603050405020304" pitchFamily="18" charset="0"/>
              </a:rPr>
              <a:t>Önümçilik galmagaly</a:t>
            </a:r>
            <a:r>
              <a:rPr lang="sq-AL" dirty="0">
                <a:latin typeface="Times New Roman" panose="02020603050405020304" pitchFamily="18" charset="0"/>
                <a:cs typeface="Times New Roman" panose="02020603050405020304" pitchFamily="18" charset="0"/>
              </a:rPr>
              <a:t> </a:t>
            </a:r>
            <a:r>
              <a:rPr lang="sq-AL" i="1" dirty="0">
                <a:latin typeface="Times New Roman" panose="02020603050405020304" pitchFamily="18" charset="0"/>
                <a:cs typeface="Times New Roman" panose="02020603050405020304" pitchFamily="18" charset="0"/>
              </a:rPr>
              <a:t>adamda ýakymsyz duýgulary döredýän, dürli çastotly, tertipsiz utgaşdyrylan aýry-aýry tonly köp garjaşyk seslerden ybaratdyr. Onuň çeşmesi – dürli stanoklar, agregatlar, dwigateller, gurallar we ş.m. </a:t>
            </a:r>
            <a:r>
              <a:rPr lang="sq-AL" dirty="0">
                <a:latin typeface="Times New Roman" panose="02020603050405020304" pitchFamily="18" charset="0"/>
                <a:cs typeface="Times New Roman" panose="02020603050405020304" pitchFamily="18" charset="0"/>
              </a:rPr>
              <a:t>Önümçilik galmagaly adama gulagy gapyjy täsir edýär, gepleýişiň we ses signallarynyň aýyl-saýyllygy kynlaşýar, adamyň ünsüni peseldýär. Gohuň uzak wagt täsiri we dynjyň ýetmezçiligi ganaýlanyş organlaryň kesellerine (gipertoniýa) we gulagyň agyrlygyna getirýär</a:t>
            </a:r>
            <a:r>
              <a:rPr lang="sq-AL" dirty="0" smtClean="0">
                <a:latin typeface="Times New Roman" panose="02020603050405020304" pitchFamily="18" charset="0"/>
                <a:cs typeface="Times New Roman" panose="02020603050405020304" pitchFamily="18" charset="0"/>
              </a:rPr>
              <a:t>.</a:t>
            </a:r>
            <a:endParaRPr lang="tk-TM" dirty="0" smtClean="0">
              <a:latin typeface="Times New Roman" panose="02020603050405020304" pitchFamily="18" charset="0"/>
              <a:cs typeface="Times New Roman" panose="02020603050405020304" pitchFamily="18" charset="0"/>
            </a:endParaRPr>
          </a:p>
          <a:p>
            <a:r>
              <a:rPr lang="sq-AL" dirty="0">
                <a:latin typeface="Times New Roman" panose="02020603050405020304" pitchFamily="18" charset="0"/>
                <a:cs typeface="Times New Roman" panose="02020603050405020304" pitchFamily="18" charset="0"/>
              </a:rPr>
              <a:t>Önümçilik galmagaly desibella (dB) ölçenilýän sesiň güýji, gersde (Gs) ölçenilýän ýygylygy we ýokary ýygylyk aşakkydan 2 esse köp bolan ýygylygyň oktawa (pes bas) – interwaly bilen häsiýetlenýär. </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075669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107504" y="0"/>
            <a:ext cx="7992888" cy="7017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sq-AL"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Goh derejesiniň ölçegi üçin nokatlary iş meýdançasynda, gohuň çeşmesinde jaýyň hemme ýerinde aralygy 6±3 m. uzaklykda deň ölçegde goýýarlar. Gohuň derejesi – </a:t>
            </a:r>
            <a:r>
              <a:rPr kumimoji="0" lang="sq-AL" altLang="ru-RU" b="0" i="1"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şumomerde</a:t>
            </a:r>
            <a:r>
              <a:rPr kumimoji="0" lang="sq-AL"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ölçenilýär. Gohuň ölçenilýän wagtynda şumomeriň mikrofony gohuň çeşmesine tarap bakdyrylmaly we ölçegi geçirýän adamdan azyndan 0,5 m. uzaklykda ýerleşdirilmeli. Galmagalyň ölçeglerini enjamlaryň 2/3 böleginden az bolmadyk sanynyň işleýän wagtynda işçiniň gulagynyň derejesinde geçirilmelidir.</a:t>
            </a:r>
            <a:endParaRPr kumimoji="0" lang="ru-RU" altLang="ru-RU"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sq-AL"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Galmagaly kadalaşdyrmak iki ugur boýunça alnyp barylýar: </a:t>
            </a:r>
            <a:r>
              <a:rPr kumimoji="0" lang="sq-AL" altLang="ru-RU" b="0" i="1"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gigiýeniki kadalaşdyryş </a:t>
            </a:r>
            <a:r>
              <a:rPr kumimoji="0" lang="sq-AL"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we </a:t>
            </a:r>
            <a:r>
              <a:rPr kumimoji="0" lang="sq-AL" altLang="ru-RU" b="0" i="1"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maşynyň goh häsiýetnamasyny kadalaşdyrmak</a:t>
            </a:r>
            <a:r>
              <a:rPr kumimoji="0" lang="sq-AL"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kumimoji="0" lang="ru-RU" altLang="ru-RU"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sq-AL" altLang="ru-RU" b="0" i="1"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Gohuň aşakdaky derejelerinde zähmet şertleri ýol berelik däl:</a:t>
            </a:r>
            <a:endParaRPr kumimoji="0" lang="ru-RU" altLang="ru-RU"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sq-AL"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pes ýygylykly – 100 dB-den ýokary;</a:t>
            </a:r>
            <a:endParaRPr kumimoji="0" lang="ru-RU" altLang="ru-RU"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sq-AL"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orta ýygylykly – 85-90 dB-den ýokary;</a:t>
            </a:r>
            <a:endParaRPr kumimoji="0" lang="ru-RU" altLang="ru-RU"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sq-AL"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ýokary ýygylykly – 80-85 dB-den ýokary.</a:t>
            </a:r>
            <a:endParaRPr kumimoji="0" lang="ru-RU" altLang="ru-RU"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sq-AL"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Galmagaly peseltmeginiň esasy ugry bolup, olaryň döreýän ýerinde olary peseltmegiň çärelerini geçirmek, sesizolýasiýalary, ses tutujylary, sesbasyjy enjamlary we şahsy gorag serişdelerini ulanmak çykyş edýär. Şahsy serişdeler hökmünde – gulaga dakylýan ses gapyjylar çykyş edýär. </a:t>
            </a:r>
            <a:endParaRPr kumimoji="0" lang="ru-RU" altLang="ru-RU"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sq-AL" altLang="ru-RU" b="1"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Wibrasiýa.</a:t>
            </a:r>
            <a:endParaRPr kumimoji="0" lang="tk-TM" altLang="ru-RU" b="1"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r>
              <a:rPr lang="sq-AL" b="1" i="1" dirty="0">
                <a:latin typeface="Times New Roman" panose="02020603050405020304" pitchFamily="18" charset="0"/>
                <a:cs typeface="Times New Roman" panose="02020603050405020304" pitchFamily="18" charset="0"/>
              </a:rPr>
              <a:t>Wibrasiýa</a:t>
            </a:r>
            <a:r>
              <a:rPr lang="sq-AL" dirty="0">
                <a:latin typeface="Times New Roman" panose="02020603050405020304" pitchFamily="18" charset="0"/>
                <a:cs typeface="Times New Roman" panose="02020603050405020304" pitchFamily="18" charset="0"/>
              </a:rPr>
              <a:t> – </a:t>
            </a:r>
            <a:r>
              <a:rPr lang="sq-AL" i="1" dirty="0">
                <a:latin typeface="Times New Roman" panose="02020603050405020304" pitchFamily="18" charset="0"/>
                <a:cs typeface="Times New Roman" panose="02020603050405020304" pitchFamily="18" charset="0"/>
              </a:rPr>
              <a:t>işleýän enjamlaryň, mehanizmleşdirilen gurallaryň, ulaglaryň esasynda döreýän mehaniki yrgyldama, titremedir.</a:t>
            </a:r>
            <a:endParaRPr lang="ru-RU" dirty="0">
              <a:latin typeface="Times New Roman" panose="02020603050405020304" pitchFamily="18" charset="0"/>
              <a:cs typeface="Times New Roman" panose="02020603050405020304" pitchFamily="18" charset="0"/>
            </a:endParaRPr>
          </a:p>
          <a:p>
            <a:r>
              <a:rPr lang="sq-AL" dirty="0">
                <a:latin typeface="Times New Roman" panose="02020603050405020304" pitchFamily="18" charset="0"/>
                <a:cs typeface="Times New Roman" panose="02020603050405020304" pitchFamily="18" charset="0"/>
              </a:rPr>
              <a:t>Wibrasiýanyň 2 görnüşini tapawutlandyrýarlar – </a:t>
            </a:r>
            <a:r>
              <a:rPr lang="sq-AL" i="1" dirty="0">
                <a:latin typeface="Times New Roman" panose="02020603050405020304" pitchFamily="18" charset="0"/>
                <a:cs typeface="Times New Roman" panose="02020603050405020304" pitchFamily="18" charset="0"/>
              </a:rPr>
              <a:t>umumy</a:t>
            </a:r>
            <a:r>
              <a:rPr lang="sq-AL" dirty="0">
                <a:latin typeface="Times New Roman" panose="02020603050405020304" pitchFamily="18" charset="0"/>
                <a:cs typeface="Times New Roman" panose="02020603050405020304" pitchFamily="18" charset="0"/>
              </a:rPr>
              <a:t> we </a:t>
            </a:r>
            <a:r>
              <a:rPr lang="sq-AL" i="1" dirty="0">
                <a:latin typeface="Times New Roman" panose="02020603050405020304" pitchFamily="18" charset="0"/>
                <a:cs typeface="Times New Roman" panose="02020603050405020304" pitchFamily="18" charset="0"/>
              </a:rPr>
              <a:t>ýerli wibrasiýa</a:t>
            </a:r>
            <a:r>
              <a:rPr lang="sq-AL"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sq-AL" i="1" dirty="0">
                <a:latin typeface="Times New Roman" panose="02020603050405020304" pitchFamily="18" charset="0"/>
                <a:cs typeface="Times New Roman" panose="02020603050405020304" pitchFamily="18" charset="0"/>
              </a:rPr>
              <a:t>Ýerli wibrasiýa </a:t>
            </a:r>
            <a:r>
              <a:rPr lang="sq-AL" dirty="0">
                <a:latin typeface="Times New Roman" panose="02020603050405020304" pitchFamily="18" charset="0"/>
                <a:cs typeface="Times New Roman" panose="02020603050405020304" pitchFamily="18" charset="0"/>
              </a:rPr>
              <a:t>adamyň göwresiniň belli bir bölegine täsir edýär (esasan adamyň elinden geçýär).</a:t>
            </a:r>
            <a:endParaRPr lang="ru-RU" dirty="0">
              <a:latin typeface="Times New Roman" panose="02020603050405020304" pitchFamily="18" charset="0"/>
              <a:cs typeface="Times New Roman" panose="02020603050405020304" pitchFamily="18" charset="0"/>
            </a:endParaRPr>
          </a:p>
          <a:p>
            <a:r>
              <a:rPr lang="sq-AL" i="1" dirty="0" smtClean="0">
                <a:latin typeface="Times New Roman" panose="02020603050405020304" pitchFamily="18" charset="0"/>
                <a:cs typeface="Times New Roman" panose="02020603050405020304" pitchFamily="18" charset="0"/>
              </a:rPr>
              <a:t>Umumy wibrasiýa – </a:t>
            </a:r>
            <a:r>
              <a:rPr lang="sq-AL" dirty="0" smtClean="0">
                <a:latin typeface="Times New Roman" panose="02020603050405020304" pitchFamily="18" charset="0"/>
                <a:cs typeface="Times New Roman" panose="02020603050405020304" pitchFamily="18" charset="0"/>
              </a:rPr>
              <a:t>onuň emele geliş çeşmesine baglylykda ulag, ulag-tehnologiki we tehnologiki görnüşlerde bolup biler.</a:t>
            </a:r>
            <a:endParaRPr lang="ru-RU" dirty="0" smtClean="0">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sq-AL" altLang="ru-RU"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789864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5" y="18823"/>
            <a:ext cx="8424935" cy="6863417"/>
          </a:xfrm>
          <a:prstGeom prst="rect">
            <a:avLst/>
          </a:prstGeom>
        </p:spPr>
        <p:txBody>
          <a:bodyPr wrap="square">
            <a:spAutoFit/>
          </a:bodyPr>
          <a:lstStyle/>
          <a:p>
            <a:r>
              <a:rPr lang="sq-AL" sz="2000" dirty="0" smtClean="0">
                <a:latin typeface="Times New Roman" panose="02020603050405020304" pitchFamily="18" charset="0"/>
                <a:cs typeface="Times New Roman" panose="02020603050405020304" pitchFamily="18" charset="0"/>
              </a:rPr>
              <a:t>Wibrasiýanyň </a:t>
            </a:r>
            <a:r>
              <a:rPr lang="sq-AL" sz="2000" dirty="0">
                <a:latin typeface="Times New Roman" panose="02020603050405020304" pitchFamily="18" charset="0"/>
                <a:cs typeface="Times New Roman" panose="02020603050405020304" pitchFamily="18" charset="0"/>
              </a:rPr>
              <a:t>şertlerinde işlenilende onuň görnüşine, ýygylygyna (çaltlygyna) görä adamyň organizminde dürli amatsyzlyklar bolup biler. Ýerli (lokal) wibrasiýa köplenç urgy (kesme, çapma, burawlama) bilen bagly bolup, berç galmagyna, dürli derejelerdäki damar, nerw-myşsa, süňk-bogun we beýleki bozulmalara getirýär. Umumy wibrasiýa nerw ulgamyna amatsyz täsir edýär, ýürek-damar ulgamynda üýtgeşmeler bolup geçýär, maddalar çalyşygy bozulýar.</a:t>
            </a:r>
            <a:endParaRPr lang="ru-RU" sz="2000" dirty="0">
              <a:latin typeface="Times New Roman" panose="02020603050405020304" pitchFamily="18" charset="0"/>
              <a:cs typeface="Times New Roman" panose="02020603050405020304" pitchFamily="18" charset="0"/>
            </a:endParaRPr>
          </a:p>
          <a:p>
            <a:r>
              <a:rPr lang="sq-AL" sz="2000" dirty="0">
                <a:latin typeface="Times New Roman" panose="02020603050405020304" pitchFamily="18" charset="0"/>
                <a:cs typeface="Times New Roman" panose="02020603050405020304" pitchFamily="18" charset="0"/>
              </a:rPr>
              <a:t>Wibrasiýa arkaly keseliň ýüze çykmagyna bir wagtda bolup geçýän faktorlar – howanyň sowadylmagy, myşsa güýjüniň köp sarp edilmegi, atmosfera basyşynyň peselmegi, önümçilik galmagaly ýardam berýär.</a:t>
            </a:r>
            <a:endParaRPr lang="ru-RU" sz="2000" dirty="0">
              <a:latin typeface="Times New Roman" panose="02020603050405020304" pitchFamily="18" charset="0"/>
              <a:cs typeface="Times New Roman" panose="02020603050405020304" pitchFamily="18" charset="0"/>
            </a:endParaRPr>
          </a:p>
          <a:p>
            <a:r>
              <a:rPr lang="sq-AL" sz="2000" dirty="0">
                <a:latin typeface="Times New Roman" panose="02020603050405020304" pitchFamily="18" charset="0"/>
                <a:cs typeface="Times New Roman" panose="02020603050405020304" pitchFamily="18" charset="0"/>
              </a:rPr>
              <a:t>Sanitar normalarda we düzgünlerde wibrasiýa döredýän instrumentler we mehanizmler üçin iş wagtynda döreýän wibrasiýanyň ýol berilýän normalary kesgitlenen. </a:t>
            </a:r>
            <a:endParaRPr lang="ru-RU" sz="2000" dirty="0">
              <a:latin typeface="Times New Roman" panose="02020603050405020304" pitchFamily="18" charset="0"/>
              <a:cs typeface="Times New Roman" panose="02020603050405020304" pitchFamily="18" charset="0"/>
            </a:endParaRPr>
          </a:p>
          <a:p>
            <a:r>
              <a:rPr lang="sq-AL" sz="2000" dirty="0">
                <a:latin typeface="Times New Roman" panose="02020603050405020304" pitchFamily="18" charset="0"/>
                <a:cs typeface="Times New Roman" panose="02020603050405020304" pitchFamily="18" charset="0"/>
              </a:rPr>
              <a:t>Maşynyň, dwigatelleriň işi bilen döreýän, iş ýerine geçirilýän (maşynyň oturgyjy, pol, iş meýdança) wibrasiýanyň maksimal ýol berilýän ululygy iş ýeriniň wibrasiýany çäklendirýän sanitar normalar we düzgünler bilen kesgitlenýär.</a:t>
            </a:r>
            <a:endParaRPr lang="ru-RU" sz="2000" dirty="0">
              <a:latin typeface="Times New Roman" panose="02020603050405020304" pitchFamily="18" charset="0"/>
              <a:cs typeface="Times New Roman" panose="02020603050405020304" pitchFamily="18" charset="0"/>
            </a:endParaRPr>
          </a:p>
          <a:p>
            <a:r>
              <a:rPr lang="sq-AL" sz="2000" b="1" dirty="0">
                <a:latin typeface="Times New Roman" panose="02020603050405020304" pitchFamily="18" charset="0"/>
                <a:cs typeface="Times New Roman" panose="02020603050405020304" pitchFamily="18" charset="0"/>
              </a:rPr>
              <a:t>Iş ýerleriniň ýagtylandyrylyşy.</a:t>
            </a:r>
            <a:endParaRPr lang="ru-RU" sz="2000" dirty="0">
              <a:latin typeface="Times New Roman" panose="02020603050405020304" pitchFamily="18" charset="0"/>
              <a:cs typeface="Times New Roman" panose="02020603050405020304" pitchFamily="18" charset="0"/>
            </a:endParaRPr>
          </a:p>
          <a:p>
            <a:r>
              <a:rPr lang="sq-AL" sz="2000" dirty="0">
                <a:latin typeface="Times New Roman" panose="02020603050405020304" pitchFamily="18" charset="0"/>
                <a:cs typeface="Times New Roman" panose="02020603050405020304" pitchFamily="18" charset="0"/>
              </a:rPr>
              <a:t>Adamyň işe ukyplylygynda we saglygynda aýratyn wajyp ähmiýeti ýagtylandyrma eýeleýär. Gözegçilikleriň görkezişi ýaly, optimal ýagtylandyrmada zähmetiň ýokary depgini saklanýar, önümiň hili gowylanýar, önümçilik heläkçiligi (awariýasy) peselýär.</a:t>
            </a:r>
            <a:endParaRPr lang="ru-RU" sz="2000" dirty="0">
              <a:latin typeface="Times New Roman" panose="02020603050405020304" pitchFamily="18" charset="0"/>
              <a:cs typeface="Times New Roman" panose="02020603050405020304" pitchFamily="18" charset="0"/>
            </a:endParaRPr>
          </a:p>
          <a:p>
            <a:r>
              <a:rPr lang="en-US" sz="2000" dirty="0" err="1">
                <a:latin typeface="Times New Roman" panose="02020603050405020304" pitchFamily="18" charset="0"/>
                <a:cs typeface="Times New Roman" panose="02020603050405020304" pitchFamily="18" charset="0"/>
              </a:rPr>
              <a:t>Ýagtylandyrmanyň</a:t>
            </a:r>
            <a:r>
              <a:rPr lang="en-US" sz="2000" dirty="0">
                <a:latin typeface="Times New Roman" panose="02020603050405020304" pitchFamily="18" charset="0"/>
                <a:cs typeface="Times New Roman" panose="02020603050405020304" pitchFamily="18" charset="0"/>
              </a:rPr>
              <a:t> 3 </a:t>
            </a:r>
            <a:r>
              <a:rPr lang="en-US" sz="2000" dirty="0" err="1">
                <a:latin typeface="Times New Roman" panose="02020603050405020304" pitchFamily="18" charset="0"/>
                <a:cs typeface="Times New Roman" panose="02020603050405020304" pitchFamily="18" charset="0"/>
              </a:rPr>
              <a:t>görnüşi</a:t>
            </a:r>
            <a:r>
              <a:rPr lang="en-US" sz="2000" dirty="0">
                <a:latin typeface="Times New Roman" panose="02020603050405020304" pitchFamily="18" charset="0"/>
                <a:cs typeface="Times New Roman" panose="02020603050405020304" pitchFamily="18" charset="0"/>
              </a:rPr>
              <a:t> bar</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tebigy</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emeli</a:t>
            </a:r>
            <a:r>
              <a:rPr lang="en-US" sz="2000" i="1" dirty="0">
                <a:latin typeface="Times New Roman" panose="02020603050405020304" pitchFamily="18" charset="0"/>
                <a:cs typeface="Times New Roman" panose="02020603050405020304" pitchFamily="18" charset="0"/>
              </a:rPr>
              <a:t> we </a:t>
            </a:r>
            <a:r>
              <a:rPr lang="en-US" sz="2000" i="1" dirty="0" err="1">
                <a:latin typeface="Times New Roman" panose="02020603050405020304" pitchFamily="18" charset="0"/>
                <a:cs typeface="Times New Roman" panose="02020603050405020304" pitchFamily="18" charset="0"/>
              </a:rPr>
              <a:t>garyşyk</a:t>
            </a:r>
            <a:r>
              <a:rPr lang="en-US" sz="2000" i="1" dirty="0" smtClean="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65272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260648"/>
            <a:ext cx="7560840" cy="6247864"/>
          </a:xfrm>
          <a:prstGeom prst="rect">
            <a:avLst/>
          </a:prstGeom>
        </p:spPr>
        <p:txBody>
          <a:bodyPr wrap="square">
            <a:spAutoFit/>
          </a:bodyPr>
          <a:lstStyle/>
          <a:p>
            <a:r>
              <a:rPr lang="en-US" sz="2000" b="1" i="1" dirty="0" err="1">
                <a:latin typeface="Times New Roman" panose="02020603050405020304" pitchFamily="18" charset="0"/>
                <a:cs typeface="Times New Roman" panose="02020603050405020304" pitchFamily="18" charset="0"/>
              </a:rPr>
              <a:t>Işçi</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ýagtylandyryş</a:t>
            </a:r>
            <a:r>
              <a:rPr lang="en-US" sz="2000" b="1" i="1"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önümçilik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şertleri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boýunça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adamlaryň</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bolmagy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mümkin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bolan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hemme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ýerlerinde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geçirilýär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Hemme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önümçilikde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ulanylýan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enjamlarda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maşynlarda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olaryň</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iş</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ýerini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ýagtylandyrmak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üçin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ýörite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ýagtylandyryş</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gurnamalar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gurnalmaly</a:t>
            </a:r>
            <a:r>
              <a:rPr lang="en-US" sz="2000" dirty="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a:p>
            <a:r>
              <a:rPr lang="en-US" sz="2000" dirty="0" err="1" smtClean="0">
                <a:latin typeface="Times New Roman" panose="02020603050405020304" pitchFamily="18" charset="0"/>
                <a:cs typeface="Times New Roman" panose="02020603050405020304" pitchFamily="18" charset="0"/>
              </a:rPr>
              <a:t>Ýagtylandyryş</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normalar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hemme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işleriň</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iş</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operasiýalaryň</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görnüşleri</a:t>
            </a:r>
            <a:r>
              <a:rPr lang="en-US" sz="2000" dirty="0">
                <a:latin typeface="Times New Roman" panose="02020603050405020304" pitchFamily="18" charset="0"/>
                <a:cs typeface="Times New Roman" panose="02020603050405020304" pitchFamily="18" charset="0"/>
              </a:rPr>
              <a:t> we </a:t>
            </a:r>
            <a:r>
              <a:rPr lang="en-US" sz="2000" dirty="0" err="1">
                <a:latin typeface="Times New Roman" panose="02020603050405020304" pitchFamily="18" charset="0"/>
                <a:cs typeface="Times New Roman" panose="02020603050405020304" pitchFamily="18" charset="0"/>
              </a:rPr>
              <a:t>meýdançalar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boýunça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ýörite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normalarda</a:t>
            </a:r>
            <a:r>
              <a:rPr lang="en-US" sz="2000" dirty="0">
                <a:latin typeface="Times New Roman" panose="02020603050405020304" pitchFamily="18" charset="0"/>
                <a:cs typeface="Times New Roman" panose="02020603050405020304" pitchFamily="18" charset="0"/>
              </a:rPr>
              <a:t> (SN 81-60) </a:t>
            </a:r>
            <a:r>
              <a:rPr lang="en-US" sz="2000" dirty="0" err="1">
                <a:latin typeface="Times New Roman" panose="02020603050405020304" pitchFamily="18" charset="0"/>
                <a:cs typeface="Times New Roman" panose="02020603050405020304" pitchFamily="18" charset="0"/>
              </a:rPr>
              <a:t>jemlenen</a:t>
            </a:r>
            <a:r>
              <a:rPr lang="en-US" sz="2000" dirty="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a:p>
            <a:r>
              <a:rPr lang="en-US" sz="2000" i="1" dirty="0" err="1">
                <a:latin typeface="Times New Roman" panose="02020603050405020304" pitchFamily="18" charset="0"/>
                <a:cs typeface="Times New Roman" panose="02020603050405020304" pitchFamily="18" charset="0"/>
              </a:rPr>
              <a:t>Önümçilik</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jaýlarynda</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ýagtylandyryşyň</a:t>
            </a:r>
            <a:r>
              <a:rPr lang="en-US" sz="2000" i="1" dirty="0">
                <a:latin typeface="Times New Roman" panose="02020603050405020304" pitchFamily="18" charset="0"/>
                <a:cs typeface="Times New Roman" panose="02020603050405020304" pitchFamily="18" charset="0"/>
              </a:rPr>
              <a:t> 3 </a:t>
            </a:r>
            <a:r>
              <a:rPr lang="en-US" sz="2000" i="1" dirty="0" err="1">
                <a:latin typeface="Times New Roman" panose="02020603050405020304" pitchFamily="18" charset="0"/>
                <a:cs typeface="Times New Roman" panose="02020603050405020304" pitchFamily="18" charset="0"/>
              </a:rPr>
              <a:t>ulgamy</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ulanylýar</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ýagny</a:t>
            </a:r>
            <a:r>
              <a:rPr lang="en-US" sz="2000" i="1" dirty="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a:p>
            <a:pPr lvl="0"/>
            <a:r>
              <a:rPr lang="en-US" sz="2000" dirty="0" err="1">
                <a:latin typeface="Times New Roman" panose="02020603050405020304" pitchFamily="18" charset="0"/>
                <a:cs typeface="Times New Roman" panose="02020603050405020304" pitchFamily="18" charset="0"/>
              </a:rPr>
              <a:t>umumy</a:t>
            </a:r>
            <a:r>
              <a:rPr lang="en-US" sz="2000" dirty="0">
                <a:latin typeface="Times New Roman" panose="02020603050405020304" pitchFamily="18" charset="0"/>
                <a:cs typeface="Times New Roman" panose="02020603050405020304" pitchFamily="18" charset="0"/>
              </a:rPr>
              <a:t> – </a:t>
            </a:r>
            <a:r>
              <a:rPr lang="en-US" sz="2000" dirty="0" err="1">
                <a:latin typeface="Times New Roman" panose="02020603050405020304" pitchFamily="18" charset="0"/>
                <a:cs typeface="Times New Roman" panose="02020603050405020304" pitchFamily="18" charset="0"/>
              </a:rPr>
              <a:t>jaýyň</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hemme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ýerini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ýagtylandyrmak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üçin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ulanylýar</a:t>
            </a:r>
            <a:r>
              <a:rPr lang="en-US" sz="2000" dirty="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a:p>
            <a:pPr lvl="0"/>
            <a:r>
              <a:rPr lang="en-US" sz="2000" dirty="0" err="1">
                <a:latin typeface="Times New Roman" panose="02020603050405020304" pitchFamily="18" charset="0"/>
                <a:cs typeface="Times New Roman" panose="02020603050405020304" pitchFamily="18" charset="0"/>
              </a:rPr>
              <a:t>ýerli</a:t>
            </a:r>
            <a:r>
              <a:rPr lang="en-US" sz="2000" dirty="0">
                <a:latin typeface="Times New Roman" panose="02020603050405020304" pitchFamily="18" charset="0"/>
                <a:cs typeface="Times New Roman" panose="02020603050405020304" pitchFamily="18" charset="0"/>
              </a:rPr>
              <a:t> – </a:t>
            </a:r>
            <a:r>
              <a:rPr lang="en-US" sz="2000" dirty="0" err="1">
                <a:latin typeface="Times New Roman" panose="02020603050405020304" pitchFamily="18" charset="0"/>
                <a:cs typeface="Times New Roman" panose="02020603050405020304" pitchFamily="18" charset="0"/>
              </a:rPr>
              <a:t>gös-göni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iş</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ýerini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ýagtylandyrmak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üçin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ulanylýar</a:t>
            </a:r>
            <a:r>
              <a:rPr lang="en-US" sz="2000" dirty="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a:p>
            <a:pPr lvl="0"/>
            <a:r>
              <a:rPr lang="en-US" sz="2000" dirty="0" err="1">
                <a:latin typeface="Times New Roman" panose="02020603050405020304" pitchFamily="18" charset="0"/>
                <a:cs typeface="Times New Roman" panose="02020603050405020304" pitchFamily="18" charset="0"/>
              </a:rPr>
              <a:t>utgaşdyrylan</a:t>
            </a:r>
            <a:r>
              <a:rPr lang="en-US" sz="2000" dirty="0">
                <a:latin typeface="Times New Roman" panose="02020603050405020304" pitchFamily="18" charset="0"/>
                <a:cs typeface="Times New Roman" panose="02020603050405020304" pitchFamily="18" charset="0"/>
              </a:rPr>
              <a:t> – </a:t>
            </a:r>
            <a:r>
              <a:rPr lang="en-US" sz="2000" dirty="0" err="1">
                <a:latin typeface="Times New Roman" panose="02020603050405020304" pitchFamily="18" charset="0"/>
                <a:cs typeface="Times New Roman" panose="02020603050405020304" pitchFamily="18" charset="0"/>
              </a:rPr>
              <a:t>umumy</a:t>
            </a:r>
            <a:r>
              <a:rPr lang="en-US" sz="2000" dirty="0">
                <a:latin typeface="Times New Roman" panose="02020603050405020304" pitchFamily="18" charset="0"/>
                <a:cs typeface="Times New Roman" panose="02020603050405020304" pitchFamily="18" charset="0"/>
              </a:rPr>
              <a:t> we </a:t>
            </a:r>
            <a:r>
              <a:rPr lang="en-US" sz="2000" dirty="0" err="1">
                <a:latin typeface="Times New Roman" panose="02020603050405020304" pitchFamily="18" charset="0"/>
                <a:cs typeface="Times New Roman" panose="02020603050405020304" pitchFamily="18" charset="0"/>
              </a:rPr>
              <a:t>ýerli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ýagtylandyryşyň</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sazlaşdyrylmagy</a:t>
            </a:r>
            <a:r>
              <a:rPr lang="en-US" sz="2000" dirty="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a:p>
            <a:r>
              <a:rPr lang="en-US" sz="2000" dirty="0" err="1">
                <a:latin typeface="Times New Roman" panose="02020603050405020304" pitchFamily="18" charset="0"/>
                <a:cs typeface="Times New Roman" panose="02020603050405020304" pitchFamily="18" charset="0"/>
              </a:rPr>
              <a:t>Önümçilik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jaýynyň</a:t>
            </a:r>
            <a:r>
              <a:rPr lang="en-US" sz="2000" dirty="0">
                <a:latin typeface="Times New Roman" panose="02020603050405020304" pitchFamily="18" charset="0"/>
                <a:cs typeface="Times New Roman" panose="02020603050405020304" pitchFamily="18" charset="0"/>
              </a:rPr>
              <a:t> we </a:t>
            </a:r>
            <a:r>
              <a:rPr lang="en-US" sz="2000" dirty="0" err="1">
                <a:latin typeface="Times New Roman" panose="02020603050405020304" pitchFamily="18" charset="0"/>
                <a:cs typeface="Times New Roman" panose="02020603050405020304" pitchFamily="18" charset="0"/>
              </a:rPr>
              <a:t>iş</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ýeriniň</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tebigy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emeli</a:t>
            </a:r>
            <a:r>
              <a:rPr lang="en-US" sz="2000" dirty="0">
                <a:latin typeface="Times New Roman" panose="02020603050405020304" pitchFamily="18" charset="0"/>
                <a:cs typeface="Times New Roman" panose="02020603050405020304" pitchFamily="18" charset="0"/>
              </a:rPr>
              <a:t> we </a:t>
            </a:r>
            <a:r>
              <a:rPr lang="en-US" sz="2000" dirty="0" err="1">
                <a:latin typeface="Times New Roman" panose="02020603050405020304" pitchFamily="18" charset="0"/>
                <a:cs typeface="Times New Roman" panose="02020603050405020304" pitchFamily="18" charset="0"/>
              </a:rPr>
              <a:t>garyşyk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ýagtylandyrylyş</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derejesi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lýuksmetriň</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kömegi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bilen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kesgitlenilýär</a:t>
            </a:r>
            <a:r>
              <a:rPr lang="en-US" sz="2000" dirty="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a:p>
            <a:r>
              <a:rPr lang="en-US" sz="2000" dirty="0" err="1">
                <a:latin typeface="Times New Roman" panose="02020603050405020304" pitchFamily="18" charset="0"/>
                <a:cs typeface="Times New Roman" panose="02020603050405020304" pitchFamily="18" charset="0"/>
              </a:rPr>
              <a:t>Heläkçilikleriň</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ýokary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derejeli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meýdançalarynda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ýörite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ýagtylandyrma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gurnalýar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Ýörite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daşky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ýagtylandyrma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iş</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ýerlerinde</a:t>
            </a:r>
            <a:r>
              <a:rPr lang="en-US" sz="2000" dirty="0">
                <a:latin typeface="Times New Roman" panose="02020603050405020304" pitchFamily="18" charset="0"/>
                <a:cs typeface="Times New Roman" panose="02020603050405020304" pitchFamily="18" charset="0"/>
              </a:rPr>
              <a:t> 0,2 </a:t>
            </a:r>
            <a:r>
              <a:rPr lang="en-US" sz="2000" dirty="0" err="1">
                <a:latin typeface="Times New Roman" panose="02020603050405020304" pitchFamily="18" charset="0"/>
                <a:cs typeface="Times New Roman" panose="02020603050405020304" pitchFamily="18" charset="0"/>
              </a:rPr>
              <a:t>lk-dan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lýuks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bolmaly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däl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Ýörite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ýagtylandyrma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iş</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ýagtylandyrma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bilen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bagly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bolmaly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däl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onuň</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çeşmesi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aýratyn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bolmaly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Onuň</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üçin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göçürme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inwentar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akumulýatorlar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ulanylyp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biliner</a:t>
            </a:r>
            <a:r>
              <a:rPr lang="en-US" sz="2000" dirty="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a:p>
            <a:r>
              <a:rPr lang="en-US" sz="2000" dirty="0" err="1">
                <a:latin typeface="Times New Roman" panose="02020603050405020304" pitchFamily="18" charset="0"/>
                <a:cs typeface="Times New Roman" panose="02020603050405020304" pitchFamily="18" charset="0"/>
              </a:rPr>
              <a:t>Ondan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başga</a:t>
            </a:r>
            <a:r>
              <a:rPr lang="en-US" sz="2000" dirty="0">
                <a:latin typeface="Times New Roman" panose="02020603050405020304" pitchFamily="18" charset="0"/>
                <a:cs typeface="Times New Roman" panose="02020603050405020304" pitchFamily="18" charset="0"/>
              </a:rPr>
              <a:t>-da </a:t>
            </a:r>
            <a:r>
              <a:rPr lang="en-US" sz="2000" dirty="0" err="1">
                <a:latin typeface="Times New Roman" panose="02020603050405020304" pitchFamily="18" charset="0"/>
                <a:cs typeface="Times New Roman" panose="02020603050405020304" pitchFamily="18" charset="0"/>
              </a:rPr>
              <a:t>goraýjy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ýagtylandyrmany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belläp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bolýar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Goraýjy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ýagtylandyrma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iş</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meýdançalarynyň</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jaýlaryň</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çäginde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geçirilmeli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olaryň</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ýagtylygy</a:t>
            </a:r>
            <a:r>
              <a:rPr lang="en-US" sz="2000" dirty="0">
                <a:latin typeface="Times New Roman" panose="02020603050405020304" pitchFamily="18" charset="0"/>
                <a:cs typeface="Times New Roman" panose="02020603050405020304" pitchFamily="18" charset="0"/>
              </a:rPr>
              <a:t> 0,5 </a:t>
            </a:r>
            <a:r>
              <a:rPr lang="en-US" sz="2000" dirty="0" err="1">
                <a:latin typeface="Times New Roman" panose="02020603050405020304" pitchFamily="18" charset="0"/>
                <a:cs typeface="Times New Roman" panose="02020603050405020304" pitchFamily="18" charset="0"/>
              </a:rPr>
              <a:t>lk-dan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bolmaly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däl</a:t>
            </a:r>
            <a:r>
              <a:rPr lang="en-US" sz="2000" dirty="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331807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260648"/>
            <a:ext cx="7560840" cy="6186309"/>
          </a:xfrm>
          <a:prstGeom prst="rect">
            <a:avLst/>
          </a:prstGeom>
        </p:spPr>
        <p:txBody>
          <a:bodyPr wrap="square">
            <a:spAutoFit/>
          </a:bodyPr>
          <a:lstStyle/>
          <a:p>
            <a:r>
              <a:rPr lang="sq-AL" b="1" dirty="0">
                <a:latin typeface="Times New Roman" panose="02020603050405020304" pitchFamily="18" charset="0"/>
                <a:cs typeface="Times New Roman" panose="02020603050405020304" pitchFamily="18" charset="0"/>
              </a:rPr>
              <a:t>7.3. Zähmetiň psihofiziologiki we </a:t>
            </a:r>
            <a:r>
              <a:rPr lang="en-US" b="1" dirty="0" err="1">
                <a:latin typeface="Times New Roman" panose="02020603050405020304" pitchFamily="18" charset="0"/>
                <a:cs typeface="Times New Roman" panose="02020603050405020304" pitchFamily="18" charset="0"/>
              </a:rPr>
              <a:t>estetiki</a:t>
            </a:r>
            <a:r>
              <a:rPr lang="sq-AL" b="1" dirty="0">
                <a:latin typeface="Times New Roman" panose="02020603050405020304" pitchFamily="18" charset="0"/>
                <a:cs typeface="Times New Roman" panose="02020603050405020304" pitchFamily="18" charset="0"/>
              </a:rPr>
              <a:t> şertleri.</a:t>
            </a:r>
            <a:endParaRPr lang="ru-RU" dirty="0">
              <a:latin typeface="Times New Roman" panose="02020603050405020304" pitchFamily="18" charset="0"/>
              <a:cs typeface="Times New Roman" panose="02020603050405020304" pitchFamily="18" charset="0"/>
            </a:endParaRPr>
          </a:p>
          <a:p>
            <a:r>
              <a:rPr lang="sq-AL" i="1" dirty="0">
                <a:latin typeface="Times New Roman" panose="02020603050405020304" pitchFamily="18" charset="0"/>
                <a:cs typeface="Times New Roman" panose="02020603050405020304" pitchFamily="18" charset="0"/>
              </a:rPr>
              <a:t>Zähmetiň psihofiziologiki faktorlarynyň gözegçiligi</a:t>
            </a:r>
            <a:r>
              <a:rPr lang="sq-AL" dirty="0">
                <a:latin typeface="Times New Roman" panose="02020603050405020304" pitchFamily="18" charset="0"/>
                <a:cs typeface="Times New Roman" panose="02020603050405020304" pitchFamily="18" charset="0"/>
              </a:rPr>
              <a:t> zähmetiň agyrlygyny, onuň nerw-duýgy dartgynlygyny we iş gününiň dowamynda işe ukyplylygyň dinamikasyny derňemegi öz içine alýar.</a:t>
            </a:r>
            <a:endParaRPr lang="ru-RU" dirty="0">
              <a:latin typeface="Times New Roman" panose="02020603050405020304" pitchFamily="18" charset="0"/>
              <a:cs typeface="Times New Roman" panose="02020603050405020304" pitchFamily="18" charset="0"/>
            </a:endParaRPr>
          </a:p>
          <a:p>
            <a:r>
              <a:rPr lang="sq-AL" i="1" dirty="0">
                <a:latin typeface="Times New Roman" panose="02020603050405020304" pitchFamily="18" charset="0"/>
                <a:cs typeface="Times New Roman" panose="02020603050405020304" pitchFamily="18" charset="0"/>
              </a:rPr>
              <a:t>Zähmetiň fiziki agyrlygynyň gözegçiligi </a:t>
            </a:r>
            <a:r>
              <a:rPr lang="sq-AL" dirty="0">
                <a:latin typeface="Times New Roman" panose="02020603050405020304" pitchFamily="18" charset="0"/>
                <a:cs typeface="Times New Roman" panose="02020603050405020304" pitchFamily="18" charset="0"/>
              </a:rPr>
              <a:t>daşalýan ýüküň mukdaryny (kg), fiziki işiň ululygyny (kgs), göterilýän ýüküň maksimal agramyny (kg), çalyşyk iň dowamynda sag we çep eliň, kelläniň, göwräniň hereketiniň mukdaryny (kg/sek); işçiniň iş ýagdaýyny (pozasyny) we onuň şol bir ýagdaýda saklanyp durmagyny (min.) kesgitlemegi öz içine alýar.</a:t>
            </a:r>
            <a:endParaRPr lang="ru-RU" dirty="0">
              <a:latin typeface="Times New Roman" panose="02020603050405020304" pitchFamily="18" charset="0"/>
              <a:cs typeface="Times New Roman" panose="02020603050405020304" pitchFamily="18" charset="0"/>
            </a:endParaRPr>
          </a:p>
          <a:p>
            <a:r>
              <a:rPr lang="sq-AL" i="1" dirty="0">
                <a:latin typeface="Times New Roman" panose="02020603050405020304" pitchFamily="18" charset="0"/>
                <a:cs typeface="Times New Roman" panose="02020603050405020304" pitchFamily="18" charset="0"/>
              </a:rPr>
              <a:t>Nerw – duýgy dartgynlygynyň gözegçiligi</a:t>
            </a:r>
            <a:r>
              <a:rPr lang="sq-AL" dirty="0">
                <a:latin typeface="Times New Roman" panose="02020603050405020304" pitchFamily="18" charset="0"/>
                <a:cs typeface="Times New Roman" panose="02020603050405020304" pitchFamily="18" charset="0"/>
              </a:rPr>
              <a:t> işiň çylşyrymlylygyny, derejesini, işiň takyklygyny we jikme-jikligini; görüş dartgynlygynyň dowamlylygyny (min.), bölekleriň we operasiýalaryň sanyny; onuň dowamlylygyny(sek.), iş çalyşyk asynda esasy işiň dowamlylygyny (min); maglumat dartgynlygyny (çalyşyk iň dowamyndaky signallaryň (belgileriň) sany); kabul edilen çözgütleriň görnüşini (ýönekeý we çylşyrymly) kesgitlemegi öz içine alýar.</a:t>
            </a:r>
            <a:endParaRPr lang="ru-RU" dirty="0">
              <a:latin typeface="Times New Roman" panose="02020603050405020304" pitchFamily="18" charset="0"/>
              <a:cs typeface="Times New Roman" panose="02020603050405020304" pitchFamily="18" charset="0"/>
            </a:endParaRPr>
          </a:p>
          <a:p>
            <a:r>
              <a:rPr lang="ru-RU" b="1" i="1" dirty="0" err="1">
                <a:latin typeface="Times New Roman" panose="02020603050405020304" pitchFamily="18" charset="0"/>
                <a:cs typeface="Times New Roman" panose="02020603050405020304" pitchFamily="18" charset="0"/>
              </a:rPr>
              <a:t>Işçiniň</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iş</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ýagdaýyna</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fiziologiki</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talaplar</a:t>
            </a:r>
            <a:r>
              <a:rPr lang="ru-RU" b="1" i="1"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Her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bir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önümçilik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operasiýa</a:t>
            </a:r>
            <a:r>
              <a:rPr lang="sq-AL" dirty="0">
                <a:latin typeface="Times New Roman" panose="02020603050405020304" pitchFamily="18" charset="0"/>
                <a:cs typeface="Times New Roman" panose="02020603050405020304" pitchFamily="18" charset="0"/>
              </a:rPr>
              <a:t>sy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belli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bir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ýagdaýda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ýerine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ýetirilýär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Işçiniň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ýagdaýy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hereketleriň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tizligine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agramyna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gabat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gelmeli</a:t>
            </a:r>
            <a:r>
              <a:rPr lang="ru-RU" dirty="0">
                <a:latin typeface="Times New Roman" panose="02020603050405020304" pitchFamily="18" charset="0"/>
                <a:cs typeface="Times New Roman" panose="02020603050405020304" pitchFamily="18" charset="0"/>
              </a:rPr>
              <a:t>. </a:t>
            </a:r>
            <a:r>
              <a:rPr lang="sq-AL" dirty="0">
                <a:latin typeface="Times New Roman" panose="02020603050405020304" pitchFamily="18" charset="0"/>
                <a:cs typeface="Times New Roman" panose="02020603050405020304" pitchFamily="18" charset="0"/>
              </a:rPr>
              <a:t>Bellenen (</a:t>
            </a:r>
            <a:r>
              <a:rPr lang="ru-RU" dirty="0" err="1">
                <a:latin typeface="Times New Roman" panose="02020603050405020304" pitchFamily="18" charset="0"/>
                <a:cs typeface="Times New Roman" panose="02020603050405020304" pitchFamily="18" charset="0"/>
              </a:rPr>
              <a:t>fiksirlenen</a:t>
            </a:r>
            <a:r>
              <a:rPr lang="sq-AL"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ýagdaý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işçi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üçin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amatsyz</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bolýar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şonuň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üçin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mümkin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bo</a:t>
            </a:r>
            <a:r>
              <a:rPr lang="sq-AL" dirty="0">
                <a:latin typeface="Times New Roman" panose="02020603050405020304" pitchFamily="18" charset="0"/>
                <a:cs typeface="Times New Roman" panose="02020603050405020304" pitchFamily="18" charset="0"/>
              </a:rPr>
              <a:t>ldugyça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işçiniň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ýagdaýyny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çalyşyp</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durmaly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oturyp-duryp</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saga-çepe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aňryk-bärik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ş.m</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Ondan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başga-da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ýagdaýyň</a:t>
            </a:r>
            <a:r>
              <a:rPr lang="ru-RU"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simmetriýasyny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saklamaly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Zerur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bellenen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ýagdaýda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işçiniň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elleri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aýagy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göwresi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üçin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goşmaça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diregleri</a:t>
            </a:r>
            <a:r>
              <a:rPr lang="ru-RU" i="1"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ulanmaly</a:t>
            </a:r>
            <a:r>
              <a:rPr lang="ru-RU" i="1"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2597882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16632"/>
            <a:ext cx="7992888" cy="6740307"/>
          </a:xfrm>
          <a:prstGeom prst="rect">
            <a:avLst/>
          </a:prstGeom>
        </p:spPr>
        <p:txBody>
          <a:bodyPr wrap="square">
            <a:spAutoFit/>
          </a:bodyPr>
          <a:lstStyle/>
          <a:p>
            <a:r>
              <a:rPr lang="ru-RU" dirty="0" err="1" smtClean="0">
                <a:latin typeface="Times New Roman" panose="02020603050405020304" pitchFamily="18" charset="0"/>
                <a:cs typeface="Times New Roman" panose="02020603050405020304" pitchFamily="18" charset="0"/>
              </a:rPr>
              <a:t>Işçiniň</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rasional</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ýagdaýy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onuň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organlarynyň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ýagdaýyny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amatly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ýagdaýda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saklaýar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wagtynda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işçiniň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ýagdaýyny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berkidýär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ganaýlanyşyk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demalyş</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iýmit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siňdiriş</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organlarynyň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işlemegine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optimal</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şertleri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döredýär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obýektiň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görnüşini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ýokarlandyrýar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energiýany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tygşytlaýar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ýadawlygyň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professional</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keselleriň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öňüni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alýar</a:t>
            </a:r>
            <a:r>
              <a:rPr lang="ru-RU" dirty="0" smtClean="0">
                <a:latin typeface="Times New Roman" panose="02020603050405020304" pitchFamily="18" charset="0"/>
                <a:cs typeface="Times New Roman" panose="02020603050405020304" pitchFamily="18" charset="0"/>
              </a:rPr>
              <a:t>.</a:t>
            </a:r>
            <a:endParaRPr lang="tk-TM" dirty="0" smtClean="0">
              <a:latin typeface="Times New Roman" panose="02020603050405020304" pitchFamily="18" charset="0"/>
              <a:cs typeface="Times New Roman" panose="02020603050405020304" pitchFamily="18" charset="0"/>
            </a:endParaRPr>
          </a:p>
          <a:p>
            <a:r>
              <a:rPr lang="ru-RU" b="1" i="1" dirty="0" err="1">
                <a:latin typeface="Times New Roman" panose="02020603050405020304" pitchFamily="18" charset="0"/>
                <a:cs typeface="Times New Roman" panose="02020603050405020304" pitchFamily="18" charset="0"/>
              </a:rPr>
              <a:t>Iş</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hereketlerine</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fiziologiki</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talaplar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olaryň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bir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wagtda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ýerine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ýetirilmeginden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hereketleriň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tygşytlanmagyndan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ybaratdyr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hereketleri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sazlaşykly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bolmaly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Fiziologiki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tarapdan</a:t>
            </a:r>
            <a:r>
              <a:rPr lang="ru-RU"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sazlanyşykly</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iş</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hereketleri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adamyň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ukyplygyna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gowy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täsir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edýär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Sazlanyşykly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adam</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üçin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amatly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ýokary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netijeli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işlemäge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adama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psihiki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täsir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edýär</a:t>
            </a:r>
            <a:r>
              <a:rPr lang="ru-RU" dirty="0">
                <a:latin typeface="Times New Roman" panose="02020603050405020304" pitchFamily="18" charset="0"/>
                <a:cs typeface="Times New Roman" panose="02020603050405020304" pitchFamily="18" charset="0"/>
              </a:rPr>
              <a:t>.</a:t>
            </a:r>
          </a:p>
          <a:p>
            <a:r>
              <a:rPr lang="ru-RU" dirty="0" err="1">
                <a:latin typeface="Times New Roman" panose="02020603050405020304" pitchFamily="18" charset="0"/>
                <a:cs typeface="Times New Roman" panose="02020603050405020304" pitchFamily="18" charset="0"/>
              </a:rPr>
              <a:t>Zähmet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prosesini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rasionallaşdyrmagyň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wajyp</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fiziologiki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çäreleriniň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biri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bolup</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dürs</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sazlaşygyň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döredilmegi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çykyş</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edýär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Adamyň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nerw</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my</a:t>
            </a:r>
            <a:r>
              <a:rPr lang="sq-AL" dirty="0">
                <a:latin typeface="Times New Roman" panose="02020603050405020304" pitchFamily="18" charset="0"/>
                <a:cs typeface="Times New Roman" panose="02020603050405020304" pitchFamily="18" charset="0"/>
              </a:rPr>
              <a:t>ş</a:t>
            </a:r>
            <a:r>
              <a:rPr lang="ru-RU" dirty="0" err="1">
                <a:latin typeface="Times New Roman" panose="02020603050405020304" pitchFamily="18" charset="0"/>
                <a:cs typeface="Times New Roman" panose="02020603050405020304" pitchFamily="18" charset="0"/>
              </a:rPr>
              <a:t>sa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harajatlarynyň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nukdaýnazaryndan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sazlaşykly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ýerine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ýetirilýän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has</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tygşytlydyr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Fiziologlaryň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maglumatlaryna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görä</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sazlaşyksyz</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garanyňda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sazlaşykly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zähmet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öndürijiligi</a:t>
            </a:r>
            <a:r>
              <a:rPr lang="ru-RU" dirty="0">
                <a:latin typeface="Times New Roman" panose="02020603050405020304" pitchFamily="18" charset="0"/>
                <a:cs typeface="Times New Roman" panose="02020603050405020304" pitchFamily="18" charset="0"/>
              </a:rPr>
              <a:t> 15-20 % </a:t>
            </a:r>
            <a:r>
              <a:rPr lang="ru-RU" dirty="0" err="1">
                <a:latin typeface="Times New Roman" panose="02020603050405020304" pitchFamily="18" charset="0"/>
                <a:cs typeface="Times New Roman" panose="02020603050405020304" pitchFamily="18" charset="0"/>
              </a:rPr>
              <a:t>ýokary</a:t>
            </a:r>
            <a:r>
              <a:rPr lang="ru-RU" dirty="0">
                <a:latin typeface="Times New Roman" panose="02020603050405020304" pitchFamily="18" charset="0"/>
                <a:cs typeface="Times New Roman" panose="02020603050405020304" pitchFamily="18" charset="0"/>
              </a:rPr>
              <a:t>.</a:t>
            </a:r>
          </a:p>
          <a:p>
            <a:r>
              <a:rPr lang="ru-RU" dirty="0" err="1">
                <a:latin typeface="Times New Roman" panose="02020603050405020304" pitchFamily="18" charset="0"/>
                <a:cs typeface="Times New Roman" panose="02020603050405020304" pitchFamily="18" charset="0"/>
              </a:rPr>
              <a:t>Monotonlygyň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fiziologiki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esasy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bolup</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birmeňzeş</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gaýtalanýan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ukyňy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getirýän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togtaýan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hereketler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çykyş</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edýär</a:t>
            </a:r>
            <a:r>
              <a:rPr lang="ru-RU" dirty="0">
                <a:latin typeface="Times New Roman" panose="02020603050405020304" pitchFamily="18" charset="0"/>
                <a:cs typeface="Times New Roman" panose="02020603050405020304" pitchFamily="18" charset="0"/>
              </a:rPr>
              <a:t>. </a:t>
            </a:r>
          </a:p>
          <a:p>
            <a:r>
              <a:rPr lang="en-US" i="1" dirty="0" err="1">
                <a:latin typeface="Times New Roman" panose="02020603050405020304" pitchFamily="18" charset="0"/>
                <a:cs typeface="Times New Roman" panose="02020603050405020304" pitchFamily="18" charset="0"/>
              </a:rPr>
              <a:t>Monotonllylygy</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peseltmegiň</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esasy</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ugry</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aşakdakylardan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ybaratdyr</a:t>
            </a:r>
            <a:r>
              <a:rPr lang="en-US" i="1"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lvl="0"/>
            <a:r>
              <a:rPr lang="en-US" dirty="0" err="1">
                <a:latin typeface="Times New Roman" panose="02020603050405020304" pitchFamily="18" charset="0"/>
                <a:cs typeface="Times New Roman" panose="02020603050405020304" pitchFamily="18" charset="0"/>
              </a:rPr>
              <a:t>önümçilik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operasiýalaryny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rasional</a:t>
            </a:r>
            <a:r>
              <a:rPr lang="sq-AL" dirty="0">
                <a:latin typeface="Times New Roman" panose="02020603050405020304" pitchFamily="18" charset="0"/>
                <a:cs typeface="Times New Roman" panose="02020603050405020304" pitchFamily="18" charset="0"/>
              </a:rPr>
              <a:t> taslamagyň </a:t>
            </a:r>
            <a:r>
              <a:rPr lang="en-US" dirty="0" err="1">
                <a:latin typeface="Times New Roman" panose="02020603050405020304" pitchFamily="18" charset="0"/>
                <a:cs typeface="Times New Roman" panose="02020603050405020304" pitchFamily="18" charset="0"/>
              </a:rPr>
              <a:t>esasynda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zähmet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prosesiniň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böleklere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bölünmegini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çäklendirmek</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lvl="0"/>
            <a:r>
              <a:rPr lang="en-US" dirty="0" err="1">
                <a:latin typeface="Times New Roman" panose="02020603050405020304" pitchFamily="18" charset="0"/>
                <a:cs typeface="Times New Roman" panose="02020603050405020304" pitchFamily="18" charset="0"/>
              </a:rPr>
              <a:t>dürli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operasiýalaryň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yzygider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günde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ýerine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ýetirilmegi</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lvl="0"/>
            <a:r>
              <a:rPr lang="en-US" dirty="0" err="1">
                <a:latin typeface="Times New Roman" panose="02020603050405020304" pitchFamily="18" charset="0"/>
                <a:cs typeface="Times New Roman" panose="02020603050405020304" pitchFamily="18" charset="0"/>
              </a:rPr>
              <a:t>gytaklaýyn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işe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ukyplylyga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laýyklykda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iş</a:t>
            </a:r>
            <a:r>
              <a:rPr lang="en-US" dirty="0">
                <a:latin typeface="Times New Roman" panose="02020603050405020304" pitchFamily="18" charset="0"/>
                <a:cs typeface="Times New Roman" panose="02020603050405020304" pitchFamily="18" charset="0"/>
              </a:rPr>
              <a:t> </a:t>
            </a:r>
            <a:r>
              <a:rPr lang="sq-AL" dirty="0">
                <a:latin typeface="Times New Roman" panose="02020603050405020304" pitchFamily="18" charset="0"/>
                <a:cs typeface="Times New Roman" panose="02020603050405020304" pitchFamily="18" charset="0"/>
              </a:rPr>
              <a:t>çalyşyk </a:t>
            </a:r>
            <a:r>
              <a:rPr lang="en-US" dirty="0" err="1">
                <a:latin typeface="Times New Roman" panose="02020603050405020304" pitchFamily="18" charset="0"/>
                <a:cs typeface="Times New Roman" panose="02020603050405020304" pitchFamily="18" charset="0"/>
              </a:rPr>
              <a:t>iniň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dowamynda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iş</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depgininiň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üýtgemegi</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043285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16632"/>
            <a:ext cx="7920880" cy="6832640"/>
          </a:xfrm>
          <a:prstGeom prst="rect">
            <a:avLst/>
          </a:prstGeom>
        </p:spPr>
        <p:txBody>
          <a:bodyPr wrap="square">
            <a:spAutoFit/>
          </a:bodyPr>
          <a:lstStyle/>
          <a:p>
            <a:pPr lvl="0"/>
            <a:r>
              <a:rPr lang="en-US" sz="2000" dirty="0" err="1">
                <a:latin typeface="Times New Roman" panose="02020603050405020304" pitchFamily="18" charset="0"/>
                <a:cs typeface="Times New Roman" panose="02020603050405020304" pitchFamily="18" charset="0"/>
              </a:rPr>
              <a:t>monoton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işe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gatnaşygy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boýunça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olaryň</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şahsy-psihologiki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aýratynlygyny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hasaba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almak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bilen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işgärleriň</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ýör</a:t>
            </a:r>
            <a:r>
              <a:rPr lang="ru-RU" sz="2000" dirty="0">
                <a:latin typeface="Times New Roman" panose="02020603050405020304" pitchFamily="18" charset="0"/>
                <a:cs typeface="Times New Roman" panose="02020603050405020304" pitchFamily="18" charset="0"/>
              </a:rPr>
              <a:t>i</a:t>
            </a:r>
            <a:r>
              <a:rPr lang="en-US" sz="2000" dirty="0" err="1">
                <a:latin typeface="Times New Roman" panose="02020603050405020304" pitchFamily="18" charset="0"/>
                <a:cs typeface="Times New Roman" panose="02020603050405020304" pitchFamily="18" charset="0"/>
              </a:rPr>
              <a:t>te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saýla</a:t>
            </a:r>
            <a:r>
              <a:rPr lang="ru-RU" sz="2000" dirty="0">
                <a:latin typeface="Times New Roman" panose="02020603050405020304" pitchFamily="18" charset="0"/>
                <a:cs typeface="Times New Roman" panose="02020603050405020304" pitchFamily="18" charset="0"/>
              </a:rPr>
              <a:t>w</a:t>
            </a:r>
            <a:r>
              <a:rPr lang="en-US" sz="2000" dirty="0" err="1">
                <a:latin typeface="Times New Roman" panose="02020603050405020304" pitchFamily="18" charset="0"/>
                <a:cs typeface="Times New Roman" panose="02020603050405020304" pitchFamily="18" charset="0"/>
              </a:rPr>
              <a:t>yny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geçirmek</a:t>
            </a:r>
            <a:r>
              <a:rPr lang="en-US" sz="2000" dirty="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a:p>
            <a:pPr lvl="0"/>
            <a:r>
              <a:rPr lang="en-US" sz="2000" dirty="0" err="1">
                <a:latin typeface="Times New Roman" panose="02020603050405020304" pitchFamily="18" charset="0"/>
                <a:cs typeface="Times New Roman" panose="02020603050405020304" pitchFamily="18" charset="0"/>
              </a:rPr>
              <a:t>funksional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sazyň</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reňkiň</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kömegi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bilen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ünsüň</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bölünmegi</a:t>
            </a:r>
            <a:r>
              <a:rPr lang="en-US" sz="2000" dirty="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a:p>
            <a:pPr lvl="0"/>
            <a:r>
              <a:rPr lang="en-US" sz="2000" dirty="0" err="1">
                <a:latin typeface="Times New Roman" panose="02020603050405020304" pitchFamily="18" charset="0"/>
                <a:cs typeface="Times New Roman" panose="02020603050405020304" pitchFamily="18" charset="0"/>
              </a:rPr>
              <a:t>önümçilik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gimnastikasynyň</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geçirilmegi</a:t>
            </a:r>
            <a:r>
              <a:rPr lang="en-US" sz="2000" dirty="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a:p>
            <a:r>
              <a:rPr lang="en-US" sz="2000" dirty="0" err="1">
                <a:latin typeface="Times New Roman" panose="02020603050405020304" pitchFamily="18" charset="0"/>
                <a:cs typeface="Times New Roman" panose="02020603050405020304" pitchFamily="18" charset="0"/>
              </a:rPr>
              <a:t>Önümçilikde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diňe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sanitar</a:t>
            </a:r>
            <a:r>
              <a:rPr lang="en-US" sz="2000" dirty="0">
                <a:latin typeface="Times New Roman" panose="02020603050405020304" pitchFamily="18" charset="0"/>
                <a:cs typeface="Times New Roman" panose="02020603050405020304" pitchFamily="18" charset="0"/>
              </a:rPr>
              <a:t> – </a:t>
            </a:r>
            <a:r>
              <a:rPr lang="en-US" sz="2000" dirty="0" err="1">
                <a:latin typeface="Times New Roman" panose="02020603050405020304" pitchFamily="18" charset="0"/>
                <a:cs typeface="Times New Roman" panose="02020603050405020304" pitchFamily="18" charset="0"/>
              </a:rPr>
              <a:t>gigiýeniki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faktorlaryň</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normalara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gabat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gelmegi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däl</a:t>
            </a:r>
            <a:r>
              <a:rPr lang="en-US" sz="2000" dirty="0">
                <a:latin typeface="Times New Roman" panose="02020603050405020304" pitchFamily="18" charset="0"/>
                <a:cs typeface="Times New Roman" panose="02020603050405020304" pitchFamily="18" charset="0"/>
              </a:rPr>
              <a:t>-de, </a:t>
            </a:r>
            <a:r>
              <a:rPr lang="en-US" sz="2000" dirty="0" err="1">
                <a:latin typeface="Times New Roman" panose="02020603050405020304" pitchFamily="18" charset="0"/>
                <a:cs typeface="Times New Roman" panose="02020603050405020304" pitchFamily="18" charset="0"/>
              </a:rPr>
              <a:t>eýsem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estetiki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faktorlary</a:t>
            </a:r>
            <a:r>
              <a:rPr lang="en-US" sz="2000" dirty="0">
                <a:latin typeface="Times New Roman" panose="02020603050405020304" pitchFamily="18" charset="0"/>
                <a:cs typeface="Times New Roman" panose="02020603050405020304" pitchFamily="18" charset="0"/>
              </a:rPr>
              <a:t> hem </a:t>
            </a:r>
            <a:r>
              <a:rPr lang="en-US" sz="2000" dirty="0" err="1">
                <a:latin typeface="Times New Roman" panose="02020603050405020304" pitchFamily="18" charset="0"/>
                <a:cs typeface="Times New Roman" panose="02020603050405020304" pitchFamily="18" charset="0"/>
              </a:rPr>
              <a:t>göz</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öňünde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tutmalydyr</a:t>
            </a:r>
            <a:r>
              <a:rPr lang="en-US" sz="2000"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Estetiki</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faktorlara</a:t>
            </a:r>
            <a:r>
              <a:rPr lang="en-US" sz="2000" i="1" dirty="0">
                <a:latin typeface="Times New Roman" panose="02020603050405020304" pitchFamily="18" charset="0"/>
                <a:cs typeface="Times New Roman" panose="02020603050405020304" pitchFamily="18" charset="0"/>
              </a:rPr>
              <a:t> </a:t>
            </a:r>
            <a:r>
              <a:rPr lang="sq-AL" sz="2000" i="1" dirty="0">
                <a:latin typeface="Times New Roman" panose="02020603050405020304" pitchFamily="18" charset="0"/>
                <a:cs typeface="Times New Roman" panose="02020603050405020304" pitchFamily="18" charset="0"/>
              </a:rPr>
              <a:t>aşakdakylar</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degişli</a:t>
            </a:r>
            <a:r>
              <a:rPr lang="en-US" sz="2000" i="1" dirty="0">
                <a:latin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cs typeface="Times New Roman" panose="02020603050405020304" pitchFamily="18" charset="0"/>
            </a:endParaRPr>
          </a:p>
          <a:p>
            <a:pPr lvl="0"/>
            <a:r>
              <a:rPr lang="en-US" sz="2000" dirty="0" err="1">
                <a:latin typeface="Times New Roman" panose="02020603050405020304" pitchFamily="18" charset="0"/>
                <a:cs typeface="Times New Roman" panose="02020603050405020304" pitchFamily="18" charset="0"/>
              </a:rPr>
              <a:t>funksional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saz</a:t>
            </a:r>
            <a:r>
              <a:rPr lang="en-US" sz="2000" dirty="0">
                <a:latin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cs typeface="Times New Roman" panose="02020603050405020304" pitchFamily="18" charset="0"/>
            </a:endParaRPr>
          </a:p>
          <a:p>
            <a:pPr lvl="0"/>
            <a:r>
              <a:rPr lang="en-US" sz="2000" dirty="0" err="1">
                <a:latin typeface="Times New Roman" panose="02020603050405020304" pitchFamily="18" charset="0"/>
                <a:cs typeface="Times New Roman" panose="02020603050405020304" pitchFamily="18" charset="0"/>
              </a:rPr>
              <a:t>jaýlaryň</a:t>
            </a:r>
            <a:r>
              <a:rPr lang="en-US" sz="2000" dirty="0">
                <a:latin typeface="Times New Roman" panose="02020603050405020304" pitchFamily="18" charset="0"/>
                <a:cs typeface="Times New Roman" panose="02020603050405020304" pitchFamily="18" charset="0"/>
              </a:rPr>
              <a:t> we </a:t>
            </a:r>
            <a:r>
              <a:rPr lang="en-US" sz="2000" dirty="0" err="1">
                <a:latin typeface="Times New Roman" panose="02020603050405020304" pitchFamily="18" charset="0"/>
                <a:cs typeface="Times New Roman" panose="02020603050405020304" pitchFamily="18" charset="0"/>
              </a:rPr>
              <a:t>iş</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ýerleriň</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reňklenmegi</a:t>
            </a:r>
            <a:r>
              <a:rPr lang="en-US" sz="2000" dirty="0">
                <a:latin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cs typeface="Times New Roman" panose="02020603050405020304" pitchFamily="18" charset="0"/>
            </a:endParaRPr>
          </a:p>
          <a:p>
            <a:pPr lvl="0"/>
            <a:r>
              <a:rPr lang="en-US" sz="2000" dirty="0" err="1">
                <a:latin typeface="Times New Roman" panose="02020603050405020304" pitchFamily="18" charset="0"/>
                <a:cs typeface="Times New Roman" panose="02020603050405020304" pitchFamily="18" charset="0"/>
              </a:rPr>
              <a:t>önümçilik</a:t>
            </a:r>
            <a:r>
              <a:rPr lang="en-US" sz="2000" dirty="0">
                <a:latin typeface="Times New Roman" panose="02020603050405020304" pitchFamily="18" charset="0"/>
                <a:cs typeface="Times New Roman" panose="02020603050405020304" pitchFamily="18" charset="0"/>
              </a:rPr>
              <a:t> we </a:t>
            </a:r>
            <a:r>
              <a:rPr lang="en-US" sz="2000" dirty="0" err="1">
                <a:latin typeface="Times New Roman" panose="02020603050405020304" pitchFamily="18" charset="0"/>
                <a:cs typeface="Times New Roman" panose="02020603050405020304" pitchFamily="18" charset="0"/>
              </a:rPr>
              <a:t>ýaşaýyş</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meýdançalaryň</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sehleriň</a:t>
            </a:r>
            <a:r>
              <a:rPr lang="en-US" sz="2000" dirty="0">
                <a:latin typeface="Times New Roman" panose="02020603050405020304" pitchFamily="18" charset="0"/>
                <a:cs typeface="Times New Roman" panose="02020603050405020304" pitchFamily="18" charset="0"/>
              </a:rPr>
              <a:t> we </a:t>
            </a:r>
            <a:r>
              <a:rPr lang="en-US" sz="2000" dirty="0" err="1">
                <a:latin typeface="Times New Roman" panose="02020603050405020304" pitchFamily="18" charset="0"/>
                <a:cs typeface="Times New Roman" panose="02020603050405020304" pitchFamily="18" charset="0"/>
              </a:rPr>
              <a:t>kärhananyň</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meýdanynyň</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töweregini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bagy-bossana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öwürmek</a:t>
            </a:r>
            <a:r>
              <a:rPr lang="en-US" sz="2000" dirty="0">
                <a:latin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cs typeface="Times New Roman" panose="02020603050405020304" pitchFamily="18" charset="0"/>
            </a:endParaRPr>
          </a:p>
          <a:p>
            <a:pPr lvl="0"/>
            <a:r>
              <a:rPr lang="en-US" sz="2000" dirty="0" err="1">
                <a:latin typeface="Times New Roman" panose="02020603050405020304" pitchFamily="18" charset="0"/>
                <a:cs typeface="Times New Roman" panose="02020603050405020304" pitchFamily="18" charset="0"/>
              </a:rPr>
              <a:t>işçileriň</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ýöriteleşdirilen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geýim-eşik</a:t>
            </a:r>
            <a:r>
              <a:rPr lang="en-US" sz="2000" dirty="0">
                <a:latin typeface="Times New Roman" panose="02020603050405020304" pitchFamily="18" charset="0"/>
                <a:cs typeface="Times New Roman" panose="02020603050405020304" pitchFamily="18" charset="0"/>
              </a:rPr>
              <a:t> we </a:t>
            </a:r>
            <a:r>
              <a:rPr lang="en-US" sz="2000" dirty="0" err="1">
                <a:latin typeface="Times New Roman" panose="02020603050405020304" pitchFamily="18" charset="0"/>
                <a:cs typeface="Times New Roman" panose="02020603050405020304" pitchFamily="18" charset="0"/>
              </a:rPr>
              <a:t>aýak</a:t>
            </a:r>
            <a:r>
              <a:rPr lang="en-US" sz="2000" dirty="0">
                <a:latin typeface="Times New Roman" panose="02020603050405020304" pitchFamily="18" charset="0"/>
                <a:cs typeface="Times New Roman" panose="02020603050405020304" pitchFamily="18" charset="0"/>
              </a:rPr>
              <a:t>-gap </a:t>
            </a:r>
            <a:r>
              <a:rPr lang="en-US" sz="2000" dirty="0" err="1">
                <a:latin typeface="Times New Roman" panose="02020603050405020304" pitchFamily="18" charset="0"/>
                <a:cs typeface="Times New Roman" panose="02020603050405020304" pitchFamily="18" charset="0"/>
              </a:rPr>
              <a:t>bilen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üpjünçiligi</a:t>
            </a:r>
            <a:r>
              <a:rPr lang="en-US" sz="2000" dirty="0">
                <a:latin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cs typeface="Times New Roman" panose="02020603050405020304" pitchFamily="18" charset="0"/>
            </a:endParaRPr>
          </a:p>
          <a:p>
            <a:r>
              <a:rPr lang="en-US" sz="2000" dirty="0" err="1">
                <a:latin typeface="Times New Roman" panose="02020603050405020304" pitchFamily="18" charset="0"/>
                <a:cs typeface="Times New Roman" panose="02020603050405020304" pitchFamily="18" charset="0"/>
              </a:rPr>
              <a:t>Hemme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taraplaýyn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üpjün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edilen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iş</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ýerler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işçini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kanagatlandyrmaýar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eger</a:t>
            </a:r>
            <a:r>
              <a:rPr lang="en-US" sz="2000" dirty="0">
                <a:latin typeface="Times New Roman" panose="02020603050405020304" pitchFamily="18" charset="0"/>
                <a:cs typeface="Times New Roman" panose="02020603050405020304" pitchFamily="18" charset="0"/>
              </a:rPr>
              <a:t>-de </a:t>
            </a:r>
            <a:r>
              <a:rPr lang="en-US" sz="2000" dirty="0" err="1">
                <a:latin typeface="Times New Roman" panose="02020603050405020304" pitchFamily="18" charset="0"/>
                <a:cs typeface="Times New Roman" panose="02020603050405020304" pitchFamily="18" charset="0"/>
              </a:rPr>
              <a:t>şol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iş</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ýerlerinde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umumy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medeniýet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şertleri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döredilmedik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bolsa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önümçilik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meýdançasy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meňzeş</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bolmagy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geçelgeleriň</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ýaramazlygy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zerur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abatlaşdyryşyň</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ýoklugy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işgärleriň</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dynç</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almagy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üçin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gök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baglaryň</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ýoklygy</a:t>
            </a:r>
            <a:r>
              <a:rPr lang="en-US" sz="2000" dirty="0">
                <a:latin typeface="Times New Roman" panose="02020603050405020304" pitchFamily="18" charset="0"/>
                <a:cs typeface="Times New Roman" panose="02020603050405020304" pitchFamily="18" charset="0"/>
              </a:rPr>
              <a:t> we </a:t>
            </a:r>
            <a:r>
              <a:rPr lang="en-US" sz="2000" dirty="0" err="1">
                <a:latin typeface="Times New Roman" panose="02020603050405020304" pitchFamily="18" charset="0"/>
                <a:cs typeface="Times New Roman" panose="02020603050405020304" pitchFamily="18" charset="0"/>
              </a:rPr>
              <a:t>ş.m</a:t>
            </a:r>
            <a:r>
              <a:rPr lang="en-US" sz="2000" dirty="0">
                <a:latin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cs typeface="Times New Roman" panose="02020603050405020304" pitchFamily="18" charset="0"/>
            </a:endParaRPr>
          </a:p>
          <a:p>
            <a:r>
              <a:rPr lang="en-US" sz="2000" dirty="0" err="1">
                <a:latin typeface="Times New Roman" panose="02020603050405020304" pitchFamily="18" charset="0"/>
                <a:cs typeface="Times New Roman" panose="02020603050405020304" pitchFamily="18" charset="0"/>
              </a:rPr>
              <a:t>Kärhanada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hökmany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ýagdaýda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işçiler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üçin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dynç</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otaglary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sanitar-tehniki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otaglary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geýim-eşik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çalyşyrylýan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otaglary</a:t>
            </a:r>
            <a:r>
              <a:rPr lang="en-US" sz="2000" dirty="0">
                <a:latin typeface="Times New Roman" panose="02020603050405020304" pitchFamily="18" charset="0"/>
                <a:cs typeface="Times New Roman" panose="02020603050405020304" pitchFamily="18" charset="0"/>
              </a:rPr>
              <a:t> we </a:t>
            </a:r>
            <a:r>
              <a:rPr lang="en-US" sz="2000" dirty="0" err="1">
                <a:latin typeface="Times New Roman" panose="02020603050405020304" pitchFamily="18" charset="0"/>
                <a:cs typeface="Times New Roman" panose="02020603050405020304" pitchFamily="18" charset="0"/>
              </a:rPr>
              <a:t>ş.m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bolmaly</a:t>
            </a:r>
            <a:r>
              <a:rPr lang="en-US" sz="2000" dirty="0">
                <a:latin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cs typeface="Times New Roman" panose="02020603050405020304" pitchFamily="18" charset="0"/>
            </a:endParaRPr>
          </a:p>
          <a:p>
            <a:r>
              <a:rPr lang="en-US" sz="2000" dirty="0" err="1">
                <a:latin typeface="Times New Roman" panose="02020603050405020304" pitchFamily="18" charset="0"/>
                <a:cs typeface="Times New Roman" panose="02020603050405020304" pitchFamily="18" charset="0"/>
              </a:rPr>
              <a:t>Jaýyň</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reňklenişi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görüş</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organlaryna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amatly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täsir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edýän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işgärde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işe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ukyplylygy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ýokarlandyrýan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keýpiňi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göteriji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reňkde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bolmalydyr</a:t>
            </a:r>
            <a:r>
              <a:rPr lang="en-US" sz="2000" dirty="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01686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0"/>
            <a:ext cx="8064896" cy="7017306"/>
          </a:xfrm>
          <a:prstGeom prst="rect">
            <a:avLst/>
          </a:prstGeom>
        </p:spPr>
        <p:txBody>
          <a:bodyPr wrap="square">
            <a:spAutoFit/>
          </a:bodyPr>
          <a:lstStyle/>
          <a:p>
            <a:r>
              <a:rPr lang="en-US" b="1" dirty="0">
                <a:latin typeface="Times New Roman" panose="02020603050405020304" pitchFamily="18" charset="0"/>
                <a:cs typeface="Times New Roman" panose="02020603050405020304" pitchFamily="18" charset="0"/>
              </a:rPr>
              <a:t>7.4. </a:t>
            </a:r>
            <a:r>
              <a:rPr lang="en-US" b="1" dirty="0" err="1">
                <a:latin typeface="Times New Roman" panose="02020603050405020304" pitchFamily="18" charset="0"/>
                <a:cs typeface="Times New Roman" panose="02020603050405020304" pitchFamily="18" charset="0"/>
              </a:rPr>
              <a:t>Iş</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wagtynyň</a:t>
            </a:r>
            <a:r>
              <a:rPr lang="en-US" b="1" dirty="0">
                <a:latin typeface="Times New Roman" panose="02020603050405020304" pitchFamily="18" charset="0"/>
                <a:cs typeface="Times New Roman" panose="02020603050405020304" pitchFamily="18" charset="0"/>
              </a:rPr>
              <a:t> we </a:t>
            </a:r>
            <a:r>
              <a:rPr lang="en-US" b="1" dirty="0" err="1">
                <a:latin typeface="Times New Roman" panose="02020603050405020304" pitchFamily="18" charset="0"/>
                <a:cs typeface="Times New Roman" panose="02020603050405020304" pitchFamily="18" charset="0"/>
              </a:rPr>
              <a:t>dynç</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alyşyň</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tertibi</a:t>
            </a:r>
            <a:r>
              <a:rPr lang="en-US" b="1"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Psihofiziologiýanyň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esasy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wajyp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meseleriniň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biri</a:t>
            </a:r>
            <a:r>
              <a:rPr lang="en-US" dirty="0">
                <a:latin typeface="Times New Roman" panose="02020603050405020304" pitchFamily="18" charset="0"/>
                <a:cs typeface="Times New Roman" panose="02020603050405020304" pitchFamily="18" charset="0"/>
              </a:rPr>
              <a:t> – </a:t>
            </a:r>
            <a:r>
              <a:rPr lang="en-US" dirty="0" err="1">
                <a:latin typeface="Times New Roman" panose="02020603050405020304" pitchFamily="18" charset="0"/>
                <a:cs typeface="Times New Roman" panose="02020603050405020304" pitchFamily="18" charset="0"/>
              </a:rPr>
              <a:t>bu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işiň</a:t>
            </a:r>
            <a:r>
              <a:rPr lang="en-US" dirty="0">
                <a:latin typeface="Times New Roman" panose="02020603050405020304" pitchFamily="18" charset="0"/>
                <a:cs typeface="Times New Roman" panose="02020603050405020304" pitchFamily="18" charset="0"/>
              </a:rPr>
              <a:t> we </a:t>
            </a:r>
            <a:r>
              <a:rPr lang="en-US" dirty="0" err="1">
                <a:latin typeface="Times New Roman" panose="02020603050405020304" pitchFamily="18" charset="0"/>
                <a:cs typeface="Times New Roman" panose="02020603050405020304" pitchFamily="18" charset="0"/>
              </a:rPr>
              <a:t>dynç</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alyşyň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dogry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tertibini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kesgitlemekdir</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Işçiniň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işe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ukyplylygy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iş</a:t>
            </a:r>
            <a:r>
              <a:rPr lang="en-US" dirty="0">
                <a:latin typeface="Times New Roman" panose="02020603050405020304" pitchFamily="18" charset="0"/>
                <a:cs typeface="Times New Roman" panose="02020603050405020304" pitchFamily="18" charset="0"/>
              </a:rPr>
              <a:t> </a:t>
            </a:r>
            <a:r>
              <a:rPr lang="sq-AL" dirty="0">
                <a:latin typeface="Times New Roman" panose="02020603050405020304" pitchFamily="18" charset="0"/>
                <a:cs typeface="Times New Roman" panose="02020603050405020304" pitchFamily="18" charset="0"/>
              </a:rPr>
              <a:t>çalyşyk </a:t>
            </a:r>
            <a:r>
              <a:rPr lang="en-US" dirty="0" err="1">
                <a:latin typeface="Times New Roman" panose="02020603050405020304" pitchFamily="18" charset="0"/>
                <a:cs typeface="Times New Roman" panose="02020603050405020304" pitchFamily="18" charset="0"/>
              </a:rPr>
              <a:t>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hepdäniň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başynda</a:t>
            </a:r>
            <a:r>
              <a:rPr lang="en-US" dirty="0">
                <a:latin typeface="Times New Roman" panose="02020603050405020304" pitchFamily="18" charset="0"/>
                <a:cs typeface="Times New Roman" panose="02020603050405020304" pitchFamily="18" charset="0"/>
              </a:rPr>
              <a:t> – </a:t>
            </a:r>
            <a:r>
              <a:rPr lang="en-US" dirty="0" err="1">
                <a:latin typeface="Times New Roman" panose="02020603050405020304" pitchFamily="18" charset="0"/>
                <a:cs typeface="Times New Roman" panose="02020603050405020304" pitchFamily="18" charset="0"/>
              </a:rPr>
              <a:t>ýokarlanýar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soňunda</a:t>
            </a:r>
            <a:r>
              <a:rPr lang="en-US" dirty="0">
                <a:latin typeface="Times New Roman" panose="02020603050405020304" pitchFamily="18" charset="0"/>
                <a:cs typeface="Times New Roman" panose="02020603050405020304" pitchFamily="18" charset="0"/>
              </a:rPr>
              <a:t> – </a:t>
            </a:r>
            <a:r>
              <a:rPr lang="en-US" dirty="0" err="1">
                <a:latin typeface="Times New Roman" panose="02020603050405020304" pitchFamily="18" charset="0"/>
                <a:cs typeface="Times New Roman" panose="02020603050405020304" pitchFamily="18" charset="0"/>
              </a:rPr>
              <a:t>ýadawlylygyň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işe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bolan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islegiň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peselmeginiň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hasabyna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peselýär</a:t>
            </a:r>
            <a:r>
              <a:rPr lang="en-US" dirty="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Uzak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wagtlap</a:t>
            </a:r>
            <a:r>
              <a:rPr lang="en-US" dirty="0">
                <a:latin typeface="Times New Roman" panose="02020603050405020304" pitchFamily="18" charset="0"/>
                <a:cs typeface="Times New Roman" panose="02020603050405020304" pitchFamily="18" charset="0"/>
              </a:rPr>
              <a:t> we </a:t>
            </a:r>
            <a:r>
              <a:rPr lang="en-US" dirty="0" err="1">
                <a:latin typeface="Times New Roman" panose="02020603050405020304" pitchFamily="18" charset="0"/>
                <a:cs typeface="Times New Roman" panose="02020603050405020304" pitchFamily="18" charset="0"/>
              </a:rPr>
              <a:t>intensiw</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derejede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işler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ýerine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ýetirilende</a:t>
            </a:r>
            <a:r>
              <a:rPr lang="en-US"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ýadawlylyk</a:t>
            </a:r>
            <a:r>
              <a:rPr lang="en-US" i="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döreýär</a:t>
            </a:r>
            <a:r>
              <a:rPr lang="en-US" dirty="0">
                <a:latin typeface="Times New Roman" panose="02020603050405020304" pitchFamily="18" charset="0"/>
                <a:cs typeface="Times New Roman" panose="02020603050405020304" pitchFamily="18" charset="0"/>
              </a:rPr>
              <a:t> we </a:t>
            </a:r>
            <a:r>
              <a:rPr lang="en-US" dirty="0" err="1">
                <a:latin typeface="Times New Roman" panose="02020603050405020304" pitchFamily="18" charset="0"/>
                <a:cs typeface="Times New Roman" panose="02020603050405020304" pitchFamily="18" charset="0"/>
              </a:rPr>
              <a:t>işçiniň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işe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ukyplylygyny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peseldýär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Owrenmeklik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bolsa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işler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ýerine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ýetirilende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adamyň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işe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ukyplylygyny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ýokarlandyrýar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haýyrly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wakalary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döredýär</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Adamyň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işe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ukyplylygy</a:t>
            </a:r>
            <a:r>
              <a:rPr lang="en-US" i="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ýadawlygyň</a:t>
            </a:r>
            <a:r>
              <a:rPr lang="en-US" dirty="0">
                <a:latin typeface="Times New Roman" panose="02020603050405020304" pitchFamily="18" charset="0"/>
                <a:cs typeface="Times New Roman" panose="02020603050405020304" pitchFamily="18" charset="0"/>
              </a:rPr>
              <a:t> we </a:t>
            </a:r>
            <a:r>
              <a:rPr lang="en-US" dirty="0" err="1">
                <a:latin typeface="Times New Roman" panose="02020603050405020304" pitchFamily="18" charset="0"/>
                <a:cs typeface="Times New Roman" panose="02020603050405020304" pitchFamily="18" charset="0"/>
              </a:rPr>
              <a:t>öwrenmegiň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derejeleriniň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gatnaşygy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bilen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kesgitlenilýär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olaryň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ösüşinde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wajyp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orny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merkezi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nerwi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ulgamynyň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sazlaşdyrma</a:t>
            </a:r>
            <a:r>
              <a:rPr lang="en-US" dirty="0">
                <a:latin typeface="Times New Roman" panose="02020603050405020304" pitchFamily="18" charset="0"/>
                <a:cs typeface="Times New Roman" panose="02020603050405020304" pitchFamily="18" charset="0"/>
              </a:rPr>
              <a:t> we </a:t>
            </a:r>
            <a:r>
              <a:rPr lang="en-US" dirty="0" err="1">
                <a:latin typeface="Times New Roman" panose="02020603050405020304" pitchFamily="18" charset="0"/>
                <a:cs typeface="Times New Roman" panose="02020603050405020304" pitchFamily="18" charset="0"/>
              </a:rPr>
              <a:t>dolandyrma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funksiýasy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eýeleýär</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Çala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ýadawlyk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dynç</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alynandan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soň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aýyrylýar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Şeýle</a:t>
            </a:r>
            <a:r>
              <a:rPr lang="en-US" dirty="0">
                <a:latin typeface="Times New Roman" panose="02020603050405020304" pitchFamily="18" charset="0"/>
                <a:cs typeface="Times New Roman" panose="02020603050405020304" pitchFamily="18" charset="0"/>
              </a:rPr>
              <a:t>-de, </a:t>
            </a:r>
            <a:r>
              <a:rPr lang="en-US" dirty="0" err="1">
                <a:latin typeface="Times New Roman" panose="02020603050405020304" pitchFamily="18" charset="0"/>
                <a:cs typeface="Times New Roman" panose="02020603050405020304" pitchFamily="18" charset="0"/>
              </a:rPr>
              <a:t>ýadawlygyň</a:t>
            </a:r>
            <a:r>
              <a:rPr lang="en-US" dirty="0">
                <a:latin typeface="Times New Roman" panose="02020603050405020304" pitchFamily="18" charset="0"/>
                <a:cs typeface="Times New Roman" panose="02020603050405020304" pitchFamily="18" charset="0"/>
              </a:rPr>
              <a:t> pes </a:t>
            </a:r>
            <a:r>
              <a:rPr lang="en-US" dirty="0" err="1">
                <a:latin typeface="Times New Roman" panose="02020603050405020304" pitchFamily="18" charset="0"/>
                <a:cs typeface="Times New Roman" panose="02020603050405020304" pitchFamily="18" charset="0"/>
              </a:rPr>
              <a:t>derejesi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öwrenmegiň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çalt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ösüşine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getirýär</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Önümçilik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ýadawlylygyň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öňüni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almagyň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netijeli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serişdesi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bolup</a:t>
            </a:r>
            <a:r>
              <a:rPr lang="en-US"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işiň</a:t>
            </a:r>
            <a:r>
              <a:rPr lang="en-US" b="1" i="1" dirty="0">
                <a:latin typeface="Times New Roman" panose="02020603050405020304" pitchFamily="18" charset="0"/>
                <a:cs typeface="Times New Roman" panose="02020603050405020304" pitchFamily="18" charset="0"/>
              </a:rPr>
              <a:t> we </a:t>
            </a:r>
            <a:r>
              <a:rPr lang="en-US" b="1" i="1" dirty="0" err="1">
                <a:latin typeface="Times New Roman" panose="02020603050405020304" pitchFamily="18" charset="0"/>
                <a:cs typeface="Times New Roman" panose="02020603050405020304" pitchFamily="18" charset="0"/>
              </a:rPr>
              <a:t>dynjyň</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rasional</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tertibi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çykyş</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edýär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Diýmek</a:t>
            </a:r>
            <a:r>
              <a:rPr lang="en-US" dirty="0">
                <a:latin typeface="Times New Roman" panose="02020603050405020304" pitchFamily="18" charset="0"/>
                <a:cs typeface="Times New Roman" panose="02020603050405020304" pitchFamily="18" charset="0"/>
              </a:rPr>
              <a:t>, belli </a:t>
            </a:r>
            <a:r>
              <a:rPr lang="en-US" dirty="0" err="1">
                <a:latin typeface="Times New Roman" panose="02020603050405020304" pitchFamily="18" charset="0"/>
                <a:cs typeface="Times New Roman" panose="02020603050405020304" pitchFamily="18" charset="0"/>
              </a:rPr>
              <a:t>bir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işleriň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aýratynlyklaryna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görä</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iş</a:t>
            </a:r>
            <a:r>
              <a:rPr lang="en-US" dirty="0">
                <a:latin typeface="Times New Roman" panose="02020603050405020304" pitchFamily="18" charset="0"/>
                <a:cs typeface="Times New Roman" panose="02020603050405020304" pitchFamily="18" charset="0"/>
              </a:rPr>
              <a:t> </a:t>
            </a:r>
            <a:r>
              <a:rPr lang="sq-AL" dirty="0">
                <a:latin typeface="Times New Roman" panose="02020603050405020304" pitchFamily="18" charset="0"/>
                <a:cs typeface="Times New Roman" panose="02020603050405020304" pitchFamily="18" charset="0"/>
              </a:rPr>
              <a:t>çalyşyk </a:t>
            </a:r>
            <a:r>
              <a:rPr lang="en-US" dirty="0" err="1">
                <a:latin typeface="Times New Roman" panose="02020603050405020304" pitchFamily="18" charset="0"/>
                <a:cs typeface="Times New Roman" panose="02020603050405020304" pitchFamily="18" charset="0"/>
              </a:rPr>
              <a:t>iniň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iş</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hepdäniň</a:t>
            </a:r>
            <a:r>
              <a:rPr lang="en-US" dirty="0">
                <a:latin typeface="Times New Roman" panose="02020603050405020304" pitchFamily="18" charset="0"/>
                <a:cs typeface="Times New Roman" panose="02020603050405020304" pitchFamily="18" charset="0"/>
              </a:rPr>
              <a:t> we </a:t>
            </a:r>
            <a:r>
              <a:rPr lang="en-US" dirty="0" err="1">
                <a:latin typeface="Times New Roman" panose="02020603050405020304" pitchFamily="18" charset="0"/>
                <a:cs typeface="Times New Roman" panose="02020603050405020304" pitchFamily="18" charset="0"/>
              </a:rPr>
              <a:t>ýylyň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dowamynda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dynjyň</a:t>
            </a:r>
            <a:r>
              <a:rPr lang="en-US" dirty="0">
                <a:latin typeface="Times New Roman" panose="02020603050405020304" pitchFamily="18" charset="0"/>
                <a:cs typeface="Times New Roman" panose="02020603050405020304" pitchFamily="18" charset="0"/>
              </a:rPr>
              <a:t> optimal </a:t>
            </a:r>
            <a:r>
              <a:rPr lang="en-US" dirty="0" err="1">
                <a:latin typeface="Times New Roman" panose="02020603050405020304" pitchFamily="18" charset="0"/>
                <a:cs typeface="Times New Roman" panose="02020603050405020304" pitchFamily="18" charset="0"/>
              </a:rPr>
              <a:t>dowamlylygyny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ylmy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taýdan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kesgitlenmegidir</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Önümçilik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ýadawlylygyň</a:t>
            </a:r>
            <a:r>
              <a:rPr lang="en-US" dirty="0">
                <a:latin typeface="Times New Roman" panose="02020603050405020304" pitchFamily="18" charset="0"/>
                <a:cs typeface="Times New Roman" panose="02020603050405020304" pitchFamily="18" charset="0"/>
              </a:rPr>
              <a:t> 3 </a:t>
            </a:r>
            <a:r>
              <a:rPr lang="en-US" dirty="0" err="1">
                <a:latin typeface="Times New Roman" panose="02020603050405020304" pitchFamily="18" charset="0"/>
                <a:cs typeface="Times New Roman" panose="02020603050405020304" pitchFamily="18" charset="0"/>
              </a:rPr>
              <a:t>görnüşi</a:t>
            </a:r>
            <a:r>
              <a:rPr lang="en-US" dirty="0">
                <a:latin typeface="Times New Roman" panose="02020603050405020304" pitchFamily="18" charset="0"/>
                <a:cs typeface="Times New Roman" panose="02020603050405020304" pitchFamily="18" charset="0"/>
              </a:rPr>
              <a:t> bar: </a:t>
            </a:r>
            <a:r>
              <a:rPr lang="en-US" i="1" dirty="0" err="1">
                <a:latin typeface="Times New Roman" panose="02020603050405020304" pitchFamily="18" charset="0"/>
                <a:cs typeface="Times New Roman" panose="02020603050405020304" pitchFamily="18" charset="0"/>
              </a:rPr>
              <a:t>aralyk</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halys</a:t>
            </a:r>
            <a:r>
              <a:rPr lang="en-US" i="1" dirty="0">
                <a:latin typeface="Times New Roman" panose="02020603050405020304" pitchFamily="18" charset="0"/>
                <a:cs typeface="Times New Roman" panose="02020603050405020304" pitchFamily="18" charset="0"/>
              </a:rPr>
              <a:t> we </a:t>
            </a:r>
            <a:r>
              <a:rPr lang="en-US" i="1" dirty="0" err="1">
                <a:latin typeface="Times New Roman" panose="02020603050405020304" pitchFamily="18" charset="0"/>
                <a:cs typeface="Times New Roman" panose="02020603050405020304" pitchFamily="18" charset="0"/>
              </a:rPr>
              <a:t>hroniki</a:t>
            </a:r>
            <a:r>
              <a:rPr lang="en-US" i="1" dirty="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a:p>
            <a:r>
              <a:rPr lang="en-US" b="1" i="1" dirty="0" err="1">
                <a:latin typeface="Times New Roman" panose="02020603050405020304" pitchFamily="18" charset="0"/>
                <a:cs typeface="Times New Roman" panose="02020603050405020304" pitchFamily="18" charset="0"/>
              </a:rPr>
              <a:t>Aralyk</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ýadawlykda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adam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işde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geçirilýän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dynç</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wagtynda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öz</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güýjini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dikeldýär</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en-US" b="1" i="1" dirty="0" err="1">
                <a:latin typeface="Times New Roman" panose="02020603050405020304" pitchFamily="18" charset="0"/>
                <a:cs typeface="Times New Roman" panose="02020603050405020304" pitchFamily="18" charset="0"/>
              </a:rPr>
              <a:t>Argynlylyk</a:t>
            </a:r>
            <a:r>
              <a:rPr lang="en-US" b="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işiň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başyna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çenli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adamyň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ýadawlylygynyň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aýratyn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görnüşleri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galýar</a:t>
            </a:r>
            <a:r>
              <a:rPr lang="en-US" dirty="0">
                <a:latin typeface="Times New Roman" panose="02020603050405020304" pitchFamily="18" charset="0"/>
                <a:cs typeface="Times New Roman" panose="02020603050405020304" pitchFamily="18" charset="0"/>
              </a:rPr>
              <a:t> we </a:t>
            </a:r>
            <a:r>
              <a:rPr lang="en-US" dirty="0" err="1">
                <a:latin typeface="Times New Roman" panose="02020603050405020304" pitchFamily="18" charset="0"/>
                <a:cs typeface="Times New Roman" panose="02020603050405020304" pitchFamily="18" charset="0"/>
              </a:rPr>
              <a:t>adamyň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işe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ukyplylygyny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peseldýär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Işe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ukyplylygyny</a:t>
            </a:r>
            <a:r>
              <a:rPr lang="en-US" dirty="0">
                <a:latin typeface="Times New Roman" panose="02020603050405020304" pitchFamily="18" charset="0"/>
                <a:cs typeface="Times New Roman" panose="02020603050405020304" pitchFamily="18" charset="0"/>
              </a:rPr>
              <a:t> has </a:t>
            </a:r>
            <a:r>
              <a:rPr lang="en-US" dirty="0" err="1">
                <a:latin typeface="Times New Roman" panose="02020603050405020304" pitchFamily="18" charset="0"/>
                <a:cs typeface="Times New Roman" panose="02020603050405020304" pitchFamily="18" charset="0"/>
              </a:rPr>
              <a:t>dowamly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dynç</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bilen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dikeldip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bolýar</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en-US" b="1" i="1" dirty="0" err="1">
                <a:latin typeface="Times New Roman" panose="02020603050405020304" pitchFamily="18" charset="0"/>
                <a:cs typeface="Times New Roman" panose="02020603050405020304" pitchFamily="18" charset="0"/>
              </a:rPr>
              <a:t>Hroniki</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ýadawlygy</a:t>
            </a:r>
            <a:r>
              <a:rPr lang="en-US" dirty="0">
                <a:latin typeface="Times New Roman" panose="02020603050405020304" pitchFamily="18" charset="0"/>
                <a:cs typeface="Times New Roman" panose="02020603050405020304" pitchFamily="18" charset="0"/>
              </a:rPr>
              <a:t> has </a:t>
            </a:r>
            <a:r>
              <a:rPr lang="en-US" dirty="0" err="1">
                <a:latin typeface="Times New Roman" panose="02020603050405020304" pitchFamily="18" charset="0"/>
                <a:cs typeface="Times New Roman" panose="02020603050405020304" pitchFamily="18" charset="0"/>
              </a:rPr>
              <a:t>dowamly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dynç</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bilen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ýa</a:t>
            </a:r>
            <a:r>
              <a:rPr lang="en-US" dirty="0">
                <a:latin typeface="Times New Roman" panose="02020603050405020304" pitchFamily="18" charset="0"/>
                <a:cs typeface="Times New Roman" panose="02020603050405020304" pitchFamily="18" charset="0"/>
              </a:rPr>
              <a:t>-da </a:t>
            </a:r>
            <a:r>
              <a:rPr lang="en-US" dirty="0" err="1">
                <a:latin typeface="Times New Roman" panose="02020603050405020304" pitchFamily="18" charset="0"/>
                <a:cs typeface="Times New Roman" panose="02020603050405020304" pitchFamily="18" charset="0"/>
              </a:rPr>
              <a:t>ýorite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saglygy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bejertmek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işleri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bilen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dikeldip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bolýar</a:t>
            </a:r>
            <a:r>
              <a:rPr lang="en-US" dirty="0">
                <a:latin typeface="Times New Roman" panose="02020603050405020304" pitchFamily="18" charset="0"/>
                <a:cs typeface="Times New Roman" panose="02020603050405020304" pitchFamily="18" charset="0"/>
              </a:rPr>
              <a:t>. Adam </a:t>
            </a:r>
            <a:r>
              <a:rPr lang="en-US" dirty="0" err="1">
                <a:latin typeface="Times New Roman" panose="02020603050405020304" pitchFamily="18" charset="0"/>
                <a:cs typeface="Times New Roman" panose="02020603050405020304" pitchFamily="18" charset="0"/>
              </a:rPr>
              <a:t>işden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däl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nädogry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işläninden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ýadaýar</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320950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0"/>
            <a:ext cx="8136904" cy="7017306"/>
          </a:xfrm>
          <a:prstGeom prst="rect">
            <a:avLst/>
          </a:prstGeom>
        </p:spPr>
        <p:txBody>
          <a:bodyPr wrap="square">
            <a:spAutoFit/>
          </a:bodyPr>
          <a:lstStyle/>
          <a:p>
            <a:r>
              <a:rPr lang="en-US" dirty="0" err="1">
                <a:latin typeface="Times New Roman" panose="02020603050405020304" pitchFamily="18" charset="0"/>
                <a:cs typeface="Times New Roman" panose="02020603050405020304" pitchFamily="18" charset="0"/>
              </a:rPr>
              <a:t>Biziň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ýurdymyzda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Türkmenistanyň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zähmet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hakyndaky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kanunynyň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esasynda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dynjyň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şeýle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görnüşleri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kesgitlenen</a:t>
            </a:r>
            <a:r>
              <a:rPr lang="en-US" dirty="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a:p>
            <a:pPr lvl="0"/>
            <a:r>
              <a:rPr lang="en-US" dirty="0" err="1">
                <a:latin typeface="Times New Roman" panose="02020603050405020304" pitchFamily="18" charset="0"/>
                <a:cs typeface="Times New Roman" panose="02020603050405020304" pitchFamily="18" charset="0"/>
              </a:rPr>
              <a:t>iş</a:t>
            </a:r>
            <a:r>
              <a:rPr lang="en-US" dirty="0">
                <a:latin typeface="Times New Roman" panose="02020603050405020304" pitchFamily="18" charset="0"/>
                <a:cs typeface="Times New Roman" panose="02020603050405020304" pitchFamily="18" charset="0"/>
              </a:rPr>
              <a:t> </a:t>
            </a:r>
            <a:r>
              <a:rPr lang="sq-AL" dirty="0">
                <a:latin typeface="Times New Roman" panose="02020603050405020304" pitchFamily="18" charset="0"/>
                <a:cs typeface="Times New Roman" panose="02020603050405020304" pitchFamily="18" charset="0"/>
              </a:rPr>
              <a:t>çalyşyk </a:t>
            </a:r>
            <a:r>
              <a:rPr lang="en-US" dirty="0" err="1">
                <a:latin typeface="Times New Roman" panose="02020603050405020304" pitchFamily="18" charset="0"/>
                <a:cs typeface="Times New Roman" panose="02020603050405020304" pitchFamily="18" charset="0"/>
              </a:rPr>
              <a:t>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dowamyndaky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dynç</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nahar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arakesmesi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mikrodynç</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lvl="0"/>
            <a:r>
              <a:rPr lang="en-US" dirty="0" err="1">
                <a:latin typeface="Times New Roman" panose="02020603050405020304" pitchFamily="18" charset="0"/>
                <a:cs typeface="Times New Roman" panose="02020603050405020304" pitchFamily="18" charset="0"/>
              </a:rPr>
              <a:t>iş</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gününden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soňky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dynç</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adamyň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organizminiň</a:t>
            </a:r>
            <a:r>
              <a:rPr lang="en-US" dirty="0">
                <a:latin typeface="Times New Roman" panose="02020603050405020304" pitchFamily="18" charset="0"/>
                <a:cs typeface="Times New Roman" panose="02020603050405020304" pitchFamily="18" charset="0"/>
              </a:rPr>
              <a:t> normal </a:t>
            </a:r>
            <a:r>
              <a:rPr lang="en-US" dirty="0" err="1">
                <a:latin typeface="Times New Roman" panose="02020603050405020304" pitchFamily="18" charset="0"/>
                <a:cs typeface="Times New Roman" panose="02020603050405020304" pitchFamily="18" charset="0"/>
              </a:rPr>
              <a:t>ýagdaýyny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doly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dikeldýän</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lvl="0"/>
            <a:r>
              <a:rPr lang="en-US" dirty="0" err="1">
                <a:latin typeface="Times New Roman" panose="02020603050405020304" pitchFamily="18" charset="0"/>
                <a:cs typeface="Times New Roman" panose="02020603050405020304" pitchFamily="18" charset="0"/>
              </a:rPr>
              <a:t>dynç</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günleri</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lvl="0"/>
            <a:r>
              <a:rPr lang="en-US" dirty="0" err="1">
                <a:latin typeface="Times New Roman" panose="02020603050405020304" pitchFamily="18" charset="0"/>
                <a:cs typeface="Times New Roman" panose="02020603050405020304" pitchFamily="18" charset="0"/>
              </a:rPr>
              <a:t>iş</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şertleri</a:t>
            </a:r>
            <a:r>
              <a:rPr lang="en-US" dirty="0">
                <a:latin typeface="Times New Roman" panose="02020603050405020304" pitchFamily="18" charset="0"/>
                <a:cs typeface="Times New Roman" panose="02020603050405020304" pitchFamily="18" charset="0"/>
              </a:rPr>
              <a:t> we </a:t>
            </a:r>
            <a:r>
              <a:rPr lang="en-US" dirty="0" err="1">
                <a:latin typeface="Times New Roman" panose="02020603050405020304" pitchFamily="18" charset="0"/>
                <a:cs typeface="Times New Roman" panose="02020603050405020304" pitchFamily="18" charset="0"/>
              </a:rPr>
              <a:t>aýratynlyklary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boýunça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differensirlenen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zähmet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dynç</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günleri</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lvl="0"/>
            <a:r>
              <a:rPr lang="en-US" dirty="0" err="1">
                <a:latin typeface="Times New Roman" panose="02020603050405020304" pitchFamily="18" charset="0"/>
                <a:cs typeface="Times New Roman" panose="02020603050405020304" pitchFamily="18" charset="0"/>
              </a:rPr>
              <a:t>goşmaça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zähmet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dynç</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günleri</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Dynjyň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umumy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wagty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kesgitlenenden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soň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onuň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ulanylyşy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kesgitlenýär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iş</a:t>
            </a:r>
            <a:r>
              <a:rPr lang="en-US" dirty="0">
                <a:latin typeface="Times New Roman" panose="02020603050405020304" pitchFamily="18" charset="0"/>
                <a:cs typeface="Times New Roman" panose="02020603050405020304" pitchFamily="18" charset="0"/>
              </a:rPr>
              <a:t> </a:t>
            </a:r>
            <a:r>
              <a:rPr lang="sq-AL" dirty="0">
                <a:latin typeface="Times New Roman" panose="02020603050405020304" pitchFamily="18" charset="0"/>
                <a:cs typeface="Times New Roman" panose="02020603050405020304" pitchFamily="18" charset="0"/>
              </a:rPr>
              <a:t>çalyşyk </a:t>
            </a:r>
            <a:r>
              <a:rPr lang="en-US" dirty="0" err="1">
                <a:latin typeface="Times New Roman" panose="02020603050405020304" pitchFamily="18" charset="0"/>
                <a:cs typeface="Times New Roman" panose="02020603050405020304" pitchFamily="18" charset="0"/>
              </a:rPr>
              <a:t>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dowamyndaky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dynç</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wagtlarynyň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sany</a:t>
            </a:r>
            <a:r>
              <a:rPr lang="en-US" dirty="0">
                <a:latin typeface="Times New Roman" panose="02020603050405020304" pitchFamily="18" charset="0"/>
                <a:cs typeface="Times New Roman" panose="02020603050405020304" pitchFamily="18" charset="0"/>
              </a:rPr>
              <a:t> we </a:t>
            </a:r>
            <a:r>
              <a:rPr lang="en-US" dirty="0" err="1">
                <a:latin typeface="Times New Roman" panose="02020603050405020304" pitchFamily="18" charset="0"/>
                <a:cs typeface="Times New Roman" panose="02020603050405020304" pitchFamily="18" charset="0"/>
              </a:rPr>
              <a:t>dowamlygy</a:t>
            </a:r>
            <a:r>
              <a:rPr lang="en-US" dirty="0">
                <a:latin typeface="Times New Roman" panose="02020603050405020304" pitchFamily="18" charset="0"/>
                <a:cs typeface="Times New Roman" panose="02020603050405020304" pitchFamily="18" charset="0"/>
              </a:rPr>
              <a:t>. </a:t>
            </a:r>
            <a:r>
              <a:rPr lang="en-US" u="sng" dirty="0" err="1">
                <a:latin typeface="Times New Roman" panose="02020603050405020304" pitchFamily="18" charset="0"/>
                <a:cs typeface="Times New Roman" panose="02020603050405020304" pitchFamily="18" charset="0"/>
              </a:rPr>
              <a:t>Mysal</a:t>
            </a:r>
            <a:r>
              <a:rPr lang="en-US" u="sng" dirty="0">
                <a:latin typeface="Times New Roman" panose="02020603050405020304" pitchFamily="18" charset="0"/>
                <a:cs typeface="Times New Roman" panose="02020603050405020304" pitchFamily="18" charset="0"/>
              </a:rPr>
              <a:t> </a:t>
            </a:r>
            <a:r>
              <a:rPr lang="en-US" u="sng" dirty="0" err="1">
                <a:latin typeface="Times New Roman" panose="02020603050405020304" pitchFamily="18" charset="0"/>
                <a:cs typeface="Times New Roman" panose="02020603050405020304" pitchFamily="18" charset="0"/>
              </a:rPr>
              <a:t>üçin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nahar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üçin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arakesme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wagtyny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iş</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başlanandan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soň</a:t>
            </a:r>
            <a:r>
              <a:rPr lang="en-US" dirty="0">
                <a:latin typeface="Times New Roman" panose="02020603050405020304" pitchFamily="18" charset="0"/>
                <a:cs typeface="Times New Roman" panose="02020603050405020304" pitchFamily="18" charset="0"/>
              </a:rPr>
              <a:t> 4 </a:t>
            </a:r>
            <a:r>
              <a:rPr lang="en-US" dirty="0" err="1">
                <a:latin typeface="Times New Roman" panose="02020603050405020304" pitchFamily="18" charset="0"/>
                <a:cs typeface="Times New Roman" panose="02020603050405020304" pitchFamily="18" charset="0"/>
              </a:rPr>
              <a:t>sagatdan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gijä</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galman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geçirmeli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dowamlygy</a:t>
            </a:r>
            <a:r>
              <a:rPr lang="en-US" dirty="0">
                <a:latin typeface="Times New Roman" panose="02020603050405020304" pitchFamily="18" charset="0"/>
                <a:cs typeface="Times New Roman" panose="02020603050405020304" pitchFamily="18" charset="0"/>
              </a:rPr>
              <a:t> 45-60 </a:t>
            </a:r>
            <a:r>
              <a:rPr lang="en-US" dirty="0" err="1">
                <a:latin typeface="Times New Roman" panose="02020603050405020304" pitchFamily="18" charset="0"/>
                <a:cs typeface="Times New Roman" panose="02020603050405020304" pitchFamily="18" charset="0"/>
              </a:rPr>
              <a:t>minut</a:t>
            </a:r>
            <a:r>
              <a:rPr lang="en-US" dirty="0">
                <a:latin typeface="Times New Roman" panose="02020603050405020304" pitchFamily="18" charset="0"/>
                <a:cs typeface="Times New Roman" panose="02020603050405020304" pitchFamily="18" charset="0"/>
              </a:rPr>
              <a:t>. Eger </a:t>
            </a:r>
            <a:r>
              <a:rPr lang="en-US" dirty="0" err="1">
                <a:latin typeface="Times New Roman" panose="02020603050405020304" pitchFamily="18" charset="0"/>
                <a:cs typeface="Times New Roman" panose="02020603050405020304" pitchFamily="18" charset="0"/>
              </a:rPr>
              <a:t>dynç</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wagty</a:t>
            </a:r>
            <a:r>
              <a:rPr lang="en-US" dirty="0">
                <a:latin typeface="Times New Roman" panose="02020603050405020304" pitchFamily="18" charset="0"/>
                <a:cs typeface="Times New Roman" panose="02020603050405020304" pitchFamily="18" charset="0"/>
              </a:rPr>
              <a:t> 1 </a:t>
            </a:r>
            <a:r>
              <a:rPr lang="en-US" dirty="0" err="1">
                <a:latin typeface="Times New Roman" panose="02020603050405020304" pitchFamily="18" charset="0"/>
                <a:cs typeface="Times New Roman" panose="02020603050405020304" pitchFamily="18" charset="0"/>
              </a:rPr>
              <a:t>sagatdan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köp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bolsa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onda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zähmet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öndürijiligiň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peselmegine</a:t>
            </a:r>
            <a:r>
              <a:rPr lang="en-US" dirty="0">
                <a:latin typeface="Times New Roman" panose="02020603050405020304" pitchFamily="18" charset="0"/>
                <a:cs typeface="Times New Roman" panose="02020603050405020304" pitchFamily="18" charset="0"/>
              </a:rPr>
              <a:t> we “</a:t>
            </a:r>
            <a:r>
              <a:rPr lang="en-US" dirty="0" err="1">
                <a:latin typeface="Times New Roman" panose="02020603050405020304" pitchFamily="18" charset="0"/>
                <a:cs typeface="Times New Roman" panose="02020603050405020304" pitchFamily="18" charset="0"/>
              </a:rPr>
              <a:t>işe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girişme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wagtynyň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uzalmagyna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getirýär</a:t>
            </a:r>
            <a:r>
              <a:rPr lang="en-US" dirty="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Ýokary</a:t>
            </a:r>
            <a:r>
              <a:rPr lang="en-US"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nerw</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güýji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talap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edýän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işler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üçin</a:t>
            </a:r>
            <a:r>
              <a:rPr lang="en-US" dirty="0">
                <a:latin typeface="Times New Roman" panose="02020603050405020304" pitchFamily="18" charset="0"/>
                <a:cs typeface="Times New Roman" panose="02020603050405020304" pitchFamily="18" charset="0"/>
              </a:rPr>
              <a:t> has </a:t>
            </a:r>
            <a:r>
              <a:rPr lang="en-US" dirty="0" err="1">
                <a:latin typeface="Times New Roman" panose="02020603050405020304" pitchFamily="18" charset="0"/>
                <a:cs typeface="Times New Roman" panose="02020603050405020304" pitchFamily="18" charset="0"/>
              </a:rPr>
              <a:t>çalt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ýöne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gysga</a:t>
            </a:r>
            <a:r>
              <a:rPr lang="en-US" dirty="0">
                <a:latin typeface="Times New Roman" panose="02020603050405020304" pitchFamily="18" charset="0"/>
                <a:cs typeface="Times New Roman" panose="02020603050405020304" pitchFamily="18" charset="0"/>
              </a:rPr>
              <a:t> (3-5 </a:t>
            </a:r>
            <a:r>
              <a:rPr lang="en-US" dirty="0" err="1">
                <a:latin typeface="Times New Roman" panose="02020603050405020304" pitchFamily="18" charset="0"/>
                <a:cs typeface="Times New Roman" panose="02020603050405020304" pitchFamily="18" charset="0"/>
              </a:rPr>
              <a:t>minut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arakesmeleri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girizmeli</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Ýokary</a:t>
            </a:r>
            <a:r>
              <a:rPr lang="en-US"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fiziki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güýji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talap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edýän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işlerde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çalt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däl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ýöne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uzak</a:t>
            </a:r>
            <a:r>
              <a:rPr lang="en-US" dirty="0">
                <a:latin typeface="Times New Roman" panose="02020603050405020304" pitchFamily="18" charset="0"/>
                <a:cs typeface="Times New Roman" panose="02020603050405020304" pitchFamily="18" charset="0"/>
              </a:rPr>
              <a:t> (10 </a:t>
            </a:r>
            <a:r>
              <a:rPr lang="en-US" dirty="0" err="1">
                <a:latin typeface="Times New Roman" panose="02020603050405020304" pitchFamily="18" charset="0"/>
                <a:cs typeface="Times New Roman" panose="02020603050405020304" pitchFamily="18" charset="0"/>
              </a:rPr>
              <a:t>minuda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çenli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arakesmeleri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girizmeli</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en-US" dirty="0" err="1" smtClean="0">
                <a:latin typeface="Times New Roman" panose="02020603050405020304" pitchFamily="18" charset="0"/>
                <a:cs typeface="Times New Roman" panose="02020603050405020304" pitchFamily="18" charset="0"/>
              </a:rPr>
              <a:t>Önümçilik</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gimnastika</a:t>
            </a:r>
            <a:r>
              <a:rPr lang="en-US" dirty="0">
                <a:latin typeface="Times New Roman" panose="02020603050405020304" pitchFamily="18" charset="0"/>
                <a:cs typeface="Times New Roman" panose="02020603050405020304" pitchFamily="18" charset="0"/>
              </a:rPr>
              <a:t> hem </a:t>
            </a:r>
            <a:r>
              <a:rPr lang="en-US" dirty="0" err="1">
                <a:latin typeface="Times New Roman" panose="02020603050405020304" pitchFamily="18" charset="0"/>
                <a:cs typeface="Times New Roman" panose="02020603050405020304" pitchFamily="18" charset="0"/>
              </a:rPr>
              <a:t>dynjyň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aktiw</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görnüşidir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Tejribäniň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görkezişi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ýaly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önümçilik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gimnastika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işçiniň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önüm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öndürijiligini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ortaça</a:t>
            </a:r>
            <a:r>
              <a:rPr lang="en-US" dirty="0">
                <a:latin typeface="Times New Roman" panose="02020603050405020304" pitchFamily="18" charset="0"/>
                <a:cs typeface="Times New Roman" panose="02020603050405020304" pitchFamily="18" charset="0"/>
              </a:rPr>
              <a:t> 17 % </a:t>
            </a:r>
            <a:r>
              <a:rPr lang="en-US" dirty="0" err="1">
                <a:latin typeface="Times New Roman" panose="02020603050405020304" pitchFamily="18" charset="0"/>
                <a:cs typeface="Times New Roman" panose="02020603050405020304" pitchFamily="18" charset="0"/>
              </a:rPr>
              <a:t>ýokarlandyrýar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Ýokary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depginli</a:t>
            </a:r>
            <a:r>
              <a:rPr lang="en-US" dirty="0">
                <a:latin typeface="Times New Roman" panose="02020603050405020304" pitchFamily="18" charset="0"/>
                <a:cs typeface="Times New Roman" panose="02020603050405020304" pitchFamily="18" charset="0"/>
              </a:rPr>
              <a:t> we </a:t>
            </a:r>
            <a:r>
              <a:rPr lang="en-US" dirty="0" err="1">
                <a:latin typeface="Times New Roman" panose="02020603050405020304" pitchFamily="18" charset="0"/>
                <a:cs typeface="Times New Roman" panose="02020603050405020304" pitchFamily="18" charset="0"/>
              </a:rPr>
              <a:t>agyr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işlerde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arkaýynlyk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ýagdaýly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dynç</a:t>
            </a:r>
            <a:r>
              <a:rPr lang="en-US" dirty="0">
                <a:latin typeface="Times New Roman" panose="02020603050405020304" pitchFamily="18" charset="0"/>
                <a:cs typeface="Times New Roman" panose="02020603050405020304" pitchFamily="18" charset="0"/>
              </a:rPr>
              <a:t> has </a:t>
            </a:r>
            <a:r>
              <a:rPr lang="en-US" dirty="0" err="1">
                <a:latin typeface="Times New Roman" panose="02020603050405020304" pitchFamily="18" charset="0"/>
                <a:cs typeface="Times New Roman" panose="02020603050405020304" pitchFamily="18" charset="0"/>
              </a:rPr>
              <a:t>netijeli</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Iş</a:t>
            </a:r>
            <a:r>
              <a:rPr lang="en-US" dirty="0">
                <a:latin typeface="Times New Roman" panose="02020603050405020304" pitchFamily="18" charset="0"/>
                <a:cs typeface="Times New Roman" panose="02020603050405020304" pitchFamily="18" charset="0"/>
              </a:rPr>
              <a:t> </a:t>
            </a:r>
            <a:r>
              <a:rPr lang="sq-AL" dirty="0">
                <a:latin typeface="Times New Roman" panose="02020603050405020304" pitchFamily="18" charset="0"/>
                <a:cs typeface="Times New Roman" panose="02020603050405020304" pitchFamily="18" charset="0"/>
              </a:rPr>
              <a:t>çalyşyk </a:t>
            </a:r>
            <a:r>
              <a:rPr lang="en-US" dirty="0" err="1">
                <a:latin typeface="Times New Roman" panose="02020603050405020304" pitchFamily="18" charset="0"/>
                <a:cs typeface="Times New Roman" panose="02020603050405020304" pitchFamily="18" charset="0"/>
              </a:rPr>
              <a:t>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dowamlylygy</a:t>
            </a:r>
            <a:r>
              <a:rPr lang="en-US" dirty="0">
                <a:latin typeface="Times New Roman" panose="02020603050405020304" pitchFamily="18" charset="0"/>
                <a:cs typeface="Times New Roman" panose="02020603050405020304" pitchFamily="18" charset="0"/>
              </a:rPr>
              <a:t> we </a:t>
            </a:r>
            <a:r>
              <a:rPr lang="en-US" dirty="0" err="1">
                <a:latin typeface="Times New Roman" panose="02020603050405020304" pitchFamily="18" charset="0"/>
                <a:cs typeface="Times New Roman" panose="02020603050405020304" pitchFamily="18" charset="0"/>
              </a:rPr>
              <a:t>ýyllyk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zähmet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rugsadynyň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dowamlylygy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kanun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bilen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kesgitlenýär</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Ertirki</a:t>
            </a:r>
            <a:r>
              <a:rPr lang="en-US" dirty="0">
                <a:latin typeface="Times New Roman" panose="02020603050405020304" pitchFamily="18" charset="0"/>
                <a:cs typeface="Times New Roman" panose="02020603050405020304" pitchFamily="18" charset="0"/>
              </a:rPr>
              <a:t> we </a:t>
            </a:r>
            <a:r>
              <a:rPr lang="en-US" dirty="0" err="1">
                <a:latin typeface="Times New Roman" panose="02020603050405020304" pitchFamily="18" charset="0"/>
                <a:cs typeface="Times New Roman" panose="02020603050405020304" pitchFamily="18" charset="0"/>
              </a:rPr>
              <a:t>gündüzki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sagatlarda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adamyň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işe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ukyplylygy</a:t>
            </a:r>
            <a:r>
              <a:rPr lang="en-US" dirty="0">
                <a:latin typeface="Times New Roman" panose="02020603050405020304" pitchFamily="18" charset="0"/>
                <a:cs typeface="Times New Roman" panose="02020603050405020304" pitchFamily="18" charset="0"/>
              </a:rPr>
              <a:t> has </a:t>
            </a:r>
            <a:r>
              <a:rPr lang="en-US" dirty="0" err="1">
                <a:latin typeface="Times New Roman" panose="02020603050405020304" pitchFamily="18" charset="0"/>
                <a:cs typeface="Times New Roman" panose="02020603050405020304" pitchFamily="18" charset="0"/>
              </a:rPr>
              <a:t>ýokary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şonuň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üçin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birinji</a:t>
            </a:r>
            <a:r>
              <a:rPr lang="en-US" dirty="0">
                <a:latin typeface="Times New Roman" panose="02020603050405020304" pitchFamily="18" charset="0"/>
                <a:cs typeface="Times New Roman" panose="02020603050405020304" pitchFamily="18" charset="0"/>
              </a:rPr>
              <a:t> </a:t>
            </a:r>
            <a:r>
              <a:rPr lang="sq-AL" dirty="0">
                <a:latin typeface="Times New Roman" panose="02020603050405020304" pitchFamily="18" charset="0"/>
                <a:cs typeface="Times New Roman" panose="02020603050405020304" pitchFamily="18" charset="0"/>
              </a:rPr>
              <a:t>çalyşyk </a:t>
            </a:r>
            <a:r>
              <a:rPr lang="en-US" dirty="0" err="1">
                <a:latin typeface="Times New Roman" panose="02020603050405020304" pitchFamily="18" charset="0"/>
                <a:cs typeface="Times New Roman" panose="02020603050405020304" pitchFamily="18" charset="0"/>
              </a:rPr>
              <a:t>däki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iş</a:t>
            </a:r>
            <a:r>
              <a:rPr lang="en-US" dirty="0">
                <a:latin typeface="Times New Roman" panose="02020603050405020304" pitchFamily="18" charset="0"/>
                <a:cs typeface="Times New Roman" panose="02020603050405020304" pitchFamily="18" charset="0"/>
              </a:rPr>
              <a:t> has </a:t>
            </a:r>
            <a:r>
              <a:rPr lang="en-US" dirty="0" err="1">
                <a:latin typeface="Times New Roman" panose="02020603050405020304" pitchFamily="18" charset="0"/>
                <a:cs typeface="Times New Roman" panose="02020603050405020304" pitchFamily="18" charset="0"/>
              </a:rPr>
              <a:t>netijeli</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5-günlik, </a:t>
            </a:r>
            <a:r>
              <a:rPr lang="en-US" dirty="0" err="1">
                <a:latin typeface="Times New Roman" panose="02020603050405020304" pitchFamily="18" charset="0"/>
                <a:cs typeface="Times New Roman" panose="02020603050405020304" pitchFamily="18" charset="0"/>
              </a:rPr>
              <a:t>gijeki</a:t>
            </a:r>
            <a:r>
              <a:rPr lang="en-US" dirty="0">
                <a:latin typeface="Times New Roman" panose="02020603050405020304" pitchFamily="18" charset="0"/>
                <a:cs typeface="Times New Roman" panose="02020603050405020304" pitchFamily="18" charset="0"/>
              </a:rPr>
              <a:t> </a:t>
            </a:r>
            <a:r>
              <a:rPr lang="sq-AL" dirty="0">
                <a:latin typeface="Times New Roman" panose="02020603050405020304" pitchFamily="18" charset="0"/>
                <a:cs typeface="Times New Roman" panose="02020603050405020304" pitchFamily="18" charset="0"/>
              </a:rPr>
              <a:t>çalyşyk </a:t>
            </a:r>
            <a:r>
              <a:rPr lang="en-US" dirty="0" err="1">
                <a:latin typeface="Times New Roman" panose="02020603050405020304" pitchFamily="18" charset="0"/>
                <a:cs typeface="Times New Roman" panose="02020603050405020304" pitchFamily="18" charset="0"/>
              </a:rPr>
              <a:t>siz</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iş</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hepde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zähmetiň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gurnalyşynyň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psihofiziologiki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talaplaryna</a:t>
            </a:r>
            <a:r>
              <a:rPr lang="en-US" dirty="0">
                <a:latin typeface="Times New Roman" panose="02020603050405020304" pitchFamily="18" charset="0"/>
                <a:cs typeface="Times New Roman" panose="02020603050405020304" pitchFamily="18" charset="0"/>
              </a:rPr>
              <a:t> has </a:t>
            </a:r>
            <a:r>
              <a:rPr lang="en-US" dirty="0" err="1">
                <a:latin typeface="Times New Roman" panose="02020603050405020304" pitchFamily="18" charset="0"/>
                <a:cs typeface="Times New Roman" panose="02020603050405020304" pitchFamily="18" charset="0"/>
              </a:rPr>
              <a:t>gabat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gelýär</a:t>
            </a:r>
            <a:r>
              <a:rPr lang="en-US">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16459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33429"/>
            <a:ext cx="8316416" cy="7171194"/>
          </a:xfrm>
          <a:prstGeom prst="rect">
            <a:avLst/>
          </a:prstGeom>
        </p:spPr>
        <p:txBody>
          <a:bodyPr wrap="square">
            <a:spAutoFit/>
          </a:bodyPr>
          <a:lstStyle/>
          <a:p>
            <a:r>
              <a:rPr lang="sq-AL" sz="2000" b="1" dirty="0">
                <a:latin typeface="Times New Roman" panose="02020603050405020304" pitchFamily="18" charset="0"/>
                <a:cs typeface="Times New Roman" panose="02020603050405020304" pitchFamily="18" charset="0"/>
              </a:rPr>
              <a:t>7.1. Zähmetiň şerti barada düşünje.</a:t>
            </a:r>
            <a:endParaRPr lang="ru-RU" sz="2000" dirty="0">
              <a:latin typeface="Times New Roman" panose="02020603050405020304" pitchFamily="18" charset="0"/>
              <a:cs typeface="Times New Roman" panose="02020603050405020304" pitchFamily="18" charset="0"/>
            </a:endParaRPr>
          </a:p>
          <a:p>
            <a:r>
              <a:rPr lang="ru-RU" sz="2000" b="1" i="1" dirty="0" err="1">
                <a:latin typeface="Times New Roman" panose="02020603050405020304" pitchFamily="18" charset="0"/>
                <a:cs typeface="Times New Roman" panose="02020603050405020304" pitchFamily="18" charset="0"/>
              </a:rPr>
              <a:t>Zähmetiň</a:t>
            </a:r>
            <a:r>
              <a:rPr lang="ru-RU" sz="2000" b="1" i="1" dirty="0">
                <a:latin typeface="Times New Roman" panose="02020603050405020304" pitchFamily="18" charset="0"/>
                <a:cs typeface="Times New Roman" panose="02020603050405020304" pitchFamily="18" charset="0"/>
              </a:rPr>
              <a:t> </a:t>
            </a:r>
            <a:r>
              <a:rPr lang="ru-RU" sz="2000" b="1" i="1" dirty="0" err="1">
                <a:latin typeface="Times New Roman" panose="02020603050405020304" pitchFamily="18" charset="0"/>
                <a:cs typeface="Times New Roman" panose="02020603050405020304" pitchFamily="18" charset="0"/>
              </a:rPr>
              <a:t>şerti</a:t>
            </a:r>
            <a:r>
              <a:rPr lang="ru-RU" sz="2000" b="1" i="1" dirty="0">
                <a:latin typeface="Times New Roman" panose="02020603050405020304" pitchFamily="18" charset="0"/>
                <a:cs typeface="Times New Roman" panose="02020603050405020304" pitchFamily="18" charset="0"/>
              </a:rPr>
              <a:t> </a:t>
            </a:r>
            <a:r>
              <a:rPr lang="sq-AL" sz="2000" i="1" dirty="0">
                <a:latin typeface="Times New Roman" panose="02020603050405020304" pitchFamily="18" charset="0"/>
                <a:cs typeface="Times New Roman" panose="02020603050405020304" pitchFamily="18" charset="0"/>
              </a:rPr>
              <a:t>– bu zähmet prosesiniň geçiş gurşawyny häsiýetlendirýän, sosial-ykdysady, tehniki-guramaçylyk we adaty-tebigy häsiýetli özara baglanyşykly faktorlaryň täsiri astynda emele gelýän we adamyň saglygyna, zähmete ukyplylygyna, onuň zähmete gatnaşygyna we işiň beýleki ykdysady netijelerine täsir edýän çylşyrymly obýektiw hadysadyr.</a:t>
            </a:r>
            <a:endParaRPr lang="ru-RU" sz="2000" dirty="0">
              <a:latin typeface="Times New Roman" panose="02020603050405020304" pitchFamily="18" charset="0"/>
              <a:cs typeface="Times New Roman" panose="02020603050405020304" pitchFamily="18" charset="0"/>
            </a:endParaRPr>
          </a:p>
          <a:p>
            <a:r>
              <a:rPr lang="sq-AL" sz="2000" i="1" dirty="0">
                <a:latin typeface="Times New Roman" panose="02020603050405020304" pitchFamily="18" charset="0"/>
                <a:cs typeface="Times New Roman" panose="02020603050405020304" pitchFamily="18" charset="0"/>
              </a:rPr>
              <a:t>Zähmetiň şertleriniň emele gelmegine we üýtgemegine täsir edýän faktorlary 4 topara bölmek bolar:</a:t>
            </a:r>
            <a:endParaRPr lang="ru-RU" sz="2000" dirty="0">
              <a:latin typeface="Times New Roman" panose="02020603050405020304" pitchFamily="18" charset="0"/>
              <a:cs typeface="Times New Roman" panose="02020603050405020304" pitchFamily="18" charset="0"/>
            </a:endParaRPr>
          </a:p>
          <a:p>
            <a:r>
              <a:rPr lang="sq-AL" sz="2000" dirty="0">
                <a:latin typeface="Times New Roman" panose="02020603050405020304" pitchFamily="18" charset="0"/>
                <a:cs typeface="Times New Roman" panose="02020603050405020304" pitchFamily="18" charset="0"/>
              </a:rPr>
              <a:t>Birinji topara jemgyýetde zähmetkeşleriň ýagdaýyny şertlendirýän </a:t>
            </a:r>
            <a:r>
              <a:rPr lang="sq-AL" sz="2000" b="1" i="1" dirty="0">
                <a:latin typeface="Times New Roman" panose="02020603050405020304" pitchFamily="18" charset="0"/>
                <a:cs typeface="Times New Roman" panose="02020603050405020304" pitchFamily="18" charset="0"/>
              </a:rPr>
              <a:t>sosial-ykdysady faktorlary</a:t>
            </a:r>
            <a:r>
              <a:rPr lang="sq-AL" sz="2000" dirty="0">
                <a:latin typeface="Times New Roman" panose="02020603050405020304" pitchFamily="18" charset="0"/>
                <a:cs typeface="Times New Roman" panose="02020603050405020304" pitchFamily="18" charset="0"/>
              </a:rPr>
              <a:t> </a:t>
            </a:r>
            <a:r>
              <a:rPr lang="sq-AL" sz="2000" i="1" dirty="0">
                <a:latin typeface="Times New Roman" panose="02020603050405020304" pitchFamily="18" charset="0"/>
                <a:cs typeface="Times New Roman" panose="02020603050405020304" pitchFamily="18" charset="0"/>
              </a:rPr>
              <a:t>degişli. Bu topara aşakdaky faktorlar girýär:</a:t>
            </a:r>
            <a:endParaRPr lang="ru-RU" sz="2000" dirty="0">
              <a:latin typeface="Times New Roman" panose="02020603050405020304" pitchFamily="18" charset="0"/>
              <a:cs typeface="Times New Roman" panose="02020603050405020304" pitchFamily="18" charset="0"/>
            </a:endParaRPr>
          </a:p>
          <a:p>
            <a:pPr lvl="0"/>
            <a:r>
              <a:rPr lang="sq-AL" sz="2000" i="1" dirty="0">
                <a:latin typeface="Times New Roman" panose="02020603050405020304" pitchFamily="18" charset="0"/>
                <a:cs typeface="Times New Roman" panose="02020603050405020304" pitchFamily="18" charset="0"/>
              </a:rPr>
              <a:t>normatiw-hukuk faktorlar</a:t>
            </a:r>
            <a:r>
              <a:rPr lang="sq-AL" sz="2000" dirty="0">
                <a:latin typeface="Times New Roman" panose="02020603050405020304" pitchFamily="18" charset="0"/>
                <a:cs typeface="Times New Roman" panose="02020603050405020304" pitchFamily="18" charset="0"/>
              </a:rPr>
              <a:t> (zähmet hakyndaky kanun, guramanyň çägindäki düzgün, norma we standart, zähmete hak tölenişi, zähmetiň şerti we goragy, zähmetiň we dynjyň tertibi, işgärleriň aýry-aýry toparlaryna (kategoriýalaryna) ýeňillikleri we sosial kepillikleri bellemek, şeýle hem olaryň ýerine ýetirilişine döwlet we jemgyýetçilik gözegçilik ulgamy);</a:t>
            </a:r>
            <a:endParaRPr lang="ru-RU" sz="2000" dirty="0">
              <a:latin typeface="Times New Roman" panose="02020603050405020304" pitchFamily="18" charset="0"/>
              <a:cs typeface="Times New Roman" panose="02020603050405020304" pitchFamily="18" charset="0"/>
            </a:endParaRPr>
          </a:p>
          <a:p>
            <a:pPr lvl="0"/>
            <a:r>
              <a:rPr lang="sq-AL" sz="2000" dirty="0">
                <a:latin typeface="Times New Roman" panose="02020603050405020304" pitchFamily="18" charset="0"/>
                <a:cs typeface="Times New Roman" panose="02020603050405020304" pitchFamily="18" charset="0"/>
              </a:rPr>
              <a:t>jemgyýetde zähmet işiniň çägine we zähmetiň şertine gatnaşygy, işgärleriň düzümini we aýratynlyklaryny, dolandyryşyň görnüşini we ş.m. häsiýetlendirýän </a:t>
            </a:r>
            <a:r>
              <a:rPr lang="sq-AL" sz="2000" i="1" dirty="0">
                <a:latin typeface="Times New Roman" panose="02020603050405020304" pitchFamily="18" charset="0"/>
                <a:cs typeface="Times New Roman" panose="02020603050405020304" pitchFamily="18" charset="0"/>
              </a:rPr>
              <a:t>sosial-psihologiki faktorlar</a:t>
            </a:r>
            <a:r>
              <a:rPr lang="sq-AL" sz="2000" dirty="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a:p>
            <a:pPr lvl="0"/>
            <a:r>
              <a:rPr lang="sq-AL" i="1" dirty="0">
                <a:latin typeface="Times New Roman" panose="02020603050405020304" pitchFamily="18" charset="0"/>
                <a:cs typeface="Times New Roman" panose="02020603050405020304" pitchFamily="18" charset="0"/>
              </a:rPr>
              <a:t>jemgyýetçilik faktorlar</a:t>
            </a:r>
            <a:r>
              <a:rPr lang="sq-AL" dirty="0">
                <a:latin typeface="Times New Roman" panose="02020603050405020304" pitchFamily="18" charset="0"/>
                <a:cs typeface="Times New Roman" panose="02020603050405020304" pitchFamily="18" charset="0"/>
              </a:rPr>
              <a:t> (ekologiki ýagdaýy gowulandyrmaga jemgyýetçilik guramaçylygy we hereketi, ama</a:t>
            </a:r>
            <a:r>
              <a:rPr lang="ru-RU" dirty="0">
                <a:latin typeface="Times New Roman" panose="02020603050405020304" pitchFamily="18" charset="0"/>
                <a:cs typeface="Times New Roman" panose="02020603050405020304" pitchFamily="18" charset="0"/>
              </a:rPr>
              <a:t>t</a:t>
            </a:r>
            <a:r>
              <a:rPr lang="sq-AL" dirty="0">
                <a:latin typeface="Times New Roman" panose="02020603050405020304" pitchFamily="18" charset="0"/>
                <a:cs typeface="Times New Roman" panose="02020603050405020304" pitchFamily="18" charset="0"/>
              </a:rPr>
              <a:t>ly şertleri döretmek we beýlekiler.);</a:t>
            </a:r>
            <a:endParaRPr lang="ru-RU" dirty="0">
              <a:latin typeface="Times New Roman" panose="02020603050405020304" pitchFamily="18" charset="0"/>
              <a:cs typeface="Times New Roman" panose="02020603050405020304" pitchFamily="18" charset="0"/>
            </a:endParaRPr>
          </a:p>
          <a:p>
            <a:pPr lvl="0"/>
            <a:r>
              <a:rPr lang="sq-AL" i="1" dirty="0">
                <a:latin typeface="Times New Roman" panose="02020603050405020304" pitchFamily="18" charset="0"/>
                <a:cs typeface="Times New Roman" panose="02020603050405020304" pitchFamily="18" charset="0"/>
              </a:rPr>
              <a:t>ykdysady faktorlar</a:t>
            </a:r>
            <a:r>
              <a:rPr lang="sq-AL" dirty="0">
                <a:latin typeface="Times New Roman" panose="02020603050405020304" pitchFamily="18" charset="0"/>
                <a:cs typeface="Times New Roman" panose="02020603050405020304" pitchFamily="18" charset="0"/>
              </a:rPr>
              <a:t> (bir tarapdan-işgärlere ýeňillikler, kepillikler we öwezini dolmalar ulgamy, beýleki tarapdan – normalary, standartlary we beýlekileri bozmalara ykdysady sanksiýalar ulgamy).</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325970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33429"/>
            <a:ext cx="8064896" cy="6863417"/>
          </a:xfrm>
          <a:prstGeom prst="rect">
            <a:avLst/>
          </a:prstGeom>
        </p:spPr>
        <p:txBody>
          <a:bodyPr wrap="square">
            <a:spAutoFit/>
          </a:bodyPr>
          <a:lstStyle/>
          <a:p>
            <a:r>
              <a:rPr lang="sq-AL" sz="2000" dirty="0">
                <a:latin typeface="Times New Roman" panose="02020603050405020304" pitchFamily="18" charset="0"/>
                <a:cs typeface="Times New Roman" panose="02020603050405020304" pitchFamily="18" charset="0"/>
              </a:rPr>
              <a:t>Ikinji topar faktorlara – </a:t>
            </a:r>
            <a:r>
              <a:rPr lang="sq-AL" sz="2000" b="1" i="1" dirty="0">
                <a:latin typeface="Times New Roman" panose="02020603050405020304" pitchFamily="18" charset="0"/>
                <a:cs typeface="Times New Roman" panose="02020603050405020304" pitchFamily="18" charset="0"/>
              </a:rPr>
              <a:t>tehniki we guramaçylyk faktorlary </a:t>
            </a:r>
            <a:r>
              <a:rPr lang="sq-AL" sz="2000" dirty="0">
                <a:latin typeface="Times New Roman" panose="02020603050405020304" pitchFamily="18" charset="0"/>
                <a:cs typeface="Times New Roman" panose="02020603050405020304" pitchFamily="18" charset="0"/>
              </a:rPr>
              <a:t>degişli. Bu faktorlar zähmet şertleriniň material bölekleri bolan zähmet serişdeleriniň, zähmet predmetleriniň, tehnologiki prosesiň, önümçiligiň, zähmetiň, dolandyryşyň guramaçylyk formasynyň, zähmetiň we dynjyň tertibiniň, zähmetiň bölünişiginiň we kooperirlenmeginiň formasynyň, zähmetiň täriniň we usulynyň, zähmeti kadalaşdyrmagyň we ş.m. emele gelmegine gös-göni täsir edýär. </a:t>
            </a:r>
            <a:endParaRPr lang="ru-RU" sz="2000" dirty="0">
              <a:latin typeface="Times New Roman" panose="02020603050405020304" pitchFamily="18" charset="0"/>
              <a:cs typeface="Times New Roman" panose="02020603050405020304" pitchFamily="18" charset="0"/>
            </a:endParaRPr>
          </a:p>
          <a:p>
            <a:r>
              <a:rPr lang="sq-AL" sz="2000" dirty="0">
                <a:latin typeface="Times New Roman" panose="02020603050405020304" pitchFamily="18" charset="0"/>
                <a:cs typeface="Times New Roman" panose="02020603050405020304" pitchFamily="18" charset="0"/>
              </a:rPr>
              <a:t>Üçünji topar faktorlara – zähmet prosesiniň geçýän ýeriniň geografo-klimatiki, geologiki we biologiki aýratynlyklarynyň işgärlere täsirini häsiýetlendirýän </a:t>
            </a:r>
            <a:r>
              <a:rPr lang="sq-AL" sz="2000" b="1" i="1" dirty="0">
                <a:latin typeface="Times New Roman" panose="02020603050405020304" pitchFamily="18" charset="0"/>
                <a:cs typeface="Times New Roman" panose="02020603050405020304" pitchFamily="18" charset="0"/>
              </a:rPr>
              <a:t>adaty-tebigy faktorlary</a:t>
            </a:r>
            <a:r>
              <a:rPr lang="sq-AL" sz="2000" dirty="0">
                <a:latin typeface="Times New Roman" panose="02020603050405020304" pitchFamily="18" charset="0"/>
                <a:cs typeface="Times New Roman" panose="02020603050405020304" pitchFamily="18" charset="0"/>
              </a:rPr>
              <a:t> degişlidir.</a:t>
            </a:r>
            <a:endParaRPr lang="ru-RU" sz="2000" dirty="0">
              <a:latin typeface="Times New Roman" panose="02020603050405020304" pitchFamily="18" charset="0"/>
              <a:cs typeface="Times New Roman" panose="02020603050405020304" pitchFamily="18" charset="0"/>
            </a:endParaRPr>
          </a:p>
          <a:p>
            <a:r>
              <a:rPr lang="sq-AL" sz="2000" dirty="0">
                <a:latin typeface="Times New Roman" panose="02020603050405020304" pitchFamily="18" charset="0"/>
                <a:cs typeface="Times New Roman" panose="02020603050405020304" pitchFamily="18" charset="0"/>
              </a:rPr>
              <a:t>Dördünji topara – işgärleriň iýmitlendirilişiniň guralyşy bilen bagly bolan </a:t>
            </a:r>
            <a:r>
              <a:rPr lang="sq-AL" sz="2000" b="1" i="1" dirty="0">
                <a:latin typeface="Times New Roman" panose="02020603050405020304" pitchFamily="18" charset="0"/>
                <a:cs typeface="Times New Roman" panose="02020603050405020304" pitchFamily="18" charset="0"/>
              </a:rPr>
              <a:t>hojalyk –durmuş faktorlary</a:t>
            </a:r>
            <a:r>
              <a:rPr lang="sq-AL" sz="2000" dirty="0">
                <a:latin typeface="Times New Roman" panose="02020603050405020304" pitchFamily="18" charset="0"/>
                <a:cs typeface="Times New Roman" panose="02020603050405020304" pitchFamily="18" charset="0"/>
              </a:rPr>
              <a:t> degişlidir.</a:t>
            </a:r>
            <a:endParaRPr lang="ru-RU" sz="2000" dirty="0">
              <a:latin typeface="Times New Roman" panose="02020603050405020304" pitchFamily="18" charset="0"/>
              <a:cs typeface="Times New Roman" panose="02020603050405020304" pitchFamily="18" charset="0"/>
            </a:endParaRPr>
          </a:p>
          <a:p>
            <a:r>
              <a:rPr lang="sq-AL" sz="2000" dirty="0">
                <a:latin typeface="Times New Roman" panose="02020603050405020304" pitchFamily="18" charset="0"/>
                <a:cs typeface="Times New Roman" panose="02020603050405020304" pitchFamily="18" charset="0"/>
              </a:rPr>
              <a:t>Dürli görnüşli faktorlaryň täsiri astynda emele gelýän zähmet şertleri adama täsiri boýunça dürli bölekleriň jemini özünde jemleýär. Zähmetiň şertleriniň hemme böleklerini 4 topara bölmek bolar.</a:t>
            </a:r>
            <a:endParaRPr lang="ru-RU" sz="2000" dirty="0">
              <a:latin typeface="Times New Roman" panose="02020603050405020304" pitchFamily="18" charset="0"/>
              <a:cs typeface="Times New Roman" panose="02020603050405020304" pitchFamily="18" charset="0"/>
            </a:endParaRPr>
          </a:p>
          <a:p>
            <a:r>
              <a:rPr lang="sq-AL" sz="2000" dirty="0">
                <a:latin typeface="Times New Roman" panose="02020603050405020304" pitchFamily="18" charset="0"/>
                <a:cs typeface="Times New Roman" panose="02020603050405020304" pitchFamily="18" charset="0"/>
              </a:rPr>
              <a:t>Birinji topar bölekleri sanitar-gigiýeniki gözegçilikleriň usuly arkaly kadalaşdyrylýanlygy we sanlaýyn bahalandyrylýanlygy bilen baglanyşykly öz adyna eýe bolan, zähmetiň </a:t>
            </a:r>
            <a:r>
              <a:rPr lang="sq-AL" sz="2000" b="1" i="1" dirty="0">
                <a:latin typeface="Times New Roman" panose="02020603050405020304" pitchFamily="18" charset="0"/>
                <a:cs typeface="Times New Roman" panose="02020603050405020304" pitchFamily="18" charset="0"/>
              </a:rPr>
              <a:t>sanitar-gigiýeniki bölekleri</a:t>
            </a:r>
            <a:r>
              <a:rPr lang="sq-AL" sz="2000" dirty="0">
                <a:latin typeface="Times New Roman" panose="02020603050405020304" pitchFamily="18" charset="0"/>
                <a:cs typeface="Times New Roman" panose="02020603050405020304" pitchFamily="18" charset="0"/>
              </a:rPr>
              <a:t> düzýär. Bu topara predmetleýin daşky gurşawy emele getirýän hemme bölekleri goşýarlar. Olara mikroklimat, howa gurşawynyň ýagdaýy (howanyň tozanlylygy, gazlylygy), ýagtylandyryş, önümçilik şöhlelenmesi, galmagaly, wibrasiýasy we ş.m. degişlidir. </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402033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260648"/>
            <a:ext cx="8064896" cy="6247864"/>
          </a:xfrm>
          <a:prstGeom prst="rect">
            <a:avLst/>
          </a:prstGeom>
        </p:spPr>
        <p:txBody>
          <a:bodyPr wrap="square">
            <a:spAutoFit/>
          </a:bodyPr>
          <a:lstStyle/>
          <a:p>
            <a:r>
              <a:rPr lang="sq-AL" sz="2000" dirty="0">
                <a:latin typeface="Times New Roman" panose="02020603050405020304" pitchFamily="18" charset="0"/>
                <a:cs typeface="Times New Roman" panose="02020603050405020304" pitchFamily="18" charset="0"/>
              </a:rPr>
              <a:t>Bu topara girýän bölekleriň hemmesi diýen ýaly standartlaryň, sanitar normalaryň we talaplaryň üsti bilen kadalaşdyrylýar.</a:t>
            </a:r>
            <a:endParaRPr lang="ru-RU" sz="2000" dirty="0">
              <a:latin typeface="Times New Roman" panose="02020603050405020304" pitchFamily="18" charset="0"/>
              <a:cs typeface="Times New Roman" panose="02020603050405020304" pitchFamily="18" charset="0"/>
            </a:endParaRPr>
          </a:p>
          <a:p>
            <a:r>
              <a:rPr lang="sq-AL" sz="2000" dirty="0">
                <a:latin typeface="Times New Roman" panose="02020603050405020304" pitchFamily="18" charset="0"/>
                <a:cs typeface="Times New Roman" panose="02020603050405020304" pitchFamily="18" charset="0"/>
              </a:rPr>
              <a:t>Ikinji topar bölekleri zähmet işiniň, zähmet prosesinde adamyň nerw ulgamynyň we psihikasynyň mazmuny bilen şertlendirilen </a:t>
            </a:r>
            <a:r>
              <a:rPr lang="sq-AL" sz="2000" b="1" i="1" dirty="0">
                <a:latin typeface="Times New Roman" panose="02020603050405020304" pitchFamily="18" charset="0"/>
                <a:cs typeface="Times New Roman" panose="02020603050405020304" pitchFamily="18" charset="0"/>
              </a:rPr>
              <a:t>psihologiki we fiziologiki bölekleri</a:t>
            </a:r>
            <a:r>
              <a:rPr lang="sq-AL" sz="2000" dirty="0">
                <a:latin typeface="Times New Roman" panose="02020603050405020304" pitchFamily="18" charset="0"/>
                <a:cs typeface="Times New Roman" panose="02020603050405020304" pitchFamily="18" charset="0"/>
              </a:rPr>
              <a:t> düzýär. Olara fiziki we nerw-psihiki agramlar, işiň monotonlygy, depgini, sazlaşygy we beýlekiler degişlidir.</a:t>
            </a:r>
            <a:endParaRPr lang="ru-RU" sz="2000" dirty="0">
              <a:latin typeface="Times New Roman" panose="02020603050405020304" pitchFamily="18" charset="0"/>
              <a:cs typeface="Times New Roman" panose="02020603050405020304" pitchFamily="18" charset="0"/>
            </a:endParaRPr>
          </a:p>
          <a:p>
            <a:r>
              <a:rPr lang="sq-AL" sz="2000" dirty="0">
                <a:latin typeface="Times New Roman" panose="02020603050405020304" pitchFamily="18" charset="0"/>
                <a:cs typeface="Times New Roman" panose="02020603050405020304" pitchFamily="18" charset="0"/>
              </a:rPr>
              <a:t>Üçünji topar bölekleri adamda zähmetiň geçýän gurşawyna onuň çeperçilik nukdaýnazaryndan duýgurlyk gatnaşygyny emele getirýän </a:t>
            </a:r>
            <a:r>
              <a:rPr lang="sq-AL" sz="2000" b="1" i="1" dirty="0">
                <a:latin typeface="Times New Roman" panose="02020603050405020304" pitchFamily="18" charset="0"/>
                <a:cs typeface="Times New Roman" panose="02020603050405020304" pitchFamily="18" charset="0"/>
              </a:rPr>
              <a:t>estetiki bölekleri </a:t>
            </a:r>
            <a:r>
              <a:rPr lang="sq-AL" sz="2000" dirty="0">
                <a:latin typeface="Times New Roman" panose="02020603050405020304" pitchFamily="18" charset="0"/>
                <a:cs typeface="Times New Roman" panose="02020603050405020304" pitchFamily="18" charset="0"/>
              </a:rPr>
              <a:t>düzýär. Olar kesgitli bir duýgylyk (emosiýa) ýagdaýynyň emele gelmegine täsir edýärler. Muňa önümçilik enjamlaryň, iş ýeriniň goşmaça enjamlaşdyrylyşynyň we önümçilik geýiminiň, agaçlary oturtmagyň we otlary ekmegiň arhitektur-konstruktor-çeperçilik eksterýer we interýer (gaşky we içki bezeg) bezegi we beýlekiler degişlidir.</a:t>
            </a:r>
            <a:endParaRPr lang="ru-RU" sz="2000" dirty="0">
              <a:latin typeface="Times New Roman" panose="02020603050405020304" pitchFamily="18" charset="0"/>
              <a:cs typeface="Times New Roman" panose="02020603050405020304" pitchFamily="18" charset="0"/>
            </a:endParaRPr>
          </a:p>
          <a:p>
            <a:r>
              <a:rPr lang="sq-AL" sz="2000" dirty="0">
                <a:latin typeface="Times New Roman" panose="02020603050405020304" pitchFamily="18" charset="0"/>
                <a:cs typeface="Times New Roman" panose="02020603050405020304" pitchFamily="18" charset="0"/>
              </a:rPr>
              <a:t>Dördünji topar bölekleri işgäre laýyk gelýän psihologiki, duýgy hyjuwyny döredýän we sosial-psihologiki faktorlaryň täsiri astynda emele gelýän, işgäriň we işgärler toparynyň psihologiki ýagdaýyny häsiýetlendirýän </a:t>
            </a:r>
            <a:r>
              <a:rPr lang="sq-AL" sz="2000" b="1" i="1" dirty="0">
                <a:latin typeface="Times New Roman" panose="02020603050405020304" pitchFamily="18" charset="0"/>
                <a:cs typeface="Times New Roman" panose="02020603050405020304" pitchFamily="18" charset="0"/>
              </a:rPr>
              <a:t>sosial-psihologiki bölekler</a:t>
            </a:r>
            <a:r>
              <a:rPr lang="sq-AL" sz="2000" dirty="0">
                <a:latin typeface="Times New Roman" panose="02020603050405020304" pitchFamily="18" charset="0"/>
                <a:cs typeface="Times New Roman" panose="02020603050405020304" pitchFamily="18" charset="0"/>
              </a:rPr>
              <a:t> düzýär. Bu toparyň böleklerini san taýdan bahalandyrmak has kyn. Olara normalar, standartlar ýok. Ýöne, bölekleriň maglumatlaryny sosiologiki gözegçilikleriň kömegi bilen öwrenmek, olary ölçemegiň obýektiw esasyny döredýär.</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964417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88640"/>
            <a:ext cx="7992888" cy="6555641"/>
          </a:xfrm>
          <a:prstGeom prst="rect">
            <a:avLst/>
          </a:prstGeom>
        </p:spPr>
        <p:txBody>
          <a:bodyPr wrap="square">
            <a:spAutoFit/>
          </a:bodyPr>
          <a:lstStyle/>
          <a:p>
            <a:r>
              <a:rPr lang="sq-AL" sz="2000" b="1" dirty="0">
                <a:latin typeface="Times New Roman" panose="02020603050405020304" pitchFamily="18" charset="0"/>
                <a:cs typeface="Times New Roman" panose="02020603050405020304" pitchFamily="18" charset="0"/>
              </a:rPr>
              <a:t>7.2. Zähmetiň sanitar-gigiýeniki şertleri.</a:t>
            </a:r>
            <a:endParaRPr lang="ru-RU" sz="2000" dirty="0">
              <a:latin typeface="Times New Roman" panose="02020603050405020304" pitchFamily="18" charset="0"/>
              <a:cs typeface="Times New Roman" panose="02020603050405020304" pitchFamily="18" charset="0"/>
            </a:endParaRPr>
          </a:p>
          <a:p>
            <a:r>
              <a:rPr lang="sq-AL" sz="2000" dirty="0">
                <a:latin typeface="Times New Roman" panose="02020603050405020304" pitchFamily="18" charset="0"/>
                <a:cs typeface="Times New Roman" panose="02020603050405020304" pitchFamily="18" charset="0"/>
              </a:rPr>
              <a:t>Zähmetiň sanitar-gigiýeniki şertlerini gowulandyrmak amatsyz şerti döredýän sebäpleri ýok etmek maksady bilen tehnikalary we tehnolo</a:t>
            </a:r>
            <a:r>
              <a:rPr lang="ru-RU" sz="2000" dirty="0">
                <a:latin typeface="Times New Roman" panose="02020603050405020304" pitchFamily="18" charset="0"/>
                <a:cs typeface="Times New Roman" panose="02020603050405020304" pitchFamily="18" charset="0"/>
              </a:rPr>
              <a:t>g</a:t>
            </a:r>
            <a:r>
              <a:rPr lang="sq-AL" sz="2000" dirty="0">
                <a:latin typeface="Times New Roman" panose="02020603050405020304" pitchFamily="18" charset="0"/>
                <a:cs typeface="Times New Roman" panose="02020603050405020304" pitchFamily="18" charset="0"/>
              </a:rPr>
              <a:t>iýalary kämilleşdirmegi, şeýle hem sanitar we ergonomiki normalary, standartlary we talaplary hasaba almak bilen önümçilik prosesini rasionallaşdyrmaklygy göz öňünde tutýar.</a:t>
            </a:r>
            <a:endParaRPr lang="ru-RU" sz="2000" dirty="0">
              <a:latin typeface="Times New Roman" panose="02020603050405020304" pitchFamily="18" charset="0"/>
              <a:cs typeface="Times New Roman" panose="02020603050405020304" pitchFamily="18" charset="0"/>
            </a:endParaRPr>
          </a:p>
          <a:p>
            <a:r>
              <a:rPr lang="sq-AL" sz="2000" dirty="0">
                <a:latin typeface="Times New Roman" panose="02020603050405020304" pitchFamily="18" charset="0"/>
                <a:cs typeface="Times New Roman" panose="02020603050405020304" pitchFamily="18" charset="0"/>
              </a:rPr>
              <a:t>Zähmetiň amatly sanitar-gigiýeniki şertlerini döretmek üçin önümçilik gurşawyň hemme bölekleri birsyhly gözegçilige degişli bolmaly we normatiwlere laýyk gelmeli.</a:t>
            </a:r>
            <a:endParaRPr lang="ru-RU" sz="2000" dirty="0">
              <a:latin typeface="Times New Roman" panose="02020603050405020304" pitchFamily="18" charset="0"/>
              <a:cs typeface="Times New Roman" panose="02020603050405020304" pitchFamily="18" charset="0"/>
            </a:endParaRPr>
          </a:p>
          <a:p>
            <a:r>
              <a:rPr lang="sq-AL" sz="2000" dirty="0">
                <a:latin typeface="Times New Roman" panose="02020603050405020304" pitchFamily="18" charset="0"/>
                <a:cs typeface="Times New Roman" panose="02020603050405020304" pitchFamily="18" charset="0"/>
              </a:rPr>
              <a:t>Hereket edýän sanitar-gigiýeniki normatiwler aýry-aýry faktorlar boýunça işlenip düzülýär we esasan hem zyýanly faktorlaryň aňyrçäk ýol berilýän konsentrasiýalaryny we derejelerini kadalaşdyrýar. Ýagny, 8 sagatlap dowam edýän, her günki işde (hepde-de 40 sagat) zähmetkeşlerde professional keseli döredmeýän ýa-da saglygynda umumy näsazlygy döredmeýän konsentrasiýalaryň derejeleri. Emma zyýanly faktorlaryň aňyrçäk ýol berilýän möçberinden çalaja az bolan dozasynyň we derejesiniň birleşen hereketi saglyk üçin howply bolmagy mümkin.</a:t>
            </a:r>
            <a:endParaRPr lang="ru-RU" sz="2000" dirty="0">
              <a:latin typeface="Times New Roman" panose="02020603050405020304" pitchFamily="18" charset="0"/>
              <a:cs typeface="Times New Roman" panose="02020603050405020304" pitchFamily="18" charset="0"/>
            </a:endParaRPr>
          </a:p>
          <a:p>
            <a:r>
              <a:rPr lang="sq-AL" sz="2000" dirty="0">
                <a:latin typeface="Times New Roman" panose="02020603050405020304" pitchFamily="18" charset="0"/>
                <a:cs typeface="Times New Roman" panose="02020603050405020304" pitchFamily="18" charset="0"/>
              </a:rPr>
              <a:t>Zähmetiň sanitar-gigiýeniki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şertleriň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ýagdaýynyň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döwrebap</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normalara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we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standartlara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gabat</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gelmegi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adamyň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işe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ukyply</a:t>
            </a:r>
            <a:r>
              <a:rPr lang="sq-AL" sz="2000" dirty="0">
                <a:latin typeface="Times New Roman" panose="02020603050405020304" pitchFamily="18" charset="0"/>
                <a:cs typeface="Times New Roman" panose="02020603050405020304" pitchFamily="18" charset="0"/>
              </a:rPr>
              <a:t>ly</a:t>
            </a:r>
            <a:r>
              <a:rPr lang="ru-RU" sz="2000" dirty="0" err="1">
                <a:latin typeface="Times New Roman" panose="02020603050405020304" pitchFamily="18" charset="0"/>
                <a:cs typeface="Times New Roman" panose="02020603050405020304" pitchFamily="18" charset="0"/>
              </a:rPr>
              <a:t>gyny</a:t>
            </a:r>
            <a:r>
              <a:rPr lang="sq-AL" sz="2000" dirty="0">
                <a:latin typeface="Times New Roman" panose="02020603050405020304" pitchFamily="18" charset="0"/>
                <a:cs typeface="Times New Roman" panose="02020603050405020304" pitchFamily="18" charset="0"/>
              </a:rPr>
              <a:t>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esasy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bol</a:t>
            </a:r>
            <a:r>
              <a:rPr lang="sq-AL" sz="2000" dirty="0">
                <a:latin typeface="Times New Roman" panose="02020603050405020304" pitchFamily="18" charset="0"/>
                <a:cs typeface="Times New Roman" panose="02020603050405020304" pitchFamily="18" charset="0"/>
              </a:rPr>
              <a:t>up durýar</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Sanitar-gigiýeniki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şertleriň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normalardan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gyşarmagy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nerw-psihiki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agramy</a:t>
            </a:r>
            <a:r>
              <a:rPr lang="sq-AL" sz="2000" dirty="0">
                <a:latin typeface="Times New Roman" panose="02020603050405020304" pitchFamily="18" charset="0"/>
                <a:cs typeface="Times New Roman" panose="02020603050405020304" pitchFamily="18" charset="0"/>
              </a:rPr>
              <a:t>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we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energetiki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harajatlary</a:t>
            </a:r>
            <a:r>
              <a:rPr lang="sq-AL" sz="2000" dirty="0">
                <a:latin typeface="Times New Roman" panose="02020603050405020304" pitchFamily="18" charset="0"/>
                <a:cs typeface="Times New Roman" panose="02020603050405020304" pitchFamily="18" charset="0"/>
              </a:rPr>
              <a:t>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ýokarlan</a:t>
            </a:r>
            <a:r>
              <a:rPr lang="sq-AL" sz="2000" dirty="0">
                <a:latin typeface="Times New Roman" panose="02020603050405020304" pitchFamily="18" charset="0"/>
                <a:cs typeface="Times New Roman" panose="02020603050405020304" pitchFamily="18" charset="0"/>
              </a:rPr>
              <a:t>magynyň goşmaça çeşmesi bolýar</a:t>
            </a:r>
            <a:r>
              <a:rPr lang="ru-RU" sz="20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9345002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88640"/>
            <a:ext cx="7992888" cy="6555641"/>
          </a:xfrm>
          <a:prstGeom prst="rect">
            <a:avLst/>
          </a:prstGeom>
        </p:spPr>
        <p:txBody>
          <a:bodyPr wrap="square">
            <a:spAutoFit/>
          </a:bodyPr>
          <a:lstStyle/>
          <a:p>
            <a:r>
              <a:rPr lang="sq-AL" sz="2000" b="1" dirty="0">
                <a:latin typeface="Times New Roman" panose="02020603050405020304" pitchFamily="18" charset="0"/>
                <a:cs typeface="Times New Roman" panose="02020603050405020304" pitchFamily="18" charset="0"/>
              </a:rPr>
              <a:t>7.2. Zähmetiň sanitar-gigiýeniki şertleri.</a:t>
            </a:r>
            <a:endParaRPr lang="ru-RU" sz="2000" dirty="0">
              <a:latin typeface="Times New Roman" panose="02020603050405020304" pitchFamily="18" charset="0"/>
              <a:cs typeface="Times New Roman" panose="02020603050405020304" pitchFamily="18" charset="0"/>
            </a:endParaRPr>
          </a:p>
          <a:p>
            <a:r>
              <a:rPr lang="sq-AL" sz="2000" dirty="0">
                <a:latin typeface="Times New Roman" panose="02020603050405020304" pitchFamily="18" charset="0"/>
                <a:cs typeface="Times New Roman" panose="02020603050405020304" pitchFamily="18" charset="0"/>
              </a:rPr>
              <a:t>Zähmetiň sanitar-gigiýeniki şertlerini gowulandyrmak amatsyz şerti döredýän sebäpleri ýok etmek maksady bilen tehnikalary we tehnolo</a:t>
            </a:r>
            <a:r>
              <a:rPr lang="ru-RU" sz="2000" dirty="0">
                <a:latin typeface="Times New Roman" panose="02020603050405020304" pitchFamily="18" charset="0"/>
                <a:cs typeface="Times New Roman" panose="02020603050405020304" pitchFamily="18" charset="0"/>
              </a:rPr>
              <a:t>g</a:t>
            </a:r>
            <a:r>
              <a:rPr lang="sq-AL" sz="2000" dirty="0">
                <a:latin typeface="Times New Roman" panose="02020603050405020304" pitchFamily="18" charset="0"/>
                <a:cs typeface="Times New Roman" panose="02020603050405020304" pitchFamily="18" charset="0"/>
              </a:rPr>
              <a:t>iýalary kämilleşdirmegi, şeýle hem sanitar we ergonomiki normalary, standartlary we talaplary hasaba almak bilen önümçilik prosesini rasionallaşdyrmaklygy göz öňünde tutýar.</a:t>
            </a:r>
            <a:endParaRPr lang="ru-RU" sz="2000" dirty="0">
              <a:latin typeface="Times New Roman" panose="02020603050405020304" pitchFamily="18" charset="0"/>
              <a:cs typeface="Times New Roman" panose="02020603050405020304" pitchFamily="18" charset="0"/>
            </a:endParaRPr>
          </a:p>
          <a:p>
            <a:r>
              <a:rPr lang="sq-AL" sz="2000" dirty="0">
                <a:latin typeface="Times New Roman" panose="02020603050405020304" pitchFamily="18" charset="0"/>
                <a:cs typeface="Times New Roman" panose="02020603050405020304" pitchFamily="18" charset="0"/>
              </a:rPr>
              <a:t>Zähmetiň amatly sanitar-gigiýeniki şertlerini döretmek üçin önümçilik gurşawyň hemme bölekleri birsyhly gözegçilige degişli bolmaly we normatiwlere laýyk gelmeli.</a:t>
            </a:r>
            <a:endParaRPr lang="ru-RU" sz="2000" dirty="0">
              <a:latin typeface="Times New Roman" panose="02020603050405020304" pitchFamily="18" charset="0"/>
              <a:cs typeface="Times New Roman" panose="02020603050405020304" pitchFamily="18" charset="0"/>
            </a:endParaRPr>
          </a:p>
          <a:p>
            <a:r>
              <a:rPr lang="sq-AL" sz="2000" dirty="0">
                <a:latin typeface="Times New Roman" panose="02020603050405020304" pitchFamily="18" charset="0"/>
                <a:cs typeface="Times New Roman" panose="02020603050405020304" pitchFamily="18" charset="0"/>
              </a:rPr>
              <a:t>Hereket edýän sanitar-gigiýeniki normatiwler aýry-aýry faktorlar boýunça işlenip düzülýär we esasan hem zyýanly faktorlaryň aňyrçäk ýol berilýän konsentrasiýalaryny we derejelerini kadalaşdyrýar. Ýagny, 8 sagatlap dowam edýän, her günki işde (hepde-de 40 sagat) zähmetkeşlerde professional keseli döredmeýän ýa-da saglygynda umumy näsazlygy döredmeýän konsentrasiýalaryň derejeleri. Emma zyýanly faktorlaryň aňyrçäk ýol berilýän möçberinden çalaja az bolan dozasynyň we derejesiniň birleşen hereketi saglyk üçin howply bolmagy mümkin.</a:t>
            </a:r>
            <a:endParaRPr lang="ru-RU" sz="2000" dirty="0">
              <a:latin typeface="Times New Roman" panose="02020603050405020304" pitchFamily="18" charset="0"/>
              <a:cs typeface="Times New Roman" panose="02020603050405020304" pitchFamily="18" charset="0"/>
            </a:endParaRPr>
          </a:p>
          <a:p>
            <a:r>
              <a:rPr lang="sq-AL" sz="2000" dirty="0">
                <a:latin typeface="Times New Roman" panose="02020603050405020304" pitchFamily="18" charset="0"/>
                <a:cs typeface="Times New Roman" panose="02020603050405020304" pitchFamily="18" charset="0"/>
              </a:rPr>
              <a:t>Zähmetiň sanitar-gigiýeniki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şertleriň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ýagdaýynyň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döwrebap</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normalara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we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standartlara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gabat</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gelmegi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adamyň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işe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ukyply</a:t>
            </a:r>
            <a:r>
              <a:rPr lang="sq-AL" sz="2000" dirty="0">
                <a:latin typeface="Times New Roman" panose="02020603050405020304" pitchFamily="18" charset="0"/>
                <a:cs typeface="Times New Roman" panose="02020603050405020304" pitchFamily="18" charset="0"/>
              </a:rPr>
              <a:t>ly</a:t>
            </a:r>
            <a:r>
              <a:rPr lang="ru-RU" sz="2000" dirty="0" err="1">
                <a:latin typeface="Times New Roman" panose="02020603050405020304" pitchFamily="18" charset="0"/>
                <a:cs typeface="Times New Roman" panose="02020603050405020304" pitchFamily="18" charset="0"/>
              </a:rPr>
              <a:t>gyny</a:t>
            </a:r>
            <a:r>
              <a:rPr lang="sq-AL" sz="2000" dirty="0">
                <a:latin typeface="Times New Roman" panose="02020603050405020304" pitchFamily="18" charset="0"/>
                <a:cs typeface="Times New Roman" panose="02020603050405020304" pitchFamily="18" charset="0"/>
              </a:rPr>
              <a:t>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esasy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bol</a:t>
            </a:r>
            <a:r>
              <a:rPr lang="sq-AL" sz="2000" dirty="0">
                <a:latin typeface="Times New Roman" panose="02020603050405020304" pitchFamily="18" charset="0"/>
                <a:cs typeface="Times New Roman" panose="02020603050405020304" pitchFamily="18" charset="0"/>
              </a:rPr>
              <a:t>up durýar</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Sanitar-gigiýeniki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şertleriň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normalardan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gyşarmagy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nerw-psihiki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agramy</a:t>
            </a:r>
            <a:r>
              <a:rPr lang="sq-AL" sz="2000" dirty="0">
                <a:latin typeface="Times New Roman" panose="02020603050405020304" pitchFamily="18" charset="0"/>
                <a:cs typeface="Times New Roman" panose="02020603050405020304" pitchFamily="18" charset="0"/>
              </a:rPr>
              <a:t>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we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energetiki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harajatlary</a:t>
            </a:r>
            <a:r>
              <a:rPr lang="sq-AL" sz="2000" dirty="0">
                <a:latin typeface="Times New Roman" panose="02020603050405020304" pitchFamily="18" charset="0"/>
                <a:cs typeface="Times New Roman" panose="02020603050405020304" pitchFamily="18" charset="0"/>
              </a:rPr>
              <a:t>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ýokarlan</a:t>
            </a:r>
            <a:r>
              <a:rPr lang="sq-AL" sz="2000" dirty="0">
                <a:latin typeface="Times New Roman" panose="02020603050405020304" pitchFamily="18" charset="0"/>
                <a:cs typeface="Times New Roman" panose="02020603050405020304" pitchFamily="18" charset="0"/>
              </a:rPr>
              <a:t>magynyň goşmaça çeşmesi bolýar</a:t>
            </a:r>
            <a:r>
              <a:rPr lang="ru-RU" sz="20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224925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79512" y="116632"/>
            <a:ext cx="7992888" cy="6555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000" b="1"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Ö</a:t>
            </a:r>
            <a:r>
              <a:rPr kumimoji="0" lang="en-US" altLang="ru-RU" sz="2000" b="1"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a:t>
            </a:r>
            <a:r>
              <a:rPr kumimoji="0" lang="ru-RU" altLang="ru-RU" sz="2000" b="1"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ü</a:t>
            </a:r>
            <a:r>
              <a:rPr kumimoji="0" lang="en-US" altLang="ru-RU" sz="2000" b="1"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t>
            </a:r>
            <a:r>
              <a:rPr kumimoji="0" lang="ru-RU" altLang="ru-RU" sz="2000" b="1"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ç</a:t>
            </a:r>
            <a:r>
              <a:rPr kumimoji="0" lang="en-US" altLang="ru-RU" sz="2000" b="1"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iligi</a:t>
            </a:r>
            <a:r>
              <a:rPr kumimoji="0" lang="ru-RU" altLang="ru-RU" sz="2000" b="1"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ň </a:t>
            </a:r>
            <a:r>
              <a:rPr kumimoji="0" lang="en-US" altLang="ru-RU" sz="2000" b="1"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meteorologiki</a:t>
            </a:r>
            <a:r>
              <a:rPr kumimoji="0" lang="ru-RU" altLang="ru-RU" sz="2000" b="1"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ş</a:t>
            </a:r>
            <a:r>
              <a:rPr kumimoji="0" lang="en-US" altLang="ru-RU" sz="2000" b="1"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erti</a:t>
            </a:r>
            <a:r>
              <a:rPr kumimoji="0" lang="ru-RU" altLang="ru-RU" sz="2000" b="1"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a:t>
            </a:r>
            <a:r>
              <a:rPr kumimoji="0" lang="en-US" altLang="ru-RU" sz="2000" b="1"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a:t>
            </a:r>
            <a:r>
              <a:rPr kumimoji="0" lang="ru-RU" altLang="ru-RU" sz="2000" b="1"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kumimoji="0" lang="en-US" altLang="ru-RU" sz="2000" b="1"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 mikroklimat</a:t>
            </a:r>
            <a:r>
              <a:rPr kumimoji="0" lang="ru-RU" altLang="ru-RU" sz="2000" b="1"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ru-RU" altLang="ru-RU" sz="2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000" b="1" i="1"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Ö</a:t>
            </a:r>
            <a:r>
              <a:rPr kumimoji="0" lang="en-US" altLang="ru-RU" sz="2000" b="1" i="1"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a:t>
            </a:r>
            <a:r>
              <a:rPr kumimoji="0" lang="ru-RU" altLang="ru-RU" sz="2000" b="1" i="1"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ü</a:t>
            </a:r>
            <a:r>
              <a:rPr kumimoji="0" lang="en-US" altLang="ru-RU" sz="2000" b="1" i="1"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t>
            </a:r>
            <a:r>
              <a:rPr kumimoji="0" lang="ru-RU" altLang="ru-RU" sz="2000" b="1" i="1"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ç</a:t>
            </a:r>
            <a:r>
              <a:rPr kumimoji="0" lang="en-US" altLang="ru-RU" sz="2000" b="1" i="1"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ilik mikroklimaty</a:t>
            </a:r>
            <a:r>
              <a:rPr kumimoji="0" lang="ru-RU" altLang="ru-RU" sz="2000" b="1" i="1"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howany</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ň </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temperaturasy</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onu</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ň ç</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yglylygy we hereketini</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ň </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tizligi</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atmosfera basy</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ş</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y we</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ş.</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bilen h</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ä</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ý</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etlen</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ýä</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kumimoji="0" lang="ru-RU" altLang="ru-RU" sz="2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Ö</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ü</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ç</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ilik ja</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ý</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yny</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ň </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howasyny</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ň </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temperaturasy</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ö</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ü</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ç</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iligi</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ň </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tehnologi</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ý</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asyny</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ň </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talaplaryna</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gurnalan enjamlara</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ş</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ky temperatura baglydyr</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kumimoji="0" lang="ru-RU" altLang="ru-RU" sz="2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Ý</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ylylyk</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ç</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ykary</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ş </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derejesine baglylykda</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ö</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ü</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ç</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ilik ja</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ý</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lar gyzgyn we sowuk g</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ö</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rn</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üş</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lere b</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ö</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ü</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ýä</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rler</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1"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Sowuk g</a:t>
            </a:r>
            <a:r>
              <a:rPr kumimoji="0" lang="ru-RU" altLang="ru-RU" sz="2000" b="0" i="1"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ö</a:t>
            </a:r>
            <a:r>
              <a:rPr kumimoji="0" lang="en-US" altLang="ru-RU" sz="2000" b="0" i="1"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rn</a:t>
            </a:r>
            <a:r>
              <a:rPr kumimoji="0" lang="ru-RU" altLang="ru-RU" sz="2000" b="0" i="1"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üş</a:t>
            </a:r>
            <a:r>
              <a:rPr kumimoji="0" lang="en-US" altLang="ru-RU" sz="2000" b="0" i="1"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ine</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umumy</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ylylyk</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ç</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ykary</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ş </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derejesi sagatda</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t>
            </a:r>
            <a:r>
              <a:rPr kumimoji="0" lang="ru-RU" altLang="ru-RU" sz="2000" b="0" i="0" u="none" strike="noStrike" cap="none" normalizeH="0" baseline="3000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20 </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kilokalori</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ý</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adan ge</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ç</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me</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ýä</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ö</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ü</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ç</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ilik ja</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ý</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y</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000" b="0" i="1"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ý</a:t>
            </a:r>
            <a:r>
              <a:rPr kumimoji="0" lang="en-US" altLang="ru-RU" sz="2000" b="0" i="1"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yly g</a:t>
            </a:r>
            <a:r>
              <a:rPr kumimoji="0" lang="ru-RU" altLang="ru-RU" sz="2000" b="0" i="1"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ö</a:t>
            </a:r>
            <a:r>
              <a:rPr kumimoji="0" lang="en-US" altLang="ru-RU" sz="2000" b="0" i="1"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rn</a:t>
            </a:r>
            <a:r>
              <a:rPr kumimoji="0" lang="ru-RU" altLang="ru-RU" sz="2000" b="0" i="1"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üş</a:t>
            </a:r>
            <a:r>
              <a:rPr kumimoji="0" lang="en-US" altLang="ru-RU" sz="2000" b="0" i="1"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ine</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galan hemmesi degi</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ş</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lidir</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kumimoji="0" lang="ru-RU" altLang="ru-RU" sz="2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Adamy</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ň </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ş</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 ukyplylygyna</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ö</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ü</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ç</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ilik ja</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ý</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yny</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ň </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temperaturasy uly t</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ä</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sir ed</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ýä</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kumimoji="0" lang="ru-RU" altLang="ru-RU" sz="2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Temperaturany</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ň ç</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yglylygy we howany</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ň </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hereketini</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ň </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optimal we</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ol beril</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ý</a:t>
            </a:r>
            <a:r>
              <a:rPr kumimoji="0" lang="sq-AL"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än </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sanitar normalary</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yly</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ň </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wagtyna</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ö</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ws</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ü</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mine</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howa sebitine we ba</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ş</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ga faktorlara baglylykda kadala</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ş</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dyryl</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ý</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ar</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Ö</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ü</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ç</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ilik mikroklimaty bahalandyrmak</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üç</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in howany</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ň </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temperaturasyny</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ň, ç</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yglylygyny</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ň </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we onu</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ň </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hereketini</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ň ö</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ç</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egleri ge</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ç</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iril</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ýä</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a:t>
            </a:r>
            <a:r>
              <a:rPr kumimoji="0" lang="ru-RU"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Temperaturany </a:t>
            </a:r>
            <a:r>
              <a:rPr kumimoji="0" lang="en-US" altLang="ru-RU" sz="2000" b="0" i="1"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spirtli, simaply (rtutly) termometr</a:t>
            </a:r>
            <a:r>
              <a:rPr kumimoji="0" lang="en-US" altLang="ru-RU" sz="2000" b="0"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bilen ölçeýärler ýa-da termograf bilen bellige alýarlar. Ony dürli derejede (ýokarda, ortada, aşakda) iş ýerinde we goňşy zolaklarda ölçeýärler. Ölçeg nokatlary jaýyň hemme meýdanynda deň ölçegli biri birinden 6±3 m aralykda goýulýar. Önümçilik ölçegleri pol derejesinden 0,25 we 1,5 m aralykda sutkada her 4-6 sagatdan geçirilýär. </a:t>
            </a:r>
            <a:endParaRPr kumimoji="0" lang="en-US" altLang="ru-RU" sz="2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933538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179512" y="-5417"/>
            <a:ext cx="7992888" cy="6863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Howanyň</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temperaturasynyň</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gözegçiligi</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ýylyň</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dowamynda</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ölçemegi</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4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gezek</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geçirmegi</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maslahat</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berýär</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tomusda</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gyşda</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we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çalşyk</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döwründe</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kumimoji="0" lang="ru-RU" altLang="ru-RU"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Howanyň</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çyglylygyny</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kesgitlemek</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üçin</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1"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psihrometrler</a:t>
            </a:r>
            <a:r>
              <a:rPr kumimoji="0" lang="en-US" altLang="ru-RU" sz="2000" b="0" i="1"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we </a:t>
            </a:r>
            <a:r>
              <a:rPr kumimoji="0" lang="en-US" altLang="ru-RU" sz="2000" b="0" i="1"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gigrometrler</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ulanylýar</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1"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Psihrometriň</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kömegi</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bilen</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howanyň</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absolýut</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çyglylygy</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ölçenilýär</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Psihrometrleri</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şöhlepisintli</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energiýalardan</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we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howanyň</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tötän</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hereketinden</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gorap</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pol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derejesinden</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1,5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m.ýokarda</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goýulýar</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Gözegçiligiň</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dowamlylygy</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10–15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minut</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ru-RU" altLang="ru-RU"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Howanyň</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otnositel</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çyglylygyny</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gös-göni</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kesgitlemek</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üçin</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a:t>
            </a:r>
            <a:r>
              <a:rPr kumimoji="0" lang="en-US" altLang="ru-RU" sz="2000" b="0" i="1"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gigrometrler</a:t>
            </a:r>
            <a:r>
              <a:rPr kumimoji="0" lang="en-US" altLang="ru-RU" sz="2000" b="0" i="1"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otnositel</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çyglylygyň</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üýtgemegini</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üznüksiz</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hasaba</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almak</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üçin</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a:t>
            </a:r>
            <a:r>
              <a:rPr kumimoji="0" lang="en-US" altLang="ru-RU" sz="2000" b="0" i="1"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gigrograflar</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ulanylýar</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kumimoji="0" lang="ru-RU" altLang="ru-RU"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lvl="0" algn="just" eaLnBrk="0" fontAlgn="base" hangingPunct="0">
              <a:spcBef>
                <a:spcPct val="0"/>
              </a:spcBef>
              <a:spcAft>
                <a:spcPct val="0"/>
              </a:spcAft>
            </a:pPr>
            <a:r>
              <a:rPr kumimoji="0" lang="en-US" altLang="ru-RU" sz="2000" b="1" i="1"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Howanyň</a:t>
            </a:r>
            <a:r>
              <a:rPr kumimoji="0" lang="en-US" altLang="ru-RU" sz="2000" b="1" i="1"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1" i="1"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çyglylygy</a:t>
            </a:r>
            <a:r>
              <a:rPr kumimoji="0" lang="en-US" altLang="ru-RU" sz="2000" b="0" i="1"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howanyň</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düzümindäki</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suw</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buglarynyň</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mukdary</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bilen</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kesgitlenýär</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Howanyň</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absolýur</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maksimal</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otnositel</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çyglylygy</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tapawutlanýar</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1"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Absolýut</a:t>
            </a:r>
            <a:r>
              <a:rPr kumimoji="0" lang="en-US" altLang="ru-RU" sz="2000" b="0" i="1"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1"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çyglylyk</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bu</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howanyň</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şol</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bir</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wagtda</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kesgitli</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göwrümindäki</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suw</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bugunyň</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mukdary</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1"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Maksimal</a:t>
            </a:r>
            <a:r>
              <a:rPr kumimoji="0" lang="en-US" altLang="ru-RU" sz="2000" b="0" i="1"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1"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çyglylyk</a:t>
            </a:r>
            <a:r>
              <a:rPr kumimoji="0" lang="en-US" altLang="ru-RU" sz="2000" b="0" i="1"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bu</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şol</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bir</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temperaturada</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howada</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maksimal</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mümkin</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bolan</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suw</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bugunyň</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mukdary</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1"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Otnositel</a:t>
            </a:r>
            <a:r>
              <a:rPr kumimoji="0" lang="en-US" altLang="ru-RU" sz="2000" b="0" i="1"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1"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çyglylyk</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absolýut</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çyglylygyň</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maksimal</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çyglylyga</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bolan</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gatnaşygy</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arkaly</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kesgitlenilýär</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we % - de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aňladylýar</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Howanyň</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hereketiniň</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tizligini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ölçemek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üçin</a:t>
            </a:r>
            <a:r>
              <a:rPr lang="en-US" sz="2000"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anemometr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ýa</a:t>
            </a:r>
            <a:r>
              <a:rPr lang="en-US" sz="2000" dirty="0">
                <a:latin typeface="Times New Roman" panose="02020603050405020304" pitchFamily="18" charset="0"/>
                <a:cs typeface="Times New Roman" panose="02020603050405020304" pitchFamily="18" charset="0"/>
              </a:rPr>
              <a:t>-da </a:t>
            </a:r>
            <a:r>
              <a:rPr lang="en-US" sz="2000" i="1" dirty="0" err="1">
                <a:latin typeface="Times New Roman" panose="02020603050405020304" pitchFamily="18" charset="0"/>
                <a:cs typeface="Times New Roman" panose="02020603050405020304" pitchFamily="18" charset="0"/>
              </a:rPr>
              <a:t>katatermometr</a:t>
            </a:r>
            <a:r>
              <a:rPr lang="en-US" sz="2000" i="1"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ulanylýar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Anemometr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bilen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ölçenilende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siferblat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gözegçä</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tarap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aýlanar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ýaly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guralyň</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ýüzüni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ýele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tarap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bakdyryp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goýýarlar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Guralyň</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diliniň</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ilkinji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görkezijilerini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ýazýarlar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olary</a:t>
            </a:r>
            <a:r>
              <a:rPr lang="en-US" sz="2000" dirty="0">
                <a:latin typeface="Times New Roman" panose="02020603050405020304" pitchFamily="18" charset="0"/>
                <a:cs typeface="Times New Roman" panose="02020603050405020304" pitchFamily="18" charset="0"/>
              </a:rPr>
              <a:t> 1-2 </a:t>
            </a:r>
            <a:r>
              <a:rPr lang="en-US" sz="2000" dirty="0" err="1">
                <a:latin typeface="Times New Roman" panose="02020603050405020304" pitchFamily="18" charset="0"/>
                <a:cs typeface="Times New Roman" panose="02020603050405020304" pitchFamily="18" charset="0"/>
              </a:rPr>
              <a:t>minutlap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boş</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aýlandyrýarlar</a:t>
            </a:r>
            <a:r>
              <a:rPr lang="en-US" sz="2000" dirty="0">
                <a:latin typeface="Times New Roman" panose="02020603050405020304" pitchFamily="18" charset="0"/>
                <a:cs typeface="Times New Roman" panose="02020603050405020304" pitchFamily="18" charset="0"/>
              </a:rPr>
              <a:t> we </a:t>
            </a:r>
            <a:r>
              <a:rPr lang="en-US" sz="2000" dirty="0" err="1">
                <a:latin typeface="Times New Roman" panose="02020603050405020304" pitchFamily="18" charset="0"/>
                <a:cs typeface="Times New Roman" panose="02020603050405020304" pitchFamily="18" charset="0"/>
              </a:rPr>
              <a:t>ondan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soň</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anemometriň</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hasaplaýjysyny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sçetçigini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işledýärler</a:t>
            </a:r>
            <a:r>
              <a:rPr lang="en-US" sz="2000" dirty="0">
                <a:latin typeface="Times New Roman" panose="02020603050405020304" pitchFamily="18" charset="0"/>
                <a:cs typeface="Times New Roman" panose="02020603050405020304" pitchFamily="18" charset="0"/>
              </a:rPr>
              <a:t>.</a:t>
            </a:r>
            <a:endParaRPr kumimoji="0" lang="en-US" altLang="ru-RU"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15635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215515" y="170710"/>
            <a:ext cx="7776864" cy="2954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US" sz="2000" dirty="0" err="1">
                <a:latin typeface="Times New Roman" panose="02020603050405020304" pitchFamily="18" charset="0"/>
                <a:cs typeface="Times New Roman" panose="02020603050405020304" pitchFamily="18" charset="0"/>
              </a:rPr>
              <a:t>Şonuň</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bilen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wagtda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sekundomeri</a:t>
            </a:r>
            <a:r>
              <a:rPr lang="en-US" sz="2000" dirty="0">
                <a:latin typeface="Times New Roman" panose="02020603050405020304" pitchFamily="18" charset="0"/>
                <a:cs typeface="Times New Roman" panose="02020603050405020304" pitchFamily="18" charset="0"/>
              </a:rPr>
              <a:t> hem </a:t>
            </a:r>
            <a:r>
              <a:rPr lang="en-US" sz="2000" dirty="0" err="1">
                <a:latin typeface="Times New Roman" panose="02020603050405020304" pitchFamily="18" charset="0"/>
                <a:cs typeface="Times New Roman" panose="02020603050405020304" pitchFamily="18" charset="0"/>
              </a:rPr>
              <a:t>işledýärler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Hasaplaýjyny</a:t>
            </a:r>
            <a:r>
              <a:rPr lang="en-US" sz="2000" dirty="0">
                <a:latin typeface="Times New Roman" panose="02020603050405020304" pitchFamily="18" charset="0"/>
                <a:cs typeface="Times New Roman" panose="02020603050405020304" pitchFamily="18" charset="0"/>
              </a:rPr>
              <a:t> 10 </a:t>
            </a:r>
            <a:r>
              <a:rPr lang="en-US" sz="2000" dirty="0" err="1">
                <a:latin typeface="Times New Roman" panose="02020603050405020304" pitchFamily="18" charset="0"/>
                <a:cs typeface="Times New Roman" panose="02020603050405020304" pitchFamily="18" charset="0"/>
              </a:rPr>
              <a:t>minutdan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soň</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öçürýärler</a:t>
            </a:r>
            <a:r>
              <a:rPr lang="en-US" sz="2000" dirty="0">
                <a:latin typeface="Times New Roman" panose="02020603050405020304" pitchFamily="18" charset="0"/>
                <a:cs typeface="Times New Roman" panose="02020603050405020304" pitchFamily="18" charset="0"/>
              </a:rPr>
              <a:t> we </a:t>
            </a:r>
            <a:r>
              <a:rPr lang="en-US" sz="2000" dirty="0" err="1">
                <a:latin typeface="Times New Roman" panose="02020603050405020304" pitchFamily="18" charset="0"/>
                <a:cs typeface="Times New Roman" panose="02020603050405020304" pitchFamily="18" charset="0"/>
              </a:rPr>
              <a:t>diljagazyň</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täze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görkezijilerini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ýazyp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alýarlar</a:t>
            </a:r>
            <a:r>
              <a:rPr lang="en-US" sz="2000"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Howanyň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hereketiniň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tizligi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metrleriň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sanyny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sekuntdaky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ölçegiň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dowamlylygyna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bölmek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arkaly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kesgitlenilýär</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Iş</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ýeriniň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şertleriniň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şeýle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görnüşlerini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belläp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bolar</a:t>
            </a:r>
            <a:r>
              <a:rPr lang="en-US"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amatly</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ýol</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bererlik</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amatsyz</a:t>
            </a:r>
            <a:r>
              <a:rPr lang="en-US" i="1" dirty="0">
                <a:latin typeface="Times New Roman" panose="02020603050405020304" pitchFamily="18" charset="0"/>
                <a:cs typeface="Times New Roman" panose="02020603050405020304" pitchFamily="18" charset="0"/>
              </a:rPr>
              <a:t>, has </a:t>
            </a:r>
            <a:r>
              <a:rPr lang="en-US" i="1" dirty="0" err="1">
                <a:latin typeface="Times New Roman" panose="02020603050405020304" pitchFamily="18" charset="0"/>
                <a:cs typeface="Times New Roman" panose="02020603050405020304" pitchFamily="18" charset="0"/>
              </a:rPr>
              <a:t>amatsyz</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aýratyn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amatsyz</a:t>
            </a:r>
            <a:r>
              <a:rPr lang="en-US" i="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Iş</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ýerinde</a:t>
            </a:r>
            <a:r>
              <a:rPr lang="en-US" dirty="0">
                <a:latin typeface="Times New Roman" panose="02020603050405020304" pitchFamily="18" charset="0"/>
                <a:cs typeface="Times New Roman" panose="02020603050405020304" pitchFamily="18" charset="0"/>
              </a:rPr>
              <a:t> we </a:t>
            </a:r>
            <a:r>
              <a:rPr lang="en-US" dirty="0" err="1">
                <a:latin typeface="Times New Roman" panose="02020603050405020304" pitchFamily="18" charset="0"/>
                <a:cs typeface="Times New Roman" panose="02020603050405020304" pitchFamily="18" charset="0"/>
              </a:rPr>
              <a:t>önümçilik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jaýlarynda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meteorologiki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şertleriň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bahalandyrmalaryndan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gyşarmalary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indiki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görkezijileriň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üsti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bilen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seredip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geçeliň</a:t>
            </a:r>
            <a:r>
              <a:rPr lang="en-US" dirty="0" smtClean="0">
                <a:latin typeface="Times New Roman" panose="02020603050405020304" pitchFamily="18" charset="0"/>
                <a:cs typeface="Times New Roman" panose="02020603050405020304" pitchFamily="18" charset="0"/>
              </a:rPr>
              <a:t>:</a:t>
            </a:r>
            <a:endParaRPr lang="tk-TM" dirty="0" smtClean="0">
              <a:latin typeface="Times New Roman" panose="02020603050405020304" pitchFamily="18" charset="0"/>
              <a:cs typeface="Times New Roman" panose="02020603050405020304" pitchFamily="18" charset="0"/>
            </a:endParaRPr>
          </a:p>
          <a:p>
            <a:endParaRPr lang="ru-RU" sz="2000"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2036439645"/>
              </p:ext>
            </p:extLst>
          </p:nvPr>
        </p:nvGraphicFramePr>
        <p:xfrm>
          <a:off x="215515" y="2477996"/>
          <a:ext cx="7560841" cy="2895220"/>
        </p:xfrm>
        <a:graphic>
          <a:graphicData uri="http://schemas.openxmlformats.org/drawingml/2006/table">
            <a:tbl>
              <a:tblPr firstRow="1" firstCol="1" lastRow="1" lastCol="1" bandRow="1" bandCol="1">
                <a:tableStyleId>{5C22544A-7EE6-4342-B048-85BDC9FD1C3A}</a:tableStyleId>
              </a:tblPr>
              <a:tblGrid>
                <a:gridCol w="1676874">
                  <a:extLst>
                    <a:ext uri="{9D8B030D-6E8A-4147-A177-3AD203B41FA5}">
                      <a16:colId xmlns:a16="http://schemas.microsoft.com/office/drawing/2014/main" val="2170543369"/>
                    </a:ext>
                  </a:extLst>
                </a:gridCol>
                <a:gridCol w="1622080">
                  <a:extLst>
                    <a:ext uri="{9D8B030D-6E8A-4147-A177-3AD203B41FA5}">
                      <a16:colId xmlns:a16="http://schemas.microsoft.com/office/drawing/2014/main" val="3606813914"/>
                    </a:ext>
                  </a:extLst>
                </a:gridCol>
                <a:gridCol w="1771958">
                  <a:extLst>
                    <a:ext uri="{9D8B030D-6E8A-4147-A177-3AD203B41FA5}">
                      <a16:colId xmlns:a16="http://schemas.microsoft.com/office/drawing/2014/main" val="3667335972"/>
                    </a:ext>
                  </a:extLst>
                </a:gridCol>
                <a:gridCol w="1320710">
                  <a:extLst>
                    <a:ext uri="{9D8B030D-6E8A-4147-A177-3AD203B41FA5}">
                      <a16:colId xmlns:a16="http://schemas.microsoft.com/office/drawing/2014/main" val="81602039"/>
                    </a:ext>
                  </a:extLst>
                </a:gridCol>
                <a:gridCol w="1169219">
                  <a:extLst>
                    <a:ext uri="{9D8B030D-6E8A-4147-A177-3AD203B41FA5}">
                      <a16:colId xmlns:a16="http://schemas.microsoft.com/office/drawing/2014/main" val="1889498270"/>
                    </a:ext>
                  </a:extLst>
                </a:gridCol>
              </a:tblGrid>
              <a:tr h="960762">
                <a:tc>
                  <a:txBody>
                    <a:bodyPr/>
                    <a:lstStyle/>
                    <a:p>
                      <a:pPr algn="ctr">
                        <a:lnSpc>
                          <a:spcPct val="115000"/>
                        </a:lnSpc>
                        <a:spcBef>
                          <a:spcPts val="100"/>
                        </a:spcBef>
                        <a:spcAft>
                          <a:spcPts val="100"/>
                        </a:spcAft>
                      </a:pPr>
                      <a:r>
                        <a:rPr lang="en-US" sz="1600">
                          <a:effectLst/>
                        </a:rPr>
                        <a:t> </a:t>
                      </a:r>
                      <a:endParaRPr lang="ru-RU" sz="1600">
                        <a:effectLst/>
                      </a:endParaRPr>
                    </a:p>
                    <a:p>
                      <a:pPr algn="ctr">
                        <a:lnSpc>
                          <a:spcPct val="115000"/>
                        </a:lnSpc>
                        <a:spcBef>
                          <a:spcPts val="100"/>
                        </a:spcBef>
                        <a:spcAft>
                          <a:spcPts val="100"/>
                        </a:spcAft>
                      </a:pPr>
                      <a:r>
                        <a:rPr lang="en-US" sz="1600">
                          <a:effectLst/>
                        </a:rPr>
                        <a:t>Zähmetiň şertleri</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100"/>
                        </a:spcBef>
                        <a:spcAft>
                          <a:spcPts val="100"/>
                        </a:spcAft>
                      </a:pPr>
                      <a:r>
                        <a:rPr lang="en-US" sz="1600" dirty="0" err="1">
                          <a:effectLst/>
                        </a:rPr>
                        <a:t>Aň</a:t>
                      </a:r>
                      <a:r>
                        <a:rPr lang="en-US" sz="1600" dirty="0">
                          <a:effectLst/>
                        </a:rPr>
                        <a:t> </a:t>
                      </a:r>
                      <a:r>
                        <a:rPr lang="en-US" sz="1600" dirty="0" err="1">
                          <a:effectLst/>
                        </a:rPr>
                        <a:t>işler</a:t>
                      </a:r>
                      <a:r>
                        <a:rPr lang="en-US" sz="1600" dirty="0">
                          <a:effectLst/>
                        </a:rPr>
                        <a:t> </a:t>
                      </a:r>
                      <a:r>
                        <a:rPr lang="en-US" sz="1600" dirty="0" err="1">
                          <a:effectLst/>
                        </a:rPr>
                        <a:t>üçin</a:t>
                      </a:r>
                      <a:r>
                        <a:rPr lang="en-US" sz="1600" dirty="0">
                          <a:effectLst/>
                        </a:rPr>
                        <a:t>,ºC</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Bef>
                          <a:spcPts val="100"/>
                        </a:spcBef>
                        <a:spcAft>
                          <a:spcPts val="100"/>
                        </a:spcAft>
                      </a:pPr>
                      <a:r>
                        <a:rPr lang="en-US" sz="1600">
                          <a:effectLst/>
                        </a:rPr>
                        <a:t>Fiziki işler üçin,ºC</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indent="55245" algn="ctr">
                        <a:lnSpc>
                          <a:spcPct val="115000"/>
                        </a:lnSpc>
                        <a:spcBef>
                          <a:spcPts val="100"/>
                        </a:spcBef>
                        <a:spcAft>
                          <a:spcPts val="100"/>
                        </a:spcAft>
                      </a:pPr>
                      <a:r>
                        <a:rPr lang="en-US" sz="1600">
                          <a:effectLst/>
                        </a:rPr>
                        <a:t> </a:t>
                      </a:r>
                      <a:endParaRPr lang="ru-RU" sz="1600">
                        <a:effectLst/>
                      </a:endParaRPr>
                    </a:p>
                    <a:p>
                      <a:pPr indent="55245" algn="ctr">
                        <a:lnSpc>
                          <a:spcPct val="115000"/>
                        </a:lnSpc>
                        <a:spcBef>
                          <a:spcPts val="100"/>
                        </a:spcBef>
                        <a:spcAft>
                          <a:spcPts val="100"/>
                        </a:spcAft>
                      </a:pPr>
                      <a:r>
                        <a:rPr lang="en-US" sz="1600">
                          <a:effectLst/>
                        </a:rPr>
                        <a:t>Çyglylyk,%</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indent="55245" algn="ctr">
                        <a:lnSpc>
                          <a:spcPct val="115000"/>
                        </a:lnSpc>
                        <a:spcBef>
                          <a:spcPts val="100"/>
                        </a:spcBef>
                        <a:spcAft>
                          <a:spcPts val="100"/>
                        </a:spcAft>
                      </a:pPr>
                      <a:r>
                        <a:rPr lang="en-US" sz="1600">
                          <a:effectLst/>
                        </a:rPr>
                        <a:t>Howanyň hereketiniň tizligi, m/sek.</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9540721"/>
                  </a:ext>
                </a:extLst>
              </a:tr>
              <a:tr h="1559518">
                <a:tc>
                  <a:txBody>
                    <a:bodyPr/>
                    <a:lstStyle/>
                    <a:p>
                      <a:pPr marL="128905">
                        <a:lnSpc>
                          <a:spcPct val="115000"/>
                        </a:lnSpc>
                        <a:spcBef>
                          <a:spcPts val="100"/>
                        </a:spcBef>
                        <a:spcAft>
                          <a:spcPts val="100"/>
                        </a:spcAft>
                        <a:tabLst>
                          <a:tab pos="1228725" algn="l"/>
                        </a:tabLst>
                      </a:pPr>
                      <a:r>
                        <a:rPr lang="en-US" sz="1600">
                          <a:effectLst/>
                        </a:rPr>
                        <a:t>Amatly</a:t>
                      </a:r>
                      <a:endParaRPr lang="ru-RU" sz="1600">
                        <a:effectLst/>
                      </a:endParaRPr>
                    </a:p>
                    <a:p>
                      <a:pPr marL="128905">
                        <a:lnSpc>
                          <a:spcPct val="115000"/>
                        </a:lnSpc>
                        <a:spcBef>
                          <a:spcPts val="100"/>
                        </a:spcBef>
                        <a:spcAft>
                          <a:spcPts val="100"/>
                        </a:spcAft>
                      </a:pPr>
                      <a:r>
                        <a:rPr lang="en-US" sz="1600">
                          <a:effectLst/>
                        </a:rPr>
                        <a:t>Ýol berilýän</a:t>
                      </a:r>
                      <a:endParaRPr lang="ru-RU" sz="1600">
                        <a:effectLst/>
                      </a:endParaRPr>
                    </a:p>
                    <a:p>
                      <a:pPr marL="128905">
                        <a:lnSpc>
                          <a:spcPct val="115000"/>
                        </a:lnSpc>
                        <a:spcBef>
                          <a:spcPts val="100"/>
                        </a:spcBef>
                        <a:spcAft>
                          <a:spcPts val="100"/>
                        </a:spcAft>
                      </a:pPr>
                      <a:r>
                        <a:rPr lang="en-US" sz="1600">
                          <a:effectLst/>
                        </a:rPr>
                        <a:t>Amatsyz</a:t>
                      </a:r>
                      <a:endParaRPr lang="ru-RU" sz="1600">
                        <a:effectLst/>
                      </a:endParaRPr>
                    </a:p>
                    <a:p>
                      <a:pPr marL="128905">
                        <a:lnSpc>
                          <a:spcPct val="115000"/>
                        </a:lnSpc>
                        <a:spcBef>
                          <a:spcPts val="100"/>
                        </a:spcBef>
                        <a:spcAft>
                          <a:spcPts val="100"/>
                        </a:spcAft>
                      </a:pPr>
                      <a:r>
                        <a:rPr lang="en-US" sz="1600">
                          <a:effectLst/>
                        </a:rPr>
                        <a:t>Has amatsyz</a:t>
                      </a:r>
                      <a:endParaRPr lang="ru-RU" sz="1600">
                        <a:effectLst/>
                      </a:endParaRPr>
                    </a:p>
                    <a:p>
                      <a:pPr marL="128905">
                        <a:lnSpc>
                          <a:spcPct val="115000"/>
                        </a:lnSpc>
                        <a:spcBef>
                          <a:spcPts val="100"/>
                        </a:spcBef>
                        <a:spcAft>
                          <a:spcPts val="100"/>
                        </a:spcAft>
                      </a:pPr>
                      <a:r>
                        <a:rPr lang="en-US" sz="1600">
                          <a:effectLst/>
                        </a:rPr>
                        <a:t>Aýratyn amatsyz</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100"/>
                        </a:spcBef>
                        <a:spcAft>
                          <a:spcPts val="100"/>
                        </a:spcAft>
                      </a:pPr>
                      <a:r>
                        <a:rPr lang="en-US" sz="1600" dirty="0">
                          <a:effectLst/>
                        </a:rPr>
                        <a:t>16-18</a:t>
                      </a:r>
                      <a:endParaRPr lang="ru-RU" sz="1600" dirty="0">
                        <a:effectLst/>
                      </a:endParaRPr>
                    </a:p>
                    <a:p>
                      <a:pPr algn="ctr">
                        <a:lnSpc>
                          <a:spcPct val="115000"/>
                        </a:lnSpc>
                        <a:spcBef>
                          <a:spcPts val="100"/>
                        </a:spcBef>
                        <a:spcAft>
                          <a:spcPts val="100"/>
                        </a:spcAft>
                      </a:pPr>
                      <a:r>
                        <a:rPr lang="en-US" sz="1600" dirty="0">
                          <a:effectLst/>
                        </a:rPr>
                        <a:t>19-25</a:t>
                      </a:r>
                      <a:endParaRPr lang="ru-RU" sz="1600" dirty="0">
                        <a:effectLst/>
                      </a:endParaRPr>
                    </a:p>
                    <a:p>
                      <a:pPr algn="ctr">
                        <a:lnSpc>
                          <a:spcPct val="115000"/>
                        </a:lnSpc>
                        <a:spcBef>
                          <a:spcPts val="100"/>
                        </a:spcBef>
                        <a:spcAft>
                          <a:spcPts val="100"/>
                        </a:spcAft>
                      </a:pPr>
                      <a:r>
                        <a:rPr lang="en-US" sz="1600" dirty="0">
                          <a:effectLst/>
                        </a:rPr>
                        <a:t>26-32</a:t>
                      </a:r>
                      <a:endParaRPr lang="ru-RU" sz="1600" dirty="0">
                        <a:effectLst/>
                      </a:endParaRPr>
                    </a:p>
                    <a:p>
                      <a:pPr algn="ctr">
                        <a:lnSpc>
                          <a:spcPct val="115000"/>
                        </a:lnSpc>
                        <a:spcBef>
                          <a:spcPts val="100"/>
                        </a:spcBef>
                        <a:spcAft>
                          <a:spcPts val="100"/>
                        </a:spcAft>
                      </a:pPr>
                      <a:r>
                        <a:rPr lang="en-US" sz="1600" dirty="0">
                          <a:effectLst/>
                        </a:rPr>
                        <a:t>30-42</a:t>
                      </a:r>
                      <a:endParaRPr lang="ru-RU" sz="1600" dirty="0">
                        <a:effectLst/>
                      </a:endParaRPr>
                    </a:p>
                    <a:p>
                      <a:pPr algn="ctr">
                        <a:lnSpc>
                          <a:spcPct val="115000"/>
                        </a:lnSpc>
                        <a:spcBef>
                          <a:spcPts val="100"/>
                        </a:spcBef>
                        <a:spcAft>
                          <a:spcPts val="100"/>
                        </a:spcAft>
                      </a:pPr>
                      <a:r>
                        <a:rPr lang="en-US" sz="1600" dirty="0">
                          <a:effectLst/>
                        </a:rPr>
                        <a:t>t &gt; 42</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100"/>
                        </a:spcBef>
                        <a:spcAft>
                          <a:spcPts val="100"/>
                        </a:spcAft>
                      </a:pPr>
                      <a:r>
                        <a:rPr lang="en-US" sz="1600">
                          <a:effectLst/>
                        </a:rPr>
                        <a:t>14-17 ºC</a:t>
                      </a:r>
                      <a:endParaRPr lang="ru-RU" sz="1600">
                        <a:effectLst/>
                      </a:endParaRPr>
                    </a:p>
                    <a:p>
                      <a:pPr algn="ctr">
                        <a:lnSpc>
                          <a:spcPct val="115000"/>
                        </a:lnSpc>
                        <a:spcBef>
                          <a:spcPts val="100"/>
                        </a:spcBef>
                        <a:spcAft>
                          <a:spcPts val="100"/>
                        </a:spcAft>
                      </a:pPr>
                      <a:r>
                        <a:rPr lang="en-US" sz="1600">
                          <a:effectLst/>
                        </a:rPr>
                        <a:t>18-22 ºC</a:t>
                      </a:r>
                      <a:endParaRPr lang="ru-RU" sz="1600">
                        <a:effectLst/>
                      </a:endParaRPr>
                    </a:p>
                    <a:p>
                      <a:pPr algn="ctr">
                        <a:lnSpc>
                          <a:spcPct val="115000"/>
                        </a:lnSpc>
                        <a:spcBef>
                          <a:spcPts val="100"/>
                        </a:spcBef>
                        <a:spcAft>
                          <a:spcPts val="100"/>
                        </a:spcAft>
                      </a:pPr>
                      <a:r>
                        <a:rPr lang="en-US" sz="1600">
                          <a:effectLst/>
                        </a:rPr>
                        <a:t>23-30 ºC</a:t>
                      </a:r>
                      <a:endParaRPr lang="ru-RU" sz="1600">
                        <a:effectLst/>
                      </a:endParaRPr>
                    </a:p>
                    <a:p>
                      <a:pPr algn="ctr">
                        <a:lnSpc>
                          <a:spcPct val="115000"/>
                        </a:lnSpc>
                        <a:spcBef>
                          <a:spcPts val="100"/>
                        </a:spcBef>
                        <a:spcAft>
                          <a:spcPts val="100"/>
                        </a:spcAft>
                      </a:pPr>
                      <a:r>
                        <a:rPr lang="sq-AL" sz="1600">
                          <a:effectLst/>
                        </a:rPr>
                        <a:t>28</a:t>
                      </a:r>
                      <a:r>
                        <a:rPr lang="en-US" sz="1600">
                          <a:effectLst/>
                        </a:rPr>
                        <a:t>-</a:t>
                      </a:r>
                      <a:r>
                        <a:rPr lang="sq-AL" sz="1600">
                          <a:effectLst/>
                        </a:rPr>
                        <a:t>39</a:t>
                      </a:r>
                      <a:r>
                        <a:rPr lang="en-US" sz="1600">
                          <a:effectLst/>
                        </a:rPr>
                        <a:t> ºC</a:t>
                      </a:r>
                      <a:endParaRPr lang="ru-RU" sz="1600">
                        <a:effectLst/>
                      </a:endParaRPr>
                    </a:p>
                    <a:p>
                      <a:pPr algn="ctr">
                        <a:lnSpc>
                          <a:spcPct val="115000"/>
                        </a:lnSpc>
                        <a:spcBef>
                          <a:spcPts val="100"/>
                        </a:spcBef>
                        <a:spcAft>
                          <a:spcPts val="100"/>
                        </a:spcAft>
                      </a:pPr>
                      <a:r>
                        <a:rPr lang="ru-RU" sz="1600">
                          <a:effectLst/>
                        </a:rPr>
                        <a:t>4</a:t>
                      </a:r>
                      <a:r>
                        <a:rPr lang="sq-AL" sz="1600">
                          <a:effectLst/>
                        </a:rPr>
                        <a:t>0</a:t>
                      </a:r>
                      <a:r>
                        <a:rPr lang="en-US" sz="1600">
                          <a:effectLst/>
                        </a:rPr>
                        <a:t>-</a:t>
                      </a:r>
                      <a:r>
                        <a:rPr lang="ru-RU" sz="1600">
                          <a:effectLst/>
                        </a:rPr>
                        <a:t>45</a:t>
                      </a:r>
                      <a:r>
                        <a:rPr lang="en-US" sz="1600">
                          <a:effectLst/>
                        </a:rPr>
                        <a:t> ºC</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100"/>
                        </a:spcBef>
                        <a:spcAft>
                          <a:spcPts val="100"/>
                        </a:spcAft>
                        <a:tabLst>
                          <a:tab pos="1228725" algn="l"/>
                        </a:tabLst>
                      </a:pPr>
                      <a:r>
                        <a:rPr lang="sq-AL" sz="1600">
                          <a:effectLst/>
                        </a:rPr>
                        <a:t>40-60</a:t>
                      </a:r>
                      <a:endParaRPr lang="ru-RU" sz="1600">
                        <a:effectLst/>
                      </a:endParaRPr>
                    </a:p>
                    <a:p>
                      <a:pPr algn="ctr">
                        <a:lnSpc>
                          <a:spcPct val="115000"/>
                        </a:lnSpc>
                        <a:spcBef>
                          <a:spcPts val="100"/>
                        </a:spcBef>
                        <a:spcAft>
                          <a:spcPts val="100"/>
                        </a:spcAft>
                      </a:pPr>
                      <a:r>
                        <a:rPr lang="en-US" sz="1600">
                          <a:effectLst/>
                        </a:rPr>
                        <a:t>60-75</a:t>
                      </a:r>
                      <a:endParaRPr lang="ru-RU" sz="1600">
                        <a:effectLst/>
                      </a:endParaRPr>
                    </a:p>
                    <a:p>
                      <a:pPr algn="ctr">
                        <a:lnSpc>
                          <a:spcPct val="115000"/>
                        </a:lnSpc>
                        <a:spcBef>
                          <a:spcPts val="100"/>
                        </a:spcBef>
                        <a:spcAft>
                          <a:spcPts val="100"/>
                        </a:spcAft>
                      </a:pPr>
                      <a:r>
                        <a:rPr lang="en-US" sz="1600">
                          <a:effectLst/>
                        </a:rPr>
                        <a:t>60-80</a:t>
                      </a:r>
                      <a:endParaRPr lang="ru-RU" sz="1600">
                        <a:effectLst/>
                      </a:endParaRPr>
                    </a:p>
                    <a:p>
                      <a:pPr algn="ctr">
                        <a:lnSpc>
                          <a:spcPct val="115000"/>
                        </a:lnSpc>
                        <a:spcBef>
                          <a:spcPts val="100"/>
                        </a:spcBef>
                        <a:spcAft>
                          <a:spcPts val="100"/>
                        </a:spcAft>
                      </a:pPr>
                      <a:r>
                        <a:rPr lang="en-US" sz="1600">
                          <a:effectLst/>
                        </a:rPr>
                        <a:t>20-30</a:t>
                      </a:r>
                      <a:endParaRPr lang="ru-RU" sz="1600">
                        <a:effectLst/>
                      </a:endParaRPr>
                    </a:p>
                    <a:p>
                      <a:pPr algn="ctr">
                        <a:lnSpc>
                          <a:spcPct val="115000"/>
                        </a:lnSpc>
                        <a:spcBef>
                          <a:spcPts val="100"/>
                        </a:spcBef>
                        <a:spcAft>
                          <a:spcPts val="100"/>
                        </a:spcAft>
                      </a:pPr>
                      <a:r>
                        <a:rPr lang="en-US" sz="1600">
                          <a:effectLst/>
                        </a:rPr>
                        <a:t>20-30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100"/>
                        </a:spcBef>
                        <a:spcAft>
                          <a:spcPts val="100"/>
                        </a:spcAft>
                        <a:tabLst>
                          <a:tab pos="1228725" algn="l"/>
                        </a:tabLst>
                      </a:pPr>
                      <a:r>
                        <a:rPr lang="sq-AL" sz="1600" dirty="0">
                          <a:effectLst/>
                        </a:rPr>
                        <a:t>0,2</a:t>
                      </a:r>
                      <a:endParaRPr lang="ru-RU" sz="1600" dirty="0">
                        <a:effectLst/>
                      </a:endParaRPr>
                    </a:p>
                    <a:p>
                      <a:pPr algn="ctr">
                        <a:lnSpc>
                          <a:spcPct val="115000"/>
                        </a:lnSpc>
                        <a:spcBef>
                          <a:spcPts val="100"/>
                        </a:spcBef>
                        <a:spcAft>
                          <a:spcPts val="100"/>
                        </a:spcAft>
                        <a:tabLst>
                          <a:tab pos="1228725" algn="l"/>
                        </a:tabLst>
                      </a:pPr>
                      <a:r>
                        <a:rPr lang="sq-AL" sz="1600" dirty="0">
                          <a:effectLst/>
                        </a:rPr>
                        <a:t>0,3-0,5</a:t>
                      </a:r>
                      <a:endParaRPr lang="ru-RU" sz="1600" dirty="0">
                        <a:effectLst/>
                      </a:endParaRPr>
                    </a:p>
                    <a:p>
                      <a:pPr algn="ctr">
                        <a:lnSpc>
                          <a:spcPct val="115000"/>
                        </a:lnSpc>
                        <a:spcBef>
                          <a:spcPts val="100"/>
                        </a:spcBef>
                        <a:spcAft>
                          <a:spcPts val="100"/>
                        </a:spcAft>
                        <a:tabLst>
                          <a:tab pos="1228725" algn="l"/>
                        </a:tabLst>
                      </a:pPr>
                      <a:r>
                        <a:rPr lang="sq-AL" sz="1600" dirty="0">
                          <a:effectLst/>
                        </a:rPr>
                        <a:t>0,5-1,5</a:t>
                      </a:r>
                      <a:endParaRPr lang="ru-RU" sz="1600" dirty="0">
                        <a:effectLst/>
                      </a:endParaRPr>
                    </a:p>
                    <a:p>
                      <a:pPr algn="ctr">
                        <a:lnSpc>
                          <a:spcPct val="115000"/>
                        </a:lnSpc>
                        <a:spcBef>
                          <a:spcPts val="100"/>
                        </a:spcBef>
                        <a:spcAft>
                          <a:spcPts val="100"/>
                        </a:spcAft>
                        <a:tabLst>
                          <a:tab pos="1228725" algn="l"/>
                        </a:tabLst>
                      </a:pPr>
                      <a:r>
                        <a:rPr lang="sq-AL" sz="1600" dirty="0">
                          <a:effectLst/>
                        </a:rPr>
                        <a:t>0,1</a:t>
                      </a:r>
                      <a:endParaRPr lang="ru-RU" sz="1600" dirty="0">
                        <a:effectLst/>
                      </a:endParaRPr>
                    </a:p>
                    <a:p>
                      <a:pPr algn="ctr">
                        <a:lnSpc>
                          <a:spcPct val="115000"/>
                        </a:lnSpc>
                        <a:spcBef>
                          <a:spcPts val="100"/>
                        </a:spcBef>
                        <a:spcAft>
                          <a:spcPts val="100"/>
                        </a:spcAft>
                        <a:tabLst>
                          <a:tab pos="1228725" algn="l"/>
                        </a:tabLst>
                      </a:pPr>
                      <a:r>
                        <a:rPr lang="sq-AL" sz="1600" dirty="0">
                          <a:effectLst/>
                        </a:rPr>
                        <a:t> </a:t>
                      </a:r>
                      <a:endParaRPr lang="ru-RU" sz="1600" dirty="0">
                        <a:effectLst/>
                      </a:endParaRPr>
                    </a:p>
                    <a:p>
                      <a:pPr algn="ctr">
                        <a:lnSpc>
                          <a:spcPct val="115000"/>
                        </a:lnSpc>
                        <a:spcBef>
                          <a:spcPts val="100"/>
                        </a:spcBef>
                        <a:spcAft>
                          <a:spcPts val="100"/>
                        </a:spcAft>
                        <a:tabLst>
                          <a:tab pos="1228725" algn="l"/>
                        </a:tabLst>
                      </a:pPr>
                      <a:r>
                        <a:rPr lang="sq-AL" sz="1600" dirty="0">
                          <a:effectLst/>
                        </a:rPr>
                        <a:t>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63881340"/>
                  </a:ext>
                </a:extLst>
              </a:tr>
            </a:tbl>
          </a:graphicData>
        </a:graphic>
      </p:graphicFrame>
      <p:sp>
        <p:nvSpPr>
          <p:cNvPr id="4" name="Прямоугольник 3"/>
          <p:cNvSpPr/>
          <p:nvPr/>
        </p:nvSpPr>
        <p:spPr>
          <a:xfrm>
            <a:off x="215515" y="5373216"/>
            <a:ext cx="7776864" cy="1392176"/>
          </a:xfrm>
          <a:prstGeom prst="rect">
            <a:avLst/>
          </a:prstGeom>
        </p:spPr>
        <p:txBody>
          <a:bodyPr wrap="square">
            <a:spAutoFit/>
          </a:bodyPr>
          <a:lstStyle/>
          <a:p>
            <a:pPr algn="just">
              <a:lnSpc>
                <a:spcPct val="115000"/>
              </a:lnSpc>
              <a:spcBef>
                <a:spcPts val="100"/>
              </a:spcBef>
              <a:spcAft>
                <a:spcPts val="100"/>
              </a:spcAft>
            </a:pP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Howa </a:t>
            </a:r>
            <a:r>
              <a:rPr lang="en-US"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gurşawynyň</a:t>
            </a: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arassalygy</a:t>
            </a: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ru-RU"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Bef>
                <a:spcPts val="100"/>
              </a:spcBef>
              <a:spcAft>
                <a:spcPts val="10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Howa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gurşawynyň</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hapalanma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derejesi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howanyň</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düzümindäki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goşundylaryň</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gazyň</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buguň</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tozanyň</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mg/l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ýa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-da mg/m</a:t>
            </a:r>
            <a:r>
              <a:rPr lang="en-US" baseline="30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3</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ölçenen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mukdary</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bilen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häsiýetlendirilýär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ru-RU"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2052653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Opulent</Template>
  <TotalTime>2137</TotalTime>
  <Words>3423</Words>
  <Application>Microsoft Office PowerPoint</Application>
  <PresentationFormat>Экран (4:3)</PresentationFormat>
  <Paragraphs>173</Paragraphs>
  <Slides>19</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19</vt:i4>
      </vt:variant>
    </vt:vector>
  </HeadingPairs>
  <TitlesOfParts>
    <vt:vector size="26" baseType="lpstr">
      <vt:lpstr>Arial</vt:lpstr>
      <vt:lpstr>Calibri</vt:lpstr>
      <vt:lpstr>Times New Roman</vt:lpstr>
      <vt:lpstr>Trebuchet MS</vt:lpstr>
      <vt:lpstr>Wingdings</vt:lpstr>
      <vt:lpstr>Wingdings 2</vt:lpstr>
      <vt:lpstr>Изящная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Lenovo</cp:lastModifiedBy>
  <cp:revision>254</cp:revision>
  <dcterms:created xsi:type="dcterms:W3CDTF">2012-03-10T06:54:57Z</dcterms:created>
  <dcterms:modified xsi:type="dcterms:W3CDTF">2021-08-31T09:29:25Z</dcterms:modified>
</cp:coreProperties>
</file>