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2" r:id="rId3"/>
    <p:sldId id="274" r:id="rId4"/>
    <p:sldId id="263" r:id="rId5"/>
    <p:sldId id="264" r:id="rId6"/>
    <p:sldId id="265" r:id="rId7"/>
    <p:sldId id="260" r:id="rId8"/>
    <p:sldId id="266" r:id="rId9"/>
    <p:sldId id="267" r:id="rId10"/>
    <p:sldId id="275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2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D7DBCF-8FB3-43EB-B66F-4D1915E67F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74469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979666"/>
            <a:ext cx="2786082" cy="2216954"/>
          </a:xfrm>
        </p:spPr>
        <p:txBody>
          <a:bodyPr>
            <a:normAutofit/>
          </a:bodyPr>
          <a:lstStyle/>
          <a:p>
            <a:r>
              <a:rPr lang="tk-TM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Tema:</a:t>
            </a:r>
            <a:endParaRPr lang="ru-RU" sz="6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764704"/>
            <a:ext cx="57150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k-TM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oksidler.</a:t>
            </a:r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55" y="2564904"/>
            <a:ext cx="2857500" cy="352425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22" y="2564904"/>
            <a:ext cx="2962862" cy="352425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eneyureg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544" y="11663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09" y="776288"/>
            <a:ext cx="7920880" cy="502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Ösümlikleriň</a:t>
            </a:r>
            <a:r>
              <a:rPr lang="ru-RU" dirty="0" smtClean="0"/>
              <a:t> </a:t>
            </a:r>
            <a:r>
              <a:rPr lang="ru-RU" dirty="0" err="1" smtClean="0"/>
              <a:t>fotosintezi</a:t>
            </a:r>
            <a:r>
              <a:rPr lang="ru-RU" dirty="0" smtClean="0"/>
              <a:t> </a:t>
            </a:r>
            <a:r>
              <a:rPr lang="ru-RU" dirty="0" err="1" smtClean="0"/>
              <a:t>üçin</a:t>
            </a:r>
            <a:r>
              <a:rPr lang="ru-RU" dirty="0" smtClean="0"/>
              <a:t> </a:t>
            </a:r>
            <a:r>
              <a:rPr lang="ru-RU" dirty="0" err="1" smtClean="0"/>
              <a:t>zerur</a:t>
            </a:r>
            <a:r>
              <a:rPr lang="ru-RU" dirty="0" smtClean="0"/>
              <a:t> </a:t>
            </a:r>
            <a:r>
              <a:rPr lang="ru-RU" dirty="0" err="1" smtClean="0"/>
              <a:t>gaz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-324544" y="1484784"/>
            <a:ext cx="9684568" cy="4191000"/>
          </a:xfrm>
        </p:spPr>
        <p:txBody>
          <a:bodyPr/>
          <a:lstStyle/>
          <a:p>
            <a:pPr lvl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Blip>
                <a:blip r:embed="rId3"/>
              </a:buBlip>
            </a:pP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Atmosferada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onuň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sq-AL" sz="2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düzümi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0,04—0,03%. 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Blip>
                <a:blip r:embed="rId3"/>
              </a:buBlip>
            </a:pP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Ösümlikler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fotosinteziň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netijesinde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ony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uglewodlara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öwürýärler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USER\Pictures\Рисунок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348880"/>
            <a:ext cx="6264696" cy="4509120"/>
          </a:xfrm>
          <a:prstGeom prst="rect">
            <a:avLst/>
          </a:prstGeom>
          <a:ln w="1270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651430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6" grpId="0" build="p" bldLvl="2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8400"/>
            <a:ext cx="7423150" cy="1139825"/>
          </a:xfrm>
        </p:spPr>
        <p:txBody>
          <a:bodyPr/>
          <a:lstStyle/>
          <a:p>
            <a:r>
              <a:rPr lang="ru-RU" dirty="0" smtClean="0"/>
              <a:t>Uglerod (</a:t>
            </a:r>
            <a:r>
              <a:rPr lang="en-US" dirty="0" smtClean="0"/>
              <a:t>II)</a:t>
            </a:r>
            <a:r>
              <a:rPr lang="ru-RU" dirty="0" smtClean="0"/>
              <a:t> </a:t>
            </a:r>
            <a:r>
              <a:rPr lang="ru-RU" dirty="0" err="1" smtClean="0"/>
              <a:t>oksidi</a:t>
            </a:r>
            <a:r>
              <a:rPr lang="ru-RU" dirty="0" smtClean="0"/>
              <a:t> </a:t>
            </a:r>
            <a:r>
              <a:rPr lang="en-US" dirty="0" smtClean="0"/>
              <a:t>CO</a:t>
            </a:r>
            <a:endParaRPr lang="ru-RU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7504" y="1268760"/>
            <a:ext cx="8867328" cy="4525963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Metallurgiýa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önümçiliginde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oňat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gaýtaryjy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bolup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hyzmat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edýär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. 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889448"/>
            <a:ext cx="7471507" cy="4968552"/>
          </a:xfrm>
          <a:prstGeom prst="rect">
            <a:avLst/>
          </a:prstGeom>
          <a:ln w="1270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1607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9513" y="95249"/>
            <a:ext cx="8784976" cy="1821583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>
              <a:buNone/>
            </a:pP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Köp</a:t>
            </a:r>
            <a:r>
              <a:rPr lang="sq-AL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sanly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metallaryň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magdanlary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olaryň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oksidleri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bolup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durýar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4" y="1340768"/>
            <a:ext cx="6761959" cy="453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561927"/>
            <a:ext cx="2411760" cy="32960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2618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glass0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764704"/>
            <a:ext cx="4023048" cy="333231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35896" y="116632"/>
            <a:ext cx="5355704" cy="108012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>
              <a:buNone/>
            </a:pP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Hromyň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 (III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)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oksidini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 – 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Cr</a:t>
            </a:r>
            <a:r>
              <a:rPr lang="ru-RU" sz="2400" b="1" baseline="-30000" dirty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2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O</a:t>
            </a:r>
            <a:r>
              <a:rPr lang="ru-RU" sz="2400" b="1" baseline="-30000" dirty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3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–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ýaşyl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reňkli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aýna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önümçiliginde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ulanýarlar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.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20488" name="Picture 8" descr="glass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98092"/>
            <a:ext cx="5196681" cy="405990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374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1" y="188640"/>
            <a:ext cx="8651874" cy="1152128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Kremniý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(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IV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)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oksidi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SiO</a:t>
            </a:r>
            <a:r>
              <a:rPr lang="ru-RU" sz="2400" b="1" baseline="-30000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2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.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Кwars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dag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 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hrustaly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.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5844" name="Picture 4" descr="s0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08720"/>
            <a:ext cx="3610915" cy="250758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s01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3" y="3637072"/>
            <a:ext cx="3185326" cy="3185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5846" name="Picture 6" descr="sio2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583" y="673928"/>
            <a:ext cx="3259088" cy="27450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sio2-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16300"/>
            <a:ext cx="3156347" cy="33176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422523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2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wit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" y="4221163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wite2"/>
          <p:cNvPicPr>
            <a:picLocks noChangeAspect="1" noChangeArrowheads="1"/>
          </p:cNvPicPr>
          <p:nvPr/>
        </p:nvPicPr>
        <p:blipFill>
          <a:blip r:embed="rId4"/>
          <a:srcRect t="11517" b="4198"/>
          <a:stretch>
            <a:fillRect/>
          </a:stretch>
        </p:blipFill>
        <p:spPr bwMode="auto">
          <a:xfrm>
            <a:off x="66675" y="1196975"/>
            <a:ext cx="24892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14600" y="685800"/>
            <a:ext cx="6629400" cy="56388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sq-AL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Sink oksidi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ZnO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– </a:t>
            </a:r>
            <a:r>
              <a:rPr lang="sq-AL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ak reňkli gaty madda. Ak  gurluşyk reňklerini almakda ulanylýar.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sq-AL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Olar bilen dürli üstleri reňkläp bolýar. Ygal täsir etmeýär.</a:t>
            </a:r>
            <a:endParaRPr lang="ru-RU" sz="2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eaLnBrk="1" hangingPunct="1">
              <a:defRPr/>
            </a:pPr>
            <a:r>
              <a:rPr lang="sq-AL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Medisinada </a:t>
            </a:r>
            <a:r>
              <a:rPr lang="tk-TM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s</a:t>
            </a:r>
            <a:r>
              <a:rPr lang="sq-AL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ink oksidinden derman, maz ýasalýar.</a:t>
            </a:r>
            <a:endParaRPr lang="ru-RU" sz="2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eaLnBrk="1" hangingPunct="1">
              <a:defRPr/>
            </a:pPr>
            <a:r>
              <a:rPr lang="sq-AL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Titan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(IV)</a:t>
            </a:r>
            <a:r>
              <a:rPr lang="sq-AL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oksidiniň 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– TiO</a:t>
            </a:r>
            <a:r>
              <a:rPr lang="ru-RU" sz="2800" b="1" baseline="-30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r>
              <a:rPr lang="sq-AL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köp häsiýetleri sink oksidiniňki ýalydyr. Ol hem ak reňkleri öndürmekde ulanylýar</a:t>
            </a:r>
            <a:r>
              <a:rPr lang="sq-A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endParaRPr lang="ru-RU" sz="9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85813" y="0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tk-TM" sz="3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S</a:t>
            </a:r>
            <a:r>
              <a:rPr lang="sq-AL" sz="3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ink oksidi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sq-AL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-</a:t>
            </a:r>
            <a:r>
              <a:rPr lang="ru-RU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ZnO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sq-AL" sz="3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. </a:t>
            </a:r>
            <a:r>
              <a:rPr lang="sq-AL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Titan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(IV)</a:t>
            </a:r>
            <a:r>
              <a:rPr lang="sq-AL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oksidi 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– TiO</a:t>
            </a:r>
            <a:r>
              <a:rPr lang="ru-RU" sz="3200" b="1" baseline="-30000" dirty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r>
              <a:rPr lang="sq-AL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autoUpdateAnimBg="0" advAuto="1000"/>
      <p:bldP spid="1639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8188"/>
            <a:ext cx="223224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Clr>
                <a:srgbClr val="FFC000"/>
              </a:buClr>
            </a:pPr>
            <a:r>
              <a:rPr lang="tk-TM" sz="3200" b="1" i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Oksidler</a:t>
            </a:r>
            <a:endParaRPr lang="en-US" sz="20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777" y="116633"/>
            <a:ext cx="6438998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k-TM" sz="24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Umumy formulasy:</a:t>
            </a:r>
            <a:endParaRPr lang="tk-TM" sz="24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tk-TM" sz="36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E</a:t>
            </a:r>
            <a:r>
              <a:rPr lang="tk-TM" sz="32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х</a:t>
            </a:r>
            <a:r>
              <a:rPr lang="en-US" sz="3600" dirty="0" err="1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O</a:t>
            </a:r>
            <a:r>
              <a:rPr lang="en-US" sz="3600" baseline="-25000" dirty="0" err="1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y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k-TM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E</a:t>
            </a:r>
            <a:r>
              <a:rPr lang="tk-TM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-islendik element.</a:t>
            </a:r>
            <a:r>
              <a:rPr lang="en-US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x we y </a:t>
            </a:r>
            <a:r>
              <a:rPr lang="en-US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indeksler</a:t>
            </a:r>
            <a:r>
              <a:rPr lang="en-US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.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68760"/>
            <a:ext cx="932452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12"/>
          <p:cNvGrpSpPr/>
          <p:nvPr/>
        </p:nvGrpSpPr>
        <p:grpSpPr>
          <a:xfrm>
            <a:off x="161365" y="3933056"/>
            <a:ext cx="8833410" cy="2716022"/>
            <a:chOff x="161365" y="4473762"/>
            <a:chExt cx="8449235" cy="2175316"/>
          </a:xfrm>
        </p:grpSpPr>
        <p:pic>
          <p:nvPicPr>
            <p:cNvPr id="16" name="Picture 2" descr="http://www.galleries.com/Minerals/OXIDES/cassiter/cassit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4648200"/>
              <a:ext cx="2641600" cy="1981200"/>
            </a:xfrm>
            <a:prstGeom prst="rect">
              <a:avLst/>
            </a:prstGeom>
            <a:noFill/>
          </p:spPr>
        </p:pic>
        <p:pic>
          <p:nvPicPr>
            <p:cNvPr id="17" name="Picture 4" descr="http://www.dkimages.com/discover/previews/768/3634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2800" y="4648200"/>
              <a:ext cx="2286000" cy="2000878"/>
            </a:xfrm>
            <a:prstGeom prst="rect">
              <a:avLst/>
            </a:prstGeom>
            <a:noFill/>
          </p:spPr>
        </p:pic>
        <p:pic>
          <p:nvPicPr>
            <p:cNvPr id="18" name="Picture 6" descr="http://img.alibaba.com/photo/50155315/Copper_Oxid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19800" y="4648200"/>
              <a:ext cx="2590800" cy="1981200"/>
            </a:xfrm>
            <a:prstGeom prst="rect">
              <a:avLst/>
            </a:prstGeom>
            <a:noFill/>
          </p:spPr>
        </p:pic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61365" y="4473762"/>
              <a:ext cx="8382000" cy="5778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SnO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                      </a:t>
              </a:r>
              <a:r>
                <a:rPr lang="en-US" sz="2400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PbO</a:t>
              </a:r>
              <a:r>
                <a:rPr lang="en-US" sz="2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                    </a:t>
              </a:r>
              <a:r>
                <a:rPr lang="en-US" sz="2400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CuO</a:t>
              </a:r>
              <a:r>
                <a:rPr lang="en-US" sz="2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                   </a:t>
              </a:r>
              <a:endParaRPr lang="en-US" sz="2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25539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1539" y="576658"/>
            <a:ext cx="8062912" cy="1470025"/>
          </a:xfrm>
        </p:spPr>
        <p:txBody>
          <a:bodyPr/>
          <a:lstStyle/>
          <a:p>
            <a:r>
              <a:rPr lang="en-US" dirty="0" err="1" smtClean="0"/>
              <a:t>Himiki</a:t>
            </a:r>
            <a:r>
              <a:rPr lang="en-US" dirty="0" smtClean="0"/>
              <a:t> </a:t>
            </a:r>
            <a:r>
              <a:rPr lang="en-US" dirty="0" err="1" smtClean="0"/>
              <a:t>reaksiyalaryn</a:t>
            </a:r>
            <a:r>
              <a:rPr lang="en-US" dirty="0" smtClean="0"/>
              <a:t> </a:t>
            </a:r>
            <a:r>
              <a:rPr lang="en-US" dirty="0" err="1" smtClean="0"/>
              <a:t>gecisi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7474"/>
            <a:ext cx="7956376" cy="350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0"/>
            <a:ext cx="92525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 smtClean="0">
                <a:solidFill>
                  <a:srgbClr val="FF0000"/>
                </a:solidFill>
                <a:latin typeface="Arial Black" pitchFamily="34" charset="0"/>
              </a:rPr>
              <a:t>Oksidl</a:t>
            </a:r>
            <a:r>
              <a:rPr lang="tk-TM" sz="2800" i="1" dirty="0" smtClean="0">
                <a:solidFill>
                  <a:srgbClr val="FF0000"/>
                </a:solidFill>
                <a:latin typeface="Arial Black" pitchFamily="34" charset="0"/>
              </a:rPr>
              <a:t>er</a:t>
            </a:r>
            <a:r>
              <a:rPr lang="sq-AL" sz="2800" i="1" dirty="0" smtClean="0">
                <a:solidFill>
                  <a:srgbClr val="FF0000"/>
                </a:solidFill>
                <a:latin typeface="Arial Black" pitchFamily="34" charset="0"/>
              </a:rPr>
              <a:t>iň toparlary</a:t>
            </a:r>
            <a:r>
              <a:rPr lang="en-US" sz="2800" i="1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  <a:endParaRPr lang="en-US" sz="2800" dirty="0" smtClean="0">
              <a:solidFill>
                <a:prstClr val="black"/>
              </a:solidFill>
              <a:latin typeface="Arial Rounded MT Bold" pitchFamily="34" charset="0"/>
            </a:endParaRPr>
          </a:p>
          <a:p>
            <a:r>
              <a:rPr lang="en-US" sz="2800" i="1" dirty="0" err="1" smtClean="0">
                <a:solidFill>
                  <a:srgbClr val="C00000"/>
                </a:solidFill>
                <a:latin typeface="Arial Black" pitchFamily="34" charset="0"/>
              </a:rPr>
              <a:t>Oksid</a:t>
            </a:r>
            <a:r>
              <a:rPr lang="tk-TM" sz="2800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latin typeface="Arial Black" pitchFamily="34" charset="0"/>
              </a:rPr>
              <a:t>–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k-TM" sz="2500" dirty="0" smtClean="0">
                <a:latin typeface="Arial Black" pitchFamily="34" charset="0"/>
              </a:rPr>
              <a:t>bu </a:t>
            </a:r>
            <a:r>
              <a:rPr lang="sq-AL" sz="2500" dirty="0" smtClean="0">
                <a:latin typeface="Arial Black" pitchFamily="34" charset="0"/>
              </a:rPr>
              <a:t>iki </a:t>
            </a:r>
            <a:r>
              <a:rPr lang="en-US" sz="2500" dirty="0" err="1" smtClean="0">
                <a:solidFill>
                  <a:prstClr val="black"/>
                </a:solidFill>
                <a:latin typeface="Arial Black" pitchFamily="34" charset="0"/>
              </a:rPr>
              <a:t>elementiñ</a:t>
            </a:r>
            <a:r>
              <a:rPr lang="en-US" sz="25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sq-AL" sz="2500" dirty="0" smtClean="0">
                <a:solidFill>
                  <a:prstClr val="black"/>
                </a:solidFill>
                <a:latin typeface="Arial Black" pitchFamily="34" charset="0"/>
              </a:rPr>
              <a:t>biri </a:t>
            </a:r>
            <a:r>
              <a:rPr lang="en-US" sz="2500" dirty="0" err="1" smtClean="0">
                <a:solidFill>
                  <a:prstClr val="black"/>
                </a:solidFill>
                <a:latin typeface="Arial Black" pitchFamily="34" charset="0"/>
              </a:rPr>
              <a:t>kislor</a:t>
            </a:r>
            <a:r>
              <a:rPr lang="sq-AL" sz="2500" dirty="0" smtClean="0">
                <a:solidFill>
                  <a:prstClr val="black"/>
                </a:solidFill>
                <a:latin typeface="Arial Black" pitchFamily="34" charset="0"/>
              </a:rPr>
              <a:t>od bolan</a:t>
            </a:r>
            <a:r>
              <a:rPr lang="en-US" sz="25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 Black" pitchFamily="34" charset="0"/>
              </a:rPr>
              <a:t>birle</a:t>
            </a:r>
            <a:r>
              <a:rPr lang="en-US" sz="2500" dirty="0" err="1" smtClean="0">
                <a:solidFill>
                  <a:prstClr val="black"/>
                </a:solidFill>
                <a:latin typeface="Arial Black" pitchFamily="34" charset="0"/>
                <a:cs typeface="Calibri"/>
              </a:rPr>
              <a:t>şmeler</a:t>
            </a:r>
            <a:r>
              <a:rPr lang="sq-AL" sz="2500" dirty="0" smtClean="0">
                <a:solidFill>
                  <a:prstClr val="black"/>
                </a:solidFill>
                <a:latin typeface="Arial Black" pitchFamily="34" charset="0"/>
                <a:cs typeface="Calibri"/>
              </a:rPr>
              <a:t>dir</a:t>
            </a:r>
            <a:r>
              <a:rPr lang="en-US" sz="2500" dirty="0" smtClean="0">
                <a:solidFill>
                  <a:prstClr val="black"/>
                </a:solidFill>
                <a:latin typeface="Arial Black" pitchFamily="34" charset="0"/>
                <a:cs typeface="Calibri"/>
              </a:rPr>
              <a:t>.</a:t>
            </a:r>
            <a:endParaRPr lang="en-US" sz="25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978898"/>
            <a:ext cx="2315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err="1" smtClean="0">
                <a:solidFill>
                  <a:srgbClr val="FF0000"/>
                </a:solidFill>
                <a:latin typeface="Arial Black" pitchFamily="34" charset="0"/>
              </a:rPr>
              <a:t>Oksidler</a:t>
            </a:r>
            <a:endParaRPr lang="ru-RU" sz="36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095209"/>
              </p:ext>
            </p:extLst>
          </p:nvPr>
        </p:nvGraphicFramePr>
        <p:xfrm>
          <a:off x="251520" y="1302063"/>
          <a:ext cx="2520280" cy="33223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20280"/>
              </a:tblGrid>
              <a:tr h="313504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Duz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emele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getir</a:t>
                      </a:r>
                      <a:r>
                        <a:rPr lang="tk-TM" sz="2400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ýän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kislotalar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we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aşgarlar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bilen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reaksiýa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girip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k-TM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duz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emele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getirýärler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tk-TM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₂O₅;CO₂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;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482270"/>
              </p:ext>
            </p:extLst>
          </p:nvPr>
        </p:nvGraphicFramePr>
        <p:xfrm>
          <a:off x="6156176" y="1596573"/>
          <a:ext cx="2987824" cy="39206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87824"/>
              </a:tblGrid>
              <a:tr h="392066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Duz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emele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getirmeýän</a:t>
                      </a:r>
                      <a:endParaRPr lang="en-US" sz="3200" baseline="0" dirty="0" smtClean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  <a:p>
                      <a:r>
                        <a:rPr lang="en-US" sz="2800" baseline="0" dirty="0" smtClean="0">
                          <a:latin typeface="Arial Black" pitchFamily="34" charset="0"/>
                        </a:rPr>
                        <a:t>(</a:t>
                      </a:r>
                      <a:r>
                        <a:rPr lang="en-US" sz="2800" baseline="0" dirty="0" err="1" smtClean="0">
                          <a:latin typeface="Arial Black" pitchFamily="34" charset="0"/>
                        </a:rPr>
                        <a:t>kislotalar</a:t>
                      </a:r>
                      <a:r>
                        <a:rPr lang="en-US" sz="2800" baseline="0" dirty="0" smtClean="0">
                          <a:latin typeface="Arial Black" pitchFamily="34" charset="0"/>
                        </a:rPr>
                        <a:t> we </a:t>
                      </a:r>
                      <a:r>
                        <a:rPr lang="en-US" sz="2800" baseline="0" dirty="0" err="1" smtClean="0">
                          <a:latin typeface="Arial Black" pitchFamily="34" charset="0"/>
                        </a:rPr>
                        <a:t>a</a:t>
                      </a:r>
                      <a:r>
                        <a:rPr lang="en-US" sz="2800" baseline="0" dirty="0" err="1" smtClean="0">
                          <a:latin typeface="Arial Black" pitchFamily="34" charset="0"/>
                          <a:cs typeface="Calibri"/>
                        </a:rPr>
                        <a:t>ş</a:t>
                      </a:r>
                      <a:r>
                        <a:rPr lang="en-US" sz="2800" baseline="0" dirty="0" err="1" smtClean="0">
                          <a:latin typeface="Arial Black" pitchFamily="34" charset="0"/>
                        </a:rPr>
                        <a:t>garlar</a:t>
                      </a:r>
                      <a:r>
                        <a:rPr lang="en-US" sz="28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 Black" pitchFamily="34" charset="0"/>
                        </a:rPr>
                        <a:t>bilen</a:t>
                      </a:r>
                      <a:r>
                        <a:rPr lang="en-US" sz="28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 Black" pitchFamily="34" charset="0"/>
                        </a:rPr>
                        <a:t>reaksiýa</a:t>
                      </a:r>
                      <a:r>
                        <a:rPr lang="en-US" sz="28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 Black" pitchFamily="34" charset="0"/>
                        </a:rPr>
                        <a:t>girip</a:t>
                      </a:r>
                      <a:r>
                        <a:rPr lang="en-US" sz="28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 Black" pitchFamily="34" charset="0"/>
                        </a:rPr>
                        <a:t>duz</a:t>
                      </a:r>
                      <a:r>
                        <a:rPr lang="en-US" sz="28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 Black" pitchFamily="34" charset="0"/>
                        </a:rPr>
                        <a:t>emele</a:t>
                      </a:r>
                      <a:r>
                        <a:rPr lang="en-US" sz="28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 Black" pitchFamily="34" charset="0"/>
                        </a:rPr>
                        <a:t>getirmeýärler</a:t>
                      </a:r>
                      <a:r>
                        <a:rPr lang="en-US" sz="2800" baseline="0" dirty="0" smtClean="0">
                          <a:latin typeface="Arial Black" pitchFamily="34" charset="0"/>
                        </a:rPr>
                        <a:t>)</a:t>
                      </a:r>
                    </a:p>
                    <a:p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NO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;</a:t>
                      </a:r>
                      <a:r>
                        <a:rPr lang="tk-TM" sz="2800" b="1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CO;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855548"/>
              </p:ext>
            </p:extLst>
          </p:nvPr>
        </p:nvGraphicFramePr>
        <p:xfrm>
          <a:off x="300247" y="5445224"/>
          <a:ext cx="1944216" cy="11887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44216"/>
              </a:tblGrid>
              <a:tr h="482352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 Black" pitchFamily="34" charset="0"/>
                          <a:cs typeface="Aharoni" pitchFamily="2" charset="-79"/>
                        </a:rPr>
                        <a:t>Esas</a:t>
                      </a:r>
                      <a:r>
                        <a:rPr lang="en-US" sz="2400" baseline="0" dirty="0" smtClean="0">
                          <a:latin typeface="Arial Black" pitchFamily="34" charset="0"/>
                          <a:cs typeface="Aharoni" pitchFamily="2" charset="-79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 Black" pitchFamily="34" charset="0"/>
                          <a:cs typeface="Aharoni" pitchFamily="2" charset="-79"/>
                        </a:rPr>
                        <a:t>oksidleri</a:t>
                      </a:r>
                      <a:r>
                        <a:rPr lang="en-US" sz="2400" baseline="0" dirty="0" smtClean="0">
                          <a:latin typeface="Aharoni" pitchFamily="2" charset="-79"/>
                          <a:cs typeface="Aharoni" pitchFamily="2" charset="-79"/>
                        </a:rPr>
                        <a:t>.</a:t>
                      </a:r>
                    </a:p>
                    <a:p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BaO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;</a:t>
                      </a:r>
                      <a:r>
                        <a:rPr lang="tk-TM" sz="2400" b="1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CuO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;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325940"/>
              </p:ext>
            </p:extLst>
          </p:nvPr>
        </p:nvGraphicFramePr>
        <p:xfrm>
          <a:off x="3239852" y="4994880"/>
          <a:ext cx="2160240" cy="11887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60240"/>
              </a:tblGrid>
              <a:tr h="26632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 Black" pitchFamily="34" charset="0"/>
                          <a:cs typeface="Aharoni" pitchFamily="2" charset="-79"/>
                        </a:rPr>
                        <a:t>Amfoter</a:t>
                      </a:r>
                      <a:r>
                        <a:rPr lang="en-US" sz="2400" baseline="0" dirty="0" smtClean="0">
                          <a:latin typeface="Arial Black" pitchFamily="34" charset="0"/>
                          <a:cs typeface="Aharoni" pitchFamily="2" charset="-79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 Black" pitchFamily="34" charset="0"/>
                          <a:cs typeface="Aharoni" pitchFamily="2" charset="-79"/>
                        </a:rPr>
                        <a:t>oksidleri</a:t>
                      </a:r>
                      <a:r>
                        <a:rPr lang="en-US" sz="2400" baseline="0" dirty="0" smtClean="0">
                          <a:latin typeface="Arial Black" pitchFamily="34" charset="0"/>
                          <a:cs typeface="Aharoni" pitchFamily="2" charset="-79"/>
                        </a:rPr>
                        <a:t>.</a:t>
                      </a:r>
                    </a:p>
                    <a:p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Al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₂O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₃;</a:t>
                      </a:r>
                      <a:r>
                        <a:rPr lang="tk-TM" sz="2400" b="1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ZnO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;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109090"/>
              </p:ext>
            </p:extLst>
          </p:nvPr>
        </p:nvGraphicFramePr>
        <p:xfrm>
          <a:off x="3851919" y="3123265"/>
          <a:ext cx="2027521" cy="11887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27521"/>
              </a:tblGrid>
              <a:tr h="98640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 Black" pitchFamily="34" charset="0"/>
                          <a:cs typeface="Aharoni" pitchFamily="2" charset="-79"/>
                        </a:rPr>
                        <a:t>Kislota</a:t>
                      </a:r>
                      <a:r>
                        <a:rPr lang="en-US" sz="2400" dirty="0" smtClean="0">
                          <a:latin typeface="Arial Black" pitchFamily="34" charset="0"/>
                          <a:cs typeface="Aharoni" pitchFamily="2" charset="-79"/>
                        </a:rPr>
                        <a:t> </a:t>
                      </a:r>
                      <a:r>
                        <a:rPr lang="en-US" sz="2400" dirty="0" err="1" smtClean="0">
                          <a:latin typeface="Arial Black" pitchFamily="34" charset="0"/>
                          <a:cs typeface="Aharoni" pitchFamily="2" charset="-79"/>
                        </a:rPr>
                        <a:t>oksidleri</a:t>
                      </a:r>
                      <a:r>
                        <a:rPr lang="en-US" sz="2400" dirty="0" smtClean="0">
                          <a:latin typeface="Arial Black" pitchFamily="34" charset="0"/>
                          <a:cs typeface="Aharoni" pitchFamily="2" charset="-79"/>
                        </a:rPr>
                        <a:t>.</a:t>
                      </a:r>
                    </a:p>
                    <a:p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₂O₅;</a:t>
                      </a:r>
                      <a:r>
                        <a:rPr lang="tk-TM" sz="2400" b="1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CO₂;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H="1">
            <a:off x="2771800" y="1582088"/>
            <a:ext cx="1080120" cy="5359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220072" y="1623608"/>
            <a:ext cx="792088" cy="9889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272355" y="4653136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483768" y="4653136"/>
            <a:ext cx="756084" cy="5400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771800" y="2924944"/>
            <a:ext cx="936104" cy="4680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366471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16632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Arial Black" pitchFamily="34" charset="0"/>
              </a:rPr>
              <a:t>Oksidleri</a:t>
            </a:r>
            <a:r>
              <a:rPr lang="tk-TM" sz="2800" dirty="0">
                <a:solidFill>
                  <a:prstClr val="black"/>
                </a:solidFill>
                <a:latin typeface="Arial Black" pitchFamily="34" charset="0"/>
              </a:rPr>
              <a:t>ň</a:t>
            </a:r>
            <a:r>
              <a:rPr lang="en-US" sz="28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Black" pitchFamily="34" charset="0"/>
              </a:rPr>
              <a:t>alny</a:t>
            </a:r>
            <a:r>
              <a:rPr lang="tk-TM" sz="2800" b="1" dirty="0" err="1">
                <a:solidFill>
                  <a:prstClr val="black"/>
                </a:solidFill>
                <a:latin typeface="Arial Black" pitchFamily="34" charset="0"/>
                <a:cs typeface="Calibri"/>
              </a:rPr>
              <a:t>ş</a:t>
            </a:r>
            <a:r>
              <a:rPr lang="en-US" sz="28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Black" pitchFamily="34" charset="0"/>
              </a:rPr>
              <a:t>usullary</a:t>
            </a:r>
            <a:r>
              <a:rPr lang="en-US" sz="2800" dirty="0" smtClean="0">
                <a:solidFill>
                  <a:prstClr val="black"/>
                </a:solidFill>
                <a:latin typeface="Arial Black" pitchFamily="34" charset="0"/>
              </a:rPr>
              <a:t>:</a:t>
            </a:r>
            <a:endParaRPr lang="ru-RU" sz="2800" dirty="0">
              <a:solidFill>
                <a:prstClr val="black"/>
              </a:solidFill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610623"/>
              </p:ext>
            </p:extLst>
          </p:nvPr>
        </p:nvGraphicFramePr>
        <p:xfrm>
          <a:off x="35496" y="764704"/>
          <a:ext cx="8897647" cy="569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0029"/>
                <a:gridCol w="585761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Sada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maddalaryñ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okislenmegi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4Al +3O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 → 2Al₂O₃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4P + 5O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₂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 3"/>
                        </a:rPr>
                        <a:t>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2P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₂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O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₅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Çylşyrymly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maddalaryň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okislenmegi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2ZnS + 3O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  <a:sym typeface="Wingdings 3"/>
                        </a:rPr>
                        <a:t> 2SO₂ + 2ZnO</a:t>
                      </a:r>
                      <a:r>
                        <a:rPr kumimoji="0" lang="tk-TM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₄ +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2O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₂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 3"/>
                        </a:rPr>
                        <a:t> 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₂ +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2H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₂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tk-TM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Eremeýän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esaslaryñ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dargamagy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2Fe(OH)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  <a:sym typeface="Wingdings 3"/>
                        </a:rPr>
                        <a:t>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Fe₂O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 + 3H₂0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Cu(OH)₂  →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CuO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+ H₂O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Kislotalaryň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dargamagy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H₂SiO</a:t>
                      </a: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₃ </a:t>
                      </a: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 3"/>
                        </a:rPr>
                        <a:t> </a:t>
                      </a:r>
                      <a:r>
                        <a:rPr kumimoji="0" lang="en-US" sz="3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 3"/>
                        </a:rPr>
                        <a:t>SiO</a:t>
                      </a: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 3"/>
                        </a:rPr>
                        <a:t>₂ + H₂O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H₂CO₃</a:t>
                      </a: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 3"/>
                        </a:rPr>
                        <a:t> CO₂ + H₂O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Duzlaryň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dargamagy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BaSiO</a:t>
                      </a: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₃ </a:t>
                      </a: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 3"/>
                        </a:rPr>
                        <a:t>  </a:t>
                      </a:r>
                      <a:r>
                        <a:rPr kumimoji="0" lang="en-US" sz="3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SiO</a:t>
                      </a: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₂ +  </a:t>
                      </a:r>
                      <a:r>
                        <a:rPr kumimoji="0" lang="en-US" sz="3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BaO</a:t>
                      </a:r>
                      <a:endParaRPr kumimoji="0" lang="en-US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CaCO</a:t>
                      </a: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₃</a:t>
                      </a: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 3"/>
                        </a:rPr>
                        <a:t> </a:t>
                      </a: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CO₂ +  </a:t>
                      </a:r>
                      <a:r>
                        <a:rPr kumimoji="0" lang="en-US" sz="3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CaO</a:t>
                      </a:r>
                      <a:endParaRPr kumimoji="0" lang="en-US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76445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6280"/>
            <a:ext cx="907262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q-AL" sz="2800" i="1" dirty="0" smtClean="0">
                <a:solidFill>
                  <a:srgbClr val="FF0000"/>
                </a:solidFill>
                <a:latin typeface="Arial Black" pitchFamily="34" charset="0"/>
              </a:rPr>
              <a:t>         </a:t>
            </a:r>
            <a:r>
              <a:rPr lang="en-US" sz="2800" i="1" dirty="0" err="1" smtClean="0">
                <a:solidFill>
                  <a:srgbClr val="FF0000"/>
                </a:solidFill>
                <a:latin typeface="Arial Black" pitchFamily="34" charset="0"/>
              </a:rPr>
              <a:t>Oksidl</a:t>
            </a:r>
            <a:r>
              <a:rPr lang="tk-TM" sz="2800" i="1" dirty="0" smtClean="0">
                <a:solidFill>
                  <a:srgbClr val="FF0000"/>
                </a:solidFill>
                <a:latin typeface="Arial Black" pitchFamily="34" charset="0"/>
              </a:rPr>
              <a:t>er</a:t>
            </a:r>
            <a:r>
              <a:rPr lang="sq-AL" sz="2800" i="1" dirty="0" smtClean="0">
                <a:solidFill>
                  <a:srgbClr val="FF0000"/>
                </a:solidFill>
                <a:latin typeface="Arial Black" pitchFamily="34" charset="0"/>
              </a:rPr>
              <a:t>iň fiziki häsiýetleri</a:t>
            </a:r>
            <a:r>
              <a:rPr lang="en-US" sz="2800" i="1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  <a:endParaRPr lang="en-US" sz="2400" i="1" dirty="0">
              <a:ln>
                <a:solidFill>
                  <a:srgbClr val="00FF00"/>
                </a:solidFill>
              </a:ln>
              <a:solidFill>
                <a:prstClr val="black"/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418342"/>
              </p:ext>
            </p:extLst>
          </p:nvPr>
        </p:nvGraphicFramePr>
        <p:xfrm>
          <a:off x="0" y="764704"/>
          <a:ext cx="9144000" cy="51834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10033"/>
                <a:gridCol w="3312183"/>
                <a:gridCol w="3021784"/>
              </a:tblGrid>
              <a:tr h="11037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Esas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 </a:t>
                      </a:r>
                      <a:endParaRPr lang="tk-TM" sz="2400" dirty="0" smtClean="0">
                        <a:solidFill>
                          <a:srgbClr val="FF0000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oksidleri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Kislota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 </a:t>
                      </a:r>
                      <a:endParaRPr lang="tk-TM" sz="2400" dirty="0" smtClean="0">
                        <a:solidFill>
                          <a:srgbClr val="FF0000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oksidleri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Amfoter</a:t>
                      </a:r>
                      <a:endParaRPr lang="tk-TM" sz="2400" dirty="0" smtClean="0">
                        <a:solidFill>
                          <a:srgbClr val="FF0000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oksidleri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7964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Suwda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ereýjiligi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we </a:t>
                      </a:r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reňkleri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dürli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bolan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gaty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agregat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halyndaky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maddalar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Suwda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ereýjiligi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dürli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bolan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gaty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we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gaz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agregat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hallaryndaky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maddalar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Suwda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eremeýän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we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reňkleri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dürli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bolan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gaty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agregat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halyndaky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maddalar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69357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14348" y="1428736"/>
            <a:ext cx="273183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k-TM" sz="4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Na</a:t>
            </a:r>
            <a:r>
              <a:rPr lang="en-US" sz="40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tk-TM" sz="4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</a:t>
            </a:r>
            <a:r>
              <a:rPr lang="en-US" sz="4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tk-TM" sz="4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+H </a:t>
            </a:r>
            <a:r>
              <a:rPr lang="en-US" sz="4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=</a:t>
            </a:r>
            <a:endParaRPr lang="ru-RU" sz="40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88948" y="1769517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k-TM" sz="2400" b="1" cap="none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2</a:t>
            </a:r>
            <a:endParaRPr lang="ru-RU" sz="2400" b="1" cap="none" spc="0" dirty="0">
              <a:ln w="50800"/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57514" y="1428736"/>
            <a:ext cx="26292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Ca+2HCI</a:t>
            </a:r>
            <a:endParaRPr lang="ru-RU" sz="4400" b="1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3774" y="1785926"/>
            <a:ext cx="4443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k-TM" sz="2400" b="1" cap="none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2</a:t>
            </a:r>
            <a:endParaRPr lang="ru-RU" sz="2400" b="1" cap="none" spc="0" dirty="0">
              <a:ln w="50800"/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2357430"/>
            <a:ext cx="14173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r>
              <a:rPr lang="tk-TM" sz="4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H</a:t>
            </a:r>
            <a:r>
              <a:rPr lang="en-US" sz="4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+</a:t>
            </a:r>
            <a:r>
              <a:rPr lang="tk-TM" sz="4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64213" y="4400485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k-TM" sz="2400" b="1" cap="none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2</a:t>
            </a:r>
            <a:endParaRPr lang="ru-RU" sz="2400" b="1" cap="none" spc="0" dirty="0">
              <a:ln w="50800"/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57356" y="2357430"/>
            <a:ext cx="121219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k-TM" sz="4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</a:t>
            </a:r>
            <a:r>
              <a:rPr lang="en-US" sz="4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= 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5984" y="2714620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4876" y="2214554"/>
            <a:ext cx="28793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i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C</a:t>
            </a:r>
            <a:r>
              <a:rPr lang="en-US" sz="4400" b="1" i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aO</a:t>
            </a:r>
            <a:r>
              <a:rPr lang="en-US" sz="4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+CO</a:t>
            </a:r>
            <a:endParaRPr lang="ru-RU" sz="4400" b="1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910" y="3214686"/>
            <a:ext cx="22076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i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CaCO</a:t>
            </a:r>
            <a:r>
              <a:rPr lang="en-US" sz="4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=</a:t>
            </a:r>
            <a:endParaRPr lang="ru-RU" sz="40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3108" y="3643314"/>
            <a:ext cx="3577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05564" y="2638770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59593" y="3100435"/>
            <a:ext cx="27991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en-US" sz="4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2Na+H O</a:t>
            </a:r>
            <a:endParaRPr lang="ru-RU" sz="4400" b="1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80962" y="3475175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56" y="3963449"/>
            <a:ext cx="34461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4000" b="1" i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CaCI+H</a:t>
            </a:r>
            <a:r>
              <a:rPr lang="en-US" sz="4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=</a:t>
            </a:r>
            <a:endParaRPr lang="ru-RU" sz="40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44041" y="2753162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k-TM" sz="2400" b="1" cap="none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2</a:t>
            </a:r>
            <a:endParaRPr lang="ru-RU" sz="2400" b="1" cap="none" spc="0" dirty="0">
              <a:ln w="50800"/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43774" y="4385607"/>
            <a:ext cx="5645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k-TM" sz="2400" b="1" cap="none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2</a:t>
            </a:r>
            <a:endParaRPr lang="ru-RU" sz="2400" b="1" cap="none" spc="0" dirty="0">
              <a:ln w="50800"/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90168" y="4000887"/>
            <a:ext cx="16722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4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2H O</a:t>
            </a:r>
            <a:endParaRPr lang="ru-RU" sz="4400" b="1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75765" y="4400485"/>
            <a:ext cx="5309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 </a:t>
            </a:r>
            <a:r>
              <a:rPr lang="tk-TM" sz="2400" b="1" cap="none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2</a:t>
            </a:r>
            <a:endParaRPr lang="ru-RU" sz="2400" b="1" cap="none" spc="0" dirty="0">
              <a:ln w="50800"/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946" y="4862150"/>
            <a:ext cx="28135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  </a:t>
            </a:r>
            <a:r>
              <a:rPr lang="en-US" sz="40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4Na +O=</a:t>
            </a:r>
            <a:endParaRPr lang="ru-RU" sz="4000" b="1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03540" y="4752318"/>
            <a:ext cx="37112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4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  </a:t>
            </a:r>
            <a:r>
              <a:rPr lang="en-US" sz="4400" b="1" i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ZnSO</a:t>
            </a:r>
            <a:r>
              <a:rPr lang="en-US" sz="4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+H O</a:t>
            </a:r>
            <a:endParaRPr lang="ru-RU" sz="4400" b="1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54784" y="5570036"/>
            <a:ext cx="43636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</a:t>
            </a:r>
            <a:r>
              <a:rPr lang="en-US" sz="4400" b="1" i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ZnO</a:t>
            </a:r>
            <a:r>
              <a:rPr lang="en-US" sz="4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+HSO=</a:t>
            </a:r>
            <a:r>
              <a:rPr lang="ru-RU" sz="4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endParaRPr lang="ru-RU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14656" y="5493091"/>
            <a:ext cx="22349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 </a:t>
            </a:r>
            <a:r>
              <a:rPr lang="en-US" sz="4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2Na O</a:t>
            </a:r>
            <a:endParaRPr lang="ru-RU" sz="4400" b="1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06679" y="5108371"/>
            <a:ext cx="5309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 </a:t>
            </a:r>
            <a:r>
              <a:rPr lang="en-US" sz="2400" b="1" dirty="0">
                <a:ln w="50800"/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  <a:endParaRPr lang="ru-RU" sz="2400" b="1" cap="none" spc="0" dirty="0">
              <a:ln w="50800"/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69395" y="5161699"/>
            <a:ext cx="6174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 </a:t>
            </a:r>
            <a:r>
              <a:rPr lang="tk-TM" sz="2400" b="1" cap="none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2</a:t>
            </a:r>
            <a:r>
              <a:rPr lang="en-US" sz="2400" b="1" cap="none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endParaRPr lang="ru-RU" sz="2400" b="1" cap="none" spc="0" dirty="0">
              <a:ln w="50800"/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09144" y="5262258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3381" y="5954756"/>
            <a:ext cx="4339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                  </a:t>
            </a:r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      </a:t>
            </a:r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       </a:t>
            </a:r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</a:t>
            </a:r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 </a:t>
            </a:r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       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54844" y="5877811"/>
            <a:ext cx="6174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 </a:t>
            </a:r>
            <a:r>
              <a:rPr lang="tk-TM" sz="2400" b="1" cap="none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2</a:t>
            </a:r>
            <a:r>
              <a:rPr lang="en-US" sz="2400" b="1" cap="none" spc="0" dirty="0" smtClean="0">
                <a:ln w="50800"/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endParaRPr lang="ru-RU" sz="2400" b="1" cap="none" spc="0" dirty="0">
              <a:ln w="50800"/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557" y="0"/>
            <a:ext cx="185726" cy="689180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4597475" y="-4309328"/>
            <a:ext cx="192508" cy="8900547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928467" y="0"/>
            <a:ext cx="215533" cy="6875241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4459886" y="-2922780"/>
            <a:ext cx="192509" cy="8744657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rot="16200000">
            <a:off x="4422874" y="2311472"/>
            <a:ext cx="192508" cy="8900547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03500" y="1521577"/>
            <a:ext cx="271236" cy="5143914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-9939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>
                <a:latin typeface="Arial Black" pitchFamily="34" charset="0"/>
              </a:rPr>
              <a:t>Himiki</a:t>
            </a:r>
            <a:r>
              <a:rPr lang="en-US" sz="2800" b="1" dirty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häsiýetleri</a:t>
            </a:r>
            <a:r>
              <a:rPr lang="tk-TM" sz="2400" b="1" dirty="0" smtClean="0">
                <a:latin typeface="Arial Black" pitchFamily="34" charset="0"/>
              </a:rPr>
              <a:t>:</a:t>
            </a:r>
            <a:endParaRPr lang="ru-RU" sz="2400" b="1" dirty="0"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001778"/>
              </p:ext>
            </p:extLst>
          </p:nvPr>
        </p:nvGraphicFramePr>
        <p:xfrm>
          <a:off x="107504" y="35901"/>
          <a:ext cx="9324527" cy="69374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6184"/>
                <a:gridCol w="7668343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Esas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 </a:t>
                      </a:r>
                      <a:endParaRPr lang="tk-TM" sz="2000" dirty="0" smtClean="0">
                        <a:solidFill>
                          <a:srgbClr val="FF0000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  <a:p>
                      <a:pPr algn="ctr"/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oksidleri</a:t>
                      </a:r>
                      <a:endParaRPr lang="ru-RU" sz="2000" dirty="0">
                        <a:solidFill>
                          <a:srgbClr val="FF0000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Kislotalar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bilen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reagirle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suw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we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duz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emele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getirýärler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₂O</a:t>
                      </a:r>
                      <a:r>
                        <a:rPr kumimoji="0" lang="tk-TM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+</a:t>
                      </a:r>
                      <a:r>
                        <a:rPr kumimoji="0" lang="tk-TM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2HCl</a:t>
                      </a:r>
                      <a:r>
                        <a:rPr kumimoji="0" lang="tk-TM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→</a:t>
                      </a:r>
                      <a:r>
                        <a:rPr kumimoji="0" lang="tk-TM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2NaCl</a:t>
                      </a:r>
                      <a:r>
                        <a:rPr kumimoji="0" lang="tk-TM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+</a:t>
                      </a:r>
                      <a:r>
                        <a:rPr kumimoji="0" lang="tk-TM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H₂O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BaO+HI→BaI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₂+H₂O</a:t>
                      </a:r>
                      <a:endParaRPr kumimoji="0" lang="tk-TM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k-TM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Kislota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oksidleri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bilen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reagirle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duz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emele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getirýärler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O+CO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₂→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Na₂CO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MgO+SiO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₂→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MgSiO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3)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Suw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bilen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reagirle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gar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metallaryny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ň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oksidleri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gar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emele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getirýärler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₂O+H₂O→2NaOH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BaO+H₂O→Ba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(OH)₂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753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Aharoni" pitchFamily="2" charset="-79"/>
                        </a:rPr>
                        <a:t>Kislota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Aharoni" pitchFamily="2" charset="-79"/>
                        </a:rPr>
                        <a:t> </a:t>
                      </a:r>
                      <a:endParaRPr kumimoji="0" lang="tk-TM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+mn-ea"/>
                        <a:cs typeface="Aharoni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Aharoni" pitchFamily="2" charset="-79"/>
                        </a:rPr>
                        <a:t>oksidleri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+mn-ea"/>
                        <a:cs typeface="Aharoni" pitchFamily="2" charset="-79"/>
                      </a:endParaRPr>
                    </a:p>
                    <a:p>
                      <a:pPr algn="ctr"/>
                      <a:endParaRPr lang="ru-RU" sz="1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garlar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bilen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reagirle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suw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we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duz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emele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getirýärler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₂O₅+6NaOH→Na₃PO₄+3H₂O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CO₂+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Ca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(OH)₂→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CaCO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₃+H₂O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Esas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oksidleri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bilen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reagirle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duz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emele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getirýärler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₂O₅+3BaO→Ba₃(PO₄)₂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3)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Suw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bilen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reagirle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kislota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emele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getirýärler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(SO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başg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.).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P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₂O₅+3H₂O→2H₃PO₄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4)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Gyzdyrlanda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uçmaýan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oksidler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,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uçujy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oksidleri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duzlardan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gysyp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çykarýarlar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BaCO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₃+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SiO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₃→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BaSiO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₃+CO₂↑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</a:tr>
              <a:tr h="2537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Aharoni" pitchFamily="2" charset="-79"/>
                        </a:rPr>
                        <a:t>Amfoter</a:t>
                      </a:r>
                      <a:endParaRPr kumimoji="0" lang="tk-TM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+mn-ea"/>
                        <a:cs typeface="Aharoni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Aharoni" pitchFamily="2" charset="-79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Aharoni" pitchFamily="2" charset="-79"/>
                        </a:rPr>
                        <a:t>oksidleri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+mn-ea"/>
                        <a:cs typeface="Aharoni" pitchFamily="2" charset="-79"/>
                      </a:endParaRPr>
                    </a:p>
                    <a:p>
                      <a:pPr algn="l"/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Kislotalar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bilen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reagirle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suw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we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duz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emele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getirýärler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₂O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₃+6HCl→2AlCl₃+3H₂O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Asgarlar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bilen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reagirle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gyzdyrlanda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duz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we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suw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emele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getirýärler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₂O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₃+2KOH→2KAlO₂+H₂O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3)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Kislota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oksidleri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bilen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reagirle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gyzdyrlanda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duz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emele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getirýärler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ZnO+SO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₃→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ZnSO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₄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4)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Esas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oksidleri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bilen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reagirle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gyzdyrlanda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duz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emele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getirýärler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₂O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₃+Na₂O→2NaCrO₂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7518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552" y="32561"/>
            <a:ext cx="367240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Arial Black" pitchFamily="34" charset="0"/>
              </a:rPr>
              <a:t>Oksidl</a:t>
            </a:r>
            <a:r>
              <a:rPr lang="tk-TM" sz="2400" i="1" dirty="0">
                <a:solidFill>
                  <a:srgbClr val="FF0000"/>
                </a:solidFill>
                <a:latin typeface="Arial Black" pitchFamily="34" charset="0"/>
              </a:rPr>
              <a:t>er</a:t>
            </a:r>
            <a:r>
              <a:rPr lang="en-US" sz="2400" i="1" dirty="0">
                <a:solidFill>
                  <a:srgbClr val="FF0000"/>
                </a:solidFill>
                <a:latin typeface="Arial Black" pitchFamily="34" charset="0"/>
              </a:rPr>
              <a:t>:</a:t>
            </a:r>
            <a:r>
              <a:rPr lang="en-US" sz="2400" i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tk-TM" sz="2400" i="1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tk-TM" sz="2400" i="1" dirty="0" smtClean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ulanylyşy.</a:t>
            </a:r>
            <a:endParaRPr lang="en-US" sz="2400" i="1" dirty="0">
              <a:ln>
                <a:solidFill>
                  <a:srgbClr val="00FF00"/>
                </a:solidFill>
              </a:ln>
              <a:solidFill>
                <a:prstClr val="black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1272" name="Picture 8" descr="vulcano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30" y="3284984"/>
            <a:ext cx="456906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vulcano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04" y="3284984"/>
            <a:ext cx="446550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4931" y="0"/>
            <a:ext cx="45690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k-TM" sz="3200" b="1" dirty="0" smtClean="0">
                <a:latin typeface="Times New Roman" pitchFamily="18" charset="0"/>
                <a:cs typeface="Times New Roman" pitchFamily="18" charset="0"/>
              </a:rPr>
              <a:t>Tebigatda giňden ýaýran oksidleriň biri </a:t>
            </a:r>
            <a:r>
              <a:rPr lang="tk-TM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uglerodyň dioksidi -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tk-TM" sz="3200" b="1" baseline="-25000" dirty="0" smtClean="0">
                <a:latin typeface="Times New Roman" pitchFamily="18" charset="0"/>
                <a:cs typeface="Times New Roman" pitchFamily="18" charset="0"/>
              </a:rPr>
              <a:t>₂ </a:t>
            </a:r>
            <a:r>
              <a:rPr lang="tk-TM" sz="3200" b="1" dirty="0" smtClean="0">
                <a:latin typeface="Times New Roman" pitchFamily="18" charset="0"/>
                <a:cs typeface="Times New Roman" pitchFamily="18" charset="0"/>
              </a:rPr>
              <a:t>. Wulkan gazlarynyň düzümine girýär.</a:t>
            </a:r>
            <a:r>
              <a:rPr lang="tk-TM" sz="32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k-TM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200" dirty="0" smtClean="0"/>
              <a:t> </a:t>
            </a:r>
            <a:endParaRPr lang="ru-RU" sz="3200" dirty="0"/>
          </a:p>
        </p:txBody>
      </p:sp>
      <p:pic>
        <p:nvPicPr>
          <p:cNvPr id="11271" name="Picture 7" descr="fudji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6465"/>
            <a:ext cx="4574930" cy="31809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6684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308</TotalTime>
  <Words>762</Words>
  <Application>Microsoft Office PowerPoint</Application>
  <PresentationFormat>Экран (4:3)</PresentationFormat>
  <Paragraphs>126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Aharoni</vt:lpstr>
      <vt:lpstr>Arial</vt:lpstr>
      <vt:lpstr>Arial Black</vt:lpstr>
      <vt:lpstr>Arial Rounded MT Bold</vt:lpstr>
      <vt:lpstr>Calibri</vt:lpstr>
      <vt:lpstr>Century Gothic</vt:lpstr>
      <vt:lpstr>Times New Roman</vt:lpstr>
      <vt:lpstr>Verdana</vt:lpstr>
      <vt:lpstr>Wingdings</vt:lpstr>
      <vt:lpstr>Wingdings 2</vt:lpstr>
      <vt:lpstr>Wingdings 3</vt:lpstr>
      <vt:lpstr>Яркая</vt:lpstr>
      <vt:lpstr>Презентация PowerPoint</vt:lpstr>
      <vt:lpstr>Презентация PowerPoint</vt:lpstr>
      <vt:lpstr>Himiki reaksiyalaryn gecisi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Ösümlikleriň fotosintezi üçin zerur gaz.</vt:lpstr>
      <vt:lpstr>Uglerod (II) oksidi CO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1</dc:creator>
  <cp:lastModifiedBy>user</cp:lastModifiedBy>
  <cp:revision>33</cp:revision>
  <dcterms:created xsi:type="dcterms:W3CDTF">2015-12-01T04:53:20Z</dcterms:created>
  <dcterms:modified xsi:type="dcterms:W3CDTF">2021-04-14T01:11:50Z</dcterms:modified>
</cp:coreProperties>
</file>