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3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3265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tk-TM" sz="3600" dirty="0" smtClean="0"/>
              <a:t>14-nji </a:t>
            </a:r>
            <a:r>
              <a:rPr lang="tk-TM" sz="3600" dirty="0" smtClean="0"/>
              <a:t>umumy okuw</a:t>
            </a:r>
            <a:r>
              <a:rPr lang="tk-TM" dirty="0" smtClean="0"/>
              <a:t/>
            </a:r>
            <a:br>
              <a:rPr lang="tk-TM" dirty="0" smtClean="0"/>
            </a:br>
            <a:r>
              <a:rPr lang="tk-TM" sz="3600" dirty="0" smtClean="0"/>
              <a:t>tema: </a:t>
            </a:r>
            <a:r>
              <a:rPr lang="tk-TM" sz="3600" b="1" dirty="0" smtClean="0"/>
              <a:t>Jaýlaryň we desgalaryň ýerasty böleginiň gurluşygynyň geodeziki üpjünçiligi</a:t>
            </a:r>
            <a:endParaRPr lang="ru-RU" sz="3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1988840"/>
            <a:ext cx="7416824" cy="1752600"/>
          </a:xfrm>
        </p:spPr>
        <p:txBody>
          <a:bodyPr>
            <a:noAutofit/>
          </a:bodyPr>
          <a:lstStyle/>
          <a:p>
            <a:r>
              <a:rPr lang="tk-TM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Meýilnama:</a:t>
            </a:r>
          </a:p>
          <a:p>
            <a:pPr marL="514350" indent="-514350" algn="l">
              <a:buAutoNum type="arabicPeriod"/>
            </a:pPr>
            <a:r>
              <a:rPr lang="tk-TM" dirty="0" smtClean="0">
                <a:solidFill>
                  <a:schemeClr val="tx1"/>
                </a:solidFill>
              </a:rPr>
              <a:t>Desganyň </a:t>
            </a:r>
            <a:r>
              <a:rPr lang="tk-TM" dirty="0">
                <a:solidFill>
                  <a:schemeClr val="tx1"/>
                </a:solidFill>
              </a:rPr>
              <a:t>ýerasty böleginiň </a:t>
            </a:r>
            <a:r>
              <a:rPr lang="tk-TM" dirty="0" smtClean="0">
                <a:solidFill>
                  <a:schemeClr val="tx1"/>
                </a:solidFill>
              </a:rPr>
              <a:t>gurluşygynda ýerine ýetirilýän işler</a:t>
            </a:r>
            <a:r>
              <a:rPr lang="tk-TM" dirty="0" smtClean="0">
                <a:solidFill>
                  <a:schemeClr val="tx1"/>
                </a:solidFill>
              </a:rPr>
              <a:t>.</a:t>
            </a:r>
            <a:endParaRPr lang="tk-TM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tk-TM" dirty="0" smtClean="0">
                <a:solidFill>
                  <a:schemeClr val="tx1"/>
                </a:solidFill>
              </a:rPr>
              <a:t>Kotlowanyň suduryny ýeriň üstüne geçirmek.</a:t>
            </a:r>
            <a:endParaRPr lang="tk-TM" dirty="0" smtClean="0">
              <a:solidFill>
                <a:schemeClr val="tx1"/>
              </a:solidFill>
            </a:endParaRPr>
          </a:p>
          <a:p>
            <a:pPr marL="514350" indent="-514350" algn="l">
              <a:buFont typeface="Arial" pitchFamily="34" charset="0"/>
              <a:buAutoNum type="arabicPeriod"/>
            </a:pPr>
            <a:r>
              <a:rPr lang="tk-TM" dirty="0" smtClean="0">
                <a:solidFill>
                  <a:schemeClr val="tx1"/>
                </a:solidFill>
              </a:rPr>
              <a:t>Desganyň </a:t>
            </a:r>
            <a:r>
              <a:rPr lang="tk-TM" dirty="0">
                <a:solidFill>
                  <a:schemeClr val="tx1"/>
                </a:solidFill>
              </a:rPr>
              <a:t>ýerasty böleginiň </a:t>
            </a:r>
            <a:r>
              <a:rPr lang="tk-TM" dirty="0" smtClean="0">
                <a:solidFill>
                  <a:schemeClr val="tx1"/>
                </a:solidFill>
              </a:rPr>
              <a:t>gurluşygyny gözegçilikde saklamak.</a:t>
            </a:r>
            <a:endParaRPr lang="tk-TM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061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4379" y="307528"/>
            <a:ext cx="856895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1338"/>
            <a:r>
              <a:rPr lang="ru-RU" sz="2400" dirty="0" err="1" smtClean="0"/>
              <a:t>Gurluşykdaky</a:t>
            </a:r>
            <a:r>
              <a:rPr lang="ru-RU" sz="2400" dirty="0" smtClean="0"/>
              <a:t> </a:t>
            </a:r>
            <a:r>
              <a:rPr lang="ru-RU" sz="2400" dirty="0" err="1" smtClean="0"/>
              <a:t>geodeziýa</a:t>
            </a:r>
            <a:r>
              <a:rPr lang="ru-RU" sz="2400" dirty="0" smtClean="0"/>
              <a:t> </a:t>
            </a:r>
            <a:r>
              <a:rPr lang="ru-RU" sz="2400" dirty="0" err="1" smtClean="0"/>
              <a:t>işleri</a:t>
            </a:r>
            <a:r>
              <a:rPr lang="ru-RU" sz="2400" dirty="0" smtClean="0"/>
              <a:t> </a:t>
            </a:r>
            <a:r>
              <a:rPr lang="ru-RU" sz="2400" dirty="0" err="1" smtClean="0"/>
              <a:t>şu</a:t>
            </a:r>
            <a:r>
              <a:rPr lang="ru-RU" sz="2400" dirty="0" smtClean="0"/>
              <a:t> </a:t>
            </a:r>
            <a:r>
              <a:rPr lang="ru-RU" sz="2400" dirty="0" err="1" smtClean="0"/>
              <a:t>görnüşlere</a:t>
            </a:r>
            <a:r>
              <a:rPr lang="ru-RU" sz="2400" dirty="0" smtClean="0"/>
              <a:t> </a:t>
            </a:r>
            <a:r>
              <a:rPr lang="ru-RU" sz="2400" dirty="0" err="1" smtClean="0"/>
              <a:t>bölünýär</a:t>
            </a:r>
            <a:r>
              <a:rPr lang="ru-RU" sz="2400" dirty="0" smtClean="0"/>
              <a:t>:</a:t>
            </a:r>
          </a:p>
          <a:p>
            <a:pPr indent="541338"/>
            <a:r>
              <a:rPr lang="tk-TM" sz="2400" b="1" dirty="0" smtClean="0"/>
              <a:t>Ş</a:t>
            </a:r>
            <a:r>
              <a:rPr lang="ru-RU" sz="2400" b="1" dirty="0" err="1" smtClean="0"/>
              <a:t>ekillendirme</a:t>
            </a:r>
            <a:r>
              <a:rPr lang="ru-RU" sz="2400" b="1" dirty="0" smtClean="0"/>
              <a:t> (</a:t>
            </a:r>
            <a:r>
              <a:rPr lang="ru-RU" sz="2400" b="1" dirty="0" err="1" smtClean="0"/>
              <a:t>topoplanlary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düzmek</a:t>
            </a:r>
            <a:r>
              <a:rPr lang="ru-RU" sz="2400" b="1" dirty="0" smtClean="0"/>
              <a:t>) </a:t>
            </a:r>
            <a:r>
              <a:rPr lang="ru-RU" sz="2400" b="1" dirty="0" err="1" smtClean="0"/>
              <a:t>we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trassirlemek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işleri</a:t>
            </a:r>
            <a:r>
              <a:rPr lang="ru-RU" sz="2400" dirty="0" smtClean="0"/>
              <a:t> </a:t>
            </a:r>
            <a:r>
              <a:rPr lang="ru-RU" sz="2400" dirty="0" err="1" smtClean="0"/>
              <a:t>gurluşyk</a:t>
            </a:r>
            <a:r>
              <a:rPr lang="ru-RU" sz="2400" dirty="0" smtClean="0"/>
              <a:t> </a:t>
            </a:r>
            <a:r>
              <a:rPr lang="ru-RU" sz="2400" dirty="0" err="1" smtClean="0"/>
              <a:t>işlerini</a:t>
            </a:r>
            <a:r>
              <a:rPr lang="ru-RU" sz="2400" dirty="0" smtClean="0"/>
              <a:t> </a:t>
            </a:r>
            <a:r>
              <a:rPr lang="ru-RU" sz="2400" dirty="0" err="1" smtClean="0"/>
              <a:t>taslamakdan</a:t>
            </a:r>
            <a:r>
              <a:rPr lang="ru-RU" sz="2400" dirty="0" smtClean="0"/>
              <a:t> </a:t>
            </a:r>
            <a:r>
              <a:rPr lang="ru-RU" sz="2400" dirty="0" err="1" smtClean="0"/>
              <a:t>öňde</a:t>
            </a:r>
            <a:r>
              <a:rPr lang="ru-RU" sz="2400" dirty="0" smtClean="0"/>
              <a:t> </a:t>
            </a:r>
            <a:r>
              <a:rPr lang="ru-RU" sz="2400" dirty="0" err="1" smtClean="0"/>
              <a:t>we</a:t>
            </a:r>
            <a:r>
              <a:rPr lang="ru-RU" sz="2400" dirty="0" smtClean="0"/>
              <a:t> </a:t>
            </a:r>
            <a:r>
              <a:rPr lang="ru-RU" sz="2400" dirty="0" err="1" smtClean="0"/>
              <a:t>inženerçilik</a:t>
            </a:r>
            <a:r>
              <a:rPr lang="ru-RU" sz="2400" dirty="0" smtClean="0"/>
              <a:t> </a:t>
            </a:r>
            <a:r>
              <a:rPr lang="ru-RU" sz="2400" dirty="0" err="1" smtClean="0"/>
              <a:t>gözlegleri</a:t>
            </a:r>
            <a:r>
              <a:rPr lang="ru-RU" sz="2400" dirty="0" smtClean="0"/>
              <a:t> </a:t>
            </a:r>
            <a:r>
              <a:rPr lang="ru-RU" sz="2400" dirty="0" err="1" smtClean="0"/>
              <a:t>söwründe</a:t>
            </a:r>
            <a:r>
              <a:rPr lang="ru-RU" sz="2400" dirty="0" smtClean="0"/>
              <a:t> </a:t>
            </a:r>
            <a:r>
              <a:rPr lang="ru-RU" sz="2400" dirty="0" err="1" smtClean="0"/>
              <a:t>ýerine</a:t>
            </a:r>
            <a:r>
              <a:rPr lang="ru-RU" sz="2400" dirty="0" smtClean="0"/>
              <a:t> </a:t>
            </a:r>
            <a:r>
              <a:rPr lang="ru-RU" sz="2400" dirty="0" err="1" smtClean="0"/>
              <a:t>ýetirilýär</a:t>
            </a:r>
            <a:r>
              <a:rPr lang="ru-RU" sz="2400" dirty="0" smtClean="0"/>
              <a:t>.</a:t>
            </a:r>
          </a:p>
          <a:p>
            <a:pPr indent="541338"/>
            <a:r>
              <a:rPr lang="ru-RU" sz="2400" b="1" dirty="0" err="1" smtClean="0"/>
              <a:t>Bölüşdiriş</a:t>
            </a:r>
            <a:r>
              <a:rPr lang="ru-RU" sz="2400" b="1" dirty="0" smtClean="0"/>
              <a:t> </a:t>
            </a:r>
            <a:r>
              <a:rPr lang="ru-RU" sz="2400" b="1" dirty="0" err="1"/>
              <a:t>işleri</a:t>
            </a:r>
            <a:r>
              <a:rPr lang="ru-RU" sz="2400" b="1" dirty="0"/>
              <a:t> </a:t>
            </a:r>
            <a:r>
              <a:rPr lang="ru-RU" sz="2400" dirty="0" err="1" smtClean="0"/>
              <a:t>göniden-göni</a:t>
            </a:r>
            <a:r>
              <a:rPr lang="ru-RU" sz="2400" dirty="0" smtClean="0"/>
              <a:t> </a:t>
            </a:r>
            <a:r>
              <a:rPr lang="ru-RU" sz="2400" dirty="0" err="1" smtClean="0"/>
              <a:t>gurluşyk</a:t>
            </a:r>
            <a:r>
              <a:rPr lang="ru-RU" sz="2400" dirty="0" smtClean="0"/>
              <a:t> </a:t>
            </a:r>
            <a:r>
              <a:rPr lang="ru-RU" sz="2400" dirty="0" err="1" smtClean="0"/>
              <a:t>işleri</a:t>
            </a:r>
            <a:r>
              <a:rPr lang="ru-RU" sz="2400" dirty="0" smtClean="0"/>
              <a:t> </a:t>
            </a:r>
            <a:r>
              <a:rPr lang="ru-RU" sz="2400" dirty="0" err="1" smtClean="0"/>
              <a:t>geçirilýän</a:t>
            </a:r>
            <a:r>
              <a:rPr lang="ru-RU" sz="2400" dirty="0" smtClean="0"/>
              <a:t> </a:t>
            </a:r>
            <a:r>
              <a:rPr lang="ru-RU" sz="2400" dirty="0" err="1" smtClean="0"/>
              <a:t>döwründe</a:t>
            </a:r>
            <a:r>
              <a:rPr lang="ru-RU" sz="2400" dirty="0" smtClean="0"/>
              <a:t> </a:t>
            </a:r>
            <a:r>
              <a:rPr lang="ru-RU" sz="2400" dirty="0" err="1" smtClean="0"/>
              <a:t>ýerine</a:t>
            </a:r>
            <a:r>
              <a:rPr lang="ru-RU" sz="2400" dirty="0" smtClean="0"/>
              <a:t> </a:t>
            </a:r>
            <a:r>
              <a:rPr lang="ru-RU" sz="2400" dirty="0" err="1" smtClean="0"/>
              <a:t>ýetirilýär</a:t>
            </a:r>
            <a:r>
              <a:rPr lang="ru-RU" sz="2400" dirty="0" smtClean="0"/>
              <a:t> </a:t>
            </a:r>
            <a:r>
              <a:rPr lang="ru-RU" sz="2400" dirty="0" err="1" smtClean="0"/>
              <a:t>we</a:t>
            </a:r>
            <a:r>
              <a:rPr lang="ru-RU" sz="2400" dirty="0" smtClean="0"/>
              <a:t> </a:t>
            </a:r>
            <a:r>
              <a:rPr lang="ru-RU" sz="2400" dirty="0" err="1"/>
              <a:t>binanyň</a:t>
            </a:r>
            <a:r>
              <a:rPr lang="ru-RU" sz="2400" dirty="0"/>
              <a:t> </a:t>
            </a:r>
            <a:r>
              <a:rPr lang="ru-RU" sz="2400" dirty="0" err="1"/>
              <a:t>ýa-da</a:t>
            </a:r>
            <a:r>
              <a:rPr lang="ru-RU" sz="2400" dirty="0"/>
              <a:t> </a:t>
            </a:r>
            <a:r>
              <a:rPr lang="ru-RU" sz="2400" dirty="0" err="1"/>
              <a:t>desganyň</a:t>
            </a:r>
            <a:r>
              <a:rPr lang="ru-RU" sz="2400" dirty="0"/>
              <a:t> </a:t>
            </a:r>
            <a:r>
              <a:rPr lang="ru-RU" sz="2400" dirty="0" err="1" smtClean="0"/>
              <a:t>oklaryny</a:t>
            </a:r>
            <a:r>
              <a:rPr lang="ru-RU" sz="2400" dirty="0" smtClean="0"/>
              <a:t> </a:t>
            </a:r>
            <a:r>
              <a:rPr lang="ru-RU" sz="2400" dirty="0" err="1" smtClean="0"/>
              <a:t>hem-de</a:t>
            </a:r>
            <a:r>
              <a:rPr lang="ru-RU" sz="2400" dirty="0" smtClean="0"/>
              <a:t> </a:t>
            </a:r>
            <a:r>
              <a:rPr lang="ru-RU" sz="2400" dirty="0" err="1" smtClean="0"/>
              <a:t>nokatlaryny</a:t>
            </a:r>
            <a:r>
              <a:rPr lang="ru-RU" sz="2400" dirty="0" smtClean="0"/>
              <a:t> </a:t>
            </a:r>
            <a:r>
              <a:rPr lang="ru-RU" sz="2400" dirty="0" err="1" smtClean="0"/>
              <a:t>taslamadan</a:t>
            </a:r>
            <a:r>
              <a:rPr lang="ru-RU" sz="2400" dirty="0" smtClean="0"/>
              <a:t> </a:t>
            </a:r>
            <a:r>
              <a:rPr lang="ru-RU" sz="2400" dirty="0" err="1" smtClean="0"/>
              <a:t>ýeriň</a:t>
            </a:r>
            <a:r>
              <a:rPr lang="ru-RU" sz="2400" dirty="0" smtClean="0"/>
              <a:t> </a:t>
            </a:r>
            <a:r>
              <a:rPr lang="ru-RU" sz="2400" dirty="0" err="1" smtClean="0"/>
              <a:t>üstüne</a:t>
            </a:r>
            <a:r>
              <a:rPr lang="ru-RU" sz="2400" dirty="0" smtClean="0"/>
              <a:t> </a:t>
            </a:r>
            <a:r>
              <a:rPr lang="ru-RU" sz="2400" dirty="0" err="1" smtClean="0"/>
              <a:t>geçirmeklik</a:t>
            </a:r>
            <a:r>
              <a:rPr lang="ru-RU" sz="2400" dirty="0" smtClean="0"/>
              <a:t> (</a:t>
            </a:r>
            <a:r>
              <a:rPr lang="ru-RU" sz="2400" dirty="0" err="1" smtClean="0"/>
              <a:t>çykarmaklyk</a:t>
            </a:r>
            <a:r>
              <a:rPr lang="ru-RU" sz="2400" dirty="0" smtClean="0"/>
              <a:t>) </a:t>
            </a:r>
            <a:r>
              <a:rPr lang="ru-RU" sz="2400" dirty="0" err="1" smtClean="0"/>
              <a:t>üçin</a:t>
            </a:r>
            <a:r>
              <a:rPr lang="ru-RU" sz="2400" dirty="0" smtClean="0"/>
              <a:t> </a:t>
            </a:r>
            <a:r>
              <a:rPr lang="ru-RU" sz="2400" dirty="0" err="1" smtClean="0"/>
              <a:t>niýetlenýär</a:t>
            </a:r>
            <a:r>
              <a:rPr lang="ru-RU" sz="2400" dirty="0" smtClean="0"/>
              <a:t>.</a:t>
            </a:r>
          </a:p>
          <a:p>
            <a:pPr indent="541338"/>
            <a:r>
              <a:rPr lang="ru-RU" sz="2400" dirty="0" smtClean="0"/>
              <a:t>	</a:t>
            </a:r>
            <a:r>
              <a:rPr lang="ru-RU" sz="2400" b="1" dirty="0" err="1" smtClean="0"/>
              <a:t>Ýerine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ýetiriji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ölçemeler</a:t>
            </a:r>
            <a:r>
              <a:rPr lang="ru-RU" sz="2400" dirty="0"/>
              <a:t> </a:t>
            </a:r>
            <a:r>
              <a:rPr lang="ru-RU" sz="2400" dirty="0" err="1" smtClean="0"/>
              <a:t>gurluşyk</a:t>
            </a:r>
            <a:r>
              <a:rPr lang="ru-RU" sz="2400" dirty="0" smtClean="0"/>
              <a:t> </a:t>
            </a:r>
            <a:r>
              <a:rPr lang="ru-RU" sz="2400" dirty="0" err="1"/>
              <a:t>işleri</a:t>
            </a:r>
            <a:r>
              <a:rPr lang="ru-RU" sz="2400" dirty="0"/>
              <a:t> </a:t>
            </a:r>
            <a:r>
              <a:rPr lang="ru-RU" sz="2400" dirty="0" err="1"/>
              <a:t>geçirilýän</a:t>
            </a:r>
            <a:r>
              <a:rPr lang="ru-RU" sz="2400" dirty="0"/>
              <a:t> </a:t>
            </a:r>
            <a:r>
              <a:rPr lang="ru-RU" sz="2400" dirty="0" err="1" smtClean="0"/>
              <a:t>döwründe</a:t>
            </a:r>
            <a:r>
              <a:rPr lang="ru-RU" sz="2400" dirty="0" smtClean="0"/>
              <a:t> </a:t>
            </a:r>
            <a:r>
              <a:rPr lang="ru-RU" sz="2400" dirty="0" err="1" smtClean="0"/>
              <a:t>we</a:t>
            </a:r>
            <a:r>
              <a:rPr lang="ru-RU" sz="2400" dirty="0" smtClean="0"/>
              <a:t> </a:t>
            </a:r>
            <a:r>
              <a:rPr lang="ru-RU" sz="2400" dirty="0" err="1" smtClean="0"/>
              <a:t>ol</a:t>
            </a:r>
            <a:r>
              <a:rPr lang="ru-RU" sz="2400" dirty="0" smtClean="0"/>
              <a:t> </a:t>
            </a:r>
            <a:r>
              <a:rPr lang="ru-RU" sz="2400" dirty="0" err="1" smtClean="0"/>
              <a:t>tamamlananda</a:t>
            </a:r>
            <a:r>
              <a:rPr lang="ru-RU" sz="2400" dirty="0" smtClean="0"/>
              <a:t>, </a:t>
            </a:r>
            <a:r>
              <a:rPr lang="ru-RU" sz="2400" dirty="0" err="1" smtClean="0"/>
              <a:t>gurluşyk-gurnama</a:t>
            </a:r>
            <a:r>
              <a:rPr lang="ru-RU" sz="2400" dirty="0" smtClean="0"/>
              <a:t> </a:t>
            </a:r>
            <a:r>
              <a:rPr lang="ru-RU" sz="2400" dirty="0" err="1" smtClean="0"/>
              <a:t>işleriniň</a:t>
            </a:r>
            <a:r>
              <a:rPr lang="ru-RU" sz="2400" dirty="0" smtClean="0"/>
              <a:t> </a:t>
            </a:r>
            <a:r>
              <a:rPr lang="ru-RU" sz="2400" dirty="0" err="1" smtClean="0"/>
              <a:t>ýerine</a:t>
            </a:r>
            <a:r>
              <a:rPr lang="ru-RU" sz="2400" dirty="0" smtClean="0"/>
              <a:t> </a:t>
            </a:r>
            <a:r>
              <a:rPr lang="ru-RU" sz="2400" dirty="0" err="1" smtClean="0"/>
              <a:t>ýetirilşine</a:t>
            </a:r>
            <a:r>
              <a:rPr lang="ru-RU" sz="2400" dirty="0" smtClean="0"/>
              <a:t> </a:t>
            </a:r>
            <a:r>
              <a:rPr lang="ru-RU" sz="2400" dirty="0" err="1" smtClean="0"/>
              <a:t>hem-de</a:t>
            </a:r>
            <a:r>
              <a:rPr lang="ru-RU" sz="2400" dirty="0" smtClean="0"/>
              <a:t> </a:t>
            </a:r>
            <a:r>
              <a:rPr lang="ru-RU" sz="2400" dirty="0" err="1" smtClean="0"/>
              <a:t>hiline</a:t>
            </a:r>
            <a:r>
              <a:rPr lang="ru-RU" sz="2400" dirty="0" smtClean="0"/>
              <a:t> </a:t>
            </a:r>
            <a:r>
              <a:rPr lang="ru-RU" sz="2400" dirty="0" err="1" smtClean="0"/>
              <a:t>gözegçilik</a:t>
            </a:r>
            <a:r>
              <a:rPr lang="ru-RU" sz="2400" dirty="0" smtClean="0"/>
              <a:t> </a:t>
            </a:r>
            <a:r>
              <a:rPr lang="ru-RU" sz="2400" dirty="0" err="1" smtClean="0"/>
              <a:t>etmek</a:t>
            </a:r>
            <a:r>
              <a:rPr lang="ru-RU" sz="2400" dirty="0" smtClean="0"/>
              <a:t> </a:t>
            </a:r>
            <a:r>
              <a:rPr lang="ru-RU" sz="2400" dirty="0" err="1" smtClean="0"/>
              <a:t>üçin</a:t>
            </a:r>
            <a:r>
              <a:rPr lang="ru-RU" sz="2400" dirty="0" smtClean="0"/>
              <a:t>, </a:t>
            </a:r>
            <a:r>
              <a:rPr lang="ru-RU" sz="2400" dirty="0" err="1" smtClean="0"/>
              <a:t>şeýle</a:t>
            </a:r>
            <a:r>
              <a:rPr lang="ru-RU" sz="2400" dirty="0" smtClean="0"/>
              <a:t> </a:t>
            </a:r>
            <a:r>
              <a:rPr lang="ru-RU" sz="2400" dirty="0" err="1" smtClean="0"/>
              <a:t>hem</a:t>
            </a:r>
            <a:r>
              <a:rPr lang="ru-RU" sz="2400" dirty="0" smtClean="0"/>
              <a:t>, </a:t>
            </a:r>
            <a:r>
              <a:rPr lang="ru-RU" sz="2400" dirty="0" err="1" smtClean="0"/>
              <a:t>gurlan</a:t>
            </a:r>
            <a:r>
              <a:rPr lang="ru-RU" sz="2400" dirty="0" smtClean="0"/>
              <a:t> </a:t>
            </a:r>
            <a:r>
              <a:rPr lang="ru-RU" sz="2400" dirty="0" err="1" smtClean="0"/>
              <a:t>meýdanyň</a:t>
            </a:r>
            <a:r>
              <a:rPr lang="ru-RU" sz="2400" dirty="0" smtClean="0"/>
              <a:t> </a:t>
            </a:r>
            <a:r>
              <a:rPr lang="ru-RU" sz="2400" dirty="0" err="1" smtClean="0"/>
              <a:t>täze</a:t>
            </a:r>
            <a:r>
              <a:rPr lang="ru-RU" sz="2400" dirty="0" smtClean="0"/>
              <a:t> </a:t>
            </a:r>
            <a:r>
              <a:rPr lang="ru-RU" sz="2400" dirty="0" err="1" smtClean="0"/>
              <a:t>topografiki</a:t>
            </a:r>
            <a:r>
              <a:rPr lang="ru-RU" sz="2400" dirty="0" smtClean="0"/>
              <a:t> </a:t>
            </a:r>
            <a:r>
              <a:rPr lang="ru-RU" sz="2400" dirty="0" err="1" smtClean="0"/>
              <a:t>planyny</a:t>
            </a:r>
            <a:r>
              <a:rPr lang="ru-RU" sz="2400" dirty="0" smtClean="0"/>
              <a:t> </a:t>
            </a:r>
            <a:r>
              <a:rPr lang="ru-RU" sz="2400" dirty="0" err="1" smtClean="0"/>
              <a:t>düzmek</a:t>
            </a:r>
            <a:r>
              <a:rPr lang="ru-RU" sz="2400" dirty="0" smtClean="0"/>
              <a:t> </a:t>
            </a:r>
            <a:r>
              <a:rPr lang="ru-RU" sz="2400" dirty="0" err="1" smtClean="0"/>
              <a:t>maksady</a:t>
            </a:r>
            <a:r>
              <a:rPr lang="ru-RU" sz="2400" dirty="0" smtClean="0"/>
              <a:t> </a:t>
            </a:r>
            <a:r>
              <a:rPr lang="ru-RU" sz="2400" dirty="0" err="1" smtClean="0"/>
              <a:t>bilen</a:t>
            </a:r>
            <a:r>
              <a:rPr lang="ru-RU" sz="2400" dirty="0" smtClean="0"/>
              <a:t> </a:t>
            </a:r>
            <a:r>
              <a:rPr lang="ru-RU" sz="2400" dirty="0" err="1" smtClean="0"/>
              <a:t>amala</a:t>
            </a:r>
            <a:r>
              <a:rPr lang="ru-RU" sz="2400" dirty="0" smtClean="0"/>
              <a:t> </a:t>
            </a:r>
            <a:r>
              <a:rPr lang="ru-RU" sz="2400" dirty="0" err="1" smtClean="0"/>
              <a:t>aşyrylýar</a:t>
            </a:r>
            <a:r>
              <a:rPr lang="ru-RU" sz="2400" dirty="0" smtClean="0"/>
              <a:t>.</a:t>
            </a:r>
          </a:p>
          <a:p>
            <a:pPr indent="541338"/>
            <a:r>
              <a:rPr lang="ru-RU" sz="2400" dirty="0" err="1" smtClean="0"/>
              <a:t>Gurluşyk</a:t>
            </a:r>
            <a:r>
              <a:rPr lang="ru-RU" sz="2400" dirty="0" smtClean="0"/>
              <a:t> </a:t>
            </a:r>
            <a:r>
              <a:rPr lang="ru-RU" sz="2400" dirty="0" err="1" smtClean="0"/>
              <a:t>obýektleriniň</a:t>
            </a:r>
            <a:r>
              <a:rPr lang="ru-RU" sz="2400" dirty="0" smtClean="0"/>
              <a:t> </a:t>
            </a:r>
            <a:r>
              <a:rPr lang="ru-RU" sz="2400" b="1" dirty="0" err="1" smtClean="0"/>
              <a:t>deformasiýalaryna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gözegçilikleri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geçirmeklik</a:t>
            </a:r>
            <a:r>
              <a:rPr lang="ru-RU" sz="2400" b="1" dirty="0" smtClean="0"/>
              <a:t> </a:t>
            </a:r>
            <a:r>
              <a:rPr lang="ru-RU" sz="2400" dirty="0" err="1" smtClean="0"/>
              <a:t>olaryň</a:t>
            </a:r>
            <a:r>
              <a:rPr lang="ru-RU" sz="2400" dirty="0" smtClean="0"/>
              <a:t> </a:t>
            </a:r>
            <a:r>
              <a:rPr lang="ru-RU" sz="2400" dirty="0" err="1" smtClean="0"/>
              <a:t>galdyrylýan</a:t>
            </a:r>
            <a:r>
              <a:rPr lang="ru-RU" sz="2400" dirty="0" smtClean="0"/>
              <a:t> </a:t>
            </a:r>
            <a:r>
              <a:rPr lang="ru-RU" sz="2400" dirty="0" err="1" smtClean="0"/>
              <a:t>döwriniň</a:t>
            </a:r>
            <a:r>
              <a:rPr lang="ru-RU" sz="2400" dirty="0" smtClean="0"/>
              <a:t> </a:t>
            </a:r>
            <a:r>
              <a:rPr lang="ru-RU" sz="2400" dirty="0" err="1" smtClean="0"/>
              <a:t>başynda</a:t>
            </a:r>
            <a:r>
              <a:rPr lang="ru-RU" sz="2400" dirty="0" smtClean="0"/>
              <a:t> </a:t>
            </a:r>
            <a:r>
              <a:rPr lang="ru-RU" sz="2400" dirty="0" err="1" smtClean="0"/>
              <a:t>we</a:t>
            </a:r>
            <a:r>
              <a:rPr lang="ru-RU" sz="2400" dirty="0" smtClean="0"/>
              <a:t> </a:t>
            </a:r>
            <a:r>
              <a:rPr lang="ru-RU" sz="2400" dirty="0" err="1" smtClean="0"/>
              <a:t>gurluşygyň</a:t>
            </a:r>
            <a:r>
              <a:rPr lang="ru-RU" sz="2400" dirty="0" smtClean="0"/>
              <a:t> </a:t>
            </a:r>
            <a:r>
              <a:rPr lang="ru-RU" sz="2400" dirty="0" err="1" smtClean="0"/>
              <a:t>soňuna</a:t>
            </a:r>
            <a:r>
              <a:rPr lang="ru-RU" sz="2400" dirty="0" smtClean="0"/>
              <a:t> </a:t>
            </a:r>
            <a:r>
              <a:rPr lang="ru-RU" sz="2400" dirty="0" err="1" smtClean="0"/>
              <a:t>çenli</a:t>
            </a:r>
            <a:r>
              <a:rPr lang="ru-RU" sz="2400" dirty="0" smtClean="0"/>
              <a:t> </a:t>
            </a:r>
            <a:r>
              <a:rPr lang="ru-RU" sz="2400" dirty="0" err="1" smtClean="0"/>
              <a:t>amala</a:t>
            </a:r>
            <a:r>
              <a:rPr lang="ru-RU" sz="2400" dirty="0" smtClean="0"/>
              <a:t> </a:t>
            </a:r>
            <a:r>
              <a:rPr lang="ru-RU" sz="2400" dirty="0" err="1" smtClean="0"/>
              <a:t>aşyrylýar</a:t>
            </a:r>
            <a:r>
              <a:rPr lang="ru-RU" sz="2400" dirty="0" smtClean="0"/>
              <a:t> </a:t>
            </a:r>
            <a:r>
              <a:rPr lang="ru-RU" sz="2400" dirty="0" err="1" smtClean="0"/>
              <a:t>we</a:t>
            </a:r>
            <a:r>
              <a:rPr lang="ru-RU" sz="2400" dirty="0" smtClean="0"/>
              <a:t>, </a:t>
            </a:r>
            <a:r>
              <a:rPr lang="ru-RU" sz="2400" dirty="0" err="1" smtClean="0"/>
              <a:t>gerek</a:t>
            </a:r>
            <a:r>
              <a:rPr lang="ru-RU" sz="2400" dirty="0" smtClean="0"/>
              <a:t> </a:t>
            </a:r>
            <a:r>
              <a:rPr lang="ru-RU" sz="2400" dirty="0" err="1" smtClean="0"/>
              <a:t>bolanda</a:t>
            </a:r>
            <a:r>
              <a:rPr lang="ru-RU" sz="2400" dirty="0" smtClean="0"/>
              <a:t> </a:t>
            </a:r>
            <a:r>
              <a:rPr lang="ru-RU" sz="2400" dirty="0" err="1" smtClean="0"/>
              <a:t>ulanyş</a:t>
            </a:r>
            <a:r>
              <a:rPr lang="ru-RU" sz="2400" dirty="0" smtClean="0"/>
              <a:t> </a:t>
            </a:r>
            <a:r>
              <a:rPr lang="ru-RU" sz="2400" dirty="0" err="1" smtClean="0"/>
              <a:t>döwründe</a:t>
            </a:r>
            <a:r>
              <a:rPr lang="ru-RU" sz="2400" dirty="0" smtClean="0"/>
              <a:t> </a:t>
            </a:r>
            <a:r>
              <a:rPr lang="ru-RU" sz="2400" dirty="0" err="1" smtClean="0"/>
              <a:t>dowam</a:t>
            </a:r>
            <a:r>
              <a:rPr lang="ru-RU" sz="2400" dirty="0" smtClean="0"/>
              <a:t> </a:t>
            </a:r>
            <a:r>
              <a:rPr lang="ru-RU" sz="2400" dirty="0" err="1" smtClean="0"/>
              <a:t>etdirilýär</a:t>
            </a:r>
            <a:r>
              <a:rPr lang="ru-RU" sz="2400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762843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424936" cy="78329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k-TM" sz="2800" i="1" u="sng" dirty="0"/>
              <a:t>Desganyň ýerasty böleginiň gurluşygynda ýerine ýetirilýän geodeziki işler</a:t>
            </a:r>
            <a:endParaRPr lang="ru-RU" sz="2800" i="1" u="sng" dirty="0"/>
          </a:p>
          <a:p>
            <a:pPr indent="541338"/>
            <a:r>
              <a:rPr lang="tk-TM" sz="2800" dirty="0" smtClean="0"/>
              <a:t>Ý</a:t>
            </a:r>
            <a:r>
              <a:rPr lang="ru-RU" sz="2800" dirty="0" err="1" smtClean="0"/>
              <a:t>er</a:t>
            </a:r>
            <a:r>
              <a:rPr lang="ru-RU" sz="2800" dirty="0" smtClean="0"/>
              <a:t> </a:t>
            </a:r>
            <a:r>
              <a:rPr lang="ru-RU" sz="2800" dirty="0" err="1" smtClean="0"/>
              <a:t>işleriniň</a:t>
            </a:r>
            <a:r>
              <a:rPr lang="ru-RU" sz="2800" dirty="0" smtClean="0"/>
              <a:t> </a:t>
            </a:r>
            <a:r>
              <a:rPr lang="ru-RU" sz="2800" dirty="0" err="1" smtClean="0"/>
              <a:t>göwrümlerini</a:t>
            </a:r>
            <a:r>
              <a:rPr lang="ru-RU" sz="2800" dirty="0" smtClean="0"/>
              <a:t> </a:t>
            </a:r>
            <a:r>
              <a:rPr lang="ru-RU" sz="2800" dirty="0" err="1" smtClean="0"/>
              <a:t>kesgitlemek</a:t>
            </a:r>
            <a:r>
              <a:rPr lang="ru-RU" sz="2800" dirty="0" smtClean="0"/>
              <a:t> </a:t>
            </a:r>
            <a:r>
              <a:rPr lang="ru-RU" sz="2800" dirty="0" err="1" smtClean="0"/>
              <a:t>üçin</a:t>
            </a:r>
            <a:r>
              <a:rPr lang="ru-RU" sz="2800" dirty="0" smtClean="0"/>
              <a:t> </a:t>
            </a:r>
            <a:r>
              <a:rPr lang="ru-RU" sz="2800" dirty="0" err="1" smtClean="0"/>
              <a:t>kotlowan</a:t>
            </a:r>
            <a:r>
              <a:rPr lang="ru-RU" sz="2800" dirty="0" smtClean="0"/>
              <a:t> </a:t>
            </a:r>
            <a:r>
              <a:rPr lang="ru-RU" sz="2800" dirty="0" err="1"/>
              <a:t>gazylmazdan</a:t>
            </a:r>
            <a:r>
              <a:rPr lang="ru-RU" sz="2800" dirty="0"/>
              <a:t> </a:t>
            </a:r>
            <a:r>
              <a:rPr lang="ru-RU" sz="2800" dirty="0" err="1"/>
              <a:t>öňürti</a:t>
            </a:r>
            <a:r>
              <a:rPr lang="ru-RU" sz="2800" dirty="0"/>
              <a:t> </a:t>
            </a:r>
            <a:r>
              <a:rPr lang="ru-RU" sz="2800" dirty="0" err="1"/>
              <a:t>ýeriň</a:t>
            </a:r>
            <a:r>
              <a:rPr lang="ru-RU" sz="2800" dirty="0"/>
              <a:t> </a:t>
            </a:r>
            <a:r>
              <a:rPr lang="ru-RU" sz="2800" dirty="0" err="1"/>
              <a:t>üstünde</a:t>
            </a:r>
            <a:r>
              <a:rPr lang="ru-RU" sz="2800" dirty="0"/>
              <a:t> </a:t>
            </a:r>
            <a:r>
              <a:rPr lang="ru-RU" sz="2800" dirty="0" err="1"/>
              <a:t>barlag</a:t>
            </a:r>
            <a:r>
              <a:rPr lang="ru-RU" sz="2800" dirty="0"/>
              <a:t> </a:t>
            </a:r>
            <a:r>
              <a:rPr lang="ru-RU" sz="2800" dirty="0" err="1" smtClean="0"/>
              <a:t>niwelirlemesini</a:t>
            </a:r>
            <a:r>
              <a:rPr lang="ru-RU" sz="2800" dirty="0" smtClean="0"/>
              <a:t> </a:t>
            </a:r>
            <a:r>
              <a:rPr lang="ru-RU" sz="2800" dirty="0" err="1" smtClean="0"/>
              <a:t>geçirýärler</a:t>
            </a:r>
            <a:r>
              <a:rPr lang="ru-RU" sz="2800" dirty="0" smtClean="0"/>
              <a:t>, </a:t>
            </a:r>
            <a:r>
              <a:rPr lang="ru-RU" sz="2800" dirty="0" err="1" smtClean="0"/>
              <a:t>ok</a:t>
            </a:r>
            <a:r>
              <a:rPr lang="ru-RU" sz="2800" dirty="0" smtClean="0"/>
              <a:t> </a:t>
            </a:r>
            <a:r>
              <a:rPr lang="ru-RU" sz="2800" dirty="0" err="1" smtClean="0"/>
              <a:t>nokatlarynyň</a:t>
            </a:r>
            <a:r>
              <a:rPr lang="ru-RU" sz="2800" dirty="0" smtClean="0"/>
              <a:t> </a:t>
            </a:r>
            <a:r>
              <a:rPr lang="ru-RU" sz="2800" dirty="0" err="1" smtClean="0"/>
              <a:t>belliklenen</a:t>
            </a:r>
            <a:r>
              <a:rPr lang="ru-RU" sz="2800" dirty="0" smtClean="0"/>
              <a:t> </a:t>
            </a:r>
            <a:r>
              <a:rPr lang="ru-RU" sz="2800" dirty="0" err="1" smtClean="0"/>
              <a:t>sütünlerinde</a:t>
            </a:r>
            <a:r>
              <a:rPr lang="ru-RU" sz="2800" dirty="0" smtClean="0"/>
              <a:t> </a:t>
            </a:r>
            <a:r>
              <a:rPr lang="ru-RU" sz="2800" dirty="0" err="1"/>
              <a:t>binalaryň</a:t>
            </a:r>
            <a:r>
              <a:rPr lang="ru-RU" sz="2800" dirty="0"/>
              <a:t> </a:t>
            </a:r>
            <a:r>
              <a:rPr lang="ru-RU" sz="2800" dirty="0" err="1" smtClean="0"/>
              <a:t>oklaryny</a:t>
            </a:r>
            <a:r>
              <a:rPr lang="ru-RU" sz="2800" dirty="0" smtClean="0"/>
              <a:t> </a:t>
            </a:r>
            <a:r>
              <a:rPr lang="ru-RU" sz="2800" dirty="0" err="1" smtClean="0"/>
              <a:t>jikme-jik</a:t>
            </a:r>
            <a:r>
              <a:rPr lang="ru-RU" sz="2800" dirty="0" smtClean="0"/>
              <a:t> </a:t>
            </a:r>
            <a:r>
              <a:rPr lang="ru-RU" sz="2800" dirty="0" err="1" smtClean="0"/>
              <a:t>bölüşdirme</a:t>
            </a:r>
            <a:r>
              <a:rPr lang="ru-RU" sz="2800" dirty="0" smtClean="0"/>
              <a:t> </a:t>
            </a:r>
            <a:r>
              <a:rPr lang="ru-RU" sz="2800" dirty="0" err="1" smtClean="0"/>
              <a:t>we</a:t>
            </a:r>
            <a:r>
              <a:rPr lang="ru-RU" sz="2800" dirty="0" smtClean="0"/>
              <a:t> </a:t>
            </a:r>
            <a:r>
              <a:rPr lang="ru-RU" sz="2800" dirty="0" err="1" smtClean="0"/>
              <a:t>kotlowanyň</a:t>
            </a:r>
            <a:r>
              <a:rPr lang="ru-RU" sz="2800" dirty="0" smtClean="0"/>
              <a:t> </a:t>
            </a:r>
            <a:r>
              <a:rPr lang="ru-RU" sz="2800" dirty="0" err="1" smtClean="0"/>
              <a:t>gyra</a:t>
            </a:r>
            <a:r>
              <a:rPr lang="ru-RU" sz="2800" dirty="0" smtClean="0"/>
              <a:t> </a:t>
            </a:r>
            <a:r>
              <a:rPr lang="ru-RU" sz="2800" dirty="0" err="1" smtClean="0"/>
              <a:t>çygrlaryny</a:t>
            </a:r>
            <a:r>
              <a:rPr lang="ru-RU" sz="2800" dirty="0" smtClean="0"/>
              <a:t> </a:t>
            </a:r>
            <a:r>
              <a:rPr lang="ru-RU" sz="2800" dirty="0" err="1" smtClean="0"/>
              <a:t>bölmekligi</a:t>
            </a:r>
            <a:r>
              <a:rPr lang="ru-RU" sz="2800" dirty="0" smtClean="0"/>
              <a:t> </a:t>
            </a:r>
            <a:r>
              <a:rPr lang="ru-RU" sz="2800" dirty="0" err="1" smtClean="0"/>
              <a:t>ýerine</a:t>
            </a:r>
            <a:r>
              <a:rPr lang="ru-RU" sz="2800" dirty="0" smtClean="0"/>
              <a:t> </a:t>
            </a:r>
            <a:r>
              <a:rPr lang="ru-RU" sz="2800" dirty="0" err="1" smtClean="0"/>
              <a:t>ýetirýärler</a:t>
            </a:r>
            <a:r>
              <a:rPr lang="ru-RU" sz="2800" dirty="0" smtClean="0"/>
              <a:t>. 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>	</a:t>
            </a:r>
            <a:r>
              <a:rPr lang="ru-RU" sz="2800" dirty="0" err="1" smtClean="0"/>
              <a:t>Barlag</a:t>
            </a:r>
            <a:r>
              <a:rPr lang="ru-RU" sz="2800" dirty="0" smtClean="0"/>
              <a:t> </a:t>
            </a:r>
            <a:r>
              <a:rPr lang="ru-RU" sz="2800" dirty="0" err="1" smtClean="0"/>
              <a:t>niwelirlemede</a:t>
            </a:r>
            <a:r>
              <a:rPr lang="ru-RU" sz="2800" dirty="0" smtClean="0"/>
              <a:t> </a:t>
            </a:r>
            <a:r>
              <a:rPr lang="ru-RU" sz="2800" dirty="0" err="1" smtClean="0"/>
              <a:t>nokatlaryň</a:t>
            </a:r>
            <a:r>
              <a:rPr lang="ru-RU" sz="2800" dirty="0" smtClean="0"/>
              <a:t> </a:t>
            </a:r>
            <a:r>
              <a:rPr lang="ru-RU" sz="2800" dirty="0" err="1" smtClean="0"/>
              <a:t>belentlik</a:t>
            </a:r>
            <a:r>
              <a:rPr lang="ru-RU" sz="2800" dirty="0" smtClean="0"/>
              <a:t> </a:t>
            </a:r>
            <a:r>
              <a:rPr lang="ru-RU" sz="2800" dirty="0" err="1" smtClean="0"/>
              <a:t>belliklerini</a:t>
            </a:r>
            <a:r>
              <a:rPr lang="ru-RU" sz="2800" dirty="0" smtClean="0"/>
              <a:t> </a:t>
            </a:r>
            <a:r>
              <a:rPr lang="ru-RU" sz="2800" dirty="0" err="1" smtClean="0"/>
              <a:t>inedördüller</a:t>
            </a:r>
            <a:r>
              <a:rPr lang="ru-RU" sz="2800" dirty="0" smtClean="0"/>
              <a:t> </a:t>
            </a:r>
            <a:r>
              <a:rPr lang="ru-RU" sz="2800" dirty="0" err="1" smtClean="0"/>
              <a:t>boýunça</a:t>
            </a:r>
            <a:r>
              <a:rPr lang="ru-RU" sz="2800" dirty="0" smtClean="0"/>
              <a:t> </a:t>
            </a:r>
            <a:r>
              <a:rPr lang="ru-RU" sz="2800" dirty="0" err="1"/>
              <a:t>tehniki</a:t>
            </a:r>
            <a:r>
              <a:rPr lang="ru-RU" sz="2800" dirty="0"/>
              <a:t> </a:t>
            </a:r>
            <a:r>
              <a:rPr lang="ru-RU" sz="2800" dirty="0" err="1"/>
              <a:t>niwelirlemeden</a:t>
            </a:r>
            <a:r>
              <a:rPr lang="ru-RU" sz="2800" dirty="0" smtClean="0"/>
              <a:t> </a:t>
            </a:r>
            <a:r>
              <a:rPr lang="ru-RU" sz="2800" dirty="0" err="1" smtClean="0"/>
              <a:t>kesgitleýärler</a:t>
            </a:r>
            <a:r>
              <a:rPr lang="ru-RU" sz="2800" dirty="0" smtClean="0"/>
              <a:t>. </a:t>
            </a:r>
            <a:r>
              <a:rPr lang="tk-TM" sz="2800" dirty="0" smtClean="0"/>
              <a:t>U</a:t>
            </a:r>
            <a:r>
              <a:rPr lang="ru-RU" sz="2800" dirty="0" err="1" smtClean="0"/>
              <a:t>ly</a:t>
            </a:r>
            <a:r>
              <a:rPr lang="ru-RU" sz="2800" dirty="0" smtClean="0"/>
              <a:t> </a:t>
            </a:r>
            <a:r>
              <a:rPr lang="ru-RU" sz="2800" dirty="0" err="1" smtClean="0"/>
              <a:t>beýgelmeli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ýa-da</a:t>
            </a:r>
            <a:r>
              <a:rPr lang="ru-RU" sz="2800" b="1" dirty="0" smtClean="0"/>
              <a:t> </a:t>
            </a:r>
            <a:r>
              <a:rPr lang="ru-RU" sz="2800" dirty="0" err="1" smtClean="0"/>
              <a:t>üýşürilen</a:t>
            </a:r>
            <a:r>
              <a:rPr lang="ru-RU" sz="2800" dirty="0" smtClean="0"/>
              <a:t> </a:t>
            </a:r>
            <a:r>
              <a:rPr lang="ru-RU" sz="2800" dirty="0" err="1" smtClean="0"/>
              <a:t>beýik</a:t>
            </a:r>
            <a:r>
              <a:rPr lang="ru-RU" sz="2800" dirty="0" smtClean="0"/>
              <a:t> </a:t>
            </a:r>
            <a:r>
              <a:rPr lang="ru-RU" sz="2800" dirty="0" err="1" smtClean="0"/>
              <a:t>gumly</a:t>
            </a:r>
            <a:r>
              <a:rPr lang="ru-RU" sz="2800" dirty="0" smtClean="0"/>
              <a:t> </a:t>
            </a:r>
            <a:r>
              <a:rPr lang="ru-RU" sz="2800" dirty="0" err="1" smtClean="0"/>
              <a:t>depeli</a:t>
            </a:r>
            <a:r>
              <a:rPr lang="ru-RU" sz="2800" dirty="0" smtClean="0"/>
              <a:t> </a:t>
            </a:r>
            <a:r>
              <a:rPr lang="ru-RU" sz="2800" dirty="0" err="1" smtClean="0"/>
              <a:t>ülüşlerde</a:t>
            </a:r>
            <a:r>
              <a:rPr lang="ru-RU" sz="2800" dirty="0" smtClean="0"/>
              <a:t> </a:t>
            </a:r>
            <a:r>
              <a:rPr lang="ru-RU" sz="2800" dirty="0" err="1" smtClean="0"/>
              <a:t>taheometriki</a:t>
            </a:r>
            <a:r>
              <a:rPr lang="ru-RU" sz="2800" dirty="0" smtClean="0"/>
              <a:t> </a:t>
            </a:r>
            <a:r>
              <a:rPr lang="ru-RU" sz="2800" dirty="0" err="1" smtClean="0"/>
              <a:t>ölçemeleri</a:t>
            </a:r>
            <a:r>
              <a:rPr lang="ru-RU" sz="2800" dirty="0" smtClean="0"/>
              <a:t> </a:t>
            </a:r>
            <a:r>
              <a:rPr lang="ru-RU" sz="2800" dirty="0" err="1" smtClean="0"/>
              <a:t>peýdalanýarlar</a:t>
            </a:r>
            <a:r>
              <a:rPr lang="ru-RU" sz="2800" dirty="0" smtClean="0"/>
              <a:t>. </a:t>
            </a:r>
            <a:r>
              <a:rPr lang="tk-TM" sz="2800" dirty="0" smtClean="0"/>
              <a:t>H</a:t>
            </a:r>
            <a:r>
              <a:rPr lang="ru-RU" sz="2800" dirty="0" err="1" smtClean="0"/>
              <a:t>akyky</a:t>
            </a:r>
            <a:r>
              <a:rPr lang="ru-RU" sz="2800" dirty="0" smtClean="0"/>
              <a:t> </a:t>
            </a:r>
            <a:r>
              <a:rPr lang="ru-RU" sz="2800" dirty="0" err="1" smtClean="0"/>
              <a:t>belenlik</a:t>
            </a:r>
            <a:r>
              <a:rPr lang="ru-RU" sz="2800" dirty="0" smtClean="0"/>
              <a:t> </a:t>
            </a:r>
            <a:r>
              <a:rPr lang="ru-RU" sz="2800" dirty="0" err="1" smtClean="0"/>
              <a:t>bellikleriň</a:t>
            </a:r>
            <a:r>
              <a:rPr lang="ru-RU" sz="2800" dirty="0" smtClean="0"/>
              <a:t> </a:t>
            </a:r>
            <a:r>
              <a:rPr lang="ru-RU" sz="2800" dirty="0" err="1" smtClean="0"/>
              <a:t>we</a:t>
            </a:r>
            <a:r>
              <a:rPr lang="ru-RU" sz="2800" dirty="0" smtClean="0"/>
              <a:t> </a:t>
            </a:r>
            <a:r>
              <a:rPr lang="ru-RU" sz="2800" dirty="0" err="1" smtClean="0"/>
              <a:t>taslama</a:t>
            </a:r>
            <a:r>
              <a:rPr lang="ru-RU" sz="2800" dirty="0" smtClean="0"/>
              <a:t> </a:t>
            </a:r>
            <a:r>
              <a:rPr lang="ru-RU" sz="2800" dirty="0" err="1" smtClean="0"/>
              <a:t>resminamalaryndaky</a:t>
            </a:r>
            <a:r>
              <a:rPr lang="ru-RU" sz="2800" dirty="0"/>
              <a:t> </a:t>
            </a:r>
            <a:r>
              <a:rPr lang="ru-RU" sz="2800" dirty="0" err="1"/>
              <a:t>belenlik</a:t>
            </a:r>
            <a:r>
              <a:rPr lang="ru-RU" sz="2800" dirty="0"/>
              <a:t> </a:t>
            </a:r>
            <a:r>
              <a:rPr lang="ru-RU" sz="2800" dirty="0" err="1" smtClean="0"/>
              <a:t>bellikleriň</a:t>
            </a:r>
            <a:r>
              <a:rPr lang="ru-RU" sz="2800" dirty="0" smtClean="0"/>
              <a:t> </a:t>
            </a:r>
            <a:r>
              <a:rPr lang="ru-RU" sz="2800" dirty="0" err="1" smtClean="0"/>
              <a:t>arasyndaky</a:t>
            </a:r>
            <a:r>
              <a:rPr lang="ru-RU" sz="2800" dirty="0" smtClean="0"/>
              <a:t> </a:t>
            </a:r>
            <a:r>
              <a:rPr lang="ru-RU" sz="2800" dirty="0" err="1" smtClean="0"/>
              <a:t>aratapawutlar</a:t>
            </a:r>
            <a:r>
              <a:rPr lang="ru-RU" sz="2800" dirty="0" smtClean="0"/>
              <a:t> </a:t>
            </a:r>
            <a:r>
              <a:rPr lang="ru-RU" sz="2800" dirty="0" err="1" smtClean="0"/>
              <a:t>uly</a:t>
            </a:r>
            <a:r>
              <a:rPr lang="ru-RU" sz="2800" dirty="0" smtClean="0"/>
              <a:t> </a:t>
            </a:r>
            <a:r>
              <a:rPr lang="ru-RU" sz="2800" dirty="0" err="1" smtClean="0"/>
              <a:t>bolanda</a:t>
            </a:r>
            <a:r>
              <a:rPr lang="ru-RU" sz="2800" dirty="0" smtClean="0"/>
              <a:t>, </a:t>
            </a:r>
            <a:r>
              <a:rPr lang="ru-RU" sz="2800" dirty="0" err="1" smtClean="0"/>
              <a:t>ýer</a:t>
            </a:r>
            <a:r>
              <a:rPr lang="ru-RU" sz="2800" dirty="0" smtClean="0"/>
              <a:t> </a:t>
            </a:r>
            <a:r>
              <a:rPr lang="ru-RU" sz="2800" dirty="0" err="1" smtClean="0"/>
              <a:t>işleriniň</a:t>
            </a:r>
            <a:r>
              <a:rPr lang="ru-RU" sz="2800" dirty="0" smtClean="0"/>
              <a:t> </a:t>
            </a:r>
            <a:r>
              <a:rPr lang="ru-RU" sz="2800" dirty="0" err="1" smtClean="0"/>
              <a:t>göwrümlerindäki</a:t>
            </a:r>
            <a:r>
              <a:rPr lang="ru-RU" sz="2800" dirty="0" smtClean="0"/>
              <a:t> </a:t>
            </a:r>
            <a:r>
              <a:rPr lang="ru-RU" sz="2800" dirty="0" err="1" smtClean="0"/>
              <a:t>aratapawutlary</a:t>
            </a:r>
            <a:r>
              <a:rPr lang="ru-RU" sz="2800" dirty="0" smtClean="0"/>
              <a:t> </a:t>
            </a:r>
            <a:r>
              <a:rPr lang="ru-RU" sz="2800" dirty="0" err="1" smtClean="0"/>
              <a:t>görkezmek</a:t>
            </a:r>
            <a:r>
              <a:rPr lang="ru-RU" sz="2800" dirty="0" smtClean="0"/>
              <a:t> </a:t>
            </a:r>
            <a:r>
              <a:rPr lang="ru-RU" sz="2800" dirty="0" err="1" smtClean="0"/>
              <a:t>bilen</a:t>
            </a:r>
            <a:r>
              <a:rPr lang="ru-RU" sz="2800" dirty="0" smtClean="0"/>
              <a:t> </a:t>
            </a:r>
            <a:r>
              <a:rPr lang="ru-RU" sz="2800" dirty="0" err="1" smtClean="0"/>
              <a:t>nama</a:t>
            </a:r>
            <a:r>
              <a:rPr lang="ru-RU" sz="2800" dirty="0" smtClean="0"/>
              <a:t> (</a:t>
            </a:r>
            <a:r>
              <a:rPr lang="ru-RU" sz="2800" dirty="0" err="1" smtClean="0"/>
              <a:t>akt</a:t>
            </a:r>
            <a:r>
              <a:rPr lang="ru-RU" sz="2800" dirty="0" smtClean="0"/>
              <a:t>) </a:t>
            </a:r>
            <a:r>
              <a:rPr lang="ru-RU" sz="2800" dirty="0" err="1" smtClean="0"/>
              <a:t>düzýärler</a:t>
            </a:r>
            <a:r>
              <a:rPr lang="ru-RU" sz="2800" dirty="0" smtClean="0"/>
              <a:t>. </a:t>
            </a:r>
          </a:p>
          <a:p>
            <a:pPr indent="541338"/>
            <a:r>
              <a:rPr lang="ru-RU" sz="2800" dirty="0"/>
              <a:t/>
            </a:r>
            <a:br>
              <a:rPr lang="ru-RU" sz="2800" dirty="0"/>
            </a:br>
            <a:endParaRPr lang="ru-RU" sz="2700" dirty="0"/>
          </a:p>
          <a:p>
            <a:r>
              <a:rPr lang="ru-RU" sz="2800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81863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496944" cy="784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1338"/>
            <a:r>
              <a:rPr lang="ru-RU" sz="2800" i="1" dirty="0" err="1" smtClean="0"/>
              <a:t>Oklary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jikme-jik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bölmeklik</a:t>
            </a:r>
            <a:r>
              <a:rPr lang="ru-RU" sz="2800" i="1" dirty="0" smtClean="0"/>
              <a:t> </a:t>
            </a:r>
            <a:r>
              <a:rPr lang="ru-RU" sz="2800" dirty="0" err="1" smtClean="0"/>
              <a:t>konstruksiýalaryň</a:t>
            </a:r>
            <a:r>
              <a:rPr lang="ru-RU" sz="2800" dirty="0" smtClean="0"/>
              <a:t> </a:t>
            </a:r>
            <a:r>
              <a:rPr lang="ru-RU" sz="2800" dirty="0" err="1" smtClean="0"/>
              <a:t>aýry-aýry</a:t>
            </a:r>
            <a:r>
              <a:rPr lang="ru-RU" sz="2800" dirty="0" smtClean="0"/>
              <a:t> </a:t>
            </a:r>
            <a:r>
              <a:rPr lang="ru-RU" sz="2800" dirty="0" err="1" smtClean="0"/>
              <a:t>elementlerini</a:t>
            </a:r>
            <a:r>
              <a:rPr lang="ru-RU" sz="2800" dirty="0" smtClean="0"/>
              <a:t> </a:t>
            </a:r>
            <a:r>
              <a:rPr lang="ru-RU" sz="2800" dirty="0" err="1" smtClean="0"/>
              <a:t>we</a:t>
            </a:r>
            <a:r>
              <a:rPr lang="ru-RU" sz="2800" dirty="0" smtClean="0"/>
              <a:t> </a:t>
            </a:r>
            <a:r>
              <a:rPr lang="ru-RU" sz="2800" dirty="0" err="1" smtClean="0"/>
              <a:t>jaýlaryň</a:t>
            </a:r>
            <a:r>
              <a:rPr lang="ru-RU" sz="2800" dirty="0" smtClean="0"/>
              <a:t> </a:t>
            </a:r>
            <a:r>
              <a:rPr lang="ru-RU" sz="2800" dirty="0" err="1" smtClean="0"/>
              <a:t>ýa-da</a:t>
            </a:r>
            <a:r>
              <a:rPr lang="ru-RU" sz="2800" dirty="0" smtClean="0"/>
              <a:t> </a:t>
            </a:r>
            <a:r>
              <a:rPr lang="ru-RU" sz="2800" dirty="0" err="1" smtClean="0"/>
              <a:t>desgalaryň</a:t>
            </a:r>
            <a:r>
              <a:rPr lang="ru-RU" sz="2800" dirty="0" smtClean="0"/>
              <a:t> </a:t>
            </a:r>
            <a:r>
              <a:rPr lang="ru-RU" sz="2800" dirty="0" err="1" smtClean="0"/>
              <a:t>böleklerini</a:t>
            </a:r>
            <a:r>
              <a:rPr lang="ru-RU" sz="2800" dirty="0" smtClean="0"/>
              <a:t> </a:t>
            </a:r>
            <a:r>
              <a:rPr lang="ru-RU" sz="2800" dirty="0" err="1" smtClean="0"/>
              <a:t>taslamadaky</a:t>
            </a:r>
            <a:r>
              <a:rPr lang="ru-RU" sz="2800" dirty="0" smtClean="0"/>
              <a:t> </a:t>
            </a:r>
            <a:r>
              <a:rPr lang="ru-RU" sz="2800" dirty="0" err="1" smtClean="0"/>
              <a:t>ýagdaýyna</a:t>
            </a:r>
            <a:r>
              <a:rPr lang="ru-RU" sz="2800" dirty="0" smtClean="0"/>
              <a:t> </a:t>
            </a:r>
            <a:r>
              <a:rPr lang="ru-RU" sz="2800" dirty="0" err="1" smtClean="0"/>
              <a:t>oturtmak</a:t>
            </a:r>
            <a:r>
              <a:rPr lang="ru-RU" sz="2800" dirty="0" smtClean="0"/>
              <a:t> </a:t>
            </a:r>
            <a:r>
              <a:rPr lang="ru-RU" sz="2800" dirty="0" err="1" smtClean="0"/>
              <a:t>üçin</a:t>
            </a:r>
            <a:r>
              <a:rPr lang="ru-RU" sz="2800" dirty="0" smtClean="0"/>
              <a:t> </a:t>
            </a:r>
            <a:r>
              <a:rPr lang="ru-RU" sz="2800" dirty="0" err="1" smtClean="0"/>
              <a:t>niýetlenýär</a:t>
            </a:r>
            <a:r>
              <a:rPr lang="ru-RU" sz="2800" dirty="0" smtClean="0"/>
              <a:t>. </a:t>
            </a:r>
            <a:r>
              <a:rPr lang="ru-RU" sz="2800" dirty="0" err="1" smtClean="0"/>
              <a:t>Jikme-jik</a:t>
            </a:r>
            <a:r>
              <a:rPr lang="ru-RU" sz="2800" dirty="0" smtClean="0"/>
              <a:t> </a:t>
            </a:r>
            <a:r>
              <a:rPr lang="ru-RU" sz="2800" dirty="0" err="1" smtClean="0"/>
              <a:t>bölmäniň</a:t>
            </a:r>
            <a:r>
              <a:rPr lang="ru-RU" sz="2800" dirty="0" smtClean="0"/>
              <a:t> </a:t>
            </a:r>
            <a:r>
              <a:rPr lang="ru-RU" sz="2800" dirty="0" err="1" smtClean="0"/>
              <a:t>oklary</a:t>
            </a:r>
            <a:r>
              <a:rPr lang="ru-RU" sz="2800" dirty="0" smtClean="0"/>
              <a:t> </a:t>
            </a:r>
            <a:r>
              <a:rPr lang="ru-RU" sz="2800" dirty="0" err="1" smtClean="0"/>
              <a:t>dürli</a:t>
            </a:r>
            <a:r>
              <a:rPr lang="ru-RU" sz="2800" dirty="0" smtClean="0"/>
              <a:t> </a:t>
            </a:r>
            <a:r>
              <a:rPr lang="ru-RU" sz="2800" dirty="0" err="1" smtClean="0"/>
              <a:t>konstruksiýalaryň</a:t>
            </a:r>
            <a:r>
              <a:rPr lang="ru-RU" sz="2800" dirty="0" smtClean="0"/>
              <a:t> </a:t>
            </a:r>
            <a:r>
              <a:rPr lang="ru-RU" sz="2800" dirty="0" err="1" smtClean="0"/>
              <a:t>özara</a:t>
            </a:r>
            <a:r>
              <a:rPr lang="ru-RU" sz="2800" dirty="0" smtClean="0"/>
              <a:t> </a:t>
            </a:r>
            <a:r>
              <a:rPr lang="ru-RU" sz="2800" dirty="0" err="1" smtClean="0"/>
              <a:t>ýerleşişini</a:t>
            </a:r>
            <a:r>
              <a:rPr lang="ru-RU" sz="2800" dirty="0" smtClean="0"/>
              <a:t> </a:t>
            </a:r>
            <a:r>
              <a:rPr lang="ru-RU" sz="2800" dirty="0" err="1" smtClean="0"/>
              <a:t>kesgitleýärler</a:t>
            </a:r>
            <a:r>
              <a:rPr lang="ru-RU" sz="2800" smtClean="0"/>
              <a:t> Оси </a:t>
            </a:r>
            <a:r>
              <a:rPr lang="ru-RU" sz="2800" dirty="0"/>
              <a:t>детальной разбивки определяют взаимное положение различных конструкций, и к точности их разбивки предъявляют более жесткие</a:t>
            </a:r>
            <a:br>
              <a:rPr lang="ru-RU" sz="2800" dirty="0"/>
            </a:br>
            <a:r>
              <a:rPr lang="ru-RU" sz="2800" dirty="0"/>
              <a:t>требования, чем к разбивке осей, определяющих положение здания на местности.</a:t>
            </a:r>
            <a:br>
              <a:rPr lang="ru-RU" sz="2800" dirty="0"/>
            </a:br>
            <a:r>
              <a:rPr lang="ru-RU" sz="2800" dirty="0"/>
              <a:t>Допускаемые значения средних </a:t>
            </a:r>
            <a:r>
              <a:rPr lang="ru-RU" sz="2800" dirty="0" err="1"/>
              <a:t>квадратических</a:t>
            </a:r>
            <a:r>
              <a:rPr lang="ru-RU" sz="2800" dirty="0"/>
              <a:t> погрешностей </a:t>
            </a:r>
            <a:r>
              <a:rPr lang="ru-RU" sz="2800" dirty="0" err="1"/>
              <a:t>Sp</a:t>
            </a:r>
            <a:r>
              <a:rPr lang="ru-RU" sz="2800" dirty="0"/>
              <a:t> измерения углов, относительных погрешностей </a:t>
            </a:r>
            <a:r>
              <a:rPr lang="ru-RU" sz="2800" i="1" dirty="0" err="1"/>
              <a:t>Si</a:t>
            </a:r>
            <a:r>
              <a:rPr lang="ru-RU" sz="2800" i="1" dirty="0"/>
              <a:t>/l </a:t>
            </a:r>
            <a:r>
              <a:rPr lang="ru-RU" sz="2800" dirty="0"/>
              <a:t>линейных измерений и погрешностей </a:t>
            </a:r>
            <a:r>
              <a:rPr lang="ru-RU" sz="2800" dirty="0" err="1"/>
              <a:t>Sh</a:t>
            </a:r>
            <a:r>
              <a:rPr lang="ru-RU" sz="2800" dirty="0"/>
              <a:t> определения превышений при детальных разбивках приведены в</a:t>
            </a:r>
            <a:br>
              <a:rPr lang="ru-RU" sz="2800" dirty="0"/>
            </a:br>
            <a:r>
              <a:rPr lang="ru-RU" sz="2800" dirty="0"/>
              <a:t>табл. 19, а условия, которые необходимы для достижения этих точностей,</a:t>
            </a:r>
            <a:br>
              <a:rPr lang="ru-RU" sz="2800" dirty="0"/>
            </a:br>
            <a:r>
              <a:rPr lang="ru-RU" sz="2800" dirty="0"/>
              <a:t>перечислены в табл. 20*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652420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5" y="156641"/>
            <a:ext cx="7200800" cy="3128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87016" y="3284984"/>
            <a:ext cx="8856984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-Italic"/>
                <a:cs typeface="Arial" pitchFamily="34" charset="0"/>
              </a:rPr>
              <a:t>С  </a:t>
            </a:r>
            <a:r>
              <a:rPr kumimoji="0" lang="ru-RU" sz="2400" b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-Italic"/>
                <a:cs typeface="Arial" pitchFamily="34" charset="0"/>
              </a:rPr>
              <a:t>nokatda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-Italic"/>
                <a:cs typeface="Arial" pitchFamily="34" charset="0"/>
              </a:rPr>
              <a:t> </a:t>
            </a:r>
            <a:r>
              <a:rPr kumimoji="0" lang="ru-RU" sz="2400" b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-Italic"/>
                <a:cs typeface="Arial" pitchFamily="34" charset="0"/>
              </a:rPr>
              <a:t>teodolitiň</a:t>
            </a: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-Italic"/>
                <a:cs typeface="Arial" pitchFamily="34" charset="0"/>
              </a:rPr>
              <a:t> </a:t>
            </a:r>
            <a:r>
              <a:rPr kumimoji="0" lang="ru-RU" sz="2400" b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-Italic"/>
                <a:cs typeface="Arial" pitchFamily="34" charset="0"/>
              </a:rPr>
              <a:t>kömegi</a:t>
            </a: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-Italic"/>
                <a:cs typeface="Arial" pitchFamily="34" charset="0"/>
              </a:rPr>
              <a:t> </a:t>
            </a:r>
            <a:r>
              <a:rPr kumimoji="0" lang="ru-RU" sz="2400" b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-Italic"/>
                <a:cs typeface="Arial" pitchFamily="34" charset="0"/>
              </a:rPr>
              <a:t>bilen</a:t>
            </a:r>
            <a:r>
              <a:rPr kumimoji="0" lang="ru-RU" sz="2400" b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-Italic"/>
                <a:cs typeface="Arial" pitchFamily="34" charset="0"/>
              </a:rPr>
              <a:t> </a:t>
            </a:r>
            <a:r>
              <a:rPr kumimoji="0" lang="ru-RU" sz="2400" b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-Italic"/>
                <a:cs typeface="Arial" pitchFamily="34" charset="0"/>
              </a:rPr>
              <a:t>perpendikulýar</a:t>
            </a:r>
            <a:r>
              <a:rPr kumimoji="0" lang="ru-RU" sz="2400" b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-Italic"/>
                <a:cs typeface="Arial" pitchFamily="34" charset="0"/>
              </a:rPr>
              <a:t> </a:t>
            </a:r>
            <a:r>
              <a:rPr kumimoji="0" lang="ru-RU" sz="2400" b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-Italic"/>
                <a:cs typeface="Arial" pitchFamily="34" charset="0"/>
              </a:rPr>
              <a:t>geçirilýär</a:t>
            </a:r>
            <a:r>
              <a:rPr kumimoji="0" lang="ru-RU" sz="2400" b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-Italic"/>
                <a:cs typeface="Arial" pitchFamily="34" charset="0"/>
              </a:rPr>
              <a:t> </a:t>
            </a:r>
            <a:r>
              <a:rPr kumimoji="0" lang="ru-RU" sz="2400" b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-Italic"/>
                <a:cs typeface="Arial" pitchFamily="34" charset="0"/>
              </a:rPr>
              <a:t>we</a:t>
            </a:r>
            <a:r>
              <a:rPr kumimoji="0" lang="ru-RU" sz="2400" b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-Italic"/>
                <a:cs typeface="Arial" pitchFamily="34" charset="0"/>
              </a:rPr>
              <a:t> 1-1 </a:t>
            </a:r>
            <a:r>
              <a:rPr kumimoji="0" lang="ru-RU" sz="2400" b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-Italic"/>
                <a:cs typeface="Arial" pitchFamily="34" charset="0"/>
              </a:rPr>
              <a:t>okuň</a:t>
            </a:r>
            <a:r>
              <a:rPr kumimoji="0" lang="ru-RU" sz="2400" b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-Italic"/>
                <a:cs typeface="Arial" pitchFamily="34" charset="0"/>
              </a:rPr>
              <a:t> </a:t>
            </a:r>
            <a:r>
              <a:rPr kumimoji="0" lang="ru-RU" sz="2400" b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-Italic"/>
                <a:cs typeface="Arial" pitchFamily="34" charset="0"/>
              </a:rPr>
              <a:t>ugry</a:t>
            </a:r>
            <a:r>
              <a:rPr kumimoji="0" lang="ru-RU" sz="2400" b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-Italic"/>
                <a:cs typeface="Arial" pitchFamily="34" charset="0"/>
              </a:rPr>
              <a:t> </a:t>
            </a:r>
            <a:r>
              <a:rPr kumimoji="0" lang="ru-RU" sz="2400" b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-Italic"/>
                <a:cs typeface="Arial" pitchFamily="34" charset="0"/>
              </a:rPr>
              <a:t>boýunça</a:t>
            </a:r>
            <a:r>
              <a:rPr kumimoji="0" lang="ru-RU" sz="2400" b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-Italic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-Roman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-Roman"/>
                <a:cs typeface="Arial" pitchFamily="34" charset="0"/>
              </a:rPr>
              <a:t>ölçemeler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-Roman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-Roman"/>
                <a:cs typeface="Arial" pitchFamily="34" charset="0"/>
              </a:rPr>
              <a:t>geçirmek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-Roman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-Roman"/>
                <a:cs typeface="Arial" pitchFamily="34" charset="0"/>
              </a:rPr>
              <a:t>bilen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-Roman"/>
                <a:cs typeface="Arial" pitchFamily="34" charset="0"/>
              </a:rPr>
              <a:t>, </a:t>
            </a:r>
            <a:r>
              <a:rPr lang="ru-RU" sz="2400" i="1" dirty="0" smtClean="0">
                <a:solidFill>
                  <a:srgbClr val="000000"/>
                </a:solidFill>
                <a:latin typeface="Times-Italic"/>
                <a:cs typeface="Arial" pitchFamily="34" charset="0"/>
              </a:rPr>
              <a:t>А/1 </a:t>
            </a:r>
            <a:r>
              <a:rPr lang="ru-RU" sz="2400" dirty="0">
                <a:solidFill>
                  <a:srgbClr val="000000"/>
                </a:solidFill>
                <a:latin typeface="Times-Roman"/>
                <a:cs typeface="Arial" pitchFamily="34" charset="0"/>
              </a:rPr>
              <a:t>и </a:t>
            </a:r>
            <a:r>
              <a:rPr lang="ru-RU" sz="2400" i="1" dirty="0" smtClean="0">
                <a:solidFill>
                  <a:srgbClr val="000000"/>
                </a:solidFill>
                <a:latin typeface="Times-Italic"/>
                <a:cs typeface="Arial" pitchFamily="34" charset="0"/>
              </a:rPr>
              <a:t>В/1  </a:t>
            </a:r>
            <a:r>
              <a:rPr lang="ru-RU" sz="2400" dirty="0" err="1" smtClean="0">
                <a:solidFill>
                  <a:srgbClr val="000000"/>
                </a:solidFill>
                <a:latin typeface="Times-Italic"/>
                <a:cs typeface="Arial" pitchFamily="34" charset="0"/>
              </a:rPr>
              <a:t>oklaryň</a:t>
            </a:r>
            <a:r>
              <a:rPr lang="ru-RU" sz="2400" dirty="0" smtClean="0">
                <a:solidFill>
                  <a:srgbClr val="000000"/>
                </a:solidFill>
                <a:latin typeface="Times-Italic"/>
                <a:cs typeface="Arial" pitchFamily="34" charset="0"/>
              </a:rPr>
              <a:t> (</a:t>
            </a:r>
            <a:r>
              <a:rPr lang="ru-RU" sz="2400" dirty="0" err="1">
                <a:solidFill>
                  <a:srgbClr val="000000"/>
                </a:solidFill>
                <a:latin typeface="Times-Italic"/>
                <a:cs typeface="Arial" pitchFamily="34" charset="0"/>
              </a:rPr>
              <a:t>binanyň</a:t>
            </a:r>
            <a:r>
              <a:rPr lang="ru-RU" sz="2400" dirty="0">
                <a:solidFill>
                  <a:srgbClr val="000000"/>
                </a:solidFill>
                <a:latin typeface="Times-Italic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-Italic"/>
                <a:cs typeface="Arial" pitchFamily="34" charset="0"/>
              </a:rPr>
              <a:t>burçy</a:t>
            </a:r>
            <a:r>
              <a:rPr lang="ru-RU" sz="2400" dirty="0">
                <a:solidFill>
                  <a:srgbClr val="000000"/>
                </a:solidFill>
                <a:latin typeface="Times-Italic"/>
                <a:cs typeface="Arial" pitchFamily="34" charset="0"/>
              </a:rPr>
              <a:t>) </a:t>
            </a:r>
            <a:r>
              <a:rPr lang="ru-RU" sz="2400" dirty="0" err="1" smtClean="0">
                <a:solidFill>
                  <a:srgbClr val="000000"/>
                </a:solidFill>
                <a:latin typeface="Times-Italic"/>
                <a:cs typeface="Arial" pitchFamily="34" charset="0"/>
              </a:rPr>
              <a:t>boýunça</a:t>
            </a:r>
            <a:r>
              <a:rPr lang="ru-RU" sz="2400" dirty="0" smtClean="0">
                <a:solidFill>
                  <a:srgbClr val="000000"/>
                </a:solidFill>
                <a:latin typeface="Times-Italic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-Italic"/>
                <a:cs typeface="Arial" pitchFamily="34" charset="0"/>
              </a:rPr>
              <a:t>kesişmesilerini</a:t>
            </a:r>
            <a:r>
              <a:rPr lang="ru-RU" sz="2400" dirty="0" smtClean="0">
                <a:solidFill>
                  <a:srgbClr val="000000"/>
                </a:solidFill>
                <a:latin typeface="Times-Italic"/>
                <a:cs typeface="Arial" pitchFamily="34" charset="0"/>
              </a:rPr>
              <a:t> </a:t>
            </a:r>
            <a:r>
              <a:rPr lang="tk-TM" sz="2400" dirty="0" smtClean="0">
                <a:solidFill>
                  <a:srgbClr val="000000"/>
                </a:solidFill>
                <a:latin typeface="Times-Italic"/>
                <a:cs typeface="Arial" pitchFamily="34" charset="0"/>
              </a:rPr>
              <a:t>tapýarlar</a:t>
            </a:r>
            <a:r>
              <a:rPr lang="ru-RU" sz="2400" dirty="0" smtClean="0">
                <a:solidFill>
                  <a:srgbClr val="000000"/>
                </a:solidFill>
                <a:latin typeface="Times-Italic"/>
                <a:cs typeface="Arial" pitchFamily="34" charset="0"/>
              </a:rPr>
              <a:t>. </a:t>
            </a:r>
            <a:r>
              <a:rPr lang="ru-RU" sz="2400" dirty="0" err="1" smtClean="0">
                <a:solidFill>
                  <a:srgbClr val="000000"/>
                </a:solidFill>
                <a:latin typeface="Times-Italic"/>
                <a:cs typeface="Arial" pitchFamily="34" charset="0"/>
              </a:rPr>
              <a:t>Şuňa</a:t>
            </a:r>
            <a:r>
              <a:rPr lang="ru-RU" sz="2400" dirty="0" smtClean="0">
                <a:solidFill>
                  <a:srgbClr val="000000"/>
                </a:solidFill>
                <a:latin typeface="Times-Italic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-Italic"/>
                <a:cs typeface="Arial" pitchFamily="34" charset="0"/>
              </a:rPr>
              <a:t>meňzeş</a:t>
            </a:r>
            <a:r>
              <a:rPr lang="ru-RU" sz="2400" dirty="0" smtClean="0">
                <a:solidFill>
                  <a:srgbClr val="000000"/>
                </a:solidFill>
                <a:latin typeface="Times-Italic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-Italic"/>
                <a:cs typeface="Arial" pitchFamily="34" charset="0"/>
              </a:rPr>
              <a:t>gurluşlary</a:t>
            </a:r>
            <a:r>
              <a:rPr lang="ru-RU" sz="2400" dirty="0" smtClean="0">
                <a:solidFill>
                  <a:srgbClr val="000000"/>
                </a:solidFill>
                <a:latin typeface="Times-Italic"/>
                <a:cs typeface="Arial" pitchFamily="34" charset="0"/>
              </a:rPr>
              <a:t> 49-49 </a:t>
            </a:r>
            <a:r>
              <a:rPr lang="ru-RU" sz="2400" dirty="0" err="1" smtClean="0">
                <a:solidFill>
                  <a:srgbClr val="000000"/>
                </a:solidFill>
                <a:latin typeface="Times-Italic"/>
                <a:cs typeface="Arial" pitchFamily="34" charset="0"/>
              </a:rPr>
              <a:t>oklar</a:t>
            </a:r>
            <a:r>
              <a:rPr lang="ru-RU" sz="2400" dirty="0" smtClean="0">
                <a:solidFill>
                  <a:srgbClr val="000000"/>
                </a:solidFill>
                <a:latin typeface="Times-Italic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-Italic"/>
                <a:cs typeface="Arial" pitchFamily="34" charset="0"/>
              </a:rPr>
              <a:t>üçin</a:t>
            </a:r>
            <a:r>
              <a:rPr lang="ru-RU" sz="2400" dirty="0" smtClean="0">
                <a:solidFill>
                  <a:srgbClr val="000000"/>
                </a:solidFill>
                <a:latin typeface="Times-Italic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-Italic"/>
                <a:cs typeface="Arial" pitchFamily="34" charset="0"/>
              </a:rPr>
              <a:t>hem</a:t>
            </a:r>
            <a:r>
              <a:rPr lang="ru-RU" sz="2400" dirty="0" smtClean="0">
                <a:solidFill>
                  <a:srgbClr val="000000"/>
                </a:solidFill>
                <a:latin typeface="Times-Italic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-Italic"/>
                <a:cs typeface="Arial" pitchFamily="34" charset="0"/>
              </a:rPr>
              <a:t>alýarlar</a:t>
            </a:r>
            <a:r>
              <a:rPr lang="ru-RU" sz="2400" dirty="0" smtClean="0">
                <a:solidFill>
                  <a:srgbClr val="000000"/>
                </a:solidFill>
                <a:latin typeface="Times-Italic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-Italic"/>
                <a:cs typeface="Arial" pitchFamily="34" charset="0"/>
              </a:rPr>
              <a:t>we</a:t>
            </a:r>
            <a:r>
              <a:rPr lang="ru-RU" sz="2400" dirty="0" smtClean="0">
                <a:solidFill>
                  <a:srgbClr val="000000"/>
                </a:solidFill>
                <a:latin typeface="Times-Italic"/>
                <a:cs typeface="Arial" pitchFamily="34" charset="0"/>
              </a:rPr>
              <a:t> </a:t>
            </a:r>
            <a:r>
              <a:rPr lang="ru-RU" sz="2400" i="1" dirty="0" smtClean="0">
                <a:solidFill>
                  <a:srgbClr val="000000"/>
                </a:solidFill>
                <a:latin typeface="Times-Italic"/>
                <a:cs typeface="Arial" pitchFamily="34" charset="0"/>
              </a:rPr>
              <a:t>А/49 </a:t>
            </a:r>
            <a:r>
              <a:rPr lang="ru-RU" sz="2400" i="1" dirty="0" err="1" smtClean="0">
                <a:solidFill>
                  <a:srgbClr val="000000"/>
                </a:solidFill>
                <a:latin typeface="Times-Italic"/>
                <a:cs typeface="Arial" pitchFamily="34" charset="0"/>
              </a:rPr>
              <a:t>hem-de</a:t>
            </a:r>
            <a:r>
              <a:rPr lang="ru-RU" sz="2400" i="1" dirty="0" smtClean="0">
                <a:solidFill>
                  <a:srgbClr val="000000"/>
                </a:solidFill>
                <a:latin typeface="Times-Italic"/>
                <a:cs typeface="Arial" pitchFamily="34" charset="0"/>
              </a:rPr>
              <a:t> В/49</a:t>
            </a:r>
            <a:r>
              <a:rPr lang="ru-RU" sz="2400" dirty="0" smtClean="0">
                <a:solidFill>
                  <a:srgbClr val="000000"/>
                </a:solidFill>
                <a:latin typeface="Times-Italic"/>
                <a:cs typeface="Arial" pitchFamily="34" charset="0"/>
              </a:rPr>
              <a:t> </a:t>
            </a:r>
            <a:r>
              <a:rPr kumimoji="0" lang="tk-TM" sz="2400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-Roman"/>
                <a:cs typeface="Arial" pitchFamily="34" charset="0"/>
              </a:rPr>
              <a:t>oklaryň</a:t>
            </a:r>
            <a:r>
              <a:rPr kumimoji="0" lang="ru-RU" sz="2400" b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-Roman"/>
                <a:cs typeface="Arial" pitchFamily="34" charset="0"/>
              </a:rPr>
              <a:t> </a:t>
            </a:r>
            <a:r>
              <a:rPr kumimoji="0" lang="ru-RU" sz="2400" b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-Roman"/>
                <a:cs typeface="Arial" pitchFamily="34" charset="0"/>
              </a:rPr>
              <a:t>kesişmelerini</a:t>
            </a:r>
            <a:r>
              <a:rPr kumimoji="0" lang="ru-RU" sz="2400" b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-Roman"/>
                <a:cs typeface="Arial" pitchFamily="34" charset="0"/>
              </a:rPr>
              <a:t> </a:t>
            </a:r>
            <a:r>
              <a:rPr kumimoji="0" lang="ru-RU" sz="2400" b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-Roman"/>
                <a:cs typeface="Arial" pitchFamily="34" charset="0"/>
              </a:rPr>
              <a:t>alýarlar</a:t>
            </a:r>
            <a:r>
              <a:rPr kumimoji="0" lang="ru-RU" sz="2400" b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-Roman"/>
                <a:cs typeface="Arial" pitchFamily="34" charset="0"/>
              </a:rPr>
              <a:t>. </a:t>
            </a:r>
            <a:r>
              <a:rPr kumimoji="0" lang="ru-RU" sz="2400" b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-Roman"/>
                <a:cs typeface="Arial" pitchFamily="34" charset="0"/>
              </a:rPr>
              <a:t>Binanyň</a:t>
            </a:r>
            <a:r>
              <a:rPr kumimoji="0" lang="ru-RU" sz="2400" b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-Roman"/>
                <a:cs typeface="Arial" pitchFamily="34" charset="0"/>
              </a:rPr>
              <a:t> </a:t>
            </a:r>
            <a:r>
              <a:rPr kumimoji="0" lang="ru-RU" sz="2400" b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-Roman"/>
                <a:cs typeface="Arial" pitchFamily="34" charset="0"/>
              </a:rPr>
              <a:t>burçlaryndaky</a:t>
            </a:r>
            <a:r>
              <a:rPr kumimoji="0" lang="ru-RU" sz="2400" b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-Roman"/>
                <a:cs typeface="Arial" pitchFamily="34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-Roman"/>
                <a:cs typeface="Arial" pitchFamily="34" charset="0"/>
              </a:rPr>
              <a:t>oklaryň</a:t>
            </a:r>
            <a:r>
              <a:rPr kumimoji="0" lang="ru-RU" sz="2400" b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-Roman"/>
                <a:cs typeface="Arial" pitchFamily="34" charset="0"/>
              </a:rPr>
              <a:t> </a:t>
            </a:r>
            <a:r>
              <a:rPr kumimoji="0" lang="ru-RU" sz="2400" b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-Roman"/>
                <a:cs typeface="Arial" pitchFamily="34" charset="0"/>
              </a:rPr>
              <a:t>kesişmelerini</a:t>
            </a:r>
            <a:r>
              <a:rPr kumimoji="0" lang="ru-RU" sz="2400" b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-Roman"/>
                <a:cs typeface="Arial" pitchFamily="34" charset="0"/>
              </a:rPr>
              <a:t> </a:t>
            </a:r>
            <a:r>
              <a:rPr kumimoji="0" lang="ru-RU" sz="2400" b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-Roman"/>
                <a:cs typeface="Arial" pitchFamily="34" charset="0"/>
              </a:rPr>
              <a:t>wagtlaýyn</a:t>
            </a:r>
            <a:r>
              <a:rPr kumimoji="0" lang="ru-RU" sz="2400" b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-Roman"/>
                <a:cs typeface="Arial" pitchFamily="34" charset="0"/>
              </a:rPr>
              <a:t> </a:t>
            </a:r>
            <a:r>
              <a:rPr kumimoji="0" lang="ru-RU" sz="2400" b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-Roman"/>
                <a:cs typeface="Arial" pitchFamily="34" charset="0"/>
              </a:rPr>
              <a:t>nyşanlar</a:t>
            </a:r>
            <a:r>
              <a:rPr kumimoji="0" lang="ru-RU" sz="2400" b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-Roman"/>
                <a:cs typeface="Arial" pitchFamily="34" charset="0"/>
              </a:rPr>
              <a:t> </a:t>
            </a:r>
            <a:r>
              <a:rPr kumimoji="0" lang="ru-RU" sz="2400" b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-Roman"/>
                <a:cs typeface="Arial" pitchFamily="34" charset="0"/>
              </a:rPr>
              <a:t>bilen</a:t>
            </a:r>
            <a:r>
              <a:rPr kumimoji="0" lang="ru-RU" sz="2400" b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-Roman"/>
                <a:cs typeface="Arial" pitchFamily="34" charset="0"/>
              </a:rPr>
              <a:t> </a:t>
            </a:r>
            <a:r>
              <a:rPr kumimoji="0" lang="ru-RU" sz="2400" b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-Roman"/>
                <a:cs typeface="Arial" pitchFamily="34" charset="0"/>
              </a:rPr>
              <a:t>berkidýärler</a:t>
            </a:r>
            <a:r>
              <a:rPr kumimoji="0" lang="ru-RU" sz="2400" b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-Roman"/>
                <a:cs typeface="Arial" pitchFamily="34" charset="0"/>
              </a:rPr>
              <a:t>. </a:t>
            </a:r>
          </a:p>
          <a:p>
            <a:pPr lvl="0" indent="541338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-Roman"/>
                <a:cs typeface="Arial" pitchFamily="34" charset="0"/>
              </a:rPr>
              <a:t>Barlag</a:t>
            </a:r>
            <a:r>
              <a:rPr kumimoji="0" lang="ru-RU" sz="2400" b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-Roman"/>
                <a:cs typeface="Arial" pitchFamily="34" charset="0"/>
              </a:rPr>
              <a:t> </a:t>
            </a:r>
            <a:r>
              <a:rPr kumimoji="0" lang="ru-RU" sz="2400" b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-Roman"/>
                <a:cs typeface="Arial" pitchFamily="34" charset="0"/>
              </a:rPr>
              <a:t>üçin</a:t>
            </a:r>
            <a:r>
              <a:rPr kumimoji="0" lang="ru-RU" sz="2400" b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-Roman"/>
                <a:cs typeface="Arial" pitchFamily="34" charset="0"/>
              </a:rPr>
              <a:t> </a:t>
            </a:r>
            <a:r>
              <a:rPr kumimoji="0" lang="ru-RU" sz="2400" b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-Roman"/>
                <a:cs typeface="Arial" pitchFamily="34" charset="0"/>
              </a:rPr>
              <a:t>daşky</a:t>
            </a:r>
            <a:r>
              <a:rPr kumimoji="0" lang="ru-RU" sz="2400" b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-Roman"/>
                <a:cs typeface="Arial" pitchFamily="34" charset="0"/>
              </a:rPr>
              <a:t> </a:t>
            </a:r>
            <a:r>
              <a:rPr kumimoji="0" lang="ru-RU" sz="2400" b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-Roman"/>
                <a:cs typeface="Arial" pitchFamily="34" charset="0"/>
              </a:rPr>
              <a:t>kontur</a:t>
            </a:r>
            <a:r>
              <a:rPr kumimoji="0" lang="ru-RU" sz="2400" b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-Roman"/>
                <a:cs typeface="Arial" pitchFamily="34" charset="0"/>
              </a:rPr>
              <a:t> </a:t>
            </a:r>
            <a:r>
              <a:rPr kumimoji="0" lang="ru-RU" sz="2400" b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-Roman"/>
                <a:cs typeface="Arial" pitchFamily="34" charset="0"/>
              </a:rPr>
              <a:t>boýunça</a:t>
            </a:r>
            <a:r>
              <a:rPr kumimoji="0" lang="ru-RU" sz="2400" b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-Roman"/>
                <a:cs typeface="Arial" pitchFamily="34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-Roman"/>
                <a:cs typeface="Arial" pitchFamily="34" charset="0"/>
              </a:rPr>
              <a:t>şeýle</a:t>
            </a:r>
            <a:r>
              <a:rPr lang="ru-RU" sz="2400" dirty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-Roman"/>
                <a:cs typeface="Arial" pitchFamily="34" charset="0"/>
              </a:rPr>
              <a:t>hem</a:t>
            </a:r>
            <a:r>
              <a:rPr lang="ru-RU" sz="2400" dirty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oklaryň</a:t>
            </a:r>
            <a:r>
              <a:rPr lang="ru-RU" sz="24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kesişme</a:t>
            </a:r>
            <a:r>
              <a:rPr lang="ru-RU" i="1" dirty="0">
                <a:solidFill>
                  <a:srgbClr val="000000"/>
                </a:solidFill>
                <a:latin typeface="Times-Italic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-Italic"/>
                <a:cs typeface="Arial" pitchFamily="34" charset="0"/>
              </a:rPr>
              <a:t>nokatlarynda</a:t>
            </a:r>
            <a:r>
              <a:rPr lang="ru-RU" sz="2400" dirty="0">
                <a:solidFill>
                  <a:srgbClr val="000000"/>
                </a:solidFill>
                <a:latin typeface="Times-Italic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-Italic"/>
                <a:cs typeface="Arial" pitchFamily="34" charset="0"/>
              </a:rPr>
              <a:t>diagonallaryň</a:t>
            </a:r>
            <a:r>
              <a:rPr lang="ru-RU" sz="2400" dirty="0">
                <a:solidFill>
                  <a:srgbClr val="000000"/>
                </a:solidFill>
                <a:latin typeface="Times-Italic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-Italic"/>
                <a:cs typeface="Arial" pitchFamily="34" charset="0"/>
              </a:rPr>
              <a:t>ýa-da</a:t>
            </a:r>
            <a:r>
              <a:rPr lang="ru-RU" sz="2400" dirty="0">
                <a:solidFill>
                  <a:srgbClr val="000000"/>
                </a:solidFill>
                <a:latin typeface="Times-Italic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-Italic"/>
                <a:cs typeface="Arial" pitchFamily="34" charset="0"/>
              </a:rPr>
              <a:t>burçlaryň</a:t>
            </a:r>
            <a:r>
              <a:rPr lang="ru-RU" sz="2400" dirty="0">
                <a:solidFill>
                  <a:srgbClr val="000000"/>
                </a:solidFill>
                <a:latin typeface="Times-Italic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-Italic"/>
                <a:cs typeface="Arial" pitchFamily="34" charset="0"/>
              </a:rPr>
              <a:t>ölçemelerini</a:t>
            </a:r>
            <a:r>
              <a:rPr lang="ru-RU" sz="2400" dirty="0">
                <a:solidFill>
                  <a:srgbClr val="000000"/>
                </a:solidFill>
                <a:latin typeface="Times-Italic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-Italic"/>
                <a:cs typeface="Arial" pitchFamily="34" charset="0"/>
              </a:rPr>
              <a:t>geçirýärler</a:t>
            </a:r>
            <a:r>
              <a:rPr lang="ru-RU" sz="2400" dirty="0">
                <a:solidFill>
                  <a:srgbClr val="000000"/>
                </a:solidFill>
                <a:latin typeface="Times-Italic"/>
                <a:cs typeface="Arial" pitchFamily="34" charset="0"/>
              </a:rPr>
              <a:t>. </a:t>
            </a:r>
            <a:r>
              <a:rPr lang="ru-RU" sz="2400" dirty="0" err="1" smtClean="0">
                <a:solidFill>
                  <a:srgbClr val="000000"/>
                </a:solidFill>
                <a:latin typeface="Times-Italic"/>
                <a:cs typeface="Arial" pitchFamily="34" charset="0"/>
              </a:rPr>
              <a:t>Käwagtlar</a:t>
            </a:r>
            <a:r>
              <a:rPr lang="ru-RU" sz="2400" dirty="0" smtClean="0">
                <a:solidFill>
                  <a:srgbClr val="000000"/>
                </a:solidFill>
                <a:latin typeface="Times-Italic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-Italic"/>
                <a:cs typeface="Arial" pitchFamily="34" charset="0"/>
              </a:rPr>
              <a:t>binanyň</a:t>
            </a:r>
            <a:r>
              <a:rPr lang="ru-RU" sz="2400" dirty="0" smtClean="0">
                <a:solidFill>
                  <a:srgbClr val="000000"/>
                </a:solidFill>
                <a:latin typeface="Times-Italic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-Italic"/>
                <a:cs typeface="Arial" pitchFamily="34" charset="0"/>
              </a:rPr>
              <a:t>perimetri</a:t>
            </a:r>
            <a:r>
              <a:rPr lang="ru-RU" sz="2400" dirty="0" smtClean="0">
                <a:solidFill>
                  <a:srgbClr val="000000"/>
                </a:solidFill>
                <a:latin typeface="Times-Italic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-Italic"/>
                <a:cs typeface="Arial" pitchFamily="34" charset="0"/>
              </a:rPr>
              <a:t>boýunça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8937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8640960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60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tk-TM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P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oligonometriki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ýörelge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geçirýärler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,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ýörelgäniň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baglanşyksyzlygy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boýunça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bolsa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gurluşlaryň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takyklygy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boýunça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netije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çykarýarlar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. </a:t>
            </a:r>
            <a:r>
              <a:rPr lang="tk-TM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G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urluşlaryň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takyklyklaryna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bolan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talaplar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esasanam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oklaryň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jikme-jik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bölünişleri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boýunça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kaalaşdyrylýar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. </a:t>
            </a:r>
          </a:p>
          <a:p>
            <a:pPr lvl="0" indent="541338" fontAlgn="base">
              <a:spcBef>
                <a:spcPct val="0"/>
              </a:spcBef>
              <a:spcAft>
                <a:spcPct val="0"/>
              </a:spcAft>
            </a:pPr>
            <a:r>
              <a:rPr lang="tk-TM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P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oligonlar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baglananlaryndan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soňra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oklaryň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bi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ugra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ýerleşen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çyzyklaryny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geljekki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kotlowanyň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gyra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çygryndan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daşda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ýörite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gazyklar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(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metalliki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gazyklar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we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monolitler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)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bilen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berkidýärler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.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Nyşanlaryň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goýuljak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ýerlerini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ülüşiň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erkin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kalkasy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boýunça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saýlap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alýarlar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,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nyşanlaryň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özleri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bolsa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ölçemeler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boýunça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ýerli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predmetlere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baglanylýarlar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. </a:t>
            </a:r>
          </a:p>
          <a:p>
            <a:pPr lvl="0" indent="541338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Oklaryň</a:t>
            </a:r>
            <a:r>
              <a:rPr lang="ru-RU" sz="24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göni</a:t>
            </a:r>
            <a:r>
              <a:rPr lang="ru-RU" sz="24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ugurlarynda</a:t>
            </a:r>
            <a:r>
              <a:rPr lang="ru-RU" sz="24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ýerleşen</a:t>
            </a:r>
            <a:r>
              <a:rPr lang="ru-RU" sz="24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binalaryň</a:t>
            </a:r>
            <a:r>
              <a:rPr lang="ru-RU" sz="24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ýa-da</a:t>
            </a:r>
            <a:r>
              <a:rPr lang="ru-RU" sz="24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desgalaryň</a:t>
            </a:r>
            <a:r>
              <a:rPr lang="ru-RU" sz="24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oklaryna</a:t>
            </a:r>
            <a:r>
              <a:rPr lang="ru-RU" sz="24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ýagly</a:t>
            </a:r>
            <a:r>
              <a:rPr lang="ru-RU" sz="24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reňk</a:t>
            </a:r>
            <a:r>
              <a:rPr lang="ru-RU" sz="24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bilen</a:t>
            </a:r>
            <a:r>
              <a:rPr lang="ru-RU" sz="24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reňk</a:t>
            </a:r>
            <a:r>
              <a:rPr lang="ru-RU" sz="24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berýärler</a:t>
            </a:r>
            <a:r>
              <a:rPr lang="ru-RU" sz="24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we</a:t>
            </a:r>
            <a:r>
              <a:rPr lang="ru-RU" sz="24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olary</a:t>
            </a:r>
            <a:r>
              <a:rPr lang="ru-RU" sz="24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binalaryň</a:t>
            </a:r>
            <a:r>
              <a:rPr lang="ru-RU" sz="24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nokatlaryna</a:t>
            </a:r>
            <a:r>
              <a:rPr lang="ru-RU" sz="24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baglaýarlar</a:t>
            </a:r>
            <a:r>
              <a:rPr lang="ru-RU" sz="24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.</a:t>
            </a:r>
            <a:r>
              <a:rPr lang="ru-RU" dirty="0">
                <a:solidFill>
                  <a:srgbClr val="000000"/>
                </a:solidFill>
                <a:latin typeface="Times-Roman"/>
                <a:cs typeface="Arial" pitchFamily="34" charset="0"/>
              </a:rPr>
              <a:t/>
            </a:r>
            <a:br>
              <a:rPr lang="ru-RU" dirty="0">
                <a:solidFill>
                  <a:srgbClr val="000000"/>
                </a:solidFill>
                <a:latin typeface="Times-Roman"/>
                <a:cs typeface="Arial" pitchFamily="34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9525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04664"/>
            <a:ext cx="8568952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541338" fontAlgn="base">
              <a:spcBef>
                <a:spcPct val="0"/>
              </a:spcBef>
              <a:spcAft>
                <a:spcPct val="0"/>
              </a:spcAft>
            </a:pPr>
            <a:r>
              <a:rPr lang="tk-TM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B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ölme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işlerinde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peýdalanylmadyk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,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taslama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ölçegleri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(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razmerleri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)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boýunça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,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esasy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oklar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berkidileninden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soňra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barlag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ölçemelerini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geçirýärler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.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Barlag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ölçemeleriniň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netijelerindäki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we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taslama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ölçeglerindäki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aratapawutlar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,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ýüzünde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işçi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çyzgylar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işlenilip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düzlen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planlaryň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grafiki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takyklygyndan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geçmeli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däldir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. </a:t>
            </a:r>
          </a:p>
          <a:p>
            <a:pPr lvl="0" indent="541338" fontAlgn="base">
              <a:spcBef>
                <a:spcPct val="0"/>
              </a:spcBef>
              <a:spcAft>
                <a:spcPct val="0"/>
              </a:spcAft>
            </a:pP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Eger-de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,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taslama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çyzgysyndaky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binanyň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ähli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baglanmalary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diňe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gyzyl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çyzyklara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amala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aşyrylan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bolsa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,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onda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barlag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ölçemeleri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,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bölüşdirmede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peýdalanylmadyk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ugurlar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boýunça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ýerine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ýetirýärler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. 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Bu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ýagdaýda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aratapawutlar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binanyň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uzaboýuna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oklary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üçin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5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sm-den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,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kese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oklary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üçin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3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sm-den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geçmeli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däldir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.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Eger-de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oklardan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gyzyl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çyzyga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çenli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göniden-göni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mümkin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bolmasa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,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onda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ygtyýar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berlen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aratapawutlar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8-5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sm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bolýar</a:t>
            </a:r>
            <a:r>
              <a:rPr lang="ru-RU" sz="2600" dirty="0" smtClean="0">
                <a:solidFill>
                  <a:srgbClr val="000000"/>
                </a:solidFill>
                <a:latin typeface="Times-Roman"/>
                <a:cs typeface="Arial" pitchFamily="34" charset="0"/>
              </a:rPr>
              <a:t>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44962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5846"/>
            <a:ext cx="8496944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1338"/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Işler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gutaranyndan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soňra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namalary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düzmek</a:t>
            </a:r>
            <a:r>
              <a:rPr lang="ru-RU" sz="2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bilen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esasy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oklary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tabşyrmaklyk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amala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aşyrylýar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tk-TM" sz="2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Ý</a:t>
            </a:r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üzüne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gyzyl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çyzyk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gyzyl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çyzyga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baglanan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binanyň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oklary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oklaryň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ýazgylary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we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reňklenmeleri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şeýle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hem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nyşanlaryň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ýerli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predmetlere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baglanmalary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we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barlag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ölçemeleriniň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netijeleri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girizilen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shematiki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çyzgy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goşulýar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ru-RU" sz="2600" dirty="0"/>
              <a:t/>
            </a:r>
            <a:br>
              <a:rPr lang="ru-RU" sz="2600" dirty="0"/>
            </a:br>
            <a:r>
              <a:rPr lang="ru-RU" sz="2600" dirty="0" smtClean="0"/>
              <a:t>2. </a:t>
            </a:r>
            <a:r>
              <a:rPr lang="ru-RU" sz="2600" i="1" dirty="0" err="1" smtClean="0"/>
              <a:t>Bar</a:t>
            </a:r>
            <a:r>
              <a:rPr lang="ru-RU" sz="2600" i="1" dirty="0" smtClean="0"/>
              <a:t> </a:t>
            </a:r>
            <a:r>
              <a:rPr lang="ru-RU" sz="2600" i="1" dirty="0" err="1" smtClean="0"/>
              <a:t>bolan</a:t>
            </a:r>
            <a:r>
              <a:rPr lang="ru-RU" sz="2600" i="1" dirty="0" smtClean="0"/>
              <a:t> </a:t>
            </a:r>
            <a:r>
              <a:rPr lang="ru-RU" sz="2600" i="1" dirty="0" err="1" smtClean="0"/>
              <a:t>düýpli</a:t>
            </a:r>
            <a:r>
              <a:rPr lang="ru-RU" sz="2600" i="1" dirty="0" smtClean="0"/>
              <a:t> </a:t>
            </a:r>
            <a:r>
              <a:rPr lang="ru-RU" sz="2600" i="1" dirty="0" err="1" smtClean="0"/>
              <a:t>gurlan</a:t>
            </a:r>
            <a:r>
              <a:rPr lang="ru-RU" sz="2600" i="1" dirty="0" smtClean="0"/>
              <a:t> </a:t>
            </a:r>
            <a:r>
              <a:rPr lang="ru-RU" sz="2600" i="1" dirty="0" err="1" smtClean="0"/>
              <a:t>gurluşlardan</a:t>
            </a:r>
            <a:r>
              <a:rPr lang="ru-RU" sz="2600" i="1" dirty="0" smtClean="0"/>
              <a:t> </a:t>
            </a:r>
            <a:r>
              <a:rPr lang="ru-RU" sz="2600" i="1" dirty="0" err="1" smtClean="0"/>
              <a:t>oklary</a:t>
            </a:r>
            <a:r>
              <a:rPr lang="ru-RU" sz="2600" i="1" dirty="0" smtClean="0"/>
              <a:t> </a:t>
            </a:r>
            <a:r>
              <a:rPr lang="ru-RU" sz="2600" i="1" dirty="0" err="1" smtClean="0"/>
              <a:t>bölmeklik</a:t>
            </a:r>
            <a:r>
              <a:rPr lang="ru-RU" sz="2600" i="1" dirty="0" smtClean="0"/>
              <a:t>, </a:t>
            </a:r>
            <a:r>
              <a:rPr lang="ru-RU" sz="2600" dirty="0" err="1" smtClean="0"/>
              <a:t>taslama</a:t>
            </a:r>
            <a:r>
              <a:rPr lang="ru-RU" sz="2600" dirty="0" smtClean="0"/>
              <a:t> </a:t>
            </a:r>
            <a:r>
              <a:rPr lang="ru-RU" sz="2600" dirty="0" err="1" smtClean="0"/>
              <a:t>guramalary</a:t>
            </a:r>
            <a:r>
              <a:rPr lang="ru-RU" sz="2600" dirty="0" smtClean="0"/>
              <a:t> </a:t>
            </a:r>
            <a:r>
              <a:rPr lang="ru-RU" sz="2600" dirty="0" err="1" smtClean="0"/>
              <a:t>tarapyndan</a:t>
            </a:r>
            <a:r>
              <a:rPr lang="ru-RU" sz="2600" dirty="0" smtClean="0"/>
              <a:t> </a:t>
            </a:r>
            <a:r>
              <a:rPr lang="ru-RU" sz="2600" dirty="0" err="1" smtClean="0"/>
              <a:t>berlen</a:t>
            </a:r>
            <a:r>
              <a:rPr lang="ru-RU" sz="2600" dirty="0" smtClean="0"/>
              <a:t> </a:t>
            </a:r>
            <a:r>
              <a:rPr lang="ru-RU" sz="2600" dirty="0" err="1" smtClean="0"/>
              <a:t>ölçegler</a:t>
            </a:r>
            <a:r>
              <a:rPr lang="ru-RU" sz="2600" dirty="0" smtClean="0"/>
              <a:t> </a:t>
            </a:r>
            <a:r>
              <a:rPr lang="ru-RU" sz="2600" dirty="0" err="1" smtClean="0"/>
              <a:t>boýunça</a:t>
            </a:r>
            <a:r>
              <a:rPr lang="ru-RU" sz="2600" dirty="0" smtClean="0"/>
              <a:t> </a:t>
            </a:r>
            <a:r>
              <a:rPr lang="ru-RU" sz="2600" dirty="0" err="1" smtClean="0"/>
              <a:t>ýerine</a:t>
            </a:r>
            <a:r>
              <a:rPr lang="ru-RU" sz="2600" dirty="0" smtClean="0"/>
              <a:t> </a:t>
            </a:r>
            <a:r>
              <a:rPr lang="ru-RU" sz="2600" dirty="0" err="1" smtClean="0"/>
              <a:t>ýetirilýär</a:t>
            </a:r>
            <a:r>
              <a:rPr lang="ru-RU" sz="2600" dirty="0" smtClean="0"/>
              <a:t>. </a:t>
            </a:r>
            <a:r>
              <a:rPr lang="ru-RU" sz="2600" dirty="0" err="1" smtClean="0"/>
              <a:t>Bölüşdirmede</a:t>
            </a:r>
            <a:r>
              <a:rPr lang="ru-RU" sz="2600" dirty="0" smtClean="0"/>
              <a:t>, </a:t>
            </a:r>
            <a:r>
              <a:rPr lang="ru-RU" sz="2600" dirty="0" err="1" smtClean="0"/>
              <a:t>daýanç</a:t>
            </a:r>
            <a:r>
              <a:rPr lang="ru-RU" sz="2600" dirty="0" smtClean="0"/>
              <a:t> </a:t>
            </a:r>
            <a:r>
              <a:rPr lang="ru-RU" sz="2600" dirty="0" err="1" smtClean="0"/>
              <a:t>binanyň</a:t>
            </a:r>
            <a:r>
              <a:rPr lang="ru-RU" sz="2600" dirty="0" smtClean="0"/>
              <a:t> </a:t>
            </a:r>
            <a:r>
              <a:rPr lang="ru-RU" sz="2600" dirty="0" err="1" smtClean="0"/>
              <a:t>iki</a:t>
            </a:r>
            <a:r>
              <a:rPr lang="ru-RU" sz="2600" dirty="0" smtClean="0"/>
              <a:t> </a:t>
            </a:r>
            <a:r>
              <a:rPr lang="ru-RU" sz="2600" dirty="0" err="1" smtClean="0"/>
              <a:t>arka</a:t>
            </a:r>
            <a:r>
              <a:rPr lang="ru-RU" sz="2600" dirty="0" smtClean="0"/>
              <a:t> </a:t>
            </a:r>
            <a:r>
              <a:rPr lang="ru-RU" sz="2600" dirty="0" err="1" smtClean="0"/>
              <a:t>tarapy</a:t>
            </a:r>
            <a:r>
              <a:rPr lang="ru-RU" sz="2600" dirty="0" smtClean="0"/>
              <a:t> </a:t>
            </a:r>
            <a:r>
              <a:rPr lang="ru-RU" sz="2600" dirty="0" err="1" smtClean="0"/>
              <a:t>boýunça</a:t>
            </a:r>
            <a:r>
              <a:rPr lang="ru-RU" sz="2600" dirty="0" smtClean="0"/>
              <a:t> </a:t>
            </a:r>
            <a:r>
              <a:rPr lang="ru-RU" sz="2600" dirty="0" err="1" smtClean="0"/>
              <a:t>birmeňzeş</a:t>
            </a:r>
            <a:r>
              <a:rPr lang="ru-RU" sz="2600" dirty="0" smtClean="0"/>
              <a:t> </a:t>
            </a:r>
            <a:r>
              <a:rPr lang="ru-RU" sz="2600" dirty="0" err="1" smtClean="0"/>
              <a:t>kesimleri</a:t>
            </a:r>
            <a:r>
              <a:rPr lang="ru-RU" sz="2600" dirty="0" smtClean="0"/>
              <a:t> </a:t>
            </a:r>
            <a:r>
              <a:rPr lang="ru-RU" sz="2600" dirty="0" err="1" smtClean="0"/>
              <a:t>ölçäp</a:t>
            </a:r>
            <a:r>
              <a:rPr lang="ru-RU" sz="2600" dirty="0" smtClean="0"/>
              <a:t> </a:t>
            </a:r>
            <a:r>
              <a:rPr lang="ru-RU" sz="2600" dirty="0" err="1" smtClean="0"/>
              <a:t>goýup</a:t>
            </a:r>
            <a:r>
              <a:rPr lang="ru-RU" sz="2600" dirty="0" smtClean="0"/>
              <a:t>, </a:t>
            </a:r>
            <a:r>
              <a:rPr lang="ru-RU" sz="2600" dirty="0" err="1" smtClean="0"/>
              <a:t>bazisi</a:t>
            </a:r>
            <a:r>
              <a:rPr lang="ru-RU" sz="2600" dirty="0" smtClean="0"/>
              <a:t> (</a:t>
            </a:r>
            <a:r>
              <a:rPr lang="ru-RU" sz="2600" dirty="0" err="1" smtClean="0"/>
              <a:t>bina</a:t>
            </a:r>
            <a:r>
              <a:rPr lang="ru-RU" sz="2600" dirty="0" smtClean="0"/>
              <a:t> </a:t>
            </a:r>
            <a:r>
              <a:rPr lang="ru-RU" sz="2600" dirty="0" err="1" smtClean="0"/>
              <a:t>ugurdaş</a:t>
            </a:r>
            <a:r>
              <a:rPr lang="ru-RU" sz="2600" dirty="0" smtClean="0"/>
              <a:t> </a:t>
            </a:r>
            <a:r>
              <a:rPr lang="ru-RU" sz="2600" dirty="0" err="1" smtClean="0"/>
              <a:t>bolan</a:t>
            </a:r>
            <a:r>
              <a:rPr lang="ru-RU" sz="2600" dirty="0" smtClean="0"/>
              <a:t>) </a:t>
            </a:r>
            <a:r>
              <a:rPr lang="ru-RU" sz="2600" dirty="0" err="1" smtClean="0"/>
              <a:t>alýarlar</a:t>
            </a:r>
            <a:r>
              <a:rPr lang="ru-RU" sz="2600" dirty="0" smtClean="0"/>
              <a:t>. </a:t>
            </a:r>
            <a:r>
              <a:rPr lang="ru-RU" sz="2600" dirty="0" err="1" smtClean="0"/>
              <a:t>Bölüşdirme</a:t>
            </a:r>
            <a:r>
              <a:rPr lang="ru-RU" sz="2600" dirty="0" smtClean="0"/>
              <a:t> </a:t>
            </a:r>
            <a:r>
              <a:rPr lang="ru-RU" sz="2600" dirty="0" err="1" smtClean="0"/>
              <a:t>bazisinden</a:t>
            </a:r>
            <a:r>
              <a:rPr lang="ru-RU" sz="2600" dirty="0" smtClean="0"/>
              <a:t> </a:t>
            </a:r>
            <a:r>
              <a:rPr lang="ru-RU" sz="2600" dirty="0" err="1" smtClean="0"/>
              <a:t>esasy</a:t>
            </a:r>
            <a:r>
              <a:rPr lang="ru-RU" sz="2600" dirty="0" smtClean="0"/>
              <a:t> </a:t>
            </a:r>
            <a:r>
              <a:rPr lang="ru-RU" sz="2600" dirty="0" err="1" smtClean="0"/>
              <a:t>oklary</a:t>
            </a:r>
            <a:r>
              <a:rPr lang="ru-RU" sz="2600" dirty="0" smtClean="0"/>
              <a:t> </a:t>
            </a:r>
            <a:r>
              <a:rPr lang="ru-RU" sz="2600" dirty="0" err="1" smtClean="0"/>
              <a:t>gurmaklygy</a:t>
            </a:r>
            <a:r>
              <a:rPr lang="ru-RU" sz="2600" dirty="0" smtClean="0"/>
              <a:t> </a:t>
            </a:r>
            <a:r>
              <a:rPr lang="ru-RU" sz="2600" dirty="0" err="1" smtClean="0"/>
              <a:t>gyzyl</a:t>
            </a:r>
            <a:r>
              <a:rPr lang="ru-RU" sz="2600" dirty="0" smtClean="0"/>
              <a:t> </a:t>
            </a:r>
            <a:r>
              <a:rPr lang="ru-RU" sz="2600" dirty="0" err="1" smtClean="0"/>
              <a:t>çyzykdan</a:t>
            </a:r>
            <a:r>
              <a:rPr lang="ru-RU" sz="2600" dirty="0" smtClean="0"/>
              <a:t> </a:t>
            </a:r>
            <a:r>
              <a:rPr lang="ru-RU" sz="2600" dirty="0" err="1" smtClean="0"/>
              <a:t>ýa-da</a:t>
            </a:r>
            <a:r>
              <a:rPr lang="ru-RU" sz="2600" dirty="0" smtClean="0"/>
              <a:t> </a:t>
            </a:r>
            <a:r>
              <a:rPr lang="ru-RU" sz="2600" dirty="0" err="1" smtClean="0"/>
              <a:t>guulma</a:t>
            </a:r>
            <a:r>
              <a:rPr lang="ru-RU" sz="2600" dirty="0" smtClean="0"/>
              <a:t> </a:t>
            </a:r>
            <a:r>
              <a:rPr lang="ru-RU" sz="2600" dirty="0" err="1" smtClean="0"/>
              <a:t>çyzygyndan</a:t>
            </a:r>
            <a:r>
              <a:rPr lang="ru-RU" sz="2600" dirty="0" smtClean="0"/>
              <a:t> </a:t>
            </a:r>
            <a:r>
              <a:rPr lang="ru-RU" sz="2600" dirty="0" err="1" smtClean="0"/>
              <a:t>amala</a:t>
            </a:r>
            <a:r>
              <a:rPr lang="ru-RU" sz="2600" dirty="0" smtClean="0"/>
              <a:t> </a:t>
            </a:r>
            <a:r>
              <a:rPr lang="ru-RU" sz="2600" dirty="0" err="1" smtClean="0"/>
              <a:t>aşyrýarlar</a:t>
            </a:r>
            <a:r>
              <a:rPr lang="ru-RU" sz="2600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65827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4021" y="404664"/>
            <a:ext cx="8568952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1338"/>
            <a:r>
              <a:rPr lang="ru-RU" sz="2600" i="1" dirty="0" smtClean="0"/>
              <a:t>3. </a:t>
            </a:r>
            <a:r>
              <a:rPr lang="ru-RU" sz="2600" i="1" dirty="0" err="1" smtClean="0"/>
              <a:t>Gurluşyk</a:t>
            </a:r>
            <a:r>
              <a:rPr lang="ru-RU" sz="2600" i="1" dirty="0" smtClean="0"/>
              <a:t> </a:t>
            </a:r>
            <a:r>
              <a:rPr lang="ru-RU" sz="2600" i="1" dirty="0" err="1" smtClean="0"/>
              <a:t>torunyň</a:t>
            </a:r>
            <a:r>
              <a:rPr lang="ru-RU" sz="2600" i="1" dirty="0" smtClean="0"/>
              <a:t> </a:t>
            </a:r>
            <a:r>
              <a:rPr lang="ru-RU" sz="2600" i="1" dirty="0" err="1" smtClean="0"/>
              <a:t>punktlaryndan</a:t>
            </a:r>
            <a:r>
              <a:rPr lang="ru-RU" sz="2600" i="1" dirty="0" smtClean="0"/>
              <a:t> </a:t>
            </a:r>
            <a:r>
              <a:rPr lang="ru-RU" sz="2600" i="1" dirty="0" err="1" smtClean="0"/>
              <a:t>oklary</a:t>
            </a:r>
            <a:r>
              <a:rPr lang="ru-RU" sz="2600" i="1" dirty="0" smtClean="0"/>
              <a:t> </a:t>
            </a:r>
            <a:r>
              <a:rPr lang="ru-RU" sz="2600" i="1" dirty="0" err="1" smtClean="0"/>
              <a:t>bölmeklik</a:t>
            </a:r>
            <a:r>
              <a:rPr lang="ru-RU" sz="2600" i="1" dirty="0" smtClean="0"/>
              <a:t> </a:t>
            </a:r>
            <a:r>
              <a:rPr lang="ru-RU" sz="2600" dirty="0" err="1" smtClean="0"/>
              <a:t>toruň</a:t>
            </a:r>
            <a:r>
              <a:rPr lang="ru-RU" sz="2600" dirty="0" smtClean="0"/>
              <a:t> </a:t>
            </a:r>
            <a:r>
              <a:rPr lang="ru-RU" sz="2600" dirty="0" err="1" smtClean="0"/>
              <a:t>taraplaryndan</a:t>
            </a:r>
            <a:r>
              <a:rPr lang="ru-RU" sz="2600" dirty="0" smtClean="0"/>
              <a:t> </a:t>
            </a:r>
            <a:r>
              <a:rPr lang="ru-RU" sz="2600" dirty="0" err="1" smtClean="0"/>
              <a:t>ölçemelerden</a:t>
            </a:r>
            <a:r>
              <a:rPr lang="ru-RU" sz="2600" dirty="0" smtClean="0"/>
              <a:t> </a:t>
            </a:r>
            <a:r>
              <a:rPr lang="ru-RU" sz="2600" dirty="0" err="1" smtClean="0"/>
              <a:t>we</a:t>
            </a:r>
            <a:r>
              <a:rPr lang="ru-RU" sz="2600" dirty="0" smtClean="0"/>
              <a:t> </a:t>
            </a:r>
            <a:r>
              <a:rPr lang="ru-RU" sz="2600" dirty="0" err="1" smtClean="0"/>
              <a:t>bir</a:t>
            </a:r>
            <a:r>
              <a:rPr lang="ru-RU" sz="2600" dirty="0" smtClean="0"/>
              <a:t> </a:t>
            </a:r>
            <a:r>
              <a:rPr lang="ru-RU" sz="2600" dirty="0" err="1" smtClean="0"/>
              <a:t>ugurlary</a:t>
            </a:r>
            <a:r>
              <a:rPr lang="ru-RU" sz="2600" dirty="0" smtClean="0"/>
              <a:t> </a:t>
            </a:r>
            <a:r>
              <a:rPr lang="ru-RU" sz="2600" dirty="0" err="1" smtClean="0"/>
              <a:t>gurmakdan</a:t>
            </a:r>
            <a:r>
              <a:rPr lang="ru-RU" sz="2600" dirty="0" smtClean="0"/>
              <a:t> </a:t>
            </a:r>
            <a:r>
              <a:rPr lang="ru-RU" sz="2600" dirty="0" err="1" smtClean="0"/>
              <a:t>ýerine</a:t>
            </a:r>
            <a:r>
              <a:rPr lang="ru-RU" sz="2600" dirty="0" smtClean="0"/>
              <a:t> </a:t>
            </a:r>
            <a:r>
              <a:rPr lang="ru-RU" sz="2600" dirty="0" err="1" smtClean="0"/>
              <a:t>ýetirilýär</a:t>
            </a:r>
            <a:r>
              <a:rPr lang="ru-RU" sz="2600" dirty="0" smtClean="0"/>
              <a:t> (2-nji </a:t>
            </a:r>
            <a:r>
              <a:rPr lang="ru-RU" sz="2600" dirty="0" err="1" smtClean="0"/>
              <a:t>surat</a:t>
            </a:r>
            <a:r>
              <a:rPr lang="ru-RU" sz="2600" dirty="0" smtClean="0"/>
              <a:t>). </a:t>
            </a:r>
            <a:r>
              <a:rPr lang="ru-RU" sz="2600" dirty="0" err="1" smtClean="0"/>
              <a:t>Toruň</a:t>
            </a:r>
            <a:r>
              <a:rPr lang="ru-RU" sz="2600" dirty="0" smtClean="0"/>
              <a:t> </a:t>
            </a:r>
            <a:r>
              <a:rPr lang="ru-RU" sz="2600" i="1" dirty="0" smtClean="0"/>
              <a:t>I</a:t>
            </a:r>
            <a:r>
              <a:rPr lang="ru-RU" sz="2600" dirty="0" smtClean="0"/>
              <a:t>—</a:t>
            </a:r>
            <a:r>
              <a:rPr lang="ru-RU" sz="2600" i="1" dirty="0" smtClean="0"/>
              <a:t>II </a:t>
            </a:r>
            <a:r>
              <a:rPr lang="ru-RU" sz="2600" dirty="0" err="1" smtClean="0"/>
              <a:t>we</a:t>
            </a:r>
            <a:r>
              <a:rPr lang="ru-RU" sz="2600" dirty="0" smtClean="0"/>
              <a:t> </a:t>
            </a:r>
            <a:r>
              <a:rPr lang="ru-RU" sz="2600" i="1" dirty="0"/>
              <a:t>II—IV </a:t>
            </a:r>
            <a:r>
              <a:rPr lang="ru-RU" sz="2600" dirty="0" err="1" smtClean="0"/>
              <a:t>taraplary</a:t>
            </a:r>
            <a:r>
              <a:rPr lang="ru-RU" sz="2600" dirty="0" smtClean="0"/>
              <a:t> </a:t>
            </a:r>
            <a:r>
              <a:rPr lang="ru-RU" sz="2600" dirty="0" err="1" smtClean="0"/>
              <a:t>boýunça</a:t>
            </a:r>
            <a:r>
              <a:rPr lang="ru-RU" sz="2600" dirty="0" smtClean="0"/>
              <a:t>, </a:t>
            </a:r>
            <a:r>
              <a:rPr lang="ru-RU" sz="2600" i="1" dirty="0" smtClean="0"/>
              <a:t>a</a:t>
            </a:r>
            <a:r>
              <a:rPr lang="ru-RU" sz="2600" dirty="0" smtClean="0"/>
              <a:t> </a:t>
            </a:r>
            <a:r>
              <a:rPr lang="ru-RU" sz="2600" dirty="0" err="1" smtClean="0"/>
              <a:t>taslama</a:t>
            </a:r>
            <a:r>
              <a:rPr lang="ru-RU" sz="2600" dirty="0" smtClean="0"/>
              <a:t> </a:t>
            </a:r>
            <a:r>
              <a:rPr lang="ru-RU" sz="2600" dirty="0" err="1" smtClean="0"/>
              <a:t>ölçegine</a:t>
            </a:r>
            <a:r>
              <a:rPr lang="ru-RU" sz="2600" dirty="0" smtClean="0"/>
              <a:t> </a:t>
            </a:r>
            <a:r>
              <a:rPr lang="ru-RU" sz="2600" dirty="0" err="1" smtClean="0"/>
              <a:t>deň</a:t>
            </a:r>
            <a:r>
              <a:rPr lang="ru-RU" sz="2600" dirty="0" smtClean="0"/>
              <a:t> </a:t>
            </a:r>
            <a:r>
              <a:rPr lang="ru-RU" sz="2600" dirty="0" err="1" smtClean="0"/>
              <a:t>bolan</a:t>
            </a:r>
            <a:r>
              <a:rPr lang="ru-RU" sz="2600" dirty="0" smtClean="0"/>
              <a:t> </a:t>
            </a:r>
            <a:r>
              <a:rPr lang="ru-RU" sz="2600" dirty="0" err="1" smtClean="0"/>
              <a:t>we</a:t>
            </a:r>
            <a:r>
              <a:rPr lang="ru-RU" sz="2600" dirty="0" smtClean="0"/>
              <a:t> </a:t>
            </a:r>
            <a:r>
              <a:rPr lang="ru-RU" sz="2600" dirty="0" err="1" smtClean="0"/>
              <a:t>alnan</a:t>
            </a:r>
            <a:r>
              <a:rPr lang="ru-RU" sz="2600" dirty="0" smtClean="0"/>
              <a:t> </a:t>
            </a:r>
            <a:r>
              <a:rPr lang="ru-RU" sz="2600" dirty="0" err="1" smtClean="0"/>
              <a:t>nokatlar</a:t>
            </a:r>
            <a:r>
              <a:rPr lang="ru-RU" sz="2600" dirty="0" smtClean="0"/>
              <a:t> </a:t>
            </a:r>
            <a:r>
              <a:rPr lang="ru-RU" sz="2600" dirty="0" err="1" smtClean="0"/>
              <a:t>boýunça</a:t>
            </a:r>
            <a:r>
              <a:rPr lang="ru-RU" sz="2600" dirty="0" smtClean="0"/>
              <a:t>  </a:t>
            </a:r>
            <a:r>
              <a:rPr lang="ru-RU" sz="2600" i="1" dirty="0" smtClean="0"/>
              <a:t>1</a:t>
            </a:r>
            <a:r>
              <a:rPr lang="ru-RU" sz="2600" dirty="0" smtClean="0"/>
              <a:t>—</a:t>
            </a:r>
            <a:r>
              <a:rPr lang="ru-RU" sz="2600" i="1" dirty="0" smtClean="0"/>
              <a:t>I </a:t>
            </a:r>
            <a:r>
              <a:rPr lang="ru-RU" sz="2600" dirty="0" err="1" smtClean="0"/>
              <a:t>bir</a:t>
            </a:r>
            <a:r>
              <a:rPr lang="ru-RU" sz="2600" dirty="0" smtClean="0"/>
              <a:t> </a:t>
            </a:r>
            <a:r>
              <a:rPr lang="ru-RU" sz="2600" dirty="0" err="1" smtClean="0"/>
              <a:t>ugurly</a:t>
            </a:r>
            <a:r>
              <a:rPr lang="ru-RU" sz="2600" dirty="0" smtClean="0"/>
              <a:t> </a:t>
            </a:r>
            <a:r>
              <a:rPr lang="ru-RU" sz="2600" dirty="0" err="1" smtClean="0"/>
              <a:t>oky</a:t>
            </a:r>
            <a:r>
              <a:rPr lang="ru-RU" sz="2600" dirty="0" smtClean="0"/>
              <a:t> </a:t>
            </a:r>
            <a:r>
              <a:rPr lang="ru-RU" sz="2600" dirty="0" err="1" smtClean="0"/>
              <a:t>gurýarlar</a:t>
            </a:r>
            <a:r>
              <a:rPr lang="ru-RU" sz="2600" dirty="0" smtClean="0"/>
              <a:t>. </a:t>
            </a:r>
            <a:r>
              <a:rPr lang="ru-RU" sz="2600" i="1" dirty="0"/>
              <a:t>I</a:t>
            </a:r>
            <a:r>
              <a:rPr lang="ru-RU" sz="2600" dirty="0"/>
              <a:t>—</a:t>
            </a:r>
            <a:r>
              <a:rPr lang="ru-RU" sz="2600" i="1" dirty="0"/>
              <a:t>II, III—IV </a:t>
            </a:r>
            <a:r>
              <a:rPr lang="ru-RU" sz="2600" dirty="0" err="1" smtClean="0"/>
              <a:t>taraplar</a:t>
            </a:r>
            <a:r>
              <a:rPr lang="ru-RU" sz="2600" dirty="0" smtClean="0"/>
              <a:t> </a:t>
            </a:r>
            <a:r>
              <a:rPr lang="ru-RU" sz="2600" dirty="0" err="1" smtClean="0"/>
              <a:t>boýunça</a:t>
            </a:r>
            <a:r>
              <a:rPr lang="ru-RU" sz="2600" dirty="0" smtClean="0"/>
              <a:t> </a:t>
            </a:r>
            <a:r>
              <a:rPr lang="ru-RU" sz="2600" i="1" dirty="0" smtClean="0"/>
              <a:t>b </a:t>
            </a:r>
            <a:r>
              <a:rPr lang="ru-RU" sz="2600" dirty="0" err="1" smtClean="0"/>
              <a:t>kesimi</a:t>
            </a:r>
            <a:r>
              <a:rPr lang="ru-RU" sz="2600" dirty="0" smtClean="0"/>
              <a:t> </a:t>
            </a:r>
            <a:r>
              <a:rPr lang="ru-RU" sz="2600" dirty="0" err="1" smtClean="0"/>
              <a:t>ölçäp</a:t>
            </a:r>
            <a:r>
              <a:rPr lang="ru-RU" sz="2600" dirty="0" smtClean="0"/>
              <a:t> </a:t>
            </a:r>
            <a:r>
              <a:rPr lang="ru-RU" sz="2600" dirty="0" err="1" smtClean="0"/>
              <a:t>goýýarlar</a:t>
            </a:r>
            <a:r>
              <a:rPr lang="ru-RU" sz="2600" dirty="0" smtClean="0"/>
              <a:t> </a:t>
            </a:r>
            <a:r>
              <a:rPr lang="ru-RU" sz="2600" dirty="0" err="1" smtClean="0"/>
              <a:t>we</a:t>
            </a:r>
            <a:r>
              <a:rPr lang="ru-RU" sz="2600" dirty="0" smtClean="0"/>
              <a:t> B-Ç </a:t>
            </a:r>
            <a:r>
              <a:rPr lang="ru-RU" sz="2600" dirty="0" err="1" smtClean="0"/>
              <a:t>oky</a:t>
            </a:r>
            <a:r>
              <a:rPr lang="ru-RU" sz="2600" dirty="0" smtClean="0"/>
              <a:t> </a:t>
            </a:r>
            <a:r>
              <a:rPr lang="ru-RU" sz="2600" dirty="0" err="1" smtClean="0"/>
              <a:t>alýarlar</a:t>
            </a:r>
            <a:r>
              <a:rPr lang="ru-RU" sz="2600" dirty="0" smtClean="0"/>
              <a:t>. </a:t>
            </a:r>
            <a:r>
              <a:rPr lang="ru-RU" sz="2600" dirty="0" err="1" smtClean="0"/>
              <a:t>Oklaryň</a:t>
            </a:r>
            <a:r>
              <a:rPr lang="ru-RU" sz="2600" dirty="0" smtClean="0"/>
              <a:t> </a:t>
            </a:r>
            <a:r>
              <a:rPr lang="ru-RU" sz="2600" dirty="0" err="1" smtClean="0"/>
              <a:t>kesişmesi</a:t>
            </a:r>
            <a:r>
              <a:rPr lang="ru-RU" sz="2600" dirty="0" smtClean="0"/>
              <a:t> </a:t>
            </a:r>
            <a:r>
              <a:rPr lang="ru-RU" sz="2600" dirty="0" err="1" smtClean="0"/>
              <a:t>nokady</a:t>
            </a:r>
            <a:r>
              <a:rPr lang="ru-RU" sz="2600" dirty="0" smtClean="0"/>
              <a:t> Б/1 </a:t>
            </a:r>
            <a:r>
              <a:rPr lang="ru-RU" sz="2600" dirty="0" err="1" smtClean="0"/>
              <a:t>berýär</a:t>
            </a:r>
            <a:r>
              <a:rPr lang="ru-RU" sz="2600" dirty="0" smtClean="0"/>
              <a:t>. </a:t>
            </a:r>
            <a:r>
              <a:rPr lang="ru-RU" sz="2600" dirty="0" err="1" smtClean="0"/>
              <a:t>Şuňa</a:t>
            </a:r>
            <a:r>
              <a:rPr lang="ru-RU" sz="2600" dirty="0" smtClean="0"/>
              <a:t> </a:t>
            </a:r>
            <a:r>
              <a:rPr lang="ru-RU" sz="2600" dirty="0" err="1" smtClean="0"/>
              <a:t>meňzeşlikde</a:t>
            </a:r>
            <a:r>
              <a:rPr lang="ru-RU" sz="2600" dirty="0" smtClean="0"/>
              <a:t> </a:t>
            </a:r>
            <a:r>
              <a:rPr lang="ru-RU" sz="2600" dirty="0" err="1" smtClean="0"/>
              <a:t>galan</a:t>
            </a:r>
            <a:r>
              <a:rPr lang="ru-RU" sz="2600" dirty="0" smtClean="0"/>
              <a:t> </a:t>
            </a:r>
            <a:r>
              <a:rPr lang="ru-RU" sz="2600" dirty="0" err="1" smtClean="0"/>
              <a:t>ähli</a:t>
            </a:r>
            <a:r>
              <a:rPr lang="ru-RU" sz="2600" dirty="0" smtClean="0"/>
              <a:t> </a:t>
            </a:r>
            <a:r>
              <a:rPr lang="ru-RU" sz="2600" dirty="0" err="1" smtClean="0"/>
              <a:t>oklary</a:t>
            </a:r>
            <a:r>
              <a:rPr lang="ru-RU" sz="2600" dirty="0" smtClean="0"/>
              <a:t> </a:t>
            </a:r>
            <a:r>
              <a:rPr lang="ru-RU" sz="2600" dirty="0" err="1" smtClean="0"/>
              <a:t>we</a:t>
            </a:r>
            <a:r>
              <a:rPr lang="ru-RU" sz="2600" dirty="0" smtClean="0"/>
              <a:t> </a:t>
            </a:r>
            <a:r>
              <a:rPr lang="ru-RU" sz="2600" dirty="0" err="1" smtClean="0"/>
              <a:t>olaryň</a:t>
            </a:r>
            <a:r>
              <a:rPr lang="ru-RU" sz="2600" dirty="0" smtClean="0"/>
              <a:t> </a:t>
            </a:r>
            <a:r>
              <a:rPr lang="ru-RU" sz="2600" dirty="0" err="1" smtClean="0"/>
              <a:t>kesişmelerini</a:t>
            </a:r>
            <a:r>
              <a:rPr lang="ru-RU" sz="2600" dirty="0" smtClean="0"/>
              <a:t> </a:t>
            </a:r>
            <a:r>
              <a:rPr lang="ru-RU" sz="2600" dirty="0" err="1" smtClean="0"/>
              <a:t>alýarlar</a:t>
            </a:r>
            <a:r>
              <a:rPr lang="ru-RU" sz="2600" dirty="0" smtClean="0"/>
              <a:t>.</a:t>
            </a:r>
            <a:r>
              <a:rPr lang="ru-RU" sz="2600" dirty="0"/>
              <a:t/>
            </a:r>
            <a:br>
              <a:rPr lang="ru-RU" sz="2600" dirty="0"/>
            </a:br>
            <a:r>
              <a:rPr lang="ru-RU" sz="2600" dirty="0" smtClean="0"/>
              <a:t>	</a:t>
            </a:r>
            <a:r>
              <a:rPr lang="ru-RU" sz="2600" smtClean="0"/>
              <a:t>4. </a:t>
            </a:r>
            <a:r>
              <a:rPr lang="ru-RU" sz="2600" i="1" smtClean="0"/>
              <a:t>Разбивка </a:t>
            </a:r>
            <a:r>
              <a:rPr lang="ru-RU" sz="2600" i="1" dirty="0"/>
              <a:t>осей с точек теодолитного хода или пунктов планового обоснования </a:t>
            </a:r>
            <a:r>
              <a:rPr lang="ru-RU" sz="2600" i="1" dirty="0" err="1"/>
              <a:t>пооизводится</a:t>
            </a:r>
            <a:r>
              <a:rPr lang="ru-RU" sz="2600" i="1" dirty="0"/>
              <a:t> полярным методом.</a:t>
            </a:r>
            <a:br>
              <a:rPr lang="ru-RU" sz="2600" i="1" dirty="0"/>
            </a:br>
            <a:r>
              <a:rPr lang="ru-RU" sz="2600" dirty="0"/>
              <a:t>Подготовку данных осуществляют графическим, графоаналитическим и</a:t>
            </a:r>
            <a:br>
              <a:rPr lang="ru-RU" sz="2600" dirty="0"/>
            </a:br>
            <a:r>
              <a:rPr lang="ru-RU" sz="2600" b="1" dirty="0"/>
              <a:t>аналитическим способами.</a:t>
            </a:r>
            <a:r>
              <a:rPr lang="ru-RU" sz="2600" dirty="0"/>
              <a:t>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64329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531</TotalTime>
  <Words>540</Words>
  <Application>Microsoft Office PowerPoint</Application>
  <PresentationFormat>Экран (4:3)</PresentationFormat>
  <Paragraphs>25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14-nji umumy okuw tema: Jaýlaryň we desgalaryň ýerasty böleginiň gurluşygynyň geodeziki üpjünçiligi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13-nji umumy okuw tema: Geodeziki bölüşdiriş işleri</dc:title>
  <cp:lastModifiedBy>Пользователь</cp:lastModifiedBy>
  <cp:revision>35</cp:revision>
  <dcterms:modified xsi:type="dcterms:W3CDTF">2020-05-10T15:03:57Z</dcterms:modified>
</cp:coreProperties>
</file>