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78" y="11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BA7D5-FB95-4943-91D0-12335EF360A3}" type="datetimeFigureOut">
              <a:rPr lang="ru-RU" smtClean="0"/>
              <a:t>03.03.2021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1510E-E9D7-4382-8DA0-8A7646C82A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6783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BA7D5-FB95-4943-91D0-12335EF360A3}" type="datetimeFigureOut">
              <a:rPr lang="ru-RU" smtClean="0"/>
              <a:t>03.03.2021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1510E-E9D7-4382-8DA0-8A7646C82A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27109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BA7D5-FB95-4943-91D0-12335EF360A3}" type="datetimeFigureOut">
              <a:rPr lang="ru-RU" smtClean="0"/>
              <a:t>03.03.2021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1510E-E9D7-4382-8DA0-8A7646C82A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48233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BA7D5-FB95-4943-91D0-12335EF360A3}" type="datetimeFigureOut">
              <a:rPr lang="ru-RU" smtClean="0"/>
              <a:t>03.03.2021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1510E-E9D7-4382-8DA0-8A7646C82A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8351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BA7D5-FB95-4943-91D0-12335EF360A3}" type="datetimeFigureOut">
              <a:rPr lang="ru-RU" smtClean="0"/>
              <a:t>03.03.2021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1510E-E9D7-4382-8DA0-8A7646C82A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01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BA7D5-FB95-4943-91D0-12335EF360A3}" type="datetimeFigureOut">
              <a:rPr lang="ru-RU" smtClean="0"/>
              <a:t>03.03.2021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1510E-E9D7-4382-8DA0-8A7646C82A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7778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BA7D5-FB95-4943-91D0-12335EF360A3}" type="datetimeFigureOut">
              <a:rPr lang="ru-RU" smtClean="0"/>
              <a:t>03.03.2021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1510E-E9D7-4382-8DA0-8A7646C82A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0701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BA7D5-FB95-4943-91D0-12335EF360A3}" type="datetimeFigureOut">
              <a:rPr lang="ru-RU" smtClean="0"/>
              <a:t>03.03.2021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1510E-E9D7-4382-8DA0-8A7646C82A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80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BA7D5-FB95-4943-91D0-12335EF360A3}" type="datetimeFigureOut">
              <a:rPr lang="ru-RU" smtClean="0"/>
              <a:t>03.03.2021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1510E-E9D7-4382-8DA0-8A7646C82A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9663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BA7D5-FB95-4943-91D0-12335EF360A3}" type="datetimeFigureOut">
              <a:rPr lang="ru-RU" smtClean="0"/>
              <a:t>03.03.2021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1510E-E9D7-4382-8DA0-8A7646C82A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4329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BA7D5-FB95-4943-91D0-12335EF360A3}" type="datetimeFigureOut">
              <a:rPr lang="ru-RU" smtClean="0"/>
              <a:t>03.03.2021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1510E-E9D7-4382-8DA0-8A7646C82A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3570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0BA7D5-FB95-4943-91D0-12335EF360A3}" type="datetimeFigureOut">
              <a:rPr lang="ru-RU" smtClean="0"/>
              <a:t>03.03.2021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C1510E-E9D7-4382-8DA0-8A7646C82A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8326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13" Type="http://schemas.openxmlformats.org/officeDocument/2006/relationships/image" Target="../media/image14.jpg"/><Relationship Id="rId3" Type="http://schemas.openxmlformats.org/officeDocument/2006/relationships/image" Target="../media/image4.jpg"/><Relationship Id="rId7" Type="http://schemas.openxmlformats.org/officeDocument/2006/relationships/image" Target="../media/image8.jpg"/><Relationship Id="rId12" Type="http://schemas.openxmlformats.org/officeDocument/2006/relationships/image" Target="../media/image13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11" Type="http://schemas.openxmlformats.org/officeDocument/2006/relationships/image" Target="../media/image12.jpg"/><Relationship Id="rId5" Type="http://schemas.openxmlformats.org/officeDocument/2006/relationships/image" Target="../media/image6.jpg"/><Relationship Id="rId10" Type="http://schemas.openxmlformats.org/officeDocument/2006/relationships/image" Target="../media/image11.jpg"/><Relationship Id="rId4" Type="http://schemas.openxmlformats.org/officeDocument/2006/relationships/image" Target="../media/image5.jpg"/><Relationship Id="rId9" Type="http://schemas.openxmlformats.org/officeDocument/2006/relationships/image" Target="../media/image10.jpg"/><Relationship Id="rId14" Type="http://schemas.openxmlformats.org/officeDocument/2006/relationships/image" Target="../media/image15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2229853"/>
          </a:xfrm>
        </p:spPr>
        <p:txBody>
          <a:bodyPr/>
          <a:lstStyle/>
          <a:p>
            <a:r>
              <a:rPr lang="tk-TM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Analog elektroölçeg abzallary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8336" y="2944312"/>
            <a:ext cx="12063664" cy="2959184"/>
          </a:xfrm>
        </p:spPr>
        <p:txBody>
          <a:bodyPr>
            <a:normAutofit/>
          </a:bodyPr>
          <a:lstStyle/>
          <a:p>
            <a:r>
              <a:rPr lang="cs-C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Meýilnama: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lvl="0" indent="-514350" algn="l">
              <a:buFont typeface="+mj-lt"/>
              <a:buAutoNum type="arabicPeriod"/>
            </a:pP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Analog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abzallarynyň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görnüşleri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14350" lvl="0" indent="-514350" algn="l">
              <a:buFont typeface="+mj-lt"/>
              <a:buAutoNum type="arabicPeriod"/>
            </a:pP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Hasaplaýjygurnama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Ters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täsir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ediji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pursaty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döretmek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gurnama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14350" lvl="0" indent="-514350" algn="l">
              <a:buFont typeface="+mj-lt"/>
              <a:buAutoNum type="arabicPeriod"/>
            </a:pP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Köşeşdiriji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pursaty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döretmek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gurnama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Abzallaryň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mehanizmleri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14350" indent="-514350" algn="l">
              <a:buFont typeface="+mj-lt"/>
              <a:buAutoNum type="arabicPeriod"/>
            </a:pP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55489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434" y="278631"/>
            <a:ext cx="3726598" cy="567299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4539914" y="278631"/>
            <a:ext cx="7491663" cy="61480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" marR="35560" indent="449580" algn="just">
              <a:lnSpc>
                <a:spcPct val="103000"/>
              </a:lnSpc>
              <a:spcAft>
                <a:spcPts val="25"/>
              </a:spcAft>
            </a:pP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Bu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ini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0,08 den 0,35 mm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çenli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diňligi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0,01 g-den 0,04 mm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çenli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bolan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tasmalar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Köplenç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2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sany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giňeltme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ulanylýar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olar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hereketli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bölegiň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2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tarapyndan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berkidilýär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beýleki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iki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ujy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bolsa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berk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berkidelen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Şeýlelikde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diňeltmeler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diňe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bir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n-US" sz="3200" baseline="-25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ters</a:t>
            </a:r>
            <a:r>
              <a:rPr lang="en-US" sz="3200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aseline="-25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täs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döretmän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eýsem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hereketli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bölegi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hem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berkidýärler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Giňeltmäni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ýörite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diregli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gurluşlarda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ulanmagyň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zerurlygy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ýok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kernalarda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podpýatniklerde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kerna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polatdan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özen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ol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hereketli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bölege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berkidilýär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 </a:t>
            </a:r>
            <a:endParaRPr lang="ru-RU" sz="3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9003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4378" y="498677"/>
            <a:ext cx="11758863" cy="5689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" marR="35560" indent="449580" algn="just">
              <a:lnSpc>
                <a:spcPct val="103000"/>
              </a:lnSpc>
              <a:spcAft>
                <a:spcPts val="25"/>
              </a:spcAft>
            </a:pP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Podpýatnik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konusa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gaty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materialdan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korund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çuňluk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görnüşinde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3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4110" y="1567097"/>
            <a:ext cx="5872164" cy="40155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970884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61677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23545" marR="39370" indent="-6350" algn="ctr">
              <a:lnSpc>
                <a:spcPct val="107000"/>
              </a:lnSpc>
              <a:spcAft>
                <a:spcPts val="15"/>
              </a:spcAft>
            </a:pP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Analog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ölçeg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abzallary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endParaRPr lang="ru-RU" sz="3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35560" lvl="0" indent="-342900" algn="just" fontAlgn="base">
              <a:lnSpc>
                <a:spcPct val="103000"/>
              </a:lnSpc>
              <a:spcAft>
                <a:spcPts val="25"/>
              </a:spcAft>
              <a:buClr>
                <a:srgbClr val="000000"/>
              </a:buClr>
              <a:buSzPts val="1200"/>
              <a:buFont typeface="+mj-lt"/>
              <a:buAutoNum type="arabicPeriod"/>
            </a:pPr>
            <a:r>
              <a:rPr lang="en-US" sz="32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Hasaplaýjy</a:t>
            </a:r>
            <a:r>
              <a:rPr lang="en-US" sz="32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gurluş</a:t>
            </a:r>
            <a:r>
              <a:rPr lang="en-US" sz="32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şkala</a:t>
            </a:r>
            <a:r>
              <a:rPr lang="en-US" sz="32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32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ugrukdyryjy</a:t>
            </a:r>
            <a:r>
              <a:rPr lang="en-US" sz="32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2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ugrukdyryjy</a:t>
            </a:r>
            <a:r>
              <a:rPr lang="en-US" sz="32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ölçenilýän</a:t>
            </a:r>
            <a:r>
              <a:rPr lang="en-US" sz="32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ölçeg</a:t>
            </a:r>
            <a:r>
              <a:rPr lang="en-US" sz="32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ululygy</a:t>
            </a:r>
            <a:r>
              <a:rPr lang="en-US" sz="32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ugrukdyryjynyň</a:t>
            </a:r>
            <a:r>
              <a:rPr lang="en-US" sz="32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burç</a:t>
            </a:r>
            <a:r>
              <a:rPr lang="en-US" sz="32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öwrülmesi</a:t>
            </a:r>
            <a:r>
              <a:rPr lang="en-US" sz="32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ölçeg</a:t>
            </a:r>
            <a:r>
              <a:rPr lang="en-US" sz="32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mehanizmiň</a:t>
            </a:r>
            <a:r>
              <a:rPr lang="en-US" sz="32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hereket</a:t>
            </a:r>
            <a:r>
              <a:rPr lang="en-US" sz="32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en-US" sz="32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bölegi</a:t>
            </a:r>
            <a:r>
              <a:rPr lang="en-US" sz="32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32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bagly</a:t>
            </a:r>
            <a:r>
              <a:rPr lang="en-US" sz="32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en-US" sz="32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hereket</a:t>
            </a:r>
            <a:r>
              <a:rPr lang="en-US" sz="32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en-US" sz="32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böleginiň</a:t>
            </a:r>
            <a:r>
              <a:rPr lang="en-US" sz="32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aýlanmasy</a:t>
            </a:r>
            <a:r>
              <a:rPr lang="en-US" sz="32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3200" baseline="-250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aýl</a:t>
            </a:r>
            <a:r>
              <a:rPr lang="en-US" sz="3200" baseline="-250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2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ölçenilýän</a:t>
            </a:r>
            <a:r>
              <a:rPr lang="en-US" sz="32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ululugyň</a:t>
            </a:r>
            <a:r>
              <a:rPr lang="en-US" sz="32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täsiri</a:t>
            </a:r>
            <a:r>
              <a:rPr lang="en-US" sz="32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32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en-US" sz="32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ýetirilýär</a:t>
            </a:r>
            <a:r>
              <a:rPr lang="en-US" sz="32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Hereket</a:t>
            </a:r>
            <a:r>
              <a:rPr lang="en-US" sz="32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en-US" sz="32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böleginiň</a:t>
            </a:r>
            <a:r>
              <a:rPr lang="en-US" sz="32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2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ölçenilýän</a:t>
            </a:r>
            <a:r>
              <a:rPr lang="en-US" sz="32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ululygyň</a:t>
            </a:r>
            <a:r>
              <a:rPr lang="en-US" sz="32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bahasynyň</a:t>
            </a:r>
            <a:r>
              <a:rPr lang="en-US" sz="32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arasyndaky</a:t>
            </a:r>
            <a:r>
              <a:rPr lang="en-US" sz="32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birmeňzeş</a:t>
            </a:r>
            <a:r>
              <a:rPr lang="en-US" sz="32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baglanşyk</a:t>
            </a:r>
            <a:r>
              <a:rPr lang="en-US" sz="32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32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hökman</a:t>
            </a:r>
            <a:r>
              <a:rPr lang="en-US" sz="32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hereket</a:t>
            </a:r>
            <a:r>
              <a:rPr lang="en-US" sz="32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en-US" sz="32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bölegiň</a:t>
            </a:r>
            <a:r>
              <a:rPr lang="en-US" sz="32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aýlanma</a:t>
            </a:r>
            <a:r>
              <a:rPr lang="en-US" sz="32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burçuna</a:t>
            </a:r>
            <a:r>
              <a:rPr lang="en-US" sz="32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göni</a:t>
            </a:r>
            <a:r>
              <a:rPr lang="en-US" sz="32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baglanşykly</a:t>
            </a:r>
            <a:r>
              <a:rPr lang="en-US" sz="32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proporsional</a:t>
            </a:r>
            <a:r>
              <a:rPr lang="en-US" sz="32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2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3200" baseline="-250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t.täs</a:t>
            </a:r>
            <a:r>
              <a:rPr lang="en-US" sz="32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terstäsir</a:t>
            </a:r>
            <a:r>
              <a:rPr lang="en-US" sz="32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ediji</a:t>
            </a:r>
            <a:r>
              <a:rPr lang="en-US" sz="32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pursaty</a:t>
            </a:r>
            <a:r>
              <a:rPr lang="en-US" sz="32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2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3200" baseline="-250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t.täs</a:t>
            </a:r>
            <a:r>
              <a:rPr lang="en-US" sz="32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döretmeli</a:t>
            </a:r>
            <a:r>
              <a:rPr lang="en-US" sz="32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200" dirty="0">
              <a:solidFill>
                <a:srgbClr val="000000"/>
              </a:solidFill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35560" lvl="0" indent="-342900" algn="just" fontAlgn="base">
              <a:lnSpc>
                <a:spcPct val="103000"/>
              </a:lnSpc>
              <a:spcAft>
                <a:spcPts val="25"/>
              </a:spcAft>
              <a:buClr>
                <a:srgbClr val="000000"/>
              </a:buClr>
              <a:buSzPts val="1200"/>
              <a:buFont typeface="+mj-lt"/>
              <a:buAutoNum type="arabicPeriod"/>
            </a:pPr>
            <a:r>
              <a:rPr lang="en-US" sz="32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3200" baseline="-250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t.täs</a:t>
            </a:r>
            <a:r>
              <a:rPr lang="en-US" sz="3200" baseline="-250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2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döretmek</a:t>
            </a:r>
            <a:r>
              <a:rPr lang="en-US" sz="32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32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gurnama</a:t>
            </a:r>
            <a:r>
              <a:rPr lang="en-US" sz="32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3200" dirty="0">
              <a:solidFill>
                <a:srgbClr val="000000"/>
              </a:solidFill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35560" lvl="0" indent="-342900" algn="just" fontAlgn="base">
              <a:lnSpc>
                <a:spcPct val="103000"/>
              </a:lnSpc>
              <a:spcAft>
                <a:spcPts val="25"/>
              </a:spcAft>
              <a:buClr>
                <a:srgbClr val="000000"/>
              </a:buClr>
              <a:buSzPts val="1200"/>
              <a:buFont typeface="+mj-lt"/>
              <a:buAutoNum type="arabicPeriod"/>
            </a:pPr>
            <a:r>
              <a:rPr lang="en-US" sz="32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3200" baseline="-250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köş</a:t>
            </a:r>
            <a:r>
              <a:rPr lang="en-US" sz="32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döretmek</a:t>
            </a:r>
            <a:r>
              <a:rPr lang="en-US" sz="32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32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gurnama</a:t>
            </a:r>
            <a:r>
              <a:rPr lang="en-US" sz="32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3200" dirty="0">
              <a:solidFill>
                <a:srgbClr val="000000"/>
              </a:solidFill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35560" lvl="0" indent="-342900" algn="just" fontAlgn="base">
              <a:lnSpc>
                <a:spcPct val="103000"/>
              </a:lnSpc>
              <a:spcAft>
                <a:spcPts val="25"/>
              </a:spcAft>
              <a:buClr>
                <a:srgbClr val="000000"/>
              </a:buClr>
              <a:buSzPts val="1200"/>
              <a:buFont typeface="+mj-lt"/>
              <a:buAutoNum type="arabicPeriod"/>
            </a:pPr>
            <a:r>
              <a:rPr lang="en-US" sz="32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Kiçi</a:t>
            </a:r>
            <a:r>
              <a:rPr lang="en-US" sz="32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sürtülme</a:t>
            </a:r>
            <a:r>
              <a:rPr lang="en-US" sz="32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pursatly</a:t>
            </a:r>
            <a:r>
              <a:rPr lang="en-US" sz="32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hereket</a:t>
            </a:r>
            <a:r>
              <a:rPr lang="en-US" sz="32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en-US" sz="32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bölegiň</a:t>
            </a:r>
            <a:r>
              <a:rPr lang="en-US" sz="32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direg</a:t>
            </a:r>
            <a:r>
              <a:rPr lang="en-US" sz="32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gurnamasy</a:t>
            </a:r>
            <a:r>
              <a:rPr lang="en-US" sz="32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200" dirty="0">
              <a:solidFill>
                <a:srgbClr val="000000"/>
              </a:solidFill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26547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-1"/>
            <a:ext cx="12192000" cy="64643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35560" lvl="0" indent="-342900" algn="just" fontAlgn="base">
              <a:lnSpc>
                <a:spcPct val="103000"/>
              </a:lnSpc>
              <a:spcAft>
                <a:spcPts val="25"/>
              </a:spcAft>
              <a:buClr>
                <a:srgbClr val="000000"/>
              </a:buClr>
              <a:buSzPts val="1200"/>
              <a:buFont typeface="+mj-lt"/>
              <a:buAutoNum type="arabicPeriod"/>
            </a:pPr>
            <a:r>
              <a:rPr lang="en-US" sz="40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Kiçi</a:t>
            </a:r>
            <a:r>
              <a:rPr lang="en-US" sz="40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sürtülme</a:t>
            </a:r>
            <a:r>
              <a:rPr lang="en-US" sz="40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pursatly</a:t>
            </a:r>
            <a:r>
              <a:rPr lang="en-US" sz="40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hereket</a:t>
            </a:r>
            <a:r>
              <a:rPr lang="en-US" sz="40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en-US" sz="40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bölegiň</a:t>
            </a:r>
            <a:r>
              <a:rPr lang="en-US" sz="40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direg</a:t>
            </a:r>
            <a:r>
              <a:rPr lang="en-US" sz="40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gurnamasy</a:t>
            </a:r>
            <a:r>
              <a:rPr lang="en-US" sz="40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4000" dirty="0">
              <a:solidFill>
                <a:srgbClr val="000000"/>
              </a:solidFill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" marR="35560" indent="449580" algn="just">
              <a:lnSpc>
                <a:spcPct val="103000"/>
              </a:lnSpc>
              <a:spcAft>
                <a:spcPts val="25"/>
              </a:spcAft>
            </a:pP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Analog we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sanly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abzallara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özgerdijilere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talaplary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DOST 22261-76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gurnaýar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Bu DOST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esasynda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işlenilip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düzülen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aýratyn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abzallar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DOST-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ler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bar,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meselem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DOST 8476-78 (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Wattmetrler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warmetler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ru-RU" sz="40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" marR="35560" indent="449580" algn="just">
              <a:lnSpc>
                <a:spcPct val="103000"/>
              </a:lnSpc>
              <a:spcAft>
                <a:spcPts val="145"/>
              </a:spcAft>
            </a:pP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DOST 	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takyklyk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klaslary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	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elektrik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ýalňyşlyklara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talaplary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şertli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belgileri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gurnaýar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40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350" marR="39370" indent="-6350">
              <a:lnSpc>
                <a:spcPct val="104000"/>
              </a:lnSpc>
              <a:spcAft>
                <a:spcPts val="65"/>
              </a:spcAft>
              <a:tabLst>
                <a:tab pos="636270" algn="ctr"/>
                <a:tab pos="1238250" algn="ctr"/>
                <a:tab pos="1965325" algn="ctr"/>
                <a:tab pos="2679700" algn="ctr"/>
                <a:tab pos="3223895" algn="ctr"/>
                <a:tab pos="3728720" algn="ctr"/>
              </a:tabLst>
            </a:pPr>
            <a:r>
              <a:rPr lang="en-US" sz="3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Adaty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şertler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	t</a:t>
            </a:r>
            <a:r>
              <a:rPr lang="en-US" sz="4000" baseline="30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=+20</a:t>
            </a:r>
            <a:r>
              <a:rPr lang="en-US" sz="4000" baseline="30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C; 	P=760 	mm. 	Rt.st. </a:t>
            </a:r>
            <a:endParaRPr lang="ru-RU" sz="40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065" marR="35560" indent="-6350" algn="just">
              <a:lnSpc>
                <a:spcPct val="103000"/>
              </a:lnSpc>
              <a:spcAft>
                <a:spcPts val="25"/>
              </a:spcAft>
            </a:pP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çyglylyk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=58%; </a:t>
            </a:r>
            <a:endParaRPr lang="ru-RU" sz="40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73887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827" y="345101"/>
            <a:ext cx="2082015" cy="201308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3174990" y="966924"/>
            <a:ext cx="832719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magnitoelektrik</a:t>
            </a:r>
            <a:r>
              <a:rPr lang="en-US" sz="4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sistemaly</a:t>
            </a:r>
            <a:r>
              <a:rPr lang="en-US" sz="4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abzal</a:t>
            </a:r>
            <a:r>
              <a:rPr lang="en-US" sz="4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endParaRPr lang="ru-RU" sz="4400" dirty="0"/>
          </a:p>
        </p:txBody>
      </p:sp>
      <p:pic>
        <p:nvPicPr>
          <p:cNvPr id="10" name="Рисунок 9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828" y="2756602"/>
            <a:ext cx="2082015" cy="215228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3633004" y="3417244"/>
            <a:ext cx="273344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logometr</a:t>
            </a:r>
            <a:r>
              <a:rPr lang="en-US" sz="4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30174322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>
            <a:grpSpLocks/>
          </p:cNvGrpSpPr>
          <p:nvPr/>
        </p:nvGrpSpPr>
        <p:grpSpPr>
          <a:xfrm>
            <a:off x="3031958" y="0"/>
            <a:ext cx="4940968" cy="6641432"/>
            <a:chOff x="0" y="0"/>
            <a:chExt cx="3281934" cy="5532602"/>
          </a:xfrm>
        </p:grpSpPr>
        <p:pic>
          <p:nvPicPr>
            <p:cNvPr id="3" name="Picture 5839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178435" y="0"/>
              <a:ext cx="217805" cy="546735"/>
            </a:xfrm>
            <a:prstGeom prst="rect">
              <a:avLst/>
            </a:prstGeom>
          </p:spPr>
        </p:pic>
        <p:sp>
          <p:nvSpPr>
            <p:cNvPr id="4" name="Rectangle 33912"/>
            <p:cNvSpPr/>
            <p:nvPr/>
          </p:nvSpPr>
          <p:spPr>
            <a:xfrm>
              <a:off x="396875" y="441448"/>
              <a:ext cx="50673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ru-RU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5" name="Rectangle 33913"/>
            <p:cNvSpPr/>
            <p:nvPr/>
          </p:nvSpPr>
          <p:spPr>
            <a:xfrm>
              <a:off x="566039" y="441448"/>
              <a:ext cx="50673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ru-RU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6" name="Rectangle 5841"/>
            <p:cNvSpPr/>
            <p:nvPr/>
          </p:nvSpPr>
          <p:spPr>
            <a:xfrm>
              <a:off x="735203" y="441448"/>
              <a:ext cx="67496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en-US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-</a:t>
              </a:r>
              <a:endParaRPr lang="ru-RU" sz="1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7" name="Rectangle 5842"/>
            <p:cNvSpPr/>
            <p:nvPr/>
          </p:nvSpPr>
          <p:spPr>
            <a:xfrm>
              <a:off x="785495" y="441448"/>
              <a:ext cx="50673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ru-RU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8" name="Rectangle 5843"/>
            <p:cNvSpPr/>
            <p:nvPr/>
          </p:nvSpPr>
          <p:spPr>
            <a:xfrm>
              <a:off x="954659" y="441448"/>
              <a:ext cx="910492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en-US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elektromag</a:t>
              </a:r>
              <a:endParaRPr lang="ru-RU" sz="1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9" name="Rectangle 5844"/>
            <p:cNvSpPr/>
            <p:nvPr/>
          </p:nvSpPr>
          <p:spPr>
            <a:xfrm>
              <a:off x="1637665" y="441448"/>
              <a:ext cx="101346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en-US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n</a:t>
              </a:r>
              <a:endParaRPr lang="ru-RU" sz="1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0" name="Rectangle 5845"/>
            <p:cNvSpPr/>
            <p:nvPr/>
          </p:nvSpPr>
          <p:spPr>
            <a:xfrm>
              <a:off x="1713865" y="441448"/>
              <a:ext cx="56348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en-US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i</a:t>
              </a:r>
              <a:endParaRPr lang="ru-RU" sz="1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1" name="Rectangle 33916"/>
            <p:cNvSpPr/>
            <p:nvPr/>
          </p:nvSpPr>
          <p:spPr>
            <a:xfrm>
              <a:off x="2711323" y="441448"/>
              <a:ext cx="483420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en-US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abzal;</a:t>
              </a:r>
              <a:endParaRPr lang="ru-RU" sz="1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2" name="Rectangle 33915"/>
            <p:cNvSpPr/>
            <p:nvPr/>
          </p:nvSpPr>
          <p:spPr>
            <a:xfrm>
              <a:off x="1969592" y="441448"/>
              <a:ext cx="812389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en-US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sistemaly </a:t>
              </a:r>
              <a:endParaRPr lang="ru-RU" sz="1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3" name="Rectangle 33914"/>
            <p:cNvSpPr/>
            <p:nvPr/>
          </p:nvSpPr>
          <p:spPr>
            <a:xfrm>
              <a:off x="1756537" y="441448"/>
              <a:ext cx="109251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en-US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t </a:t>
              </a:r>
              <a:endParaRPr lang="ru-RU" sz="1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4" name="Rectangle 5847"/>
            <p:cNvSpPr/>
            <p:nvPr/>
          </p:nvSpPr>
          <p:spPr>
            <a:xfrm>
              <a:off x="3078480" y="441448"/>
              <a:ext cx="50673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ru-RU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15" name="Rectangle 5848"/>
            <p:cNvSpPr/>
            <p:nvPr/>
          </p:nvSpPr>
          <p:spPr>
            <a:xfrm>
              <a:off x="178943" y="884932"/>
              <a:ext cx="50673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ru-RU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pic>
          <p:nvPicPr>
            <p:cNvPr id="16" name="Picture 5849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559435" y="581660"/>
              <a:ext cx="548640" cy="408940"/>
            </a:xfrm>
            <a:prstGeom prst="rect">
              <a:avLst/>
            </a:prstGeom>
          </p:spPr>
        </p:pic>
        <p:sp>
          <p:nvSpPr>
            <p:cNvPr id="17" name="Rectangle 5850"/>
            <p:cNvSpPr/>
            <p:nvPr/>
          </p:nvSpPr>
          <p:spPr>
            <a:xfrm>
              <a:off x="1108837" y="884932"/>
              <a:ext cx="50673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ru-RU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18" name="Rectangle 5851"/>
            <p:cNvSpPr/>
            <p:nvPr/>
          </p:nvSpPr>
          <p:spPr>
            <a:xfrm>
              <a:off x="178943" y="1022092"/>
              <a:ext cx="962787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en-US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                  </a:t>
              </a:r>
              <a:endParaRPr lang="ru-RU" sz="1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9" name="Rectangle 5852"/>
            <p:cNvSpPr/>
            <p:nvPr/>
          </p:nvSpPr>
          <p:spPr>
            <a:xfrm>
              <a:off x="902843" y="1022092"/>
              <a:ext cx="50673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ru-RU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pic>
          <p:nvPicPr>
            <p:cNvPr id="20" name="Picture 5853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178435" y="1162685"/>
              <a:ext cx="475615" cy="422275"/>
            </a:xfrm>
            <a:prstGeom prst="rect">
              <a:avLst/>
            </a:prstGeom>
          </p:spPr>
        </p:pic>
        <p:sp>
          <p:nvSpPr>
            <p:cNvPr id="21" name="Rectangle 5854"/>
            <p:cNvSpPr/>
            <p:nvPr/>
          </p:nvSpPr>
          <p:spPr>
            <a:xfrm>
              <a:off x="654431" y="1479292"/>
              <a:ext cx="50673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ru-RU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22" name="Rectangle 5855"/>
            <p:cNvSpPr/>
            <p:nvPr/>
          </p:nvSpPr>
          <p:spPr>
            <a:xfrm>
              <a:off x="692531" y="1479292"/>
              <a:ext cx="50673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ru-RU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23" name="Rectangle 5856"/>
            <p:cNvSpPr/>
            <p:nvPr/>
          </p:nvSpPr>
          <p:spPr>
            <a:xfrm>
              <a:off x="730631" y="1479292"/>
              <a:ext cx="67496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en-US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-</a:t>
              </a:r>
              <a:endParaRPr lang="ru-RU" sz="1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24" name="Rectangle 5857"/>
            <p:cNvSpPr/>
            <p:nvPr/>
          </p:nvSpPr>
          <p:spPr>
            <a:xfrm>
              <a:off x="780923" y="1479292"/>
              <a:ext cx="50673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ru-RU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25" name="Rectangle 5858"/>
            <p:cNvSpPr/>
            <p:nvPr/>
          </p:nvSpPr>
          <p:spPr>
            <a:xfrm>
              <a:off x="819023" y="1479292"/>
              <a:ext cx="2462911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en-US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ferrodinamiki sistemaly abzal;</a:t>
              </a:r>
              <a:endParaRPr lang="ru-RU" sz="1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26" name="Rectangle 5859"/>
            <p:cNvSpPr/>
            <p:nvPr/>
          </p:nvSpPr>
          <p:spPr>
            <a:xfrm>
              <a:off x="2674366" y="1479292"/>
              <a:ext cx="50673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ru-RU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27" name="Rectangle 5860"/>
            <p:cNvSpPr/>
            <p:nvPr/>
          </p:nvSpPr>
          <p:spPr>
            <a:xfrm>
              <a:off x="178943" y="1653409"/>
              <a:ext cx="50673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ru-RU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pic>
          <p:nvPicPr>
            <p:cNvPr id="28" name="Picture 5861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178435" y="1793240"/>
              <a:ext cx="354965" cy="411480"/>
            </a:xfrm>
            <a:prstGeom prst="rect">
              <a:avLst/>
            </a:prstGeom>
          </p:spPr>
        </p:pic>
        <p:sp>
          <p:nvSpPr>
            <p:cNvPr id="29" name="Rectangle 5862"/>
            <p:cNvSpPr/>
            <p:nvPr/>
          </p:nvSpPr>
          <p:spPr>
            <a:xfrm>
              <a:off x="534035" y="2099941"/>
              <a:ext cx="101346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en-US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 </a:t>
              </a:r>
              <a:endParaRPr lang="ru-RU" sz="1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30" name="Rectangle 5863"/>
            <p:cNvSpPr/>
            <p:nvPr/>
          </p:nvSpPr>
          <p:spPr>
            <a:xfrm>
              <a:off x="610235" y="2099941"/>
              <a:ext cx="50673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ru-RU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31" name="Rectangle 5864"/>
            <p:cNvSpPr/>
            <p:nvPr/>
          </p:nvSpPr>
          <p:spPr>
            <a:xfrm>
              <a:off x="648335" y="2099941"/>
              <a:ext cx="67496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en-US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-</a:t>
              </a:r>
              <a:endParaRPr lang="ru-RU" sz="1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32" name="Rectangle 5865"/>
            <p:cNvSpPr/>
            <p:nvPr/>
          </p:nvSpPr>
          <p:spPr>
            <a:xfrm>
              <a:off x="698627" y="2099941"/>
              <a:ext cx="50673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ru-RU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33" name="Rectangle 5866"/>
            <p:cNvSpPr/>
            <p:nvPr/>
          </p:nvSpPr>
          <p:spPr>
            <a:xfrm>
              <a:off x="736727" y="2099941"/>
              <a:ext cx="2150765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en-US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induksion sistemaly abzal;</a:t>
              </a:r>
              <a:endParaRPr lang="ru-RU" sz="1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34" name="Rectangle 5867"/>
            <p:cNvSpPr/>
            <p:nvPr/>
          </p:nvSpPr>
          <p:spPr>
            <a:xfrm>
              <a:off x="2354326" y="2099941"/>
              <a:ext cx="50673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ru-RU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pic>
          <p:nvPicPr>
            <p:cNvPr id="35" name="Picture 5868"/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178435" y="2237105"/>
              <a:ext cx="304800" cy="483235"/>
            </a:xfrm>
            <a:prstGeom prst="rect">
              <a:avLst/>
            </a:prstGeom>
          </p:spPr>
        </p:pic>
        <p:sp>
          <p:nvSpPr>
            <p:cNvPr id="36" name="Rectangle 5869"/>
            <p:cNvSpPr/>
            <p:nvPr/>
          </p:nvSpPr>
          <p:spPr>
            <a:xfrm>
              <a:off x="483743" y="2615053"/>
              <a:ext cx="101346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en-US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 </a:t>
              </a:r>
              <a:endParaRPr lang="ru-RU" sz="1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37" name="Rectangle 5870"/>
            <p:cNvSpPr/>
            <p:nvPr/>
          </p:nvSpPr>
          <p:spPr>
            <a:xfrm>
              <a:off x="559943" y="2615053"/>
              <a:ext cx="67496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en-US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-</a:t>
              </a:r>
              <a:endParaRPr lang="ru-RU" sz="1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38" name="Rectangle 5871"/>
            <p:cNvSpPr/>
            <p:nvPr/>
          </p:nvSpPr>
          <p:spPr>
            <a:xfrm>
              <a:off x="610235" y="2615053"/>
              <a:ext cx="50673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ru-RU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39" name="Rectangle 5872"/>
            <p:cNvSpPr/>
            <p:nvPr/>
          </p:nvSpPr>
          <p:spPr>
            <a:xfrm>
              <a:off x="648335" y="2615053"/>
              <a:ext cx="2351633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en-US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elektrostatik sistemaly abzal;</a:t>
              </a:r>
              <a:endParaRPr lang="ru-RU" sz="1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40" name="Rectangle 5873"/>
            <p:cNvSpPr/>
            <p:nvPr/>
          </p:nvSpPr>
          <p:spPr>
            <a:xfrm>
              <a:off x="2418334" y="2615053"/>
              <a:ext cx="50673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ru-RU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41" name="Rectangle 5874"/>
            <p:cNvSpPr/>
            <p:nvPr/>
          </p:nvSpPr>
          <p:spPr>
            <a:xfrm>
              <a:off x="178943" y="2790313"/>
              <a:ext cx="557403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en-US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          </a:t>
              </a:r>
              <a:endParaRPr lang="ru-RU" sz="1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42" name="Rectangle 5875"/>
            <p:cNvSpPr/>
            <p:nvPr/>
          </p:nvSpPr>
          <p:spPr>
            <a:xfrm>
              <a:off x="598043" y="2790313"/>
              <a:ext cx="50673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ru-RU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pic>
          <p:nvPicPr>
            <p:cNvPr id="43" name="Picture 5876"/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178435" y="2939415"/>
              <a:ext cx="384175" cy="131445"/>
            </a:xfrm>
            <a:prstGeom prst="rect">
              <a:avLst/>
            </a:prstGeom>
          </p:spPr>
        </p:pic>
        <p:sp>
          <p:nvSpPr>
            <p:cNvPr id="44" name="Rectangle 5877"/>
            <p:cNvSpPr/>
            <p:nvPr/>
          </p:nvSpPr>
          <p:spPr>
            <a:xfrm>
              <a:off x="562991" y="2965573"/>
              <a:ext cx="101346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en-US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 </a:t>
              </a:r>
              <a:endParaRPr lang="ru-RU" sz="1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45" name="Rectangle 5878"/>
            <p:cNvSpPr/>
            <p:nvPr/>
          </p:nvSpPr>
          <p:spPr>
            <a:xfrm>
              <a:off x="639191" y="2965573"/>
              <a:ext cx="50673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ru-RU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46" name="Rectangle 5879"/>
            <p:cNvSpPr/>
            <p:nvPr/>
          </p:nvSpPr>
          <p:spPr>
            <a:xfrm>
              <a:off x="677291" y="2965573"/>
              <a:ext cx="67496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en-US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-</a:t>
              </a:r>
              <a:endParaRPr lang="ru-RU" sz="1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47" name="Rectangle 5880"/>
            <p:cNvSpPr/>
            <p:nvPr/>
          </p:nvSpPr>
          <p:spPr>
            <a:xfrm>
              <a:off x="727583" y="2965573"/>
              <a:ext cx="50673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ru-RU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48" name="Rectangle 5881"/>
            <p:cNvSpPr/>
            <p:nvPr/>
          </p:nvSpPr>
          <p:spPr>
            <a:xfrm>
              <a:off x="767207" y="2965573"/>
              <a:ext cx="115534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en-US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I </a:t>
              </a:r>
              <a:endParaRPr lang="ru-RU" sz="1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49" name="Rectangle 5882"/>
            <p:cNvSpPr/>
            <p:nvPr/>
          </p:nvSpPr>
          <p:spPr>
            <a:xfrm>
              <a:off x="854075" y="2965573"/>
              <a:ext cx="483826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en-US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const;</a:t>
              </a:r>
              <a:endParaRPr lang="ru-RU" sz="1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50" name="Rectangle 5883"/>
            <p:cNvSpPr/>
            <p:nvPr/>
          </p:nvSpPr>
          <p:spPr>
            <a:xfrm>
              <a:off x="1220089" y="2965573"/>
              <a:ext cx="50673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ru-RU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pic>
          <p:nvPicPr>
            <p:cNvPr id="51" name="Picture 5884"/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178435" y="3103880"/>
              <a:ext cx="431165" cy="190500"/>
            </a:xfrm>
            <a:prstGeom prst="rect">
              <a:avLst/>
            </a:prstGeom>
          </p:spPr>
        </p:pic>
        <p:sp>
          <p:nvSpPr>
            <p:cNvPr id="52" name="Rectangle 5885"/>
            <p:cNvSpPr/>
            <p:nvPr/>
          </p:nvSpPr>
          <p:spPr>
            <a:xfrm>
              <a:off x="610235" y="3189855"/>
              <a:ext cx="50673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ru-RU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53" name="Rectangle 5886"/>
            <p:cNvSpPr/>
            <p:nvPr/>
          </p:nvSpPr>
          <p:spPr>
            <a:xfrm>
              <a:off x="648335" y="3189855"/>
              <a:ext cx="50673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ru-RU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54" name="Rectangle 5887"/>
            <p:cNvSpPr/>
            <p:nvPr/>
          </p:nvSpPr>
          <p:spPr>
            <a:xfrm>
              <a:off x="686435" y="3189855"/>
              <a:ext cx="67496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en-US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-</a:t>
              </a:r>
              <a:endParaRPr lang="ru-RU" sz="1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55" name="Rectangle 5888"/>
            <p:cNvSpPr/>
            <p:nvPr/>
          </p:nvSpPr>
          <p:spPr>
            <a:xfrm>
              <a:off x="736727" y="3189855"/>
              <a:ext cx="50673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ru-RU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56" name="Rectangle 5889"/>
            <p:cNvSpPr/>
            <p:nvPr/>
          </p:nvSpPr>
          <p:spPr>
            <a:xfrm>
              <a:off x="776351" y="3189855"/>
              <a:ext cx="429910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en-US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I var;</a:t>
              </a:r>
              <a:endParaRPr lang="ru-RU" sz="1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57" name="Rectangle 5890"/>
            <p:cNvSpPr/>
            <p:nvPr/>
          </p:nvSpPr>
          <p:spPr>
            <a:xfrm>
              <a:off x="1101217" y="3189855"/>
              <a:ext cx="50673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ru-RU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pic>
          <p:nvPicPr>
            <p:cNvPr id="58" name="Picture 5891"/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178435" y="3326765"/>
              <a:ext cx="483235" cy="190500"/>
            </a:xfrm>
            <a:prstGeom prst="rect">
              <a:avLst/>
            </a:prstGeom>
          </p:spPr>
        </p:pic>
        <p:sp>
          <p:nvSpPr>
            <p:cNvPr id="59" name="Rectangle 5892"/>
            <p:cNvSpPr/>
            <p:nvPr/>
          </p:nvSpPr>
          <p:spPr>
            <a:xfrm>
              <a:off x="662051" y="3412359"/>
              <a:ext cx="50673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ru-RU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60" name="Rectangle 5893"/>
            <p:cNvSpPr/>
            <p:nvPr/>
          </p:nvSpPr>
          <p:spPr>
            <a:xfrm>
              <a:off x="700151" y="3412359"/>
              <a:ext cx="67496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en-US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-</a:t>
              </a:r>
              <a:endParaRPr lang="ru-RU" sz="1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61" name="Rectangle 5894"/>
            <p:cNvSpPr/>
            <p:nvPr/>
          </p:nvSpPr>
          <p:spPr>
            <a:xfrm>
              <a:off x="750443" y="3412359"/>
              <a:ext cx="50673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ru-RU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62" name="Rectangle 5895"/>
            <p:cNvSpPr/>
            <p:nvPr/>
          </p:nvSpPr>
          <p:spPr>
            <a:xfrm>
              <a:off x="790067" y="3412359"/>
              <a:ext cx="593685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en-US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I const </a:t>
              </a:r>
              <a:endParaRPr lang="ru-RU" sz="1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63" name="Rectangle 5896"/>
            <p:cNvSpPr/>
            <p:nvPr/>
          </p:nvSpPr>
          <p:spPr>
            <a:xfrm>
              <a:off x="1236853" y="3412359"/>
              <a:ext cx="101346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en-US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–</a:t>
              </a:r>
              <a:endParaRPr lang="ru-RU" sz="1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64" name="Rectangle 5897"/>
            <p:cNvSpPr/>
            <p:nvPr/>
          </p:nvSpPr>
          <p:spPr>
            <a:xfrm>
              <a:off x="1313053" y="3412359"/>
              <a:ext cx="50673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ru-RU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65" name="Rectangle 5898"/>
            <p:cNvSpPr/>
            <p:nvPr/>
          </p:nvSpPr>
          <p:spPr>
            <a:xfrm>
              <a:off x="1352677" y="3412359"/>
              <a:ext cx="431734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en-US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I var;</a:t>
              </a:r>
              <a:endParaRPr lang="ru-RU" sz="1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66" name="Rectangle 5899"/>
            <p:cNvSpPr/>
            <p:nvPr/>
          </p:nvSpPr>
          <p:spPr>
            <a:xfrm>
              <a:off x="1678813" y="3412359"/>
              <a:ext cx="50673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ru-RU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pic>
          <p:nvPicPr>
            <p:cNvPr id="67" name="Picture 5900"/>
            <p:cNvPicPr/>
            <p:nvPr/>
          </p:nvPicPr>
          <p:blipFill>
            <a:blip r:embed="rId10"/>
            <a:stretch>
              <a:fillRect/>
            </a:stretch>
          </p:blipFill>
          <p:spPr>
            <a:xfrm>
              <a:off x="178435" y="3550920"/>
              <a:ext cx="384175" cy="419100"/>
            </a:xfrm>
            <a:prstGeom prst="rect">
              <a:avLst/>
            </a:prstGeom>
          </p:spPr>
        </p:pic>
        <p:sp>
          <p:nvSpPr>
            <p:cNvPr id="68" name="Rectangle 5901"/>
            <p:cNvSpPr/>
            <p:nvPr/>
          </p:nvSpPr>
          <p:spPr>
            <a:xfrm>
              <a:off x="562991" y="3864987"/>
              <a:ext cx="50673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ru-RU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69" name="Rectangle 5902"/>
            <p:cNvSpPr/>
            <p:nvPr/>
          </p:nvSpPr>
          <p:spPr>
            <a:xfrm>
              <a:off x="601091" y="3864987"/>
              <a:ext cx="50673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ru-RU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70" name="Rectangle 5903"/>
            <p:cNvSpPr/>
            <p:nvPr/>
          </p:nvSpPr>
          <p:spPr>
            <a:xfrm>
              <a:off x="639191" y="3864987"/>
              <a:ext cx="67496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en-US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-</a:t>
              </a:r>
              <a:endParaRPr lang="ru-RU" sz="1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71" name="Rectangle 5904"/>
            <p:cNvSpPr/>
            <p:nvPr/>
          </p:nvSpPr>
          <p:spPr>
            <a:xfrm>
              <a:off x="689483" y="3864987"/>
              <a:ext cx="50673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ru-RU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72" name="Rectangle 168616"/>
            <p:cNvSpPr/>
            <p:nvPr/>
          </p:nvSpPr>
          <p:spPr>
            <a:xfrm>
              <a:off x="727583" y="3864987"/>
              <a:ext cx="101346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en-US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3</a:t>
              </a:r>
              <a:endParaRPr lang="ru-RU" sz="1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73" name="Rectangle 168618"/>
            <p:cNvSpPr/>
            <p:nvPr/>
          </p:nvSpPr>
          <p:spPr>
            <a:xfrm>
              <a:off x="803783" y="3864987"/>
              <a:ext cx="910898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en-US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fazaly tok;</a:t>
              </a:r>
              <a:endParaRPr lang="ru-RU" sz="1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74" name="Rectangle 5906"/>
            <p:cNvSpPr/>
            <p:nvPr/>
          </p:nvSpPr>
          <p:spPr>
            <a:xfrm>
              <a:off x="1489837" y="3864987"/>
              <a:ext cx="50673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ru-RU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75" name="Rectangle 5907"/>
            <p:cNvSpPr/>
            <p:nvPr/>
          </p:nvSpPr>
          <p:spPr>
            <a:xfrm>
              <a:off x="178943" y="4040247"/>
              <a:ext cx="50673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ru-RU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pic>
          <p:nvPicPr>
            <p:cNvPr id="76" name="Picture 5908"/>
            <p:cNvPicPr/>
            <p:nvPr/>
          </p:nvPicPr>
          <p:blipFill>
            <a:blip r:embed="rId11"/>
            <a:stretch>
              <a:fillRect/>
            </a:stretch>
          </p:blipFill>
          <p:spPr>
            <a:xfrm>
              <a:off x="178435" y="4178300"/>
              <a:ext cx="274320" cy="326390"/>
            </a:xfrm>
            <a:prstGeom prst="rect">
              <a:avLst/>
            </a:prstGeom>
          </p:spPr>
        </p:pic>
        <p:sp>
          <p:nvSpPr>
            <p:cNvPr id="77" name="Rectangle 5909"/>
            <p:cNvSpPr/>
            <p:nvPr/>
          </p:nvSpPr>
          <p:spPr>
            <a:xfrm>
              <a:off x="453263" y="4399911"/>
              <a:ext cx="202692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en-US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   </a:t>
              </a:r>
              <a:endParaRPr lang="ru-RU" sz="1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78" name="Rectangle 5910"/>
            <p:cNvSpPr/>
            <p:nvPr/>
          </p:nvSpPr>
          <p:spPr>
            <a:xfrm>
              <a:off x="605663" y="4399911"/>
              <a:ext cx="152019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en-US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,  </a:t>
              </a:r>
              <a:endParaRPr lang="ru-RU" sz="1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pic>
          <p:nvPicPr>
            <p:cNvPr id="79" name="Picture 5911"/>
            <p:cNvPicPr/>
            <p:nvPr/>
          </p:nvPicPr>
          <p:blipFill>
            <a:blip r:embed="rId12"/>
            <a:stretch>
              <a:fillRect/>
            </a:stretch>
          </p:blipFill>
          <p:spPr>
            <a:xfrm>
              <a:off x="719455" y="4253230"/>
              <a:ext cx="278765" cy="251460"/>
            </a:xfrm>
            <a:prstGeom prst="rect">
              <a:avLst/>
            </a:prstGeom>
          </p:spPr>
        </p:pic>
        <p:sp>
          <p:nvSpPr>
            <p:cNvPr id="80" name="Rectangle 5912"/>
            <p:cNvSpPr/>
            <p:nvPr/>
          </p:nvSpPr>
          <p:spPr>
            <a:xfrm>
              <a:off x="999109" y="4399911"/>
              <a:ext cx="304038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en-US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     </a:t>
              </a:r>
              <a:endParaRPr lang="ru-RU" sz="1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81" name="Rectangle 5913"/>
            <p:cNvSpPr/>
            <p:nvPr/>
          </p:nvSpPr>
          <p:spPr>
            <a:xfrm>
              <a:off x="1227709" y="4399911"/>
              <a:ext cx="67496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en-US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-</a:t>
              </a:r>
              <a:endParaRPr lang="ru-RU" sz="1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82" name="Rectangle 5914"/>
            <p:cNvSpPr/>
            <p:nvPr/>
          </p:nvSpPr>
          <p:spPr>
            <a:xfrm>
              <a:off x="1278001" y="4399911"/>
              <a:ext cx="50673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ru-RU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83" name="Rectangle 5915"/>
            <p:cNvSpPr/>
            <p:nvPr/>
          </p:nvSpPr>
          <p:spPr>
            <a:xfrm>
              <a:off x="1316101" y="4399911"/>
              <a:ext cx="678613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en-US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abzalyň </a:t>
              </a:r>
              <a:endParaRPr lang="ru-RU" sz="1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84" name="Rectangle 5916"/>
            <p:cNvSpPr/>
            <p:nvPr/>
          </p:nvSpPr>
          <p:spPr>
            <a:xfrm>
              <a:off x="1826641" y="4399911"/>
              <a:ext cx="872792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en-US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iş ýagdaýy</a:t>
              </a:r>
              <a:endParaRPr lang="ru-RU" sz="1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85" name="Rectangle 5917"/>
            <p:cNvSpPr/>
            <p:nvPr/>
          </p:nvSpPr>
          <p:spPr>
            <a:xfrm>
              <a:off x="2480818" y="4399911"/>
              <a:ext cx="56348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en-US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;</a:t>
              </a:r>
              <a:endParaRPr lang="ru-RU" sz="1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86" name="Rectangle 5918"/>
            <p:cNvSpPr/>
            <p:nvPr/>
          </p:nvSpPr>
          <p:spPr>
            <a:xfrm>
              <a:off x="2526538" y="4399911"/>
              <a:ext cx="50673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ru-RU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87" name="Rectangle 5919"/>
            <p:cNvSpPr/>
            <p:nvPr/>
          </p:nvSpPr>
          <p:spPr>
            <a:xfrm>
              <a:off x="178943" y="4724904"/>
              <a:ext cx="101346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en-US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 </a:t>
              </a:r>
              <a:endParaRPr lang="ru-RU" sz="1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88" name="Rectangle 168621"/>
            <p:cNvSpPr/>
            <p:nvPr/>
          </p:nvSpPr>
          <p:spPr>
            <a:xfrm>
              <a:off x="255143" y="4724904"/>
              <a:ext cx="101346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en-US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1</a:t>
              </a:r>
              <a:endParaRPr lang="ru-RU" sz="1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89" name="Rectangle 168625"/>
            <p:cNvSpPr/>
            <p:nvPr/>
          </p:nvSpPr>
          <p:spPr>
            <a:xfrm>
              <a:off x="331343" y="4724904"/>
              <a:ext cx="670708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en-US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,5; 1,5;  </a:t>
              </a:r>
              <a:endParaRPr lang="ru-RU" sz="1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pic>
          <p:nvPicPr>
            <p:cNvPr id="90" name="Picture 5921"/>
            <p:cNvPicPr/>
            <p:nvPr/>
          </p:nvPicPr>
          <p:blipFill>
            <a:blip r:embed="rId13"/>
            <a:stretch>
              <a:fillRect/>
            </a:stretch>
          </p:blipFill>
          <p:spPr>
            <a:xfrm>
              <a:off x="835025" y="4536440"/>
              <a:ext cx="368935" cy="292735"/>
            </a:xfrm>
            <a:prstGeom prst="rect">
              <a:avLst/>
            </a:prstGeom>
          </p:spPr>
        </p:pic>
        <p:sp>
          <p:nvSpPr>
            <p:cNvPr id="91" name="Rectangle 5922"/>
            <p:cNvSpPr/>
            <p:nvPr/>
          </p:nvSpPr>
          <p:spPr>
            <a:xfrm>
              <a:off x="1204849" y="4724904"/>
              <a:ext cx="101346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en-US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 </a:t>
              </a:r>
              <a:endParaRPr lang="ru-RU" sz="1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92" name="Rectangle 5923"/>
            <p:cNvSpPr/>
            <p:nvPr/>
          </p:nvSpPr>
          <p:spPr>
            <a:xfrm>
              <a:off x="1281049" y="4724904"/>
              <a:ext cx="67496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en-US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-</a:t>
              </a:r>
              <a:endParaRPr lang="ru-RU" sz="1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93" name="Rectangle 5924"/>
            <p:cNvSpPr/>
            <p:nvPr/>
          </p:nvSpPr>
          <p:spPr>
            <a:xfrm>
              <a:off x="1331341" y="4724904"/>
              <a:ext cx="50673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ru-RU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94" name="Rectangle 5925"/>
            <p:cNvSpPr/>
            <p:nvPr/>
          </p:nvSpPr>
          <p:spPr>
            <a:xfrm>
              <a:off x="1369441" y="4724904"/>
              <a:ext cx="1456140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en-US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takyklyk klaslary;</a:t>
              </a:r>
              <a:endParaRPr lang="ru-RU" sz="1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95" name="Rectangle 5926"/>
            <p:cNvSpPr/>
            <p:nvPr/>
          </p:nvSpPr>
          <p:spPr>
            <a:xfrm>
              <a:off x="2467102" y="4724904"/>
              <a:ext cx="50673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ru-RU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96" name="Rectangle 5927"/>
            <p:cNvSpPr/>
            <p:nvPr/>
          </p:nvSpPr>
          <p:spPr>
            <a:xfrm>
              <a:off x="835787" y="5348220"/>
              <a:ext cx="67496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en-US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-</a:t>
              </a:r>
              <a:endParaRPr lang="ru-RU" sz="1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97" name="Rectangle 5928"/>
            <p:cNvSpPr/>
            <p:nvPr/>
          </p:nvSpPr>
          <p:spPr>
            <a:xfrm>
              <a:off x="886079" y="5348220"/>
              <a:ext cx="50673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ru-RU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98" name="Rectangle 5929"/>
            <p:cNvSpPr/>
            <p:nvPr/>
          </p:nvSpPr>
          <p:spPr>
            <a:xfrm>
              <a:off x="1017397" y="5348220"/>
              <a:ext cx="1067376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en-US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synag edilen </a:t>
              </a:r>
              <a:endParaRPr lang="ru-RU" sz="1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99" name="Rectangle 5930"/>
            <p:cNvSpPr/>
            <p:nvPr/>
          </p:nvSpPr>
          <p:spPr>
            <a:xfrm>
              <a:off x="1820545" y="5348220"/>
              <a:ext cx="1080551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en-US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naprýaženiýe</a:t>
              </a:r>
              <a:endParaRPr lang="ru-RU" sz="1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00" name="Rectangle 5931"/>
            <p:cNvSpPr/>
            <p:nvPr/>
          </p:nvSpPr>
          <p:spPr>
            <a:xfrm>
              <a:off x="2633218" y="5348220"/>
              <a:ext cx="50673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ru-RU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101" name="Rectangle 168626"/>
            <p:cNvSpPr/>
            <p:nvPr/>
          </p:nvSpPr>
          <p:spPr>
            <a:xfrm>
              <a:off x="2671318" y="5348220"/>
              <a:ext cx="101346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en-US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2</a:t>
              </a:r>
              <a:endParaRPr lang="ru-RU" sz="1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02" name="Rectangle 168628"/>
            <p:cNvSpPr/>
            <p:nvPr/>
          </p:nvSpPr>
          <p:spPr>
            <a:xfrm>
              <a:off x="2747518" y="5348220"/>
              <a:ext cx="349036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en-US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kV.</a:t>
              </a:r>
              <a:endParaRPr lang="ru-RU" sz="1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03" name="Rectangle 5933"/>
            <p:cNvSpPr/>
            <p:nvPr/>
          </p:nvSpPr>
          <p:spPr>
            <a:xfrm>
              <a:off x="3011424" y="5348220"/>
              <a:ext cx="50673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ru-RU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104" name="Shape 5955"/>
            <p:cNvSpPr/>
            <p:nvPr/>
          </p:nvSpPr>
          <p:spPr>
            <a:xfrm>
              <a:off x="206375" y="4895215"/>
              <a:ext cx="603885" cy="541020"/>
            </a:xfrm>
            <a:custGeom>
              <a:avLst/>
              <a:gdLst/>
              <a:ahLst/>
              <a:cxnLst/>
              <a:rect l="0" t="0" r="0" b="0"/>
              <a:pathLst>
                <a:path w="603885" h="541020">
                  <a:moveTo>
                    <a:pt x="301879" y="0"/>
                  </a:moveTo>
                  <a:lnTo>
                    <a:pt x="231521" y="206883"/>
                  </a:lnTo>
                  <a:lnTo>
                    <a:pt x="0" y="206883"/>
                  </a:lnTo>
                  <a:lnTo>
                    <a:pt x="187833" y="335788"/>
                  </a:lnTo>
                  <a:lnTo>
                    <a:pt x="117475" y="541020"/>
                  </a:lnTo>
                  <a:lnTo>
                    <a:pt x="301879" y="415290"/>
                  </a:lnTo>
                  <a:lnTo>
                    <a:pt x="486410" y="541020"/>
                  </a:lnTo>
                  <a:lnTo>
                    <a:pt x="416052" y="335788"/>
                  </a:lnTo>
                  <a:lnTo>
                    <a:pt x="603885" y="206883"/>
                  </a:lnTo>
                  <a:lnTo>
                    <a:pt x="372364" y="206883"/>
                  </a:lnTo>
                  <a:close/>
                </a:path>
              </a:pathLst>
            </a:custGeom>
            <a:noFill/>
            <a:ln w="9525" cap="rnd" cmpd="sng" algn="ctr">
              <a:solidFill>
                <a:srgbClr val="000000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05" name="Rectangle 5956"/>
            <p:cNvSpPr/>
            <p:nvPr/>
          </p:nvSpPr>
          <p:spPr>
            <a:xfrm>
              <a:off x="471551" y="5152556"/>
              <a:ext cx="101346" cy="18111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en-US" sz="1200" b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2</a:t>
              </a:r>
              <a:endParaRPr lang="ru-RU" sz="1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06" name="Rectangle 5957"/>
            <p:cNvSpPr/>
            <p:nvPr/>
          </p:nvSpPr>
          <p:spPr>
            <a:xfrm>
              <a:off x="547751" y="5152556"/>
              <a:ext cx="50673" cy="18111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ru-RU" sz="1200" b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endParaRPr lang="ru-RU" sz="1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07" name="Shape 5958"/>
            <p:cNvSpPr/>
            <p:nvPr/>
          </p:nvSpPr>
          <p:spPr>
            <a:xfrm>
              <a:off x="0" y="1682115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w="9525" cap="rnd" cmpd="sng" algn="ctr">
              <a:solidFill>
                <a:srgbClr val="000000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ru-RU"/>
            </a:p>
          </p:txBody>
        </p:sp>
        <p:pic>
          <p:nvPicPr>
            <p:cNvPr id="108" name="Picture 5959"/>
            <p:cNvPicPr/>
            <p:nvPr/>
          </p:nvPicPr>
          <p:blipFill>
            <a:blip r:embed="rId14"/>
            <a:stretch>
              <a:fillRect/>
            </a:stretch>
          </p:blipFill>
          <p:spPr>
            <a:xfrm>
              <a:off x="1093470" y="4829175"/>
              <a:ext cx="320040" cy="1955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657442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14142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24815" marR="497840" indent="-6350" algn="ctr">
              <a:lnSpc>
                <a:spcPct val="107000"/>
              </a:lnSpc>
              <a:spcAft>
                <a:spcPts val="20"/>
              </a:spcAft>
            </a:pP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Hasaplaýjy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gurnama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2065" marR="74930" indent="-6350" algn="just">
              <a:lnSpc>
                <a:spcPct val="103000"/>
              </a:lnSpc>
              <a:spcAft>
                <a:spcPts val="25"/>
              </a:spcAft>
            </a:pP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Şkala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san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görkeziji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+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ugrukdyryja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goýulýar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Şkala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deňagramly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deňagramsyz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(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deň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agrmamsyz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dolylygy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deň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bolmadyk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). </a:t>
            </a: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3" name="Группа 2"/>
          <p:cNvGrpSpPr>
            <a:grpSpLocks/>
          </p:cNvGrpSpPr>
          <p:nvPr/>
        </p:nvGrpSpPr>
        <p:grpSpPr>
          <a:xfrm>
            <a:off x="3557114" y="1972041"/>
            <a:ext cx="3607838" cy="1891732"/>
            <a:chOff x="0" y="0"/>
            <a:chExt cx="1508442" cy="631190"/>
          </a:xfrm>
        </p:grpSpPr>
        <p:sp>
          <p:nvSpPr>
            <p:cNvPr id="4" name="Shape 6100"/>
            <p:cNvSpPr/>
            <p:nvPr/>
          </p:nvSpPr>
          <p:spPr>
            <a:xfrm>
              <a:off x="0" y="0"/>
              <a:ext cx="1352550" cy="631190"/>
            </a:xfrm>
            <a:custGeom>
              <a:avLst/>
              <a:gdLst/>
              <a:ahLst/>
              <a:cxnLst/>
              <a:rect l="0" t="0" r="0" b="0"/>
              <a:pathLst>
                <a:path w="1352550" h="631190">
                  <a:moveTo>
                    <a:pt x="0" y="631190"/>
                  </a:moveTo>
                  <a:lnTo>
                    <a:pt x="1352550" y="631190"/>
                  </a:lnTo>
                  <a:lnTo>
                    <a:pt x="135255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 algn="ctr">
              <a:solidFill>
                <a:srgbClr val="000000"/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5" name="Rectangle 6101"/>
            <p:cNvSpPr/>
            <p:nvPr/>
          </p:nvSpPr>
          <p:spPr>
            <a:xfrm>
              <a:off x="97790" y="105209"/>
              <a:ext cx="84624" cy="15303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en-US" sz="10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 </a:t>
              </a:r>
              <a:endParaRPr lang="ru-RU" sz="1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6" name="Rectangle 168872"/>
            <p:cNvSpPr/>
            <p:nvPr/>
          </p:nvSpPr>
          <p:spPr>
            <a:xfrm>
              <a:off x="188985" y="119997"/>
              <a:ext cx="101346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en-US" sz="20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0</a:t>
              </a:r>
              <a:endParaRPr lang="ru-RU" sz="20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7" name="Rectangle 168874"/>
            <p:cNvSpPr/>
            <p:nvPr/>
          </p:nvSpPr>
          <p:spPr>
            <a:xfrm>
              <a:off x="324220" y="104162"/>
              <a:ext cx="557403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en-US" sz="20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     2   </a:t>
              </a:r>
              <a:endPara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8" name="Rectangle 6103"/>
            <p:cNvSpPr/>
            <p:nvPr/>
          </p:nvSpPr>
          <p:spPr>
            <a:xfrm>
              <a:off x="657098" y="87245"/>
              <a:ext cx="202692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en-US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   </a:t>
              </a:r>
              <a:endParaRPr lang="ru-RU" sz="1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9" name="Rectangle 168877"/>
            <p:cNvSpPr/>
            <p:nvPr/>
          </p:nvSpPr>
          <p:spPr>
            <a:xfrm>
              <a:off x="803751" y="124177"/>
              <a:ext cx="101346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en-US" sz="20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4</a:t>
              </a:r>
              <a:endPara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0" name="Rectangle 168878"/>
            <p:cNvSpPr/>
            <p:nvPr/>
          </p:nvSpPr>
          <p:spPr>
            <a:xfrm>
              <a:off x="951039" y="130647"/>
              <a:ext cx="557403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en-US" sz="20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     6   </a:t>
              </a:r>
              <a:endPara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1" name="Rectangle 6105"/>
            <p:cNvSpPr/>
            <p:nvPr/>
          </p:nvSpPr>
          <p:spPr>
            <a:xfrm>
              <a:off x="1305179" y="87245"/>
              <a:ext cx="50673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marR="39370" indent="-6350" algn="l">
                <a:lnSpc>
                  <a:spcPct val="107000"/>
                </a:lnSpc>
                <a:spcAft>
                  <a:spcPts val="800"/>
                </a:spcAft>
              </a:pPr>
              <a:r>
                <a:rPr lang="ru-RU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12" name="Shape 228041"/>
            <p:cNvSpPr/>
            <p:nvPr/>
          </p:nvSpPr>
          <p:spPr>
            <a:xfrm>
              <a:off x="104140" y="378460"/>
              <a:ext cx="1144270" cy="126365"/>
            </a:xfrm>
            <a:custGeom>
              <a:avLst/>
              <a:gdLst/>
              <a:ahLst/>
              <a:cxnLst/>
              <a:rect l="0" t="0" r="0" b="0"/>
              <a:pathLst>
                <a:path w="1144270" h="126365">
                  <a:moveTo>
                    <a:pt x="0" y="0"/>
                  </a:moveTo>
                  <a:lnTo>
                    <a:pt x="1144270" y="0"/>
                  </a:lnTo>
                  <a:lnTo>
                    <a:pt x="1144270" y="126365"/>
                  </a:lnTo>
                  <a:lnTo>
                    <a:pt x="0" y="126365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 w="0" cap="rnd">
              <a:noFill/>
              <a:miter lim="127000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3" name="Shape 6107"/>
            <p:cNvSpPr/>
            <p:nvPr/>
          </p:nvSpPr>
          <p:spPr>
            <a:xfrm>
              <a:off x="104140" y="378460"/>
              <a:ext cx="1144270" cy="126365"/>
            </a:xfrm>
            <a:custGeom>
              <a:avLst/>
              <a:gdLst/>
              <a:ahLst/>
              <a:cxnLst/>
              <a:rect l="0" t="0" r="0" b="0"/>
              <a:pathLst>
                <a:path w="1144270" h="126365">
                  <a:moveTo>
                    <a:pt x="0" y="126365"/>
                  </a:moveTo>
                  <a:lnTo>
                    <a:pt x="1144270" y="126365"/>
                  </a:lnTo>
                  <a:lnTo>
                    <a:pt x="114427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 algn="ctr">
              <a:solidFill>
                <a:srgbClr val="000000"/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4" name="Shape 6108"/>
            <p:cNvSpPr/>
            <p:nvPr/>
          </p:nvSpPr>
          <p:spPr>
            <a:xfrm>
              <a:off x="208280" y="252730"/>
              <a:ext cx="0" cy="125730"/>
            </a:xfrm>
            <a:custGeom>
              <a:avLst/>
              <a:gdLst/>
              <a:ahLst/>
              <a:cxnLst/>
              <a:rect l="0" t="0" r="0" b="0"/>
              <a:pathLst>
                <a:path h="125730">
                  <a:moveTo>
                    <a:pt x="0" y="0"/>
                  </a:moveTo>
                  <a:lnTo>
                    <a:pt x="0" y="125730"/>
                  </a:lnTo>
                </a:path>
              </a:pathLst>
            </a:custGeom>
            <a:noFill/>
            <a:ln w="9525" cap="rnd" cmpd="sng" algn="ctr">
              <a:solidFill>
                <a:srgbClr val="000000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5" name="Shape 6109"/>
            <p:cNvSpPr/>
            <p:nvPr/>
          </p:nvSpPr>
          <p:spPr>
            <a:xfrm>
              <a:off x="520065" y="252730"/>
              <a:ext cx="0" cy="125730"/>
            </a:xfrm>
            <a:custGeom>
              <a:avLst/>
              <a:gdLst/>
              <a:ahLst/>
              <a:cxnLst/>
              <a:rect l="0" t="0" r="0" b="0"/>
              <a:pathLst>
                <a:path h="125730">
                  <a:moveTo>
                    <a:pt x="0" y="0"/>
                  </a:moveTo>
                  <a:lnTo>
                    <a:pt x="0" y="125730"/>
                  </a:lnTo>
                </a:path>
              </a:pathLst>
            </a:custGeom>
            <a:noFill/>
            <a:ln w="9525" cap="rnd" cmpd="sng" algn="ctr">
              <a:solidFill>
                <a:srgbClr val="000000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6" name="Shape 6110"/>
            <p:cNvSpPr/>
            <p:nvPr/>
          </p:nvSpPr>
          <p:spPr>
            <a:xfrm>
              <a:off x="832485" y="252730"/>
              <a:ext cx="0" cy="125730"/>
            </a:xfrm>
            <a:custGeom>
              <a:avLst/>
              <a:gdLst/>
              <a:ahLst/>
              <a:cxnLst/>
              <a:rect l="0" t="0" r="0" b="0"/>
              <a:pathLst>
                <a:path h="125730">
                  <a:moveTo>
                    <a:pt x="0" y="0"/>
                  </a:moveTo>
                  <a:lnTo>
                    <a:pt x="0" y="125730"/>
                  </a:lnTo>
                </a:path>
              </a:pathLst>
            </a:custGeom>
            <a:noFill/>
            <a:ln w="9525" cap="rnd" cmpd="sng" algn="ctr">
              <a:solidFill>
                <a:srgbClr val="000000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7" name="Shape 6111"/>
            <p:cNvSpPr/>
            <p:nvPr/>
          </p:nvSpPr>
          <p:spPr>
            <a:xfrm>
              <a:off x="1144270" y="252730"/>
              <a:ext cx="0" cy="125730"/>
            </a:xfrm>
            <a:custGeom>
              <a:avLst/>
              <a:gdLst/>
              <a:ahLst/>
              <a:cxnLst/>
              <a:rect l="0" t="0" r="0" b="0"/>
              <a:pathLst>
                <a:path h="125730">
                  <a:moveTo>
                    <a:pt x="0" y="0"/>
                  </a:moveTo>
                  <a:lnTo>
                    <a:pt x="0" y="125730"/>
                  </a:lnTo>
                </a:path>
              </a:pathLst>
            </a:custGeom>
            <a:noFill/>
            <a:ln w="9525" cap="rnd" cmpd="sng" algn="ctr">
              <a:solidFill>
                <a:srgbClr val="000000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8" name="Прямоугольник 17"/>
          <p:cNvSpPr/>
          <p:nvPr/>
        </p:nvSpPr>
        <p:spPr>
          <a:xfrm>
            <a:off x="904298" y="4421582"/>
            <a:ext cx="8913470" cy="11264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065" marR="35560" indent="-6350" algn="just">
              <a:lnSpc>
                <a:spcPct val="103000"/>
              </a:lnSpc>
              <a:spcAft>
                <a:spcPts val="25"/>
              </a:spcAft>
            </a:pP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-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deňagramsyz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şkala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      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r>
              <a:rPr lang="en-US" sz="3200" baseline="-25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baş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=0;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r>
              <a:rPr lang="en-US" sz="3200" baseline="-25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soň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=6. </a:t>
            </a:r>
            <a:endParaRPr lang="ru-RU" sz="3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50" marR="39370" indent="-6350">
              <a:lnSpc>
                <a:spcPct val="107000"/>
              </a:lnSpc>
              <a:spcAft>
                <a:spcPts val="60"/>
              </a:spcAft>
            </a:pP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3469830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7231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" marR="39370" indent="-6350">
              <a:lnSpc>
                <a:spcPct val="103000"/>
              </a:lnSpc>
              <a:spcAft>
                <a:spcPts val="25"/>
              </a:spcAft>
              <a:tabLst>
                <a:tab pos="2173605" algn="ctr"/>
              </a:tabLst>
            </a:pP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Görkezýän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aralygy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0 – 6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deň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ýagny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r>
              <a:rPr lang="en-US" sz="2800" baseline="-25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r>
              <a:rPr lang="en-US" sz="2800" baseline="-25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2065" marR="75565" indent="-6350" algn="just">
              <a:lnSpc>
                <a:spcPct val="103000"/>
              </a:lnSpc>
              <a:spcAft>
                <a:spcPts val="25"/>
              </a:spcAft>
            </a:pP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aaňladylýan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nokatlar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ýalňyşlygyň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tertip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sany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görkezilýän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ýerinde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2 – 6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ölçeg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aralykly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Çyzat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Bu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Çyzatda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ölçegiň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aşaky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çägi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2;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ýokarkysy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6.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Şkala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boýunça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ölçegiň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hasabaty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ugrukdyryjy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ýerine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ýetirilýän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a)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Dilli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 b)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Ýagtylyk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şöhlelendirijisi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ýagtylyk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tegmil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görnüşde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ýagtylygyň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şöhlesini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emele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getirýär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Ölçeg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mehanizmiminiň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hereket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edýän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böleginde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uly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bolmadyk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aýna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goýulýar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Ýagtylygyň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şöhlesi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inçe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görnüşli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nokal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çyrasy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döredilýär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Optikanyň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kömegi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aýna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tarap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ugrukýar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şöhlelenip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ol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reňkli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aýnanyň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iňçe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çyzygyna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düşýär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ol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şkalanyň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aşagyndaky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san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görkezijisinde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ýerleşen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sapak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şekilli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indikator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görnüşi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ýagtylyk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termilini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emele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getirýär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Aýna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hereket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edýän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bölek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ornuny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üýtgetýär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Diller: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klin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şekilli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pyçak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şekilli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ok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şekilli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 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Hasabatyň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ýalňyşlygyny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“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parallaksdan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“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kiçeltmek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“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aýnaly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şkalanyň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dilli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ugrukdyrjylary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ulanylýar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Şkalanyň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aşagyndaky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san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görkezijide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şkalanyň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doly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uzynlygyna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inçe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aýna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çyzyklary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ýerleşdirilýär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Gözegçi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başda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aýnadaky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diliň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şöhlelenmesini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diliň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özi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ornuny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çalşyrýar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81367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61608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1980" marR="39370" indent="-6350">
              <a:lnSpc>
                <a:spcPct val="103000"/>
              </a:lnSpc>
              <a:spcAft>
                <a:spcPts val="65"/>
              </a:spcAft>
            </a:pP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Ters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täsir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ediji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pursaty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döretmek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gurnama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3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715" marR="35560" indent="449580" algn="just">
              <a:lnSpc>
                <a:spcPct val="103000"/>
              </a:lnSpc>
              <a:spcAft>
                <a:spcPts val="25"/>
              </a:spcAft>
            </a:pP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Ters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täsir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ediji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ýaýjyk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giňeltmeler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Ýaýjygyň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ters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täsiri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bronzadan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ýasalan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burma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şekilli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saralan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sim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görnüşinde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Burma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şekilli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saralan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simli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ýaýjygyň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bir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içki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ujy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ölçenilýän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mehanizmiň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hereket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edýän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bölegine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beýleki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daşky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ujy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abzalyň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hereketsiz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bölegine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berkidilýär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Şeýlelikde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ölçenilýän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mehanizmde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dörän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aýlanma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pursaty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n-US" sz="3200" baseline="-25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aýl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aýlanma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pursaty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ters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täsir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ediji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pursata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deň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bolýunça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ters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täsir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ediji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ýaýjygy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aýlaýar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Köplenç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n-US" sz="3200" baseline="-25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t.täs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döretmek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iki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ýaýjyk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ulanýarlar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we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olary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t</a:t>
            </a:r>
            <a:r>
              <a:rPr lang="en-US" sz="3200" baseline="30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ýalňyşlygyny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kiçeltmek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ölçeg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mehanizminiň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hereket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edýän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böleginiň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iki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tarapyndan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gurnaýarlar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Burma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şekilli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saralan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simli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ýaýjygy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abzalyň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hereketli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bölegine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tok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geçirmek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dili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üsti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ýagdaýa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gaýtarmak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hem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ulanýarlar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3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02430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679" y="941104"/>
            <a:ext cx="10782467" cy="480197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1523999" y="5904867"/>
            <a:ext cx="9673389" cy="3776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" marR="35560" indent="449580" algn="just">
              <a:lnSpc>
                <a:spcPct val="103000"/>
              </a:lnSpc>
              <a:spcAft>
                <a:spcPts val="25"/>
              </a:spcAft>
            </a:pP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tk-TM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ňeltmeler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bronzadan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platinadan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kobalt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nikel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hrom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ergininden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ýasalan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424134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715</Words>
  <Application>Microsoft Office PowerPoint</Application>
  <PresentationFormat>Широкоэкранный</PresentationFormat>
  <Paragraphs>126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Тема Office</vt:lpstr>
      <vt:lpstr>Analog elektroölçeg abzallary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Analog elektroölçeg abzallary</dc:title>
  <dc:creator>Dovletgeldi</dc:creator>
  <cp:lastModifiedBy>Dovletgeldi</cp:lastModifiedBy>
  <cp:revision>2</cp:revision>
  <dcterms:created xsi:type="dcterms:W3CDTF">2021-03-03T04:56:12Z</dcterms:created>
  <dcterms:modified xsi:type="dcterms:W3CDTF">2021-03-03T05:05:54Z</dcterms:modified>
</cp:coreProperties>
</file>